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71" r:id="rId13"/>
    <p:sldId id="268" r:id="rId14"/>
    <p:sldId id="272" r:id="rId15"/>
    <p:sldId id="273" r:id="rId16"/>
    <p:sldId id="269" r:id="rId17"/>
    <p:sldId id="270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3D0616-7EC0-7D48-A122-1CF951A1F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DF577E-855A-FB4F-B0AE-3C3A00149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737595-345B-1F46-BD15-E39F2719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767A5B-069B-ED47-A21D-68F2EC0B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8E1DDF-4C86-CB48-A53E-6152D436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12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26D00C-97C5-9B43-8D2D-54274CBA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694DDA-F65A-CD42-B1A3-10436D575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514819-DAB4-F64C-8C8B-CE4BFB45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7A4A4BF-6A71-9E4B-9E42-461A91B6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67DC52-4E0F-264D-B9DA-20A59500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23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FAA142C-8728-874A-B00A-9856FBF52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98C0052-020E-254A-B5AE-AB2064002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081F06-88E7-B541-A4D8-4936E8C5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AE38FC-E032-F441-94D6-3CF4BA2B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EC9FE9-CD86-8142-B916-6CFD1D89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53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A466C9-05D7-9043-B14A-F0901CDB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2E4401-B80B-594F-BDFA-88BB58A0E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9F59C7-99CE-5242-99AD-777D2A9A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B1FC5A-4883-A046-ABA2-E7FBDE99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4DCD0D-7FB9-D24E-8C84-EF117BC6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4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180975-FDAF-1B45-B50A-D8425249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FFD678-92C1-9549-9A95-E33800426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D5DAB8-E6E6-5044-B9F7-70FB7D01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C4D7FC-9C72-B643-871A-5CEB3706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C62F18-E6DA-0641-8BFB-3DCB15B8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1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C7A38A-987B-3E4F-A2D1-40788FFD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E0F3F2-64C5-244E-839D-630363BE8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90527DC-4A74-3241-9A2C-53B1FC22C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81B6BE-285C-C74E-9DB9-F6D6458A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97F67BF-28E5-134C-BDD1-5465F27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A83FD67-7F48-D042-A09D-A20D8286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21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C3AEE2-DD21-5A46-81F7-A0207051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835677-513C-4F4C-82DF-EC0F7EDF0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5BFA880-DBF7-0949-A299-CE70FBE12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E807742-5092-1D47-99F6-850F01F9B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1D560A-8D1C-024E-9076-86864F663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158E957-1ED3-9F48-8226-3C82B31F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5FBDA58-E79E-7447-8717-F8B7A6CD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21E2113-03A8-254B-93F4-F301039A8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85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C200A-10BE-AD4B-8103-6E9D04E14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5CDF933-77F8-1546-9440-F031424A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7DE5BD5-E22F-D243-AC70-BBA0DDB0F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F1D2FE-DF37-0140-BB6F-2C2DCF05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31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844E121-0727-C249-A7EA-0F6337F2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99A5F4A-56BD-8645-8100-59E44843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F034CF-373B-0545-BED6-BBB70FA5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95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D93033-FADF-7044-9F43-E507F78E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B5EF23-E400-AB47-B3B7-4194556C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BCB91D-AA92-C44D-B6E2-52B7A8540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1E0B879-CF12-1A42-8E41-839D9901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6E5E37-7F1F-524A-81E1-A88CAF37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8772999-2602-EB49-A213-4F8811BE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36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84AC16-4467-334A-987C-B798AB455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08F5AE7-4FFE-F24A-B9C9-F98FD4D01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4486499-1247-C24F-A515-788707C74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5A9EC2-2E06-C042-862C-DE79954E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AA43864-BFFB-C742-878C-9124A541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7F1217-6313-1A4E-BE4A-31FC9CCC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86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329BCC7-B957-AA47-A005-5A5816A0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F8C9BD-8C0B-7749-813E-A7F117513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DD8362-24C7-324E-8A33-B8D6DA2CC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6D70-D559-6D4C-87B5-D687BB184D7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AAD6D5-A219-704F-AA94-9A1B0D512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8FDF72-CDF4-664D-89D5-DF4E16158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ADBE-8738-0444-8CEA-557A8513F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27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F611AF-40FA-8643-9FDC-8E704F2354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7030A0"/>
                </a:solidFill>
              </a:rPr>
              <a:t>Przestępstwo. 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Struktura przestępstwa, </a:t>
            </a:r>
            <a:br>
              <a:rPr lang="pl-PL" b="1" dirty="0">
                <a:solidFill>
                  <a:srgbClr val="7030A0"/>
                </a:solidFill>
              </a:rPr>
            </a:br>
            <a:r>
              <a:rPr lang="pl-PL" b="1" dirty="0">
                <a:solidFill>
                  <a:srgbClr val="7030A0"/>
                </a:solidFill>
              </a:rPr>
              <a:t>podział przestępstw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6A4F7C0-F476-5F46-A221-311CA4C12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9415" y="4150678"/>
            <a:ext cx="9144000" cy="1655762"/>
          </a:xfrm>
        </p:spPr>
        <p:txBody>
          <a:bodyPr/>
          <a:lstStyle/>
          <a:p>
            <a:r>
              <a:rPr lang="pl-PL" i="1" dirty="0"/>
              <a:t>mgr Katarzyna Piątkowska</a:t>
            </a:r>
          </a:p>
          <a:p>
            <a:r>
              <a:rPr lang="pl-PL" i="1" dirty="0"/>
              <a:t>Katedra Prawa Karnego Materialnego</a:t>
            </a:r>
          </a:p>
        </p:txBody>
      </p:sp>
    </p:spTree>
    <p:extLst>
      <p:ext uri="{BB962C8B-B14F-4D97-AF65-F5344CB8AC3E}">
        <p14:creationId xmlns:p14="http://schemas.microsoft.com/office/powerpoint/2010/main" val="54098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10FF50-EF95-5641-B345-64609C5DC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989"/>
            <a:ext cx="10515600" cy="5334753"/>
          </a:xfrm>
        </p:spPr>
        <p:txBody>
          <a:bodyPr>
            <a:normAutofit/>
          </a:bodyPr>
          <a:lstStyle/>
          <a:p>
            <a:r>
              <a:rPr lang="pl-PL" sz="4000" dirty="0"/>
              <a:t>Pierwotna legalność zachowania sprawcy</a:t>
            </a:r>
          </a:p>
          <a:p>
            <a:r>
              <a:rPr lang="pl-PL" sz="4000" dirty="0"/>
              <a:t>Wtórna legalność zachowania sprawcy</a:t>
            </a:r>
          </a:p>
          <a:p>
            <a:endParaRPr lang="pl-PL" sz="4000" dirty="0"/>
          </a:p>
          <a:p>
            <a:pPr>
              <a:buFont typeface="Wingdings" pitchFamily="2" charset="2"/>
              <a:buChar char="v"/>
            </a:pPr>
            <a:r>
              <a:rPr lang="pl-PL" sz="4000" dirty="0">
                <a:solidFill>
                  <a:srgbClr val="7030A0"/>
                </a:solidFill>
              </a:rPr>
              <a:t>Bezprawność kryminalna – koniunkcja formalnego zakazu karnego i braku </a:t>
            </a:r>
            <a:r>
              <a:rPr lang="pl-PL" sz="4000" b="1" dirty="0">
                <a:solidFill>
                  <a:srgbClr val="7030A0"/>
                </a:solidFill>
              </a:rPr>
              <a:t>kontratypu</a:t>
            </a:r>
          </a:p>
        </p:txBody>
      </p:sp>
    </p:spTree>
    <p:extLst>
      <p:ext uri="{BB962C8B-B14F-4D97-AF65-F5344CB8AC3E}">
        <p14:creationId xmlns:p14="http://schemas.microsoft.com/office/powerpoint/2010/main" val="24556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744BE-C9F4-4E47-AEE4-0F320E20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IV. Czyn karygodny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8A1B60-7EF7-A24F-8A8E-35E04AE9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Pojęcie </a:t>
            </a:r>
            <a:r>
              <a:rPr lang="pl-PL" dirty="0">
                <a:solidFill>
                  <a:srgbClr val="7030A0"/>
                </a:solidFill>
              </a:rPr>
              <a:t>społecznej szkodliwości</a:t>
            </a:r>
          </a:p>
          <a:p>
            <a:r>
              <a:rPr lang="pl-PL" dirty="0"/>
              <a:t>Kryteria wyznaczania społecznej szkodliwości</a:t>
            </a:r>
          </a:p>
          <a:p>
            <a:r>
              <a:rPr lang="pl-PL" dirty="0"/>
              <a:t>Znikomość/nieznaczność społecznej szkodliwości</a:t>
            </a:r>
          </a:p>
          <a:p>
            <a:r>
              <a:rPr lang="pl-PL" dirty="0"/>
              <a:t>Ustalanie społecznej szkodliwości </a:t>
            </a:r>
            <a:r>
              <a:rPr lang="pl-PL" i="1" dirty="0"/>
              <a:t>in </a:t>
            </a:r>
            <a:r>
              <a:rPr lang="pl-PL" i="1" dirty="0" err="1"/>
              <a:t>abstracto</a:t>
            </a:r>
            <a:r>
              <a:rPr lang="pl-PL" dirty="0"/>
              <a:t> i </a:t>
            </a:r>
            <a:r>
              <a:rPr lang="pl-PL" i="1" dirty="0"/>
              <a:t>in concreto</a:t>
            </a:r>
          </a:p>
          <a:p>
            <a:r>
              <a:rPr lang="pl-PL" dirty="0"/>
              <a:t>Koncepcja przedmiotowo-podmiotowa</a:t>
            </a:r>
          </a:p>
        </p:txBody>
      </p:sp>
    </p:spTree>
    <p:extLst>
      <p:ext uri="{BB962C8B-B14F-4D97-AF65-F5344CB8AC3E}">
        <p14:creationId xmlns:p14="http://schemas.microsoft.com/office/powerpoint/2010/main" val="206713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9FB861-1254-2A49-BA21-B2BFB6EE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529389"/>
            <a:ext cx="11285621" cy="6015790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/>
              <a:t>„</a:t>
            </a:r>
            <a:r>
              <a:rPr lang="pl-PL" sz="2000" dirty="0"/>
              <a:t>Społeczna szkodliwość czynu zabronionego jest właściwością stopniowalną, a wynika to wprost z treści art. 1 § 2 k.k. Należy jednak podkreślić, że ustawodawca nie pozostawił orzekania co do stopnia społecznej szkodliwości swobodnej ocenie sądu, skoro w art. 115 § 2 k.k. określił kwantyfikatory tej oceny. Sformułowanie "sąd bierze pod uwagę" zawarte w cytowanym przepisie oznacza, że sąd orzekający nie może pominąć żadnego z tych kryteriów oceny, chyba że któreś z nich nie odnosi się do znamion ustawowych konkretnego typu przestępstwa.” (wyrok SN z dnia 22 lutego 2018 r., II KK 349/17, LEX nr 2449784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„1. Ustawodawca, formułując w art. 115 § 2 k.k. normatywne przesłanki oceny stopnia społecznej szkodliwości czynu, zbudował zamknięty katalog okoliczności, z których każda charakteryzuje się prawną doniosłością. Pominięcie w ocenie którejkolwiek z nich, czy też formułowanie własnych okoliczności, odmiennych od ustawowych i nadawanie im zasadniczego znaczenia, stanowi naruszenie prawa materialnego. 2. Jeżeli w art. 1 § 2 k.k. mówi się o znikomej społecznej szkodliwości czynu, to wymóg znikomości dotyczy społecznej szkodliwości ocenianej kompleksowo, nie zaś jej poszczególnych faktorów.” (wyrok SN z dnia 19 października 2016 r., V KK 250/16, LEX nr 2152411)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„Niedopuszczalne jest uzależnianie oceny stopnia społecznej szkodliwości czynu od czynników bezpośrednio z nim niezwiązanych, które wystąpiły przed jego popełnieniem albo po jego popełnieniu.” (uchwała SN z dnia 23 czerwca 2014 r., SNO 27/14, LEX nr 1480066)</a:t>
            </a:r>
          </a:p>
          <a:p>
            <a:endParaRPr lang="pl-PL" sz="15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144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88AF04-3793-7B48-B486-A21A39FB2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</p:spPr>
        <p:txBody>
          <a:bodyPr/>
          <a:lstStyle/>
          <a:p>
            <a:r>
              <a:rPr lang="pl-PL" dirty="0"/>
              <a:t>V. Czyn zawiniony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F24BF1-508D-AB49-B056-471D3A72D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rmAutofit/>
          </a:bodyPr>
          <a:lstStyle/>
          <a:p>
            <a:r>
              <a:rPr lang="pl-PL" i="1" dirty="0" err="1"/>
              <a:t>nullum</a:t>
            </a:r>
            <a:r>
              <a:rPr lang="pl-PL" i="1" dirty="0"/>
              <a:t> </a:t>
            </a:r>
            <a:r>
              <a:rPr lang="pl-PL" i="1" dirty="0" err="1"/>
              <a:t>crimen</a:t>
            </a:r>
            <a:r>
              <a:rPr lang="pl-PL" i="1" dirty="0"/>
              <a:t> sine culpa</a:t>
            </a:r>
          </a:p>
          <a:p>
            <a:r>
              <a:rPr lang="pl-PL" i="1" dirty="0"/>
              <a:t>art. 1 § 3 k.k., art. 53 § 1 k.k. (stopniowalność winy)</a:t>
            </a:r>
          </a:p>
          <a:p>
            <a:r>
              <a:rPr lang="pl-PL" i="1" dirty="0"/>
              <a:t>pojęcie winy</a:t>
            </a:r>
          </a:p>
          <a:p>
            <a:r>
              <a:rPr lang="pl-PL" i="1" dirty="0"/>
              <a:t>rozdzielenie winy od strony podmiotowej czynu zabronionego</a:t>
            </a:r>
          </a:p>
          <a:p>
            <a:r>
              <a:rPr lang="pl-PL" i="1" strike="sngStrike" dirty="0">
                <a:solidFill>
                  <a:srgbClr val="C00000"/>
                </a:solidFill>
              </a:rPr>
              <a:t>wina umyślna i nieumyślna w prawie karnym</a:t>
            </a:r>
          </a:p>
          <a:p>
            <a:r>
              <a:rPr lang="pl-PL" i="1" dirty="0"/>
              <a:t>okoliczność wyłączające i umniejszające winę</a:t>
            </a:r>
          </a:p>
          <a:p>
            <a:r>
              <a:rPr lang="pl-PL" dirty="0"/>
              <a:t>brak wyraźnie wskazanych kwantyfikatorów, jak w art. 115 w odniesieniu do społecznej szkodliwości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l-PL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45069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898F8-0D83-6D43-A7F5-9D874613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654"/>
          </a:xfrm>
        </p:spPr>
        <p:txBody>
          <a:bodyPr>
            <a:normAutofit/>
          </a:bodyPr>
          <a:lstStyle/>
          <a:p>
            <a:pPr algn="ctr"/>
            <a:r>
              <a:rPr lang="pl-PL" sz="3400" dirty="0"/>
              <a:t>Teorie winy we współczesnej dogmatyce prawa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5900F-8863-2A41-907C-396D1B654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482942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1. Teorie psychologiczne</a:t>
            </a:r>
          </a:p>
          <a:p>
            <a:pPr algn="just"/>
            <a:r>
              <a:rPr lang="pl-PL" dirty="0"/>
              <a:t>Teoria woli (R. von </a:t>
            </a:r>
            <a:r>
              <a:rPr lang="pl-PL" dirty="0" err="1"/>
              <a:t>Hippel</a:t>
            </a:r>
            <a:r>
              <a:rPr lang="pl-PL" dirty="0"/>
              <a:t>) – związek między sprawcą a czynem (przestępnym skutkiem) polegać miał na tym, że sprawca chciał popełnienia czynu (skutku), a zatem obejmował go swoją wolą</a:t>
            </a:r>
          </a:p>
          <a:p>
            <a:pPr algn="just"/>
            <a:r>
              <a:rPr lang="pl-PL" dirty="0"/>
              <a:t>Teoria wyobrażenia (F. von Liszt) – uzupełnienie teorii woli o element intelektualny – świadomość, że może dojść do popełnienia czynu zabronionego</a:t>
            </a:r>
          </a:p>
          <a:p>
            <a:pPr algn="just"/>
            <a:r>
              <a:rPr lang="pl-PL" dirty="0"/>
              <a:t>Problem przestępstw nieumyślnych – zwłaszcza w przypadku nieświadomej nieumyślności</a:t>
            </a:r>
          </a:p>
        </p:txBody>
      </p:sp>
    </p:spTree>
    <p:extLst>
      <p:ext uri="{BB962C8B-B14F-4D97-AF65-F5344CB8AC3E}">
        <p14:creationId xmlns:p14="http://schemas.microsoft.com/office/powerpoint/2010/main" val="2734285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904230-33EE-F34D-98A0-BBA9ADA0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1737"/>
            <a:ext cx="10515600" cy="5515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2. Teorie normatywne</a:t>
            </a:r>
          </a:p>
          <a:p>
            <a:pPr marL="0" indent="0" algn="ctr">
              <a:buNone/>
            </a:pPr>
            <a:r>
              <a:rPr lang="pl-PL" sz="3600" b="1" dirty="0">
                <a:solidFill>
                  <a:srgbClr val="7030A0"/>
                </a:solidFill>
              </a:rPr>
              <a:t>Wina to możliwość postawienia sprawcy zarzutu</a:t>
            </a:r>
          </a:p>
          <a:p>
            <a:pPr marL="0" indent="0" algn="ctr">
              <a:buNone/>
            </a:pPr>
            <a:r>
              <a:rPr lang="pl-PL" sz="3600" dirty="0"/>
              <a:t>Wymagalność zgodnego z prawem </a:t>
            </a:r>
            <a:r>
              <a:rPr lang="pl-PL" sz="3600" dirty="0" err="1"/>
              <a:t>zchowania</a:t>
            </a: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Wymagalność a </a:t>
            </a:r>
            <a:r>
              <a:rPr lang="pl-PL" sz="3600" dirty="0" err="1"/>
              <a:t>zarzucalność</a:t>
            </a:r>
            <a:r>
              <a:rPr lang="pl-PL" sz="3600" dirty="0"/>
              <a:t> – </a:t>
            </a:r>
            <a:r>
              <a:rPr lang="pl-PL" sz="3600" i="1" dirty="0"/>
              <a:t>ad </a:t>
            </a:r>
            <a:r>
              <a:rPr lang="pl-PL" sz="3600" i="1" dirty="0" err="1"/>
              <a:t>immposibilia</a:t>
            </a:r>
            <a:r>
              <a:rPr lang="pl-PL" sz="3600" i="1" dirty="0"/>
              <a:t> </a:t>
            </a:r>
            <a:r>
              <a:rPr lang="pl-PL" sz="3600" i="1" dirty="0" err="1"/>
              <a:t>nemo</a:t>
            </a:r>
            <a:r>
              <a:rPr lang="pl-PL" sz="3600" i="1" dirty="0"/>
              <a:t> </a:t>
            </a:r>
            <a:r>
              <a:rPr lang="pl-PL" sz="3600" i="1" dirty="0" err="1"/>
              <a:t>obligatur</a:t>
            </a:r>
            <a:endParaRPr lang="pl-PL" sz="3600" i="1" dirty="0"/>
          </a:p>
          <a:p>
            <a:pPr>
              <a:buFont typeface="Wingdings" pitchFamily="2" charset="2"/>
              <a:buChar char="v"/>
            </a:pPr>
            <a:r>
              <a:rPr lang="pl-PL" sz="3600" dirty="0"/>
              <a:t>Kompleksowa teoria normatywna</a:t>
            </a:r>
          </a:p>
          <a:p>
            <a:pPr>
              <a:buFont typeface="Wingdings" pitchFamily="2" charset="2"/>
              <a:buChar char="v"/>
            </a:pPr>
            <a:r>
              <a:rPr lang="pl-PL" sz="3600" dirty="0"/>
              <a:t>Czysta teoria normatywna (teoria finalna)</a:t>
            </a:r>
          </a:p>
          <a:p>
            <a:pPr>
              <a:buFont typeface="Wingdings" pitchFamily="2" charset="2"/>
              <a:buChar char="v"/>
            </a:pPr>
            <a:r>
              <a:rPr lang="pl-PL" sz="3600" dirty="0"/>
              <a:t>Wina ujmowana funkcjonalnie</a:t>
            </a:r>
          </a:p>
        </p:txBody>
      </p:sp>
    </p:spTree>
    <p:extLst>
      <p:ext uri="{BB962C8B-B14F-4D97-AF65-F5344CB8AC3E}">
        <p14:creationId xmlns:p14="http://schemas.microsoft.com/office/powerpoint/2010/main" val="3906215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EE2711-A8CF-3C4F-AD33-83EBE982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>
            <a:normAutofit/>
          </a:bodyPr>
          <a:lstStyle/>
          <a:p>
            <a:pPr algn="ctr"/>
            <a:r>
              <a:rPr lang="pl-PL" sz="3400" dirty="0"/>
              <a:t>Normatywna struktura przestępstwa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E2C9C6-15DD-1C43-AD24-9B48550A8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pPr algn="just"/>
            <a:r>
              <a:rPr lang="pl-PL" dirty="0"/>
              <a:t>A. Zoll, </a:t>
            </a:r>
            <a:r>
              <a:rPr lang="pl-PL" i="1" dirty="0"/>
              <a:t>O normie prawnej z punktu widzenia prawa kar­nego, </a:t>
            </a:r>
            <a:r>
              <a:rPr lang="pl-PL" dirty="0"/>
              <a:t>Krakowskie Studia Prawnicze XXIII, 1990, s. 69-95.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Koncepcja norm sprzężonych w prawie karnym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solidFill>
                  <a:srgbClr val="7030A0"/>
                </a:solidFill>
              </a:rPr>
              <a:t>Norma sankcjonowana (wyznaczająca określonemu podmiotowi        w określonych okolicznościach jakieś zachowanie) </a:t>
            </a:r>
            <a:r>
              <a:rPr lang="pl-PL" dirty="0"/>
              <a:t>– nie kradnij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solidFill>
                  <a:srgbClr val="7030A0"/>
                </a:solidFill>
              </a:rPr>
              <a:t>Norma sankcjonująca (kompetencyjna) </a:t>
            </a:r>
            <a:r>
              <a:rPr lang="pl-PL" dirty="0"/>
              <a:t>– każdy, kto kradnie, ma zostać ukarany – norma uznawana niekiedy jako właściwa norma prawa karnego</a:t>
            </a:r>
          </a:p>
        </p:txBody>
      </p:sp>
    </p:spTree>
    <p:extLst>
      <p:ext uri="{BB962C8B-B14F-4D97-AF65-F5344CB8AC3E}">
        <p14:creationId xmlns:p14="http://schemas.microsoft.com/office/powerpoint/2010/main" val="60421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D72944-BC67-8448-8F22-5479E7F6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pl-PL" dirty="0"/>
              <a:t>Podział przestępstw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33F7C7-6303-9247-89F3-B8FD01001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075"/>
            <a:ext cx="11049000" cy="4525878"/>
          </a:xfrm>
        </p:spPr>
        <p:txBody>
          <a:bodyPr/>
          <a:lstStyle/>
          <a:p>
            <a:r>
              <a:rPr lang="pl-PL" dirty="0"/>
              <a:t>Zbrodnia/występek</a:t>
            </a:r>
          </a:p>
          <a:p>
            <a:r>
              <a:rPr lang="pl-PL" dirty="0"/>
              <a:t>Przestępstwa powszechne i indywidualne</a:t>
            </a:r>
          </a:p>
          <a:p>
            <a:r>
              <a:rPr lang="pl-PL" dirty="0"/>
              <a:t>Przestępstwa formalne i materialne (</a:t>
            </a:r>
            <a:r>
              <a:rPr lang="pl-PL"/>
              <a:t>skutkowe)</a:t>
            </a:r>
          </a:p>
          <a:p>
            <a:r>
              <a:rPr lang="pl-PL" dirty="0"/>
              <a:t>Przestępstwa ścigane z urzędu i na wniosek</a:t>
            </a:r>
          </a:p>
          <a:p>
            <a:r>
              <a:rPr lang="pl-PL" dirty="0"/>
              <a:t>Typy podstawowe i zmodyfikowane (uprzywilejowane i kwalifikowane)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872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131710-75E0-224F-9062-046AFBBA8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3000" dirty="0"/>
              <a:t>Podwójny (ontologiczny i normatywny) charakter przestępstwa.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3000" dirty="0"/>
              <a:t>Dogmatyczna struktura przestępstwa.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3000" dirty="0"/>
              <a:t>Znamiona typu czynu zabronionego.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3000" dirty="0"/>
              <a:t>Normatywna struktura przestępstwa.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3000" dirty="0"/>
              <a:t>Podział przestępstw.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sz="3000" dirty="0"/>
          </a:p>
          <a:p>
            <a:pPr>
              <a:buNone/>
              <a:defRPr/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313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8777E4-21F7-BE44-9F92-FF7E8F7A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377826"/>
            <a:ext cx="10515600" cy="849396"/>
          </a:xfrm>
        </p:spPr>
        <p:txBody>
          <a:bodyPr/>
          <a:lstStyle/>
          <a:p>
            <a:pPr algn="ctr"/>
            <a:r>
              <a:rPr lang="pl-PL" b="1" dirty="0"/>
              <a:t>Dogmatyczna struktura przestępstwa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524FDF-7EAE-0148-900E-1FBE6CD9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703387"/>
            <a:ext cx="10515600" cy="4781633"/>
          </a:xfrm>
        </p:spPr>
        <p:txBody>
          <a:bodyPr>
            <a:normAutofit fontScale="77500" lnSpcReduction="20000"/>
          </a:bodyPr>
          <a:lstStyle/>
          <a:p>
            <a:pPr marL="1028700" indent="-1028700">
              <a:buFont typeface="+mj-lt"/>
              <a:buAutoNum type="romanUcPeriod"/>
              <a:defRPr/>
            </a:pPr>
            <a:r>
              <a:rPr lang="pl-PL" sz="4900" dirty="0">
                <a:solidFill>
                  <a:srgbClr val="7030A0"/>
                </a:solidFill>
              </a:rPr>
              <a:t>Czyn</a:t>
            </a:r>
          </a:p>
          <a:p>
            <a:pPr marL="1028700" indent="-1028700">
              <a:buFont typeface="+mj-lt"/>
              <a:buAutoNum type="romanUcPeriod"/>
              <a:defRPr/>
            </a:pPr>
            <a:r>
              <a:rPr lang="pl-PL" sz="4900" dirty="0">
                <a:solidFill>
                  <a:srgbClr val="7030A0"/>
                </a:solidFill>
              </a:rPr>
              <a:t>Ustawowa określoność </a:t>
            </a:r>
            <a:r>
              <a:rPr lang="pl-PL" sz="4900" dirty="0"/>
              <a:t>(znamiona określone w ustawie karnej)</a:t>
            </a:r>
          </a:p>
          <a:p>
            <a:pPr marL="1028700" indent="-1028700">
              <a:buFont typeface="+mj-lt"/>
              <a:buAutoNum type="romanUcPeriod"/>
              <a:defRPr/>
            </a:pPr>
            <a:r>
              <a:rPr lang="pl-PL" sz="4900" dirty="0">
                <a:solidFill>
                  <a:srgbClr val="7030A0"/>
                </a:solidFill>
              </a:rPr>
              <a:t>Bezprawność</a:t>
            </a:r>
            <a:r>
              <a:rPr lang="pl-PL" sz="4900" dirty="0"/>
              <a:t> (naruszenie – przy braku jakichkolwiek okoliczności usprawiedliwiających – normy sankcjonowanej)</a:t>
            </a:r>
          </a:p>
          <a:p>
            <a:pPr marL="1028700" indent="-1028700">
              <a:buFont typeface="+mj-lt"/>
              <a:buAutoNum type="romanUcPeriod"/>
              <a:defRPr/>
            </a:pPr>
            <a:r>
              <a:rPr lang="pl-PL" sz="4900" dirty="0">
                <a:solidFill>
                  <a:srgbClr val="7030A0"/>
                </a:solidFill>
              </a:rPr>
              <a:t>Karygodność </a:t>
            </a:r>
            <a:r>
              <a:rPr lang="pl-PL" sz="4900" dirty="0"/>
              <a:t>– społeczna szkodliwość czynu występująca w stopniu wyższym niż znikomy</a:t>
            </a:r>
          </a:p>
          <a:p>
            <a:pPr marL="1028700" indent="-1028700">
              <a:buFont typeface="+mj-lt"/>
              <a:buAutoNum type="romanUcPeriod"/>
              <a:defRPr/>
            </a:pPr>
            <a:r>
              <a:rPr lang="pl-PL" sz="4900" dirty="0">
                <a:solidFill>
                  <a:srgbClr val="7030A0"/>
                </a:solidFill>
              </a:rPr>
              <a:t>Wina</a:t>
            </a:r>
          </a:p>
          <a:p>
            <a:pPr>
              <a:buNone/>
              <a:defRPr/>
            </a:pPr>
            <a:endParaRPr lang="pl-PL" sz="4900" b="1" dirty="0"/>
          </a:p>
          <a:p>
            <a:pPr>
              <a:buNone/>
              <a:defRPr/>
            </a:pPr>
            <a:endParaRPr lang="pl-PL" b="1" u="sng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u="sng" dirty="0"/>
          </a:p>
          <a:p>
            <a:pPr>
              <a:buNone/>
              <a:defRPr/>
            </a:pP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78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AC32DB-2A5D-3941-8316-6BD63A9F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pl-PL" sz="3000" dirty="0"/>
              <a:t>Czyn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FBF36-94DC-9B4F-8F0D-D998EE892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206500"/>
            <a:ext cx="10960100" cy="5245100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„Czyn zajmuje centralne miejsce w prawie karym, a zwłaszcza w podstawowym dziale tego prawa traktującym o ogólnych zasadach odpowiedzialności karnej” (I. Andrejew, </a:t>
            </a:r>
            <a:r>
              <a:rPr lang="pl-PL" sz="2400" i="1" dirty="0"/>
              <a:t>Podstawowe pojęcia nauki o przestępstwie</a:t>
            </a:r>
            <a:r>
              <a:rPr lang="pl-PL" sz="2400" dirty="0"/>
              <a:t>, Warszawa 1988, s. 71).</a:t>
            </a:r>
          </a:p>
          <a:p>
            <a:pPr algn="just"/>
            <a:r>
              <a:rPr lang="pl-PL" sz="2400" b="1" dirty="0"/>
              <a:t>Przestępstwem może być tylko takie zachowanie człowieka, które ma postać czynu</a:t>
            </a:r>
          </a:p>
          <a:p>
            <a:pPr algn="just"/>
            <a:r>
              <a:rPr lang="pl-PL" sz="2400" dirty="0"/>
              <a:t>Nie stanowi czynu:</a:t>
            </a:r>
          </a:p>
          <a:p>
            <a:pPr marL="457200" lvl="1" indent="0" algn="just">
              <a:buNone/>
            </a:pPr>
            <a:r>
              <a:rPr lang="pl-PL" dirty="0"/>
              <a:t>-odruch bezwarunkowy,</a:t>
            </a:r>
          </a:p>
          <a:p>
            <a:pPr marL="457200" lvl="1" indent="0" algn="just">
              <a:buNone/>
              <a:defRPr/>
            </a:pPr>
            <a:r>
              <a:rPr lang="pl-PL" dirty="0"/>
              <a:t>-zachowanie zrealizowane w wyniku oddziaływania tzw. przymusu bezwzględnego (fizycznego, nieodpornego – </a:t>
            </a:r>
            <a:r>
              <a:rPr lang="pl-PL" i="1" dirty="0"/>
              <a:t>vis </a:t>
            </a:r>
            <a:r>
              <a:rPr lang="pl-PL" i="1" dirty="0" err="1"/>
              <a:t>absoluta</a:t>
            </a:r>
            <a:r>
              <a:rPr lang="pl-PL" dirty="0"/>
              <a:t>), natomiast stanowi czyn zachowanie podjęte w wyniku przymusu psychicznego (tzw. vis </a:t>
            </a:r>
            <a:r>
              <a:rPr lang="pl-PL" dirty="0" err="1"/>
              <a:t>compulsiva</a:t>
            </a:r>
            <a:r>
              <a:rPr lang="pl-PL" dirty="0"/>
              <a:t>)</a:t>
            </a:r>
          </a:p>
          <a:p>
            <a:pPr marL="457200" lvl="1" indent="0" algn="just">
              <a:buNone/>
              <a:defRPr/>
            </a:pPr>
            <a:r>
              <a:rPr lang="pl-PL" dirty="0"/>
              <a:t>-ruchy w trakcie głębokiego snu,</a:t>
            </a:r>
          </a:p>
          <a:p>
            <a:pPr marL="457200" lvl="1" indent="0" algn="just">
              <a:buNone/>
              <a:defRPr/>
            </a:pPr>
            <a:r>
              <a:rPr lang="pl-PL" dirty="0"/>
              <a:t>-brak ruchu na skutek braku fizycznej możliwości jego wykonania (kwestia zaniechania).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838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BE66FA-F025-2648-8D20-5ACA9CAA8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53453"/>
            <a:ext cx="11430000" cy="6030228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pl-PL" sz="3100" b="1" dirty="0">
                <a:solidFill>
                  <a:srgbClr val="7030A0"/>
                </a:solidFill>
              </a:rPr>
              <a:t>	Czynem jest psychicznie sterowane zewnętrzne zachowanie się człowieka</a:t>
            </a:r>
          </a:p>
          <a:p>
            <a:pPr algn="just">
              <a:buNone/>
              <a:defRPr/>
            </a:pPr>
            <a:r>
              <a:rPr lang="pl-PL" sz="3100" dirty="0"/>
              <a:t>	</a:t>
            </a:r>
          </a:p>
          <a:p>
            <a:pPr algn="just">
              <a:buNone/>
              <a:defRPr/>
            </a:pPr>
            <a:r>
              <a:rPr lang="pl-PL" sz="3100" dirty="0"/>
              <a:t>	Czyn to pewna wyodrębniona zamknięta całość. Za czyn uznaje się określone fragmenty ludzkiego zachowania, stanowiącego pewne </a:t>
            </a:r>
            <a:r>
              <a:rPr lang="pl-PL" sz="3100" i="1" dirty="0"/>
              <a:t>continuum</a:t>
            </a:r>
            <a:endParaRPr lang="pl-PL" sz="3100" dirty="0"/>
          </a:p>
          <a:p>
            <a:pPr algn="just">
              <a:buNone/>
              <a:defRPr/>
            </a:pPr>
            <a:r>
              <a:rPr lang="pl-PL" sz="3100" dirty="0"/>
              <a:t>	gwarancyjny charakter czynu – </a:t>
            </a:r>
            <a:r>
              <a:rPr lang="pl-PL" sz="3100" dirty="0" err="1"/>
              <a:t>zabezpiecznie</a:t>
            </a:r>
            <a:r>
              <a:rPr lang="pl-PL" sz="3100" dirty="0"/>
              <a:t> przed karaniem za zjawiska wewnętrzne, </a:t>
            </a:r>
            <a:r>
              <a:rPr lang="pl-PL" sz="3100" dirty="0" err="1"/>
              <a:t>podkresla</a:t>
            </a:r>
            <a:r>
              <a:rPr lang="pl-PL" sz="3100" dirty="0"/>
              <a:t> oparcie odpowiedzialności karnej na zjawiskach zewnętrznych – </a:t>
            </a:r>
            <a:r>
              <a:rPr lang="pl-PL" sz="3200" i="1" dirty="0" err="1"/>
              <a:t>cogitationis</a:t>
            </a:r>
            <a:r>
              <a:rPr lang="pl-PL" sz="3200" i="1" dirty="0"/>
              <a:t> </a:t>
            </a:r>
            <a:r>
              <a:rPr lang="pl-PL" sz="3200" i="1" dirty="0" err="1"/>
              <a:t>poenam</a:t>
            </a:r>
            <a:r>
              <a:rPr lang="pl-PL" sz="3200" i="1" dirty="0"/>
              <a:t> </a:t>
            </a:r>
            <a:r>
              <a:rPr lang="pl-PL" sz="3200" i="1" dirty="0" err="1"/>
              <a:t>nemo</a:t>
            </a:r>
            <a:r>
              <a:rPr lang="pl-PL" sz="3200" i="1" dirty="0"/>
              <a:t> </a:t>
            </a:r>
            <a:r>
              <a:rPr lang="pl-PL" sz="3200" i="1" dirty="0" err="1"/>
              <a:t>patitur</a:t>
            </a:r>
            <a:r>
              <a:rPr lang="pl-PL" sz="3200" i="1" dirty="0"/>
              <a:t> </a:t>
            </a:r>
            <a:r>
              <a:rPr lang="pl-PL" sz="3200" dirty="0"/>
              <a:t>– myśli nie podlegają karze); nie może więc nim być w szczególności myśl wyrażająca zamiar popełnienia przestępstwa.</a:t>
            </a:r>
          </a:p>
          <a:p>
            <a:pPr>
              <a:buNone/>
              <a:defRPr/>
            </a:pPr>
            <a:endParaRPr lang="pl-PL" sz="3200" dirty="0"/>
          </a:p>
          <a:p>
            <a:pPr>
              <a:buNone/>
              <a:defRPr/>
            </a:pPr>
            <a:endParaRPr lang="pl-PL" sz="3100" b="1" dirty="0"/>
          </a:p>
          <a:p>
            <a:pPr>
              <a:buNone/>
              <a:defRPr/>
            </a:pPr>
            <a:endParaRPr lang="pl-PL" b="1" u="sng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926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EEBBC-B015-DB4C-86D7-203DFCD69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pPr algn="ctr"/>
            <a:r>
              <a:rPr lang="pl-PL" dirty="0"/>
              <a:t>Koncepcje czynu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F7C35F-BAC9-7B45-89CD-68115615C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016500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b="1" dirty="0"/>
              <a:t>Koncepcja </a:t>
            </a:r>
            <a:r>
              <a:rPr lang="pl-PL" b="1" dirty="0" err="1"/>
              <a:t>naturalistyczna-kauzalna</a:t>
            </a:r>
            <a:r>
              <a:rPr lang="pl-PL" b="1" dirty="0"/>
              <a:t>  </a:t>
            </a:r>
            <a:r>
              <a:rPr lang="pl-PL" dirty="0"/>
              <a:t>- czynem jest zewnętrzne zachowanie się człowieka powodowane jego wolą; kompleks ruchów zewnętrznych (działanie) albo kompleks zahamowanych ruchów wewnętrznych (zaniechanie).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b="1" dirty="0"/>
              <a:t>Koncepcja socjologiczna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b="1" dirty="0"/>
              <a:t>Koncepcja finalna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541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FDF941-D333-1F43-999E-A469CEE43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041401"/>
            <a:ext cx="10972800" cy="5016500"/>
          </a:xfrm>
        </p:spPr>
        <p:txBody>
          <a:bodyPr/>
          <a:lstStyle/>
          <a:p>
            <a:pPr lvl="1"/>
            <a:r>
              <a:rPr lang="pl-PL" sz="3000" dirty="0"/>
              <a:t>Czy zaniechanie jest czynem? Swoista fikcja czynu</a:t>
            </a:r>
          </a:p>
          <a:p>
            <a:pPr marL="457200" lvl="1" indent="0" algn="just">
              <a:buNone/>
            </a:pPr>
            <a:endParaRPr lang="pl-PL" sz="3000" dirty="0"/>
          </a:p>
          <a:p>
            <a:pPr marL="457200" lvl="1" indent="0" algn="just">
              <a:buNone/>
            </a:pPr>
            <a:r>
              <a:rPr lang="pl-PL" sz="3000" dirty="0"/>
              <a:t>„zaniechanie (określonego działania), będąc realnym obiektem niematerialnym, uzewnętrznia się poprzez działanie, którego </a:t>
            </a:r>
            <a:r>
              <a:rPr lang="pl-PL" sz="3000" dirty="0" err="1"/>
              <a:t>zaniechający</a:t>
            </a:r>
            <a:r>
              <a:rPr lang="pl-PL" sz="3000" dirty="0"/>
              <a:t> dopuszcza się w czasie, gdy zaniecha interesującego nas działania (Ł. Pohl, </a:t>
            </a:r>
            <a:r>
              <a:rPr lang="pl-PL" sz="3000" i="1" dirty="0"/>
              <a:t>Czyn w prawie karnym</a:t>
            </a:r>
            <a:r>
              <a:rPr lang="pl-PL" sz="3000" dirty="0"/>
              <a:t>, [w:] System Prawa Karnego. Tom 3, Warszawa 2012, s. 210 i n.).</a:t>
            </a:r>
          </a:p>
          <a:p>
            <a:pPr marL="457200" lvl="1" indent="0" algn="just">
              <a:buNone/>
            </a:pPr>
            <a:endParaRPr lang="pl-PL" sz="3000" dirty="0"/>
          </a:p>
          <a:p>
            <a:pPr lvl="1" algn="just"/>
            <a:r>
              <a:rPr lang="pl-PL" sz="3000" dirty="0"/>
              <a:t>Nie sposób sprowadzić zaniechania do płaszczyzny ontologicznej, można o nim mówić dopiero po uwzględnieniu płaszczyzny normatywnej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09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87D1D-7C1C-C245-88FB-E318B770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</p:spPr>
        <p:txBody>
          <a:bodyPr/>
          <a:lstStyle/>
          <a:p>
            <a:r>
              <a:rPr lang="pl-PL" dirty="0"/>
              <a:t>II. Czyn zabroniony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88026D-5FD9-264B-9080-4D237BD19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884"/>
            <a:ext cx="10515600" cy="500513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pl-PL" dirty="0"/>
              <a:t>zgodnie z art. 115 § 1 k.k., czynem zabronionym jest zachowanie o znamionach określonych w ustawie karnej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l-PL" dirty="0"/>
              <a:t>typizacja musi uwzględniać wszystkie postulaty wynikające z zasady </a:t>
            </a:r>
            <a:r>
              <a:rPr lang="pl-PL" i="1" dirty="0" err="1"/>
              <a:t>nullum</a:t>
            </a:r>
            <a:r>
              <a:rPr lang="pl-PL" i="1" dirty="0"/>
              <a:t> </a:t>
            </a:r>
            <a:r>
              <a:rPr lang="pl-PL" i="1" dirty="0" err="1"/>
              <a:t>crimen</a:t>
            </a:r>
            <a:r>
              <a:rPr lang="pl-PL" i="1" dirty="0"/>
              <a:t> sine lege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l-PL" dirty="0"/>
              <a:t>znamiona typu czynu zabronionego – wyróżnione w warstwie deskryptywnej przepisu prawnokarnego wyrazy oraz wyrażenia, za pomocą których prawodawca konstytuuje warunki pozwalające orzec, że określone ludzkie zachowanie jest czynem zabronionym.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l-PL" b="1" dirty="0">
                <a:solidFill>
                  <a:srgbClr val="7030A0"/>
                </a:solidFill>
              </a:rPr>
              <a:t>czwórpodział znamion typu czynu zabronionego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l-PL" dirty="0"/>
              <a:t>aby dana osoba mogła ponieść odpowiedzialność karną za popełnienie danego zarzucanego jej przestępstwa, należy w postępowaniu karnym ustalić, że zrealizowała ona bezwzględnie wszystkie znamiona wchodzącego w grę typu. </a:t>
            </a:r>
          </a:p>
          <a:p>
            <a:pPr>
              <a:buFont typeface="Wingdings" pitchFamily="2" charset="2"/>
              <a:buChar char="v"/>
              <a:defRPr/>
            </a:pPr>
            <a:endParaRPr lang="pl-PL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endParaRPr lang="pl-PL" dirty="0"/>
          </a:p>
          <a:p>
            <a:pPr>
              <a:buNone/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54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C428C2-FCB7-4743-B767-D17D64FAD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/>
          <a:lstStyle/>
          <a:p>
            <a:r>
              <a:rPr lang="pl-PL" dirty="0"/>
              <a:t>III. Czyn bezprawny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04F68-CF56-6341-976C-0E03F4E5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505"/>
            <a:ext cx="10515600" cy="484145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Pojęcie bezprawności</a:t>
            </a:r>
          </a:p>
          <a:p>
            <a:r>
              <a:rPr lang="pl-PL" dirty="0"/>
              <a:t>Okoliczności wyłączające bezprawność</a:t>
            </a:r>
          </a:p>
          <a:p>
            <a:endParaRPr lang="pl-PL" dirty="0"/>
          </a:p>
          <a:p>
            <a:r>
              <a:rPr lang="pl-PL" dirty="0"/>
              <a:t>Bezprawność karna – sprzeczność z normą prawa karnego, naruszenie zakazu lub nakazu zawartego w tym prawie (A. Marek, </a:t>
            </a:r>
            <a:r>
              <a:rPr lang="pl-PL" i="1" dirty="0"/>
              <a:t>Prawo karne, </a:t>
            </a:r>
            <a:r>
              <a:rPr lang="pl-PL" dirty="0"/>
              <a:t>Warszawa</a:t>
            </a:r>
            <a:r>
              <a:rPr lang="pl-PL" i="1" dirty="0"/>
              <a:t> </a:t>
            </a:r>
            <a:r>
              <a:rPr lang="pl-PL" dirty="0"/>
              <a:t>2005, s. 100</a:t>
            </a:r>
            <a:r>
              <a:rPr lang="pl-PL" i="1" dirty="0"/>
              <a:t>).</a:t>
            </a:r>
            <a:endParaRPr lang="pl-PL" dirty="0"/>
          </a:p>
          <a:p>
            <a:pPr>
              <a:buFont typeface="Wingdings" pitchFamily="2" charset="2"/>
              <a:buChar char="v"/>
            </a:pPr>
            <a:r>
              <a:rPr lang="pl-PL" b="1" dirty="0">
                <a:solidFill>
                  <a:srgbClr val="7030A0"/>
                </a:solidFill>
              </a:rPr>
              <a:t>Bezprawność – sąd relacjonujący, wyrażający sprzeczność między faktycznym zachowaniem się człowieka a tym zachowaniem, które ustawa określa jako nakazane, albo też wyrażający zgodność między faktycznym zachowaniem się człowieka a zachowaniem, która ustawa określa jako zakazane </a:t>
            </a:r>
            <a:r>
              <a:rPr lang="pl-PL" dirty="0"/>
              <a:t>(W. Wolter, </a:t>
            </a:r>
            <a:r>
              <a:rPr lang="pl-PL" i="1" dirty="0"/>
              <a:t>Nauka o przestępstwie. Analiza prawnicza na podstawie przepisów części ogólnej kodeksu karnego z 1969 r.</a:t>
            </a:r>
            <a:r>
              <a:rPr lang="pl-PL" dirty="0"/>
              <a:t>, Warszawa 1973, s. 101).</a:t>
            </a:r>
          </a:p>
        </p:txBody>
      </p:sp>
    </p:spTree>
    <p:extLst>
      <p:ext uri="{BB962C8B-B14F-4D97-AF65-F5344CB8AC3E}">
        <p14:creationId xmlns:p14="http://schemas.microsoft.com/office/powerpoint/2010/main" val="505018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995</Words>
  <Application>Microsoft Macintosh PowerPoint</Application>
  <PresentationFormat>Panoramiczny</PresentationFormat>
  <Paragraphs>102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Motyw pakietu Office</vt:lpstr>
      <vt:lpstr>Przestępstwo.  Struktura przestępstwa,  podział przestępstw</vt:lpstr>
      <vt:lpstr>Prezentacja programu PowerPoint</vt:lpstr>
      <vt:lpstr>Dogmatyczna struktura przestępstwa</vt:lpstr>
      <vt:lpstr>Czyn </vt:lpstr>
      <vt:lpstr>Prezentacja programu PowerPoint</vt:lpstr>
      <vt:lpstr>Koncepcje czynu</vt:lpstr>
      <vt:lpstr>Prezentacja programu PowerPoint</vt:lpstr>
      <vt:lpstr>II. Czyn zabroniony</vt:lpstr>
      <vt:lpstr>III. Czyn bezprawny</vt:lpstr>
      <vt:lpstr>Prezentacja programu PowerPoint</vt:lpstr>
      <vt:lpstr>IV. Czyn karygodny</vt:lpstr>
      <vt:lpstr>Prezentacja programu PowerPoint</vt:lpstr>
      <vt:lpstr>V. Czyn zawiniony</vt:lpstr>
      <vt:lpstr>Teorie winy we współczesnej dogmatyce prawa karnego</vt:lpstr>
      <vt:lpstr>Prezentacja programu PowerPoint</vt:lpstr>
      <vt:lpstr>Normatywna struktura przestępstwa</vt:lpstr>
      <vt:lpstr>Podział przestępstw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Przestępstwo. Struktura przestępstwa, podział przestępstw</dc:title>
  <dc:creator>Katarzyna Piątkowska</dc:creator>
  <cp:lastModifiedBy>Katarzyna Piątkowska</cp:lastModifiedBy>
  <cp:revision>16</cp:revision>
  <dcterms:created xsi:type="dcterms:W3CDTF">2018-10-09T07:54:37Z</dcterms:created>
  <dcterms:modified xsi:type="dcterms:W3CDTF">2018-10-17T09:13:11Z</dcterms:modified>
</cp:coreProperties>
</file>