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5"/>
  </p:notesMasterIdLst>
  <p:sldIdLst>
    <p:sldId id="496" r:id="rId2"/>
    <p:sldId id="401" r:id="rId3"/>
    <p:sldId id="487" r:id="rId4"/>
    <p:sldId id="264" r:id="rId5"/>
    <p:sldId id="266" r:id="rId6"/>
    <p:sldId id="267" r:id="rId7"/>
    <p:sldId id="268" r:id="rId8"/>
    <p:sldId id="272" r:id="rId9"/>
    <p:sldId id="278" r:id="rId10"/>
    <p:sldId id="270" r:id="rId11"/>
    <p:sldId id="274" r:id="rId12"/>
    <p:sldId id="275" r:id="rId13"/>
    <p:sldId id="279" r:id="rId14"/>
    <p:sldId id="280" r:id="rId15"/>
    <p:sldId id="281" r:id="rId16"/>
    <p:sldId id="282" r:id="rId17"/>
    <p:sldId id="283" r:id="rId18"/>
    <p:sldId id="284" r:id="rId19"/>
    <p:sldId id="285" r:id="rId20"/>
    <p:sldId id="286" r:id="rId21"/>
    <p:sldId id="287" r:id="rId22"/>
    <p:sldId id="288" r:id="rId23"/>
    <p:sldId id="293" r:id="rId24"/>
    <p:sldId id="489" r:id="rId25"/>
    <p:sldId id="294" r:id="rId26"/>
    <p:sldId id="290" r:id="rId27"/>
    <p:sldId id="295" r:id="rId28"/>
    <p:sldId id="292" r:id="rId29"/>
    <p:sldId id="296" r:id="rId30"/>
    <p:sldId id="499" r:id="rId31"/>
    <p:sldId id="501" r:id="rId32"/>
    <p:sldId id="498" r:id="rId33"/>
    <p:sldId id="502" r:id="rId34"/>
    <p:sldId id="500" r:id="rId35"/>
    <p:sldId id="297" r:id="rId36"/>
    <p:sldId id="299" r:id="rId37"/>
    <p:sldId id="356" r:id="rId38"/>
    <p:sldId id="357" r:id="rId39"/>
    <p:sldId id="300" r:id="rId40"/>
    <p:sldId id="353" r:id="rId41"/>
    <p:sldId id="298" r:id="rId42"/>
    <p:sldId id="503" r:id="rId43"/>
    <p:sldId id="448" r:id="rId44"/>
    <p:sldId id="449" r:id="rId45"/>
    <p:sldId id="504" r:id="rId46"/>
    <p:sldId id="450" r:id="rId47"/>
    <p:sldId id="451" r:id="rId48"/>
    <p:sldId id="452" r:id="rId49"/>
    <p:sldId id="453" r:id="rId50"/>
    <p:sldId id="454" r:id="rId51"/>
    <p:sldId id="455" r:id="rId52"/>
    <p:sldId id="456" r:id="rId53"/>
    <p:sldId id="457" r:id="rId54"/>
    <p:sldId id="458" r:id="rId55"/>
    <p:sldId id="459" r:id="rId56"/>
    <p:sldId id="460" r:id="rId57"/>
    <p:sldId id="461" r:id="rId58"/>
    <p:sldId id="462" r:id="rId59"/>
    <p:sldId id="463" r:id="rId60"/>
    <p:sldId id="464" r:id="rId61"/>
    <p:sldId id="465" r:id="rId62"/>
    <p:sldId id="466" r:id="rId63"/>
    <p:sldId id="467" r:id="rId64"/>
    <p:sldId id="468" r:id="rId65"/>
    <p:sldId id="469" r:id="rId66"/>
    <p:sldId id="470" r:id="rId67"/>
    <p:sldId id="471" r:id="rId68"/>
    <p:sldId id="474" r:id="rId69"/>
    <p:sldId id="475" r:id="rId70"/>
    <p:sldId id="486" r:id="rId71"/>
    <p:sldId id="476" r:id="rId72"/>
    <p:sldId id="318" r:id="rId73"/>
    <p:sldId id="319" r:id="rId74"/>
    <p:sldId id="321" r:id="rId75"/>
    <p:sldId id="322" r:id="rId76"/>
    <p:sldId id="323" r:id="rId77"/>
    <p:sldId id="328" r:id="rId78"/>
    <p:sldId id="329" r:id="rId79"/>
    <p:sldId id="409" r:id="rId80"/>
    <p:sldId id="410" r:id="rId81"/>
    <p:sldId id="404" r:id="rId82"/>
    <p:sldId id="405" r:id="rId83"/>
    <p:sldId id="406" r:id="rId84"/>
    <p:sldId id="411" r:id="rId85"/>
    <p:sldId id="412" r:id="rId86"/>
    <p:sldId id="413" r:id="rId87"/>
    <p:sldId id="505" r:id="rId88"/>
    <p:sldId id="414" r:id="rId89"/>
    <p:sldId id="415" r:id="rId90"/>
    <p:sldId id="416" r:id="rId91"/>
    <p:sldId id="417" r:id="rId92"/>
    <p:sldId id="418" r:id="rId93"/>
    <p:sldId id="421" r:id="rId94"/>
    <p:sldId id="497" r:id="rId95"/>
    <p:sldId id="331" r:id="rId96"/>
    <p:sldId id="332" r:id="rId97"/>
    <p:sldId id="506" r:id="rId98"/>
    <p:sldId id="320" r:id="rId99"/>
    <p:sldId id="333" r:id="rId100"/>
    <p:sldId id="334" r:id="rId101"/>
    <p:sldId id="336" r:id="rId102"/>
    <p:sldId id="337" r:id="rId103"/>
    <p:sldId id="338" r:id="rId104"/>
    <p:sldId id="339" r:id="rId105"/>
    <p:sldId id="425" r:id="rId106"/>
    <p:sldId id="426" r:id="rId107"/>
    <p:sldId id="427" r:id="rId108"/>
    <p:sldId id="428" r:id="rId109"/>
    <p:sldId id="429" r:id="rId110"/>
    <p:sldId id="430" r:id="rId111"/>
    <p:sldId id="432" r:id="rId112"/>
    <p:sldId id="433" r:id="rId113"/>
    <p:sldId id="434" r:id="rId114"/>
    <p:sldId id="435" r:id="rId115"/>
    <p:sldId id="395" r:id="rId116"/>
    <p:sldId id="396" r:id="rId117"/>
    <p:sldId id="397" r:id="rId118"/>
    <p:sldId id="438" r:id="rId119"/>
    <p:sldId id="439" r:id="rId120"/>
    <p:sldId id="440" r:id="rId121"/>
    <p:sldId id="393" r:id="rId122"/>
    <p:sldId id="444" r:id="rId123"/>
    <p:sldId id="445" r:id="rId1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59" d="100"/>
          <a:sy n="59" d="100"/>
        </p:scale>
        <p:origin x="1476"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398445" y="1808"/>
          <a:ext cx="1517202" cy="910321"/>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425107" y="28470"/>
        <a:ext cx="1463878" cy="856997"/>
      </dsp:txXfrm>
    </dsp:sp>
    <dsp:sp modelId="{12B0C2F2-7203-40A8-AA80-0167776EF853}">
      <dsp:nvSpPr>
        <dsp:cNvPr id="0" name=""/>
        <dsp:cNvSpPr/>
      </dsp:nvSpPr>
      <dsp:spPr>
        <a:xfrm>
          <a:off x="2049162"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049162" y="344089"/>
        <a:ext cx="225152" cy="225760"/>
      </dsp:txXfrm>
    </dsp:sp>
    <dsp:sp modelId="{667A18F0-28B6-4F39-85F2-078B3CF0DA8E}">
      <dsp:nvSpPr>
        <dsp:cNvPr id="0" name=""/>
        <dsp:cNvSpPr/>
      </dsp:nvSpPr>
      <dsp:spPr>
        <a:xfrm>
          <a:off x="2522529" y="1808"/>
          <a:ext cx="1517202" cy="910321"/>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49191" y="28470"/>
        <a:ext cx="1463878" cy="856997"/>
      </dsp:txXfrm>
    </dsp:sp>
    <dsp:sp modelId="{3AE15342-6706-4AA1-994A-F8D00DAE747A}">
      <dsp:nvSpPr>
        <dsp:cNvPr id="0" name=""/>
        <dsp:cNvSpPr/>
      </dsp:nvSpPr>
      <dsp:spPr>
        <a:xfrm>
          <a:off x="4173246"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4173246" y="344089"/>
        <a:ext cx="225152" cy="225760"/>
      </dsp:txXfrm>
    </dsp:sp>
    <dsp:sp modelId="{BC8F3C63-1A0E-46B4-B049-0B257B6E0D01}">
      <dsp:nvSpPr>
        <dsp:cNvPr id="0" name=""/>
        <dsp:cNvSpPr/>
      </dsp:nvSpPr>
      <dsp:spPr>
        <a:xfrm>
          <a:off x="4646613" y="1808"/>
          <a:ext cx="1517202" cy="910321"/>
        </a:xfrm>
        <a:prstGeom prst="roundRect">
          <a:avLst>
            <a:gd name="adj" fmla="val 10000"/>
          </a:avLst>
        </a:prstGeom>
        <a:solidFill>
          <a:srgbClr val="70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673275" y="28470"/>
        <a:ext cx="1463878" cy="856997"/>
      </dsp:txXfrm>
    </dsp:sp>
    <dsp:sp modelId="{EFB233CA-F895-4115-BD95-3AF54E46B574}">
      <dsp:nvSpPr>
        <dsp:cNvPr id="0" name=""/>
        <dsp:cNvSpPr/>
      </dsp:nvSpPr>
      <dsp:spPr>
        <a:xfrm rot="5400000">
          <a:off x="5244391" y="1018334"/>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5292334" y="1045644"/>
        <a:ext cx="225760" cy="225152"/>
      </dsp:txXfrm>
    </dsp:sp>
    <dsp:sp modelId="{277381E6-693C-4ECC-BC1C-124FA789387A}">
      <dsp:nvSpPr>
        <dsp:cNvPr id="0" name=""/>
        <dsp:cNvSpPr/>
      </dsp:nvSpPr>
      <dsp:spPr>
        <a:xfrm>
          <a:off x="4646613" y="1519011"/>
          <a:ext cx="1517202" cy="91032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kontynuacja postępowania przygotowawczego i ponowne </a:t>
          </a:r>
          <a:r>
            <a:rPr lang="pl-PL" sz="1000" b="1" kern="1200" dirty="0"/>
            <a:t>umorzenie / odmowa wszczęcia</a:t>
          </a:r>
        </a:p>
      </dsp:txBody>
      <dsp:txXfrm>
        <a:off x="4673275" y="1545673"/>
        <a:ext cx="1463878" cy="856997"/>
      </dsp:txXfrm>
    </dsp:sp>
    <dsp:sp modelId="{6BB6F9A4-78AB-4EBE-AB00-4EE3769CB9F8}">
      <dsp:nvSpPr>
        <dsp:cNvPr id="0" name=""/>
        <dsp:cNvSpPr/>
      </dsp:nvSpPr>
      <dsp:spPr>
        <a:xfrm rot="10800000">
          <a:off x="4191452"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287946" y="1861291"/>
        <a:ext cx="225152" cy="225760"/>
      </dsp:txXfrm>
    </dsp:sp>
    <dsp:sp modelId="{509ED4F6-5A7D-4AF9-A54C-14134616A805}">
      <dsp:nvSpPr>
        <dsp:cNvPr id="0" name=""/>
        <dsp:cNvSpPr/>
      </dsp:nvSpPr>
      <dsp:spPr>
        <a:xfrm>
          <a:off x="2522529" y="1519011"/>
          <a:ext cx="1517202" cy="910321"/>
        </a:xfrm>
        <a:prstGeom prst="roundRect">
          <a:avLst>
            <a:gd name="adj" fmla="val 10000"/>
          </a:avLst>
        </a:prstGeom>
        <a:solidFill>
          <a:srgbClr val="3864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549191" y="1545673"/>
        <a:ext cx="1463878" cy="856997"/>
      </dsp:txXfrm>
    </dsp:sp>
    <dsp:sp modelId="{ABDCC1F7-B861-49FA-B703-8C09BD4E1D13}">
      <dsp:nvSpPr>
        <dsp:cNvPr id="0" name=""/>
        <dsp:cNvSpPr/>
      </dsp:nvSpPr>
      <dsp:spPr>
        <a:xfrm rot="10800000">
          <a:off x="2067368"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163862" y="1861291"/>
        <a:ext cx="225152" cy="225760"/>
      </dsp:txXfrm>
    </dsp:sp>
    <dsp:sp modelId="{0120BDCD-17D5-493E-914A-02C82D87EDBC}">
      <dsp:nvSpPr>
        <dsp:cNvPr id="0" name=""/>
        <dsp:cNvSpPr/>
      </dsp:nvSpPr>
      <dsp:spPr>
        <a:xfrm>
          <a:off x="398445" y="1519011"/>
          <a:ext cx="1517202" cy="910321"/>
        </a:xfrm>
        <a:prstGeom prst="roundRect">
          <a:avLst>
            <a:gd name="adj" fmla="val 10000"/>
          </a:avLst>
        </a:prstGeom>
        <a:solidFill>
          <a:srgbClr val="3259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utrzymanie zaskarżonego postanowienia w mocy przez prokuratora nadrzędnego</a:t>
          </a:r>
        </a:p>
      </dsp:txBody>
      <dsp:txXfrm>
        <a:off x="425107" y="1545673"/>
        <a:ext cx="1463878" cy="856997"/>
      </dsp:txXfrm>
    </dsp:sp>
    <dsp:sp modelId="{33419E12-CE4C-430A-A27B-06594154AF5B}">
      <dsp:nvSpPr>
        <dsp:cNvPr id="0" name=""/>
        <dsp:cNvSpPr/>
      </dsp:nvSpPr>
      <dsp:spPr>
        <a:xfrm rot="5400000">
          <a:off x="996223" y="25355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1044166" y="2562846"/>
        <a:ext cx="225760" cy="225152"/>
      </dsp:txXfrm>
    </dsp:sp>
    <dsp:sp modelId="{98FF956E-A2E6-4167-B535-2564228675EA}">
      <dsp:nvSpPr>
        <dsp:cNvPr id="0" name=""/>
        <dsp:cNvSpPr/>
      </dsp:nvSpPr>
      <dsp:spPr>
        <a:xfrm>
          <a:off x="398445" y="3036213"/>
          <a:ext cx="1517202" cy="910321"/>
        </a:xfrm>
        <a:prstGeom prst="roundRect">
          <a:avLst>
            <a:gd name="adj" fmla="val 10000"/>
          </a:avLst>
        </a:prstGeom>
        <a:solidFill>
          <a:srgbClr val="213B6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b="0" kern="1200" dirty="0"/>
            <a:t>pokrzywdzony nabywa prawo do wniesienia subsydiarnego AO</a:t>
          </a:r>
        </a:p>
      </dsp:txBody>
      <dsp:txXfrm>
        <a:off x="425107" y="3062875"/>
        <a:ext cx="1463878" cy="856997"/>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19.11.2023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99</a:t>
            </a:fld>
            <a:endParaRPr lang="pl-PL"/>
          </a:p>
        </p:txBody>
      </p:sp>
    </p:spTree>
    <p:extLst>
      <p:ext uri="{BB962C8B-B14F-4D97-AF65-F5344CB8AC3E}">
        <p14:creationId xmlns:p14="http://schemas.microsoft.com/office/powerpoint/2010/main" val="98641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19.11.2023</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19.11.2023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19.11.2023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19.11.2023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19.11.2023</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3" Type="http://schemas.openxmlformats.org/officeDocument/2006/relationships/hyperlink" Target="https://sip.lex.pl/#/document/16798683?unitId=art(165)par(3)&amp;cm=DOCUMENT" TargetMode="External"/><Relationship Id="rId18" Type="http://schemas.openxmlformats.org/officeDocument/2006/relationships/hyperlink" Target="https://sip.lex.pl/#/document/16798683?unitId=art(185)par(2)&amp;cm=DOCUMENT" TargetMode="External"/><Relationship Id="rId26" Type="http://schemas.openxmlformats.org/officeDocument/2006/relationships/hyperlink" Target="https://sip.lex.pl/#/document/16798683?unitId=art(269)&amp;cm=DOCUMENT" TargetMode="External"/><Relationship Id="rId21" Type="http://schemas.openxmlformats.org/officeDocument/2006/relationships/hyperlink" Target="https://sip.lex.pl/#/document/16798683?unitId=art(211(a))&amp;cm=DOCUMENT" TargetMode="External"/><Relationship Id="rId34" Type="http://schemas.openxmlformats.org/officeDocument/2006/relationships/hyperlink" Target="https://sip.lex.pl/#/document/16798683?unitId=art(286)par(1)&amp;cm=DOCUMENT" TargetMode="External"/><Relationship Id="rId7" Type="http://schemas.openxmlformats.org/officeDocument/2006/relationships/hyperlink" Target="https://sip.lex.pl/#/document/16798683?unitId=art(150)par(1)&amp;cm=DOCUMENT" TargetMode="External"/><Relationship Id="rId12" Type="http://schemas.openxmlformats.org/officeDocument/2006/relationships/hyperlink" Target="https://sip.lex.pl/#/document/16798683?unitId=art(165)par(1)&amp;cm=DOCUMENT" TargetMode="External"/><Relationship Id="rId17" Type="http://schemas.openxmlformats.org/officeDocument/2006/relationships/hyperlink" Target="https://sip.lex.pl/#/document/16798683?unitId=art(173)par(4)&amp;cm=DOCUMENT" TargetMode="External"/><Relationship Id="rId25" Type="http://schemas.openxmlformats.org/officeDocument/2006/relationships/hyperlink" Target="https://sip.lex.pl/#/document/16798683?unitId=art(265)par(2)&amp;cm=DOCUMENT" TargetMode="External"/><Relationship Id="rId33" Type="http://schemas.openxmlformats.org/officeDocument/2006/relationships/hyperlink" Target="https://sip.lex.pl/#/document/16798683?unitId=art(284)par(2)&amp;cm=DOCUMENT" TargetMode="External"/><Relationship Id="rId2" Type="http://schemas.openxmlformats.org/officeDocument/2006/relationships/hyperlink" Target="https://sip.lex.pl/#/document/16798683?unitId=art(140)&amp;cm=DOCUMENT" TargetMode="External"/><Relationship Id="rId16" Type="http://schemas.openxmlformats.org/officeDocument/2006/relationships/hyperlink" Target="https://sip.lex.pl/#/document/16798683?unitId=art(173)par(3)&amp;cm=DOCUMENT" TargetMode="External"/><Relationship Id="rId20" Type="http://schemas.openxmlformats.org/officeDocument/2006/relationships/hyperlink" Target="https://sip.lex.pl/#/document/16798683?unitId=art(210)par(2)&amp;cm=DOCUMENT" TargetMode="External"/><Relationship Id="rId29" Type="http://schemas.openxmlformats.org/officeDocument/2006/relationships/hyperlink" Target="https://sip.lex.pl/#/document/16798683?unitId=art(278)par(3(a))&amp;cm=DOCUMENT" TargetMode="External"/><Relationship Id="rId1" Type="http://schemas.openxmlformats.org/officeDocument/2006/relationships/slideLayout" Target="../slideLayouts/slideLayout2.xml"/><Relationship Id="rId6" Type="http://schemas.openxmlformats.org/officeDocument/2006/relationships/hyperlink" Target="https://sip.lex.pl/#/document/16798683?unitId=art(149)&amp;cm=DOCUMENT" TargetMode="External"/><Relationship Id="rId11" Type="http://schemas.openxmlformats.org/officeDocument/2006/relationships/hyperlink" Target="https://sip.lex.pl/#/document/16798683?unitId=art(163)par(4)&amp;cm=DOCUMENT" TargetMode="External"/><Relationship Id="rId24" Type="http://schemas.openxmlformats.org/officeDocument/2006/relationships/hyperlink" Target="https://sip.lex.pl/#/document/16798683?unitId=art(265)par(1)&amp;cm=DOCUMENT" TargetMode="External"/><Relationship Id="rId32" Type="http://schemas.openxmlformats.org/officeDocument/2006/relationships/hyperlink" Target="https://sip.lex.pl/#/document/16798683?unitId=art(284)par(1)&amp;cm=DOCUMENT" TargetMode="External"/><Relationship Id="rId37" Type="http://schemas.openxmlformats.org/officeDocument/2006/relationships/hyperlink" Target="https://sip.lex.pl/#/document/16798683?unitId=art(299)&amp;cm=DOCUMENT" TargetMode="External"/><Relationship Id="rId5" Type="http://schemas.openxmlformats.org/officeDocument/2006/relationships/hyperlink" Target="https://sip.lex.pl/#/document/16798683?unitId=art(148(a))&amp;cm=DOCUMENT" TargetMode="External"/><Relationship Id="rId15" Type="http://schemas.openxmlformats.org/officeDocument/2006/relationships/hyperlink" Target="https://sip.lex.pl/#/document/16798683?unitId=art(166)par(1)&amp;cm=DOCUMENT" TargetMode="External"/><Relationship Id="rId23" Type="http://schemas.openxmlformats.org/officeDocument/2006/relationships/hyperlink" Target="https://sip.lex.pl/#/document/16798683?unitId=art(258)par(1)&amp;cm=DOCUMENT" TargetMode="External"/><Relationship Id="rId28" Type="http://schemas.openxmlformats.org/officeDocument/2006/relationships/hyperlink" Target="https://sip.lex.pl/#/document/16798683?unitId=art(278)par(2)&amp;cm=DOCUMENT" TargetMode="External"/><Relationship Id="rId36" Type="http://schemas.openxmlformats.org/officeDocument/2006/relationships/hyperlink" Target="https://sip.lex.pl/#/document/16798683?unitId=art(296)par(3)&amp;cm=DOCUMENT" TargetMode="External"/><Relationship Id="rId10" Type="http://schemas.openxmlformats.org/officeDocument/2006/relationships/hyperlink" Target="https://sip.lex.pl/#/document/16798683?unitId=art(163)par(3)&amp;cm=DOCUMENT" TargetMode="External"/><Relationship Id="rId19" Type="http://schemas.openxmlformats.org/officeDocument/2006/relationships/hyperlink" Target="https://sip.lex.pl/#/document/16798683?unitId=art(189(a))par(2)&amp;cm=DOCUMENT" TargetMode="External"/><Relationship Id="rId31" Type="http://schemas.openxmlformats.org/officeDocument/2006/relationships/hyperlink" Target="https://sip.lex.pl/#/document/16798683?unitId=art(294)par(2)&amp;cm=DOCUMENT" TargetMode="External"/><Relationship Id="rId4" Type="http://schemas.openxmlformats.org/officeDocument/2006/relationships/hyperlink" Target="https://sip.lex.pl/#/document/16798683?unitId=art(148)par(5)&amp;cm=DOCUMENT" TargetMode="External"/><Relationship Id="rId9" Type="http://schemas.openxmlformats.org/officeDocument/2006/relationships/hyperlink" Target="https://sip.lex.pl/#/document/16798683?unitId=art(158)par(3)&amp;cm=DOCUMENT" TargetMode="External"/><Relationship Id="rId14" Type="http://schemas.openxmlformats.org/officeDocument/2006/relationships/hyperlink" Target="https://sip.lex.pl/#/document/16798683?unitId=art(165)par(4)&amp;cm=DOCUMENT" TargetMode="External"/><Relationship Id="rId22" Type="http://schemas.openxmlformats.org/officeDocument/2006/relationships/hyperlink" Target="https://sip.lex.pl/#/document/16798683?unitId=art(252)par(3)&amp;cm=DOCUMENT" TargetMode="External"/><Relationship Id="rId27" Type="http://schemas.openxmlformats.org/officeDocument/2006/relationships/hyperlink" Target="https://sip.lex.pl/#/document/16798683?unitId=art(278)par(1)&amp;cm=DOCUMENT" TargetMode="External"/><Relationship Id="rId30" Type="http://schemas.openxmlformats.org/officeDocument/2006/relationships/hyperlink" Target="https://sip.lex.pl/#/document/16798683?unitId=art(294)par(1)&amp;cm=DOCUMENT" TargetMode="External"/><Relationship Id="rId35" Type="http://schemas.openxmlformats.org/officeDocument/2006/relationships/hyperlink" Target="https://sip.lex.pl/#/document/16798683?unitId=art(287)par(1)&amp;cm=DOCUMENT" TargetMode="External"/><Relationship Id="rId8" Type="http://schemas.openxmlformats.org/officeDocument/2006/relationships/hyperlink" Target="https://sip.lex.pl/#/document/16798683?unitId=art(151)&amp;cm=DOCUMENT" TargetMode="External"/><Relationship Id="rId3" Type="http://schemas.openxmlformats.org/officeDocument/2006/relationships/hyperlink" Target="https://sip.lex.pl/#/document/16798683?unitId=art(148)par(4)&amp;cm=DOCUMEN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dr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pPr algn="just">
              <a:buFont typeface="Arial" pitchFamily="34" charset="0"/>
              <a:buChar char="•"/>
            </a:pPr>
            <a:r>
              <a:rPr lang="pl-PL" dirty="0"/>
              <a:t>Postępowanie </a:t>
            </a:r>
            <a:r>
              <a:rPr lang="pl-PL" b="1" dirty="0"/>
              <a:t>zawiesza się</a:t>
            </a:r>
            <a:r>
              <a:rPr lang="pl-PL" dirty="0"/>
              <a:t> (art. 61 § 1 k.p.k. w zw. z art. 58 § 2 k.p.k.)</a:t>
            </a:r>
          </a:p>
          <a:p>
            <a:pPr algn="just">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lgn="just">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24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2400" b="1" dirty="0">
                <a:latin typeface="Times New Roman" panose="02020603050405020304" pitchFamily="18" charset="0"/>
                <a:cs typeface="Times New Roman" panose="02020603050405020304" pitchFamily="18" charset="0"/>
              </a:rPr>
              <a:t>max. 3 obrońców</a:t>
            </a:r>
            <a:r>
              <a:rPr lang="pl-PL" sz="2400" dirty="0">
                <a:latin typeface="Times New Roman" panose="02020603050405020304" pitchFamily="18" charset="0"/>
                <a:cs typeface="Times New Roman" panose="02020603050405020304" pitchFamily="18" charset="0"/>
              </a:rPr>
              <a:t>. Natomiast jeden obrońca może bronić dowolnej liczby oskarżonych </a:t>
            </a:r>
            <a:r>
              <a:rPr lang="pl-PL" sz="2400" b="1" dirty="0">
                <a:latin typeface="Times New Roman" panose="02020603050405020304" pitchFamily="18" charset="0"/>
                <a:cs typeface="Times New Roman" panose="02020603050405020304" pitchFamily="18" charset="0"/>
              </a:rPr>
              <a:t>o ile interesy tych oskarżonych nie są sprzeczne (art. 85 § 1</a:t>
            </a:r>
            <a:r>
              <a:rPr lang="pl-PL" sz="2400" dirty="0">
                <a:latin typeface="Times New Roman" panose="02020603050405020304" pitchFamily="18" charset="0"/>
                <a:cs typeface="Times New Roman" panose="02020603050405020304" pitchFamily="18" charset="0"/>
              </a:rPr>
              <a:t>)</a:t>
            </a:r>
          </a:p>
          <a:p>
            <a:pPr algn="just"/>
            <a:r>
              <a:rPr lang="pl-PL" sz="24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507288" cy="634082"/>
          </a:xfrm>
        </p:spPr>
        <p:txBody>
          <a:bodyPr>
            <a:normAutofit/>
          </a:bodyPr>
          <a:lstStyle/>
          <a:p>
            <a:pPr algn="ctr"/>
            <a:r>
              <a:rPr lang="pl-PL" sz="2800" b="1" dirty="0"/>
              <a:t>PRZEDSTAWICIEL USTAWOWY</a:t>
            </a:r>
          </a:p>
        </p:txBody>
      </p:sp>
      <p:sp>
        <p:nvSpPr>
          <p:cNvPr id="3" name="Symbol zastępczy zawartości 2"/>
          <p:cNvSpPr>
            <a:spLocks noGrp="1"/>
          </p:cNvSpPr>
          <p:nvPr>
            <p:ph idx="1"/>
          </p:nvPr>
        </p:nvSpPr>
        <p:spPr>
          <a:xfrm>
            <a:off x="323528" y="620688"/>
            <a:ext cx="8280920" cy="4894992"/>
          </a:xfrm>
        </p:spPr>
        <p:txBody>
          <a:bodyPr>
            <a:noAutofit/>
          </a:bodyPr>
          <a:lstStyle/>
          <a:p>
            <a:pPr algn="just"/>
            <a:r>
              <a:rPr lang="pl-PL" sz="2200" dirty="0">
                <a:latin typeface="Times New Roman" panose="02020603050405020304" pitchFamily="18" charset="0"/>
                <a:cs typeface="Times New Roman" panose="02020603050405020304" pitchFamily="18" charset="0"/>
              </a:rPr>
              <a:t>1. osoby reprezentujące z mocy ustawy pokrzywdzonych małoletnich albo ubezwłasnowolnionych całkowicie lub częściowo</a:t>
            </a:r>
          </a:p>
          <a:p>
            <a:pPr lvl="1" algn="just"/>
            <a:r>
              <a:rPr lang="pl-PL" sz="2200" dirty="0">
                <a:latin typeface="Times New Roman" panose="02020603050405020304" pitchFamily="18" charset="0"/>
                <a:cs typeface="Times New Roman" panose="02020603050405020304" pitchFamily="18" charset="0"/>
              </a:rPr>
              <a:t>przedstawicielami ustawowymi są: </a:t>
            </a:r>
          </a:p>
          <a:p>
            <a:pPr lvl="1" algn="just"/>
            <a:r>
              <a:rPr lang="pl-PL" sz="2200" dirty="0">
                <a:latin typeface="Times New Roman" panose="02020603050405020304" pitchFamily="18" charset="0"/>
                <a:cs typeface="Times New Roman" panose="02020603050405020304" pitchFamily="18" charset="0"/>
              </a:rPr>
              <a:t>rodzicie (art. 98 § 1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a:t>
            </a:r>
          </a:p>
          <a:p>
            <a:pPr lvl="1" algn="just"/>
            <a:r>
              <a:rPr lang="pl-PL" sz="2200" dirty="0">
                <a:latin typeface="Times New Roman" panose="02020603050405020304" pitchFamily="18" charset="0"/>
                <a:cs typeface="Times New Roman" panose="02020603050405020304" pitchFamily="18" charset="0"/>
              </a:rPr>
              <a:t>opiekun faktyczny (art. 51 § 2 k.p.k.)</a:t>
            </a:r>
          </a:p>
          <a:p>
            <a:pPr lvl="1" algn="just"/>
            <a:r>
              <a:rPr lang="pl-PL" sz="2200" dirty="0">
                <a:latin typeface="Times New Roman" panose="02020603050405020304" pitchFamily="18" charset="0"/>
                <a:cs typeface="Times New Roman" panose="02020603050405020304" pitchFamily="18" charset="0"/>
              </a:rPr>
              <a:t>opiekun prawny wyznaczony przez sąd opiekuńczy zgodnie z art. 145 i następne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 </a:t>
            </a:r>
          </a:p>
          <a:p>
            <a:pPr algn="just"/>
            <a:r>
              <a:rPr lang="pl-PL" sz="2200" dirty="0">
                <a:latin typeface="Times New Roman" panose="02020603050405020304" pitchFamily="18" charset="0"/>
                <a:cs typeface="Times New Roman" panose="02020603050405020304" pitchFamily="18" charset="0"/>
              </a:rPr>
              <a:t>2. Osoba pod której pieczą pozostaje pokrzywdzony, który jest osobą nieporadną w szczególności ze względu na wiek lub stan zdrowia. </a:t>
            </a:r>
          </a:p>
          <a:p>
            <a:pPr algn="just"/>
            <a:r>
              <a:rPr lang="pl-PL" sz="2200" dirty="0">
                <a:latin typeface="Times New Roman" panose="02020603050405020304" pitchFamily="18" charset="0"/>
                <a:cs typeface="Times New Roman" panose="02020603050405020304" pitchFamily="18" charset="0"/>
              </a:rPr>
              <a:t>3. Osoby reprezentujące z mocy ustawy oskarżonego nieletniego lub ubezwłasnowolnionego (art. 76 k.p.k.)</a:t>
            </a:r>
          </a:p>
          <a:p>
            <a:pPr marL="459486" lvl="1" algn="just"/>
            <a:r>
              <a:rPr lang="pl-PL" sz="2200" dirty="0">
                <a:latin typeface="Times New Roman" panose="02020603050405020304" pitchFamily="18" charset="0"/>
                <a:cs typeface="Times New Roman" panose="02020603050405020304" pitchFamily="18" charset="0"/>
              </a:rPr>
              <a:t>Jeżeli oskarżony jest nieletni lub ubezwłasnowolniony, jego przedstawiciel ustawowy lub osoba, pod której pieczą oskarżony pozostaje, może podejmować na jego korzyść wszelkie czynności procesowe, a przede wszystkim wnosić środki zaskarżenia, składać wnioski oraz ustanowić obrońcę.</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7702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Kumulacja ról procesowych</a:t>
            </a:r>
          </a:p>
        </p:txBody>
      </p:sp>
      <p:sp>
        <p:nvSpPr>
          <p:cNvPr id="3" name="Content Placeholder 2"/>
          <p:cNvSpPr>
            <a:spLocks noGrp="1"/>
          </p:cNvSpPr>
          <p:nvPr>
            <p:ph idx="1"/>
          </p:nvPr>
        </p:nvSpPr>
        <p:spPr>
          <a:xfrm>
            <a:off x="467544" y="2564904"/>
            <a:ext cx="8229600" cy="2213600"/>
          </a:xfrm>
        </p:spPr>
        <p:txBody>
          <a:bodyPr/>
          <a:lstStyle/>
          <a:p>
            <a:r>
              <a:rPr lang="pl-PL" dirty="0"/>
              <a:t>zmiana roli w zależności od stadium procesu</a:t>
            </a:r>
          </a:p>
          <a:p>
            <a:pPr marL="0" indent="0">
              <a:buNone/>
            </a:pPr>
            <a:endParaRPr lang="pl-PL" dirty="0"/>
          </a:p>
          <a:p>
            <a:r>
              <a:rPr lang="pl-PL" dirty="0"/>
              <a:t>kumulacja w jednej osobie kilku kategorii uczestników procesu</a:t>
            </a:r>
          </a:p>
        </p:txBody>
      </p:sp>
    </p:spTree>
    <p:extLst>
      <p:ext uri="{BB962C8B-B14F-4D97-AF65-F5344CB8AC3E}">
        <p14:creationId xmlns:p14="http://schemas.microsoft.com/office/powerpoint/2010/main" val="279089697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0"/>
            <a:ext cx="7272808" cy="360040"/>
          </a:xfrm>
        </p:spPr>
        <p:txBody>
          <a:bodyPr/>
          <a:lstStyle/>
          <a:p>
            <a:pPr algn="ctr"/>
            <a:r>
              <a:rPr lang="pl-PL" sz="1600" b="1" u="sng" dirty="0">
                <a:solidFill>
                  <a:schemeClr val="tx1">
                    <a:lumMod val="50000"/>
                    <a:lumOff val="50000"/>
                  </a:schemeClr>
                </a:solidFill>
              </a:rPr>
              <a:t>KUMULACJA RÓL PROCESOWYCH</a:t>
            </a:r>
          </a:p>
        </p:txBody>
      </p:sp>
      <p:sp>
        <p:nvSpPr>
          <p:cNvPr id="3" name="Symbol zastępczy zawartości 2"/>
          <p:cNvSpPr>
            <a:spLocks noGrp="1"/>
          </p:cNvSpPr>
          <p:nvPr>
            <p:ph idx="1"/>
          </p:nvPr>
        </p:nvSpPr>
        <p:spPr>
          <a:xfrm>
            <a:off x="-9908" y="404664"/>
            <a:ext cx="9144000" cy="5760640"/>
          </a:xfrm>
        </p:spPr>
        <p:txBody>
          <a:bodyPr>
            <a:noAutofit/>
          </a:bodyPr>
          <a:lstStyle/>
          <a:p>
            <a:pPr marL="0" indent="0" algn="just">
              <a:buNone/>
            </a:pPr>
            <a:r>
              <a:rPr lang="pl-PL" sz="1700" dirty="0">
                <a:latin typeface="Times New Roman" panose="02020603050405020304" pitchFamily="18" charset="0"/>
                <a:cs typeface="Times New Roman" panose="02020603050405020304" pitchFamily="18" charset="0"/>
              </a:rPr>
              <a:t>Niektórzy uczestnicy procesu mogą: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zmieniać swe role w zależności od stadium, w którym działają, np. prokurator jest organem postępowania przygotowawczego, a w postępowaniu sądowym jest stroną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kumulować w swojej osobie, w zależności od konkretnego układu procesowego, kilka kategorii uczestników procesu (spełniać kilka ról procesowych), np. pokrzywdzony może być w postępowaniu przed sądem jednocześnie oskarżycielem posiłkowym, </a:t>
            </a:r>
            <a:r>
              <a:rPr lang="pl-PL" sz="1700" strike="sngStrike" dirty="0">
                <a:latin typeface="Times New Roman" panose="02020603050405020304" pitchFamily="18" charset="0"/>
                <a:cs typeface="Times New Roman" panose="02020603050405020304" pitchFamily="18" charset="0"/>
              </a:rPr>
              <a:t>powodem cywilnym</a:t>
            </a:r>
            <a:r>
              <a:rPr lang="pl-PL" sz="1700" dirty="0">
                <a:latin typeface="Times New Roman" panose="02020603050405020304" pitchFamily="18" charset="0"/>
                <a:cs typeface="Times New Roman" panose="02020603050405020304" pitchFamily="18" charset="0"/>
              </a:rPr>
              <a:t> i świadkiem.</a:t>
            </a:r>
          </a:p>
          <a:p>
            <a:pPr marL="0" indent="0" algn="just">
              <a:buNone/>
            </a:pPr>
            <a:r>
              <a:rPr lang="pl-PL" sz="1700" b="1" dirty="0">
                <a:solidFill>
                  <a:srgbClr val="C00000"/>
                </a:solidFill>
                <a:latin typeface="Times New Roman" panose="02020603050405020304" pitchFamily="18" charset="0"/>
                <a:cs typeface="Times New Roman" panose="02020603050405020304" pitchFamily="18" charset="0"/>
              </a:rPr>
              <a:t>Kumulacja ról procesowych jest niedopuszczalna w następujących przypadkach</a:t>
            </a:r>
            <a:r>
              <a:rPr lang="pl-PL" sz="1700" dirty="0">
                <a:latin typeface="Times New Roman" panose="02020603050405020304" pitchFamily="18" charset="0"/>
                <a:cs typeface="Times New Roman" panose="02020603050405020304" pitchFamily="18" charset="0"/>
              </a:rPr>
              <a:t>:</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Organ procesowy nie może spełniać żadnej innej roli poza tą jedyną – organu. Nie może wiec sędzia, ławnik, prokurator pełnić dodatkowej drugiej roli, np. świadka, biegłego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Sprzeczność ról uczestników procesu uniemożliwia łączenie ich przez jedną osobę (jedna i ta sama osoba nie może pełnić ról przeciwstawnych). Nie można np. być równocześnie w tym samym procesie obrońcą oskarżonego i pełnomocnikiem oskarżyciela posiłkowego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Łączne spełnianie niektórych ról uczestników procesu przez jedną osobę spowodowałoby nienależyte wykonanie jednej z ról. Od niektórych uczestników niebędących organami wymaga się bezstronności, a działanie w innej roi równocześnie podważa wiarę w tą bezstronność. Dlatego do biegłego, protokolanta, stenografa i tłumacza odnoszą się przepisy o wyłączeniu sędziego z powodu powołania ich w sprawie w charakterze świadka, a także dlatego, że byli świadkami w sprawie. Ustawa zezwala jednak na kumulację roli świadka i obrońcy, ale z bardzo poważnym ograniczeniem. W myśl </a:t>
            </a:r>
            <a:r>
              <a:rPr lang="pl-PL" sz="1700" b="1" dirty="0">
                <a:latin typeface="Times New Roman" panose="02020603050405020304" pitchFamily="18" charset="0"/>
                <a:cs typeface="Times New Roman" panose="02020603050405020304" pitchFamily="18" charset="0"/>
              </a:rPr>
              <a:t>art. 178 k.p.k.</a:t>
            </a:r>
            <a:r>
              <a:rPr lang="pl-PL" sz="1700" dirty="0">
                <a:latin typeface="Times New Roman" panose="02020603050405020304" pitchFamily="18" charset="0"/>
                <a:cs typeface="Times New Roman" panose="02020603050405020304" pitchFamily="18" charset="0"/>
              </a:rPr>
              <a:t> nie wolno przesłuchiwać jako świadków obrońcy albo adwokata lub radcy prawnego działającego na podstawie art. 245 § 1, co do faktów, o których dowiedział się udzielając porady prawnej lub prowadząc sprawę,</a:t>
            </a:r>
          </a:p>
          <a:p>
            <a:pPr marL="0" indent="0">
              <a:buNone/>
            </a:pPr>
            <a:endParaRPr lang="pl-PL"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81629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214441" y="726342"/>
            <a:ext cx="8671982" cy="5804455"/>
          </a:xfrm>
          <a:prstGeom prst="rect">
            <a:avLst/>
          </a:prstGeom>
        </p:spPr>
      </p:pic>
    </p:spTree>
    <p:extLst>
      <p:ext uri="{BB962C8B-B14F-4D97-AF65-F5344CB8AC3E}">
        <p14:creationId xmlns:p14="http://schemas.microsoft.com/office/powerpoint/2010/main" val="410155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Font typeface="Wingdings 2"/>
              <a:buNone/>
            </a:pPr>
            <a:r>
              <a:rPr lang="pl-PL" dirty="0"/>
              <a:t>2) o występki określone w rozdziałach XVI i XVII oraz w </a:t>
            </a:r>
            <a:r>
              <a:rPr lang="pl-PL" dirty="0">
                <a:hlinkClick r:id="rId2">
                  <a:extLst>
                    <a:ext uri="{A12FA001-AC4F-418D-AE19-62706E023703}">
                      <ahyp:hlinkClr xmlns:ahyp="http://schemas.microsoft.com/office/drawing/2018/hyperlinkcolor" val="tx"/>
                    </a:ext>
                  </a:extLst>
                </a:hlinkClick>
              </a:rPr>
              <a:t>art. 140-142</a:t>
            </a:r>
            <a:r>
              <a:rPr lang="pl-PL" dirty="0"/>
              <a:t>, </a:t>
            </a:r>
            <a:r>
              <a:rPr lang="pl-PL" dirty="0">
                <a:hlinkClick r:id="rId3">
                  <a:extLst>
                    <a:ext uri="{A12FA001-AC4F-418D-AE19-62706E023703}">
                      <ahyp:hlinkClr xmlns:ahyp="http://schemas.microsoft.com/office/drawing/2018/hyperlinkcolor" val="tx"/>
                    </a:ext>
                  </a:extLst>
                </a:hlinkClick>
              </a:rPr>
              <a:t>art. 148 § 4</a:t>
            </a:r>
            <a:r>
              <a:rPr lang="pl-PL" dirty="0"/>
              <a:t> i </a:t>
            </a:r>
            <a:r>
              <a:rPr lang="pl-PL" dirty="0">
                <a:hlinkClick r:id="rId4">
                  <a:extLst>
                    <a:ext uri="{A12FA001-AC4F-418D-AE19-62706E023703}">
                      <ahyp:hlinkClr xmlns:ahyp="http://schemas.microsoft.com/office/drawing/2018/hyperlinkcolor" val="tx"/>
                    </a:ext>
                  </a:extLst>
                </a:hlinkClick>
              </a:rPr>
              <a:t>5</a:t>
            </a:r>
            <a:r>
              <a:rPr lang="pl-PL" dirty="0"/>
              <a:t>, </a:t>
            </a:r>
            <a:r>
              <a:rPr lang="pl-PL" dirty="0">
                <a:hlinkClick r:id="rId5">
                  <a:extLst>
                    <a:ext uri="{A12FA001-AC4F-418D-AE19-62706E023703}">
                      <ahyp:hlinkClr xmlns:ahyp="http://schemas.microsoft.com/office/drawing/2018/hyperlinkcolor" val="tx"/>
                    </a:ext>
                  </a:extLst>
                </a:hlinkClick>
              </a:rPr>
              <a:t>art. 148a</a:t>
            </a:r>
            <a:r>
              <a:rPr lang="pl-PL" dirty="0"/>
              <a:t>, </a:t>
            </a:r>
            <a:r>
              <a:rPr lang="pl-PL" dirty="0">
                <a:hlinkClick r:id="rId6">
                  <a:extLst>
                    <a:ext uri="{A12FA001-AC4F-418D-AE19-62706E023703}">
                      <ahyp:hlinkClr xmlns:ahyp="http://schemas.microsoft.com/office/drawing/2018/hyperlinkcolor" val="tx"/>
                    </a:ext>
                  </a:extLst>
                </a:hlinkClick>
              </a:rPr>
              <a:t>art. 149</a:t>
            </a:r>
            <a:r>
              <a:rPr lang="pl-PL" dirty="0"/>
              <a:t>, </a:t>
            </a:r>
            <a:r>
              <a:rPr lang="pl-PL" dirty="0">
                <a:hlinkClick r:id="rId7">
                  <a:extLst>
                    <a:ext uri="{A12FA001-AC4F-418D-AE19-62706E023703}">
                      <ahyp:hlinkClr xmlns:ahyp="http://schemas.microsoft.com/office/drawing/2018/hyperlinkcolor" val="tx"/>
                    </a:ext>
                  </a:extLst>
                </a:hlinkClick>
              </a:rPr>
              <a:t>art. 150 § 1</a:t>
            </a:r>
            <a:r>
              <a:rPr lang="pl-PL" dirty="0"/>
              <a:t>, </a:t>
            </a:r>
            <a:r>
              <a:rPr lang="pl-PL" dirty="0">
                <a:hlinkClick r:id="rId8">
                  <a:extLst>
                    <a:ext uri="{A12FA001-AC4F-418D-AE19-62706E023703}">
                      <ahyp:hlinkClr xmlns:ahyp="http://schemas.microsoft.com/office/drawing/2018/hyperlinkcolor" val="tx"/>
                    </a:ext>
                  </a:extLst>
                </a:hlinkClick>
              </a:rPr>
              <a:t>art. 151-154</a:t>
            </a:r>
            <a:r>
              <a:rPr lang="pl-PL" dirty="0"/>
              <a:t>, </a:t>
            </a:r>
            <a:r>
              <a:rPr lang="pl-PL" dirty="0">
                <a:hlinkClick r:id="rId9">
                  <a:extLst>
                    <a:ext uri="{A12FA001-AC4F-418D-AE19-62706E023703}">
                      <ahyp:hlinkClr xmlns:ahyp="http://schemas.microsoft.com/office/drawing/2018/hyperlinkcolor" val="tx"/>
                    </a:ext>
                  </a:extLst>
                </a:hlinkClick>
              </a:rPr>
              <a:t>art. 158 § 3</a:t>
            </a:r>
            <a:r>
              <a:rPr lang="pl-PL" dirty="0"/>
              <a:t>, </a:t>
            </a:r>
            <a:r>
              <a:rPr lang="pl-PL" dirty="0">
                <a:hlinkClick r:id="rId10">
                  <a:extLst>
                    <a:ext uri="{A12FA001-AC4F-418D-AE19-62706E023703}">
                      <ahyp:hlinkClr xmlns:ahyp="http://schemas.microsoft.com/office/drawing/2018/hyperlinkcolor" val="tx"/>
                    </a:ext>
                  </a:extLst>
                </a:hlinkClick>
              </a:rPr>
              <a:t>art. 163 § 3</a:t>
            </a:r>
            <a:r>
              <a:rPr lang="pl-PL" dirty="0"/>
              <a:t> i </a:t>
            </a:r>
            <a:r>
              <a:rPr lang="pl-PL" dirty="0">
                <a:hlinkClick r:id="rId11">
                  <a:extLst>
                    <a:ext uri="{A12FA001-AC4F-418D-AE19-62706E023703}">
                      <ahyp:hlinkClr xmlns:ahyp="http://schemas.microsoft.com/office/drawing/2018/hyperlinkcolor" val="tx"/>
                    </a:ext>
                  </a:extLst>
                </a:hlinkClick>
              </a:rPr>
              <a:t>4</a:t>
            </a:r>
            <a:r>
              <a:rPr lang="pl-PL" dirty="0"/>
              <a:t>, </a:t>
            </a:r>
            <a:r>
              <a:rPr lang="pl-PL" dirty="0">
                <a:hlinkClick r:id="rId12">
                  <a:extLst>
                    <a:ext uri="{A12FA001-AC4F-418D-AE19-62706E023703}">
                      <ahyp:hlinkClr xmlns:ahyp="http://schemas.microsoft.com/office/drawing/2018/hyperlinkcolor" val="tx"/>
                    </a:ext>
                  </a:extLst>
                </a:hlinkClick>
              </a:rPr>
              <a:t>art. 165 § 1</a:t>
            </a:r>
            <a:r>
              <a:rPr lang="pl-PL" dirty="0"/>
              <a:t>, </a:t>
            </a:r>
            <a:r>
              <a:rPr lang="pl-PL" dirty="0">
                <a:hlinkClick r:id="rId13">
                  <a:extLst>
                    <a:ext uri="{A12FA001-AC4F-418D-AE19-62706E023703}">
                      <ahyp:hlinkClr xmlns:ahyp="http://schemas.microsoft.com/office/drawing/2018/hyperlinkcolor" val="tx"/>
                    </a:ext>
                  </a:extLst>
                </a:hlinkClick>
              </a:rPr>
              <a:t>3</a:t>
            </a:r>
            <a:r>
              <a:rPr lang="pl-PL" dirty="0"/>
              <a:t> i </a:t>
            </a:r>
            <a:r>
              <a:rPr lang="pl-PL" dirty="0">
                <a:hlinkClick r:id="rId14">
                  <a:extLst>
                    <a:ext uri="{A12FA001-AC4F-418D-AE19-62706E023703}">
                      <ahyp:hlinkClr xmlns:ahyp="http://schemas.microsoft.com/office/drawing/2018/hyperlinkcolor" val="tx"/>
                    </a:ext>
                  </a:extLst>
                </a:hlinkClick>
              </a:rPr>
              <a:t>4</a:t>
            </a:r>
            <a:r>
              <a:rPr lang="pl-PL" dirty="0"/>
              <a:t>, </a:t>
            </a:r>
            <a:r>
              <a:rPr lang="pl-PL" dirty="0">
                <a:hlinkClick r:id="rId15">
                  <a:extLst>
                    <a:ext uri="{A12FA001-AC4F-418D-AE19-62706E023703}">
                      <ahyp:hlinkClr xmlns:ahyp="http://schemas.microsoft.com/office/drawing/2018/hyperlinkcolor" val="tx"/>
                    </a:ext>
                  </a:extLst>
                </a:hlinkClick>
              </a:rPr>
              <a:t>art. 166 § 1</a:t>
            </a:r>
            <a:r>
              <a:rPr lang="pl-PL" dirty="0"/>
              <a:t>, </a:t>
            </a:r>
            <a:r>
              <a:rPr lang="pl-PL" dirty="0">
                <a:hlinkClick r:id="rId16">
                  <a:extLst>
                    <a:ext uri="{A12FA001-AC4F-418D-AE19-62706E023703}">
                      <ahyp:hlinkClr xmlns:ahyp="http://schemas.microsoft.com/office/drawing/2018/hyperlinkcolor" val="tx"/>
                    </a:ext>
                  </a:extLst>
                </a:hlinkClick>
              </a:rPr>
              <a:t>art. 173 § 3</a:t>
            </a:r>
            <a:r>
              <a:rPr lang="pl-PL" dirty="0"/>
              <a:t> i </a:t>
            </a:r>
            <a:r>
              <a:rPr lang="pl-PL" dirty="0">
                <a:hlinkClick r:id="rId17">
                  <a:extLst>
                    <a:ext uri="{A12FA001-AC4F-418D-AE19-62706E023703}">
                      <ahyp:hlinkClr xmlns:ahyp="http://schemas.microsoft.com/office/drawing/2018/hyperlinkcolor" val="tx"/>
                    </a:ext>
                  </a:extLst>
                </a:hlinkClick>
              </a:rPr>
              <a:t>4</a:t>
            </a:r>
            <a:r>
              <a:rPr lang="pl-PL" dirty="0"/>
              <a:t>, </a:t>
            </a:r>
            <a:r>
              <a:rPr lang="pl-PL" dirty="0">
                <a:hlinkClick r:id="rId18">
                  <a:extLst>
                    <a:ext uri="{A12FA001-AC4F-418D-AE19-62706E023703}">
                      <ahyp:hlinkClr xmlns:ahyp="http://schemas.microsoft.com/office/drawing/2018/hyperlinkcolor" val="tx"/>
                    </a:ext>
                  </a:extLst>
                </a:hlinkClick>
              </a:rPr>
              <a:t>art. 185 § 2</a:t>
            </a:r>
            <a:r>
              <a:rPr lang="pl-PL" dirty="0"/>
              <a:t>, </a:t>
            </a:r>
            <a:r>
              <a:rPr lang="pl-PL" dirty="0">
                <a:hlinkClick r:id="rId19">
                  <a:extLst>
                    <a:ext uri="{A12FA001-AC4F-418D-AE19-62706E023703}">
                      <ahyp:hlinkClr xmlns:ahyp="http://schemas.microsoft.com/office/drawing/2018/hyperlinkcolor" val="tx"/>
                    </a:ext>
                  </a:extLst>
                </a:hlinkClick>
              </a:rPr>
              <a:t>art. 189a § 2</a:t>
            </a:r>
            <a:r>
              <a:rPr lang="pl-PL" dirty="0"/>
              <a:t>, </a:t>
            </a:r>
            <a:r>
              <a:rPr lang="pl-PL" dirty="0">
                <a:hlinkClick r:id="rId20">
                  <a:extLst>
                    <a:ext uri="{A12FA001-AC4F-418D-AE19-62706E023703}">
                      <ahyp:hlinkClr xmlns:ahyp="http://schemas.microsoft.com/office/drawing/2018/hyperlinkcolor" val="tx"/>
                    </a:ext>
                  </a:extLst>
                </a:hlinkClick>
              </a:rPr>
              <a:t>art. 210 § 2</a:t>
            </a:r>
            <a:r>
              <a:rPr lang="pl-PL" dirty="0"/>
              <a:t>, </a:t>
            </a:r>
            <a:r>
              <a:rPr lang="pl-PL" dirty="0">
                <a:hlinkClick r:id="rId21">
                  <a:extLst>
                    <a:ext uri="{A12FA001-AC4F-418D-AE19-62706E023703}">
                      <ahyp:hlinkClr xmlns:ahyp="http://schemas.microsoft.com/office/drawing/2018/hyperlinkcolor" val="tx"/>
                    </a:ext>
                  </a:extLst>
                </a:hlinkClick>
              </a:rPr>
              <a:t>art. 211a</a:t>
            </a:r>
            <a:r>
              <a:rPr lang="pl-PL" dirty="0"/>
              <a:t>, </a:t>
            </a:r>
            <a:r>
              <a:rPr lang="pl-PL" dirty="0">
                <a:hlinkClick r:id="rId22">
                  <a:extLst>
                    <a:ext uri="{A12FA001-AC4F-418D-AE19-62706E023703}">
                      <ahyp:hlinkClr xmlns:ahyp="http://schemas.microsoft.com/office/drawing/2018/hyperlinkcolor" val="tx"/>
                    </a:ext>
                  </a:extLst>
                </a:hlinkClick>
              </a:rPr>
              <a:t>art. 252 § 3</a:t>
            </a:r>
            <a:r>
              <a:rPr lang="pl-PL" dirty="0"/>
              <a:t>, </a:t>
            </a:r>
            <a:r>
              <a:rPr lang="pl-PL" dirty="0">
                <a:hlinkClick r:id="rId23">
                  <a:extLst>
                    <a:ext uri="{A12FA001-AC4F-418D-AE19-62706E023703}">
                      <ahyp:hlinkClr xmlns:ahyp="http://schemas.microsoft.com/office/drawing/2018/hyperlinkcolor" val="tx"/>
                    </a:ext>
                  </a:extLst>
                </a:hlinkClick>
              </a:rPr>
              <a:t>art. 258 § 1-3</a:t>
            </a:r>
            <a:r>
              <a:rPr lang="pl-PL" dirty="0"/>
              <a:t>, </a:t>
            </a:r>
            <a:r>
              <a:rPr lang="pl-PL" dirty="0">
                <a:hlinkClick r:id="rId24">
                  <a:extLst>
                    <a:ext uri="{A12FA001-AC4F-418D-AE19-62706E023703}">
                      <ahyp:hlinkClr xmlns:ahyp="http://schemas.microsoft.com/office/drawing/2018/hyperlinkcolor" val="tx"/>
                    </a:ext>
                  </a:extLst>
                </a:hlinkClick>
              </a:rPr>
              <a:t>art. 265 § 1</a:t>
            </a:r>
            <a:r>
              <a:rPr lang="pl-PL" dirty="0"/>
              <a:t> i </a:t>
            </a:r>
            <a:r>
              <a:rPr lang="pl-PL" dirty="0">
                <a:hlinkClick r:id="rId25">
                  <a:extLst>
                    <a:ext uri="{A12FA001-AC4F-418D-AE19-62706E023703}">
                      <ahyp:hlinkClr xmlns:ahyp="http://schemas.microsoft.com/office/drawing/2018/hyperlinkcolor" val="tx"/>
                    </a:ext>
                  </a:extLst>
                </a:hlinkClick>
              </a:rPr>
              <a:t>2</a:t>
            </a:r>
            <a:r>
              <a:rPr lang="pl-PL" dirty="0"/>
              <a:t>, </a:t>
            </a:r>
            <a:r>
              <a:rPr lang="pl-PL" dirty="0">
                <a:hlinkClick r:id="rId26">
                  <a:extLst>
                    <a:ext uri="{A12FA001-AC4F-418D-AE19-62706E023703}">
                      <ahyp:hlinkClr xmlns:ahyp="http://schemas.microsoft.com/office/drawing/2018/hyperlinkcolor" val="tx"/>
                    </a:ext>
                  </a:extLst>
                </a:hlinkClick>
              </a:rPr>
              <a:t>art. 269</a:t>
            </a:r>
            <a:r>
              <a:rPr lang="pl-PL" b="1" dirty="0"/>
              <a:t>, </a:t>
            </a:r>
            <a:r>
              <a:rPr lang="pl-PL" b="1" dirty="0">
                <a:hlinkClick r:id="rId27">
                  <a:extLst>
                    <a:ext uri="{A12FA001-AC4F-418D-AE19-62706E023703}">
                      <ahyp:hlinkClr xmlns:ahyp="http://schemas.microsoft.com/office/drawing/2018/hyperlinkcolor" val="tx"/>
                    </a:ext>
                  </a:extLst>
                </a:hlinkClick>
              </a:rPr>
              <a:t>art. 278 § 1</a:t>
            </a:r>
            <a:r>
              <a:rPr lang="pl-PL" b="1" dirty="0"/>
              <a:t>, </a:t>
            </a:r>
            <a:r>
              <a:rPr lang="pl-PL" b="1" dirty="0">
                <a:hlinkClick r:id="rId28">
                  <a:extLst>
                    <a:ext uri="{A12FA001-AC4F-418D-AE19-62706E023703}">
                      <ahyp:hlinkClr xmlns:ahyp="http://schemas.microsoft.com/office/drawing/2018/hyperlinkcolor" val="tx"/>
                    </a:ext>
                  </a:extLst>
                </a:hlinkClick>
              </a:rPr>
              <a:t>2</a:t>
            </a:r>
            <a:r>
              <a:rPr lang="pl-PL" b="1" dirty="0"/>
              <a:t> i </a:t>
            </a:r>
            <a:r>
              <a:rPr lang="pl-PL" b="1" dirty="0">
                <a:hlinkClick r:id="rId29">
                  <a:extLst>
                    <a:ext uri="{A12FA001-AC4F-418D-AE19-62706E023703}">
                      <ahyp:hlinkClr xmlns:ahyp="http://schemas.microsoft.com/office/drawing/2018/hyperlinkcolor" val="tx"/>
                    </a:ext>
                  </a:extLst>
                </a:hlinkClick>
              </a:rPr>
              <a:t>3a</a:t>
            </a:r>
            <a:r>
              <a:rPr lang="pl-PL" b="1" dirty="0"/>
              <a:t> </a:t>
            </a:r>
            <a:r>
              <a:rPr lang="pl-PL" dirty="0"/>
              <a:t>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2">
                  <a:extLst>
                    <a:ext uri="{A12FA001-AC4F-418D-AE19-62706E023703}">
                      <ahyp:hlinkClr xmlns:ahyp="http://schemas.microsoft.com/office/drawing/2018/hyperlinkcolor" val="tx"/>
                    </a:ext>
                  </a:extLst>
                </a:hlinkClick>
              </a:rPr>
              <a:t>art. 284 § 1</a:t>
            </a:r>
            <a:r>
              <a:rPr lang="pl-PL" dirty="0"/>
              <a:t> i </a:t>
            </a:r>
            <a:r>
              <a:rPr lang="pl-PL" dirty="0">
                <a:hlinkClick r:id="rId33">
                  <a:extLst>
                    <a:ext uri="{A12FA001-AC4F-418D-AE19-62706E023703}">
                      <ahyp:hlinkClr xmlns:ahyp="http://schemas.microsoft.com/office/drawing/2018/hyperlinkcolor" val="tx"/>
                    </a:ext>
                  </a:extLst>
                </a:hlinkClick>
              </a:rPr>
              <a:t>2</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4">
                  <a:extLst>
                    <a:ext uri="{A12FA001-AC4F-418D-AE19-62706E023703}">
                      <ahyp:hlinkClr xmlns:ahyp="http://schemas.microsoft.com/office/drawing/2018/hyperlinkcolor" val="tx"/>
                    </a:ext>
                  </a:extLst>
                </a:hlinkClick>
              </a:rPr>
              <a:t>art. 286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5">
                  <a:extLst>
                    <a:ext uri="{A12FA001-AC4F-418D-AE19-62706E023703}">
                      <ahyp:hlinkClr xmlns:ahyp="http://schemas.microsoft.com/office/drawing/2018/hyperlinkcolor" val="tx"/>
                    </a:ext>
                  </a:extLst>
                </a:hlinkClick>
              </a:rPr>
              <a:t>art. 287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6">
                  <a:extLst>
                    <a:ext uri="{A12FA001-AC4F-418D-AE19-62706E023703}">
                      <ahyp:hlinkClr xmlns:ahyp="http://schemas.microsoft.com/office/drawing/2018/hyperlinkcolor" val="tx"/>
                    </a:ext>
                  </a:extLst>
                </a:hlinkClick>
              </a:rPr>
              <a:t>art. 296 § 3</a:t>
            </a:r>
            <a:r>
              <a:rPr lang="pl-PL" dirty="0"/>
              <a:t> oraz </a:t>
            </a:r>
            <a:r>
              <a:rPr lang="pl-PL" dirty="0">
                <a:hlinkClick r:id="rId37">
                  <a:extLst>
                    <a:ext uri="{A12FA001-AC4F-418D-AE19-62706E023703}">
                      <ahyp:hlinkClr xmlns:ahyp="http://schemas.microsoft.com/office/drawing/2018/hyperlinkcolor" val="tx"/>
                    </a:ext>
                  </a:extLst>
                </a:hlinkClick>
              </a:rPr>
              <a:t>art. 299</a:t>
            </a:r>
            <a:r>
              <a:rPr lang="pl-PL" dirty="0"/>
              <a:t>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075240" cy="5577483"/>
          </a:xfrm>
        </p:spPr>
        <p:txBody>
          <a:bodyPr/>
          <a:lstStyle/>
          <a:p>
            <a:pPr marL="0" indent="0">
              <a:buNone/>
            </a:pPr>
            <a:r>
              <a:rPr lang="pl-PL" b="1" dirty="0"/>
              <a:t>1. </a:t>
            </a:r>
            <a:r>
              <a:rPr lang="pl-PL" dirty="0"/>
              <a:t>Przed złożeniem przez pokrzywdzonego wniosku o ściganie:</a:t>
            </a:r>
          </a:p>
          <a:p>
            <a:pPr marL="0" indent="0">
              <a:buNone/>
            </a:pPr>
            <a:r>
              <a:rPr lang="pl-PL" dirty="0"/>
              <a:t>	a) nie jest dopuszczalne przeprowadzenie żadnych czynności dowodowych,</a:t>
            </a:r>
          </a:p>
          <a:p>
            <a:pPr marL="0" indent="0">
              <a:buNone/>
            </a:pPr>
            <a:r>
              <a:rPr lang="pl-PL" dirty="0"/>
              <a:t>	b) jest dopuszczalne przeprowadzenie każdej czynności dowodowej,</a:t>
            </a:r>
          </a:p>
          <a:p>
            <a:pPr marL="0" indent="0">
              <a:buNone/>
            </a:pPr>
            <a:r>
              <a:rPr lang="pl-PL" dirty="0"/>
              <a:t>	c) jest dopuszczalne dokonanie czynności niecierpiących zwłoki w celu zabezpieczenia śladów i dowodów,</a:t>
            </a:r>
          </a:p>
          <a:p>
            <a:pPr marL="0" indent="0">
              <a:buNone/>
            </a:pPr>
            <a:r>
              <a:rPr lang="pl-PL" dirty="0"/>
              <a:t>	d) żadna z powyższych.</a:t>
            </a:r>
          </a:p>
        </p:txBody>
      </p:sp>
    </p:spTree>
    <p:extLst>
      <p:ext uri="{BB962C8B-B14F-4D97-AF65-F5344CB8AC3E}">
        <p14:creationId xmlns:p14="http://schemas.microsoft.com/office/powerpoint/2010/main" val="3925942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7544" y="274638"/>
            <a:ext cx="8676456" cy="778098"/>
          </a:xfrm>
        </p:spPr>
        <p:txBody>
          <a:bodyPr>
            <a:normAutofit/>
          </a:bodyPr>
          <a:lstStyle/>
          <a:p>
            <a:pPr algn="ctr"/>
            <a:r>
              <a:rPr lang="pl-PL" sz="3600" b="1"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a:bodyPr>
          <a:lstStyle/>
          <a:p>
            <a:pPr marL="0" indent="0" algn="just">
              <a:buNone/>
            </a:pPr>
            <a:endParaRPr lang="pl-PL" dirty="0"/>
          </a:p>
          <a:p>
            <a:pPr marL="0" indent="0" algn="just">
              <a:buNone/>
            </a:pPr>
            <a:r>
              <a:rPr lang="pl-PL" dirty="0"/>
              <a:t>K.p.k. zezwala tradycyjnie (podobne przepisy były już w k.p.k. z 1928r.) na zmianę właściwości sądów okręgowych i rejonowych w następujących przypadkach:</a:t>
            </a:r>
          </a:p>
          <a:p>
            <a:pPr marL="514350" indent="-514350" algn="just">
              <a:buAutoNum type="arabicParenR"/>
            </a:pPr>
            <a:r>
              <a:rPr lang="pl-PL" b="1" dirty="0"/>
              <a:t>łączności spraw karnych</a:t>
            </a:r>
            <a:r>
              <a:rPr lang="pl-PL" dirty="0"/>
              <a:t>;</a:t>
            </a:r>
          </a:p>
          <a:p>
            <a:pPr marL="514350" indent="-514350" algn="just">
              <a:buAutoNum type="arabicParenR"/>
            </a:pPr>
            <a:r>
              <a:rPr lang="pl-PL" b="1" dirty="0"/>
              <a:t>postulatu oszczędności procesu (również właściwość z delegacji, różniąca się przesłankami);</a:t>
            </a:r>
          </a:p>
          <a:p>
            <a:pPr marL="514350" indent="-514350" algn="just">
              <a:buAutoNum type="arabicParenR"/>
            </a:pPr>
            <a:r>
              <a:rPr lang="pl-PL" b="1" dirty="0"/>
              <a:t>delegacji.</a:t>
            </a:r>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5BF435-7CDD-49AD-AFC1-9BDF33E20F69}"/>
              </a:ext>
            </a:extLst>
          </p:cNvPr>
          <p:cNvSpPr>
            <a:spLocks noGrp="1"/>
          </p:cNvSpPr>
          <p:nvPr>
            <p:ph type="title"/>
          </p:nvPr>
        </p:nvSpPr>
        <p:spPr/>
        <p:txBody>
          <a:bodyPr/>
          <a:lstStyle/>
          <a:p>
            <a:pPr algn="ctr"/>
            <a:r>
              <a:rPr lang="pl-PL" dirty="0"/>
              <a:t>Łączność spraw karnych</a:t>
            </a:r>
          </a:p>
        </p:txBody>
      </p:sp>
      <p:sp>
        <p:nvSpPr>
          <p:cNvPr id="3" name="Symbol zastępczy zawartości 2">
            <a:extLst>
              <a:ext uri="{FF2B5EF4-FFF2-40B4-BE49-F238E27FC236}">
                <a16:creationId xmlns:a16="http://schemas.microsoft.com/office/drawing/2014/main" id="{372B1DBF-52A4-4552-B452-913965F87E59}"/>
              </a:ext>
            </a:extLst>
          </p:cNvPr>
          <p:cNvSpPr>
            <a:spLocks noGrp="1"/>
          </p:cNvSpPr>
          <p:nvPr>
            <p:ph idx="1"/>
          </p:nvPr>
        </p:nvSpPr>
        <p:spPr/>
        <p:txBody>
          <a:bodyPr>
            <a:normAutofit fontScale="92500" lnSpcReduction="20000"/>
          </a:bodyPr>
          <a:lstStyle/>
          <a:p>
            <a:pPr algn="just"/>
            <a:r>
              <a:rPr lang="pl-PL" b="1" dirty="0"/>
              <a:t>Łączność podmiotowa </a:t>
            </a:r>
            <a:r>
              <a:rPr lang="pl-PL" dirty="0"/>
              <a:t>występuje wtedy, gdy ta sama osoba oskarżona jest o kilka przestępstw, a sprawy te należą do właściwości różnych sądów </a:t>
            </a:r>
            <a:r>
              <a:rPr lang="pl-PL" b="1" dirty="0"/>
              <a:t>tego samego rzędu</a:t>
            </a:r>
            <a:r>
              <a:rPr lang="pl-PL" dirty="0"/>
              <a:t> – wówczas właściwy jest </a:t>
            </a:r>
            <a:r>
              <a:rPr lang="pl-PL" b="1" dirty="0"/>
              <a:t>sąd, w którym najpierw wszczęto postępowanie</a:t>
            </a:r>
            <a:r>
              <a:rPr lang="pl-PL" dirty="0"/>
              <a:t>.</a:t>
            </a:r>
          </a:p>
          <a:p>
            <a:pPr marL="0" indent="0" algn="just">
              <a:buNone/>
            </a:pPr>
            <a:r>
              <a:rPr lang="pl-PL" dirty="0"/>
              <a:t>Jeżeli sprawy należą do właściwości sądów różnego rzędu (rejonowy i okręgowy), to sprawę rozpoznaje sąd wyższego rzędu (art. 33 § 1 i 2 k.p.k.)</a:t>
            </a:r>
          </a:p>
          <a:p>
            <a:pPr algn="just"/>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endParaRPr lang="pl-PL" dirty="0"/>
          </a:p>
        </p:txBody>
      </p:sp>
    </p:spTree>
    <p:extLst>
      <p:ext uri="{BB962C8B-B14F-4D97-AF65-F5344CB8AC3E}">
        <p14:creationId xmlns:p14="http://schemas.microsoft.com/office/powerpoint/2010/main" val="1331855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00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endParaRPr lang="pl-PL" dirty="0"/>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r>
              <a:rPr lang="pl-PL" b="1" dirty="0"/>
              <a:t>Delegacja właściwości </a:t>
            </a:r>
            <a:r>
              <a:rPr lang="pl-PL" b="1" i="1" dirty="0"/>
              <a:t>(nowelizacja</a:t>
            </a:r>
            <a:r>
              <a:rPr lang="pl-PL" b="1" dirty="0"/>
              <a:t>!)– </a:t>
            </a:r>
            <a:r>
              <a:rPr lang="pl-PL" dirty="0"/>
              <a:t>art. 37 k.p.k.:</a:t>
            </a:r>
          </a:p>
          <a:p>
            <a:pPr algn="just"/>
            <a:r>
              <a:rPr lang="pl-PL" dirty="0"/>
              <a:t>§ 1 Sąd Najwyższy może z inicjatywy właściwego sądu lub na wniosek prokuratora przekazać sprawę do rozpoznania innemu sądowi równorzędnemu, jeżeli wymaga tego dobro wymiaru sprawiedliwości.</a:t>
            </a:r>
          </a:p>
          <a:p>
            <a:pPr algn="just"/>
            <a:r>
              <a:rPr lang="pl-PL" dirty="0"/>
              <a:t>§  2. Właściwy sąd przekazuje wniosek prokuratora, o którym mowa w § 1, wraz z aktami sprawy, w terminie 14 dni od dnia jego otrzymania do rozpoznania Sądowi Najwyższemu, przedstawiając własne stanowisko.</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pPr algn="just"/>
            <a:r>
              <a:rPr lang="pl-PL" dirty="0"/>
              <a:t>Łączność </a:t>
            </a:r>
            <a:r>
              <a:rPr lang="pl-PL" b="1" dirty="0"/>
              <a:t>podmiotowa</a:t>
            </a:r>
            <a:r>
              <a:rPr lang="pl-PL" dirty="0"/>
              <a:t>→ art. 33 § 1 k.p.k.; łączne rozpoznanie co najmniej </a:t>
            </a:r>
            <a:r>
              <a:rPr lang="pl-PL" b="1" dirty="0"/>
              <a:t>dwóch spraw </a:t>
            </a:r>
            <a:r>
              <a:rPr lang="pl-PL" dirty="0"/>
              <a:t>o różne przestępstwa </a:t>
            </a:r>
            <a:r>
              <a:rPr lang="pl-PL" b="1" dirty="0"/>
              <a:t>jednego oskarżonego</a:t>
            </a:r>
          </a:p>
          <a:p>
            <a:pPr algn="just"/>
            <a:endParaRPr lang="pl-PL" dirty="0"/>
          </a:p>
          <a:p>
            <a:pPr algn="just"/>
            <a:r>
              <a:rPr lang="pl-PL" dirty="0"/>
              <a:t>Łączność </a:t>
            </a:r>
            <a:r>
              <a:rPr lang="pl-PL" b="1" dirty="0"/>
              <a:t>przedmiotowa</a:t>
            </a:r>
            <a:r>
              <a:rPr lang="pl-PL" dirty="0"/>
              <a:t>→ art. 34 § 1 k.p.k.; łączne rozpoznanie spraw przynajmniej </a:t>
            </a:r>
            <a:r>
              <a:rPr lang="pl-PL" b="1" dirty="0"/>
              <a:t>dwóch oskarżonych</a:t>
            </a:r>
          </a:p>
          <a:p>
            <a:pPr marL="109728" indent="0" algn="just">
              <a:buNone/>
            </a:pPr>
            <a:endParaRPr lang="pl-PL" dirty="0"/>
          </a:p>
          <a:p>
            <a:pPr algn="just"/>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fontScale="77500" lnSpcReduction="20000"/>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 </a:t>
            </a:r>
            <a:r>
              <a:rPr lang="pl-PL" b="1" i="1" dirty="0"/>
              <a:t>(wyjątek od właściwości rzeczowej!).</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lgn="just">
              <a:buNone/>
            </a:pPr>
            <a:r>
              <a:rPr lang="pl-PL" dirty="0"/>
              <a:t>Następstwa naruszenia właściwości mogą być różnorakie w zależności od charakteru naruszenia. </a:t>
            </a:r>
          </a:p>
          <a:p>
            <a:pPr marL="109728" indent="0" algn="just">
              <a:buNone/>
            </a:pPr>
            <a:endParaRPr lang="pl-PL" dirty="0"/>
          </a:p>
          <a:p>
            <a:pPr marL="109728" indent="0" algn="just">
              <a:buNone/>
            </a:pPr>
            <a:r>
              <a:rPr lang="pl-PL" dirty="0"/>
              <a:t>Z rygorystycznymi następstwami mamy do czynienia, gdy:</a:t>
            </a:r>
          </a:p>
          <a:p>
            <a:pPr marL="109728" indent="0" algn="just">
              <a:buNone/>
            </a:pPr>
            <a:r>
              <a:rPr lang="pl-PL" dirty="0"/>
              <a:t> 1) sąd rozpozna sprawę oskarżonego, który nie podlegał orzecznictwu polskich sądów karnych;</a:t>
            </a:r>
          </a:p>
          <a:p>
            <a:pPr marL="109728" indent="0" algn="just">
              <a:buNone/>
            </a:pPr>
            <a:r>
              <a:rPr lang="pl-PL" dirty="0"/>
              <a:t> 2) sąd powszechny orzeknie w sprawie, gdzie właściwy jest sąd szczególny lub odwrotnie;</a:t>
            </a:r>
          </a:p>
          <a:p>
            <a:pPr marL="109728" indent="0" algn="just">
              <a:buNone/>
            </a:pPr>
            <a:r>
              <a:rPr lang="pl-PL" dirty="0"/>
              <a:t> 3) sąd niższego rzędu orzeknie w sprawie należącej do sądu wyższego rzędu. </a:t>
            </a:r>
          </a:p>
          <a:p>
            <a:pPr marL="109728" indent="0" algn="just">
              <a:buNone/>
            </a:pPr>
            <a:endParaRPr lang="pl-PL" dirty="0"/>
          </a:p>
          <a:p>
            <a:pPr marL="109728" indent="0" algn="just">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3EFC4-3082-4656-AF23-0796B6CF1D3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DB86E14-7B94-46AC-8AF9-6222EA25EB55}"/>
              </a:ext>
            </a:extLst>
          </p:cNvPr>
          <p:cNvSpPr>
            <a:spLocks noGrp="1"/>
          </p:cNvSpPr>
          <p:nvPr>
            <p:ph idx="1"/>
          </p:nvPr>
        </p:nvSpPr>
        <p:spPr/>
        <p:txBody>
          <a:bodyPr/>
          <a:lstStyle/>
          <a:p>
            <a:r>
              <a:rPr lang="pl-PL" dirty="0"/>
              <a:t>2. Przestępstwo z art. 190 § 1 k.k.:</a:t>
            </a:r>
          </a:p>
          <a:p>
            <a:pPr marL="514350" indent="-514350" algn="just">
              <a:buAutoNum type="alphaLcParenR"/>
            </a:pPr>
            <a:r>
              <a:rPr lang="pl-PL" dirty="0"/>
              <a:t>jest przestępstwem względnie wnioskowym, ściganym z oskarżenia prywatnego</a:t>
            </a:r>
          </a:p>
          <a:p>
            <a:pPr marL="514350" indent="-514350" algn="just">
              <a:buAutoNum type="alphaLcParenR"/>
            </a:pPr>
            <a:r>
              <a:rPr lang="pl-PL" dirty="0"/>
              <a:t>jest przestępstwem bezwzględnie wnioskowym, ściganym z oskarżenia publicznego</a:t>
            </a:r>
          </a:p>
          <a:p>
            <a:pPr marL="514350" indent="-514350" algn="just">
              <a:buAutoNum type="alphaLcParenR"/>
            </a:pPr>
            <a:r>
              <a:rPr lang="pl-PL" dirty="0"/>
              <a:t>jest przestępstwem względnie wnioskowym, ściganym z oskarżenia publicznego</a:t>
            </a:r>
          </a:p>
          <a:p>
            <a:pPr marL="514350" indent="-514350" algn="just">
              <a:buAutoNum type="alphaLcParenR"/>
            </a:pPr>
            <a:r>
              <a:rPr lang="pl-PL" dirty="0"/>
              <a:t>jest przestępstwem bezwzględnie wnioskowym, ściganym z oskarżenia prywatnego</a:t>
            </a:r>
          </a:p>
        </p:txBody>
      </p:sp>
    </p:spTree>
    <p:extLst>
      <p:ext uri="{BB962C8B-B14F-4D97-AF65-F5344CB8AC3E}">
        <p14:creationId xmlns:p14="http://schemas.microsoft.com/office/powerpoint/2010/main" val="1565411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C61B7F-4DEA-2A55-BABE-9C19797D89D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0ACC86F1-34C1-D1FF-4D97-CABA13DA7460}"/>
              </a:ext>
            </a:extLst>
          </p:cNvPr>
          <p:cNvSpPr>
            <a:spLocks noGrp="1"/>
          </p:cNvSpPr>
          <p:nvPr>
            <p:ph idx="1"/>
          </p:nvPr>
        </p:nvSpPr>
        <p:spPr/>
        <p:txBody>
          <a:bodyPr/>
          <a:lstStyle/>
          <a:p>
            <a:pPr algn="just"/>
            <a:r>
              <a:rPr lang="pl-PL" dirty="0"/>
              <a:t>Art. 41a k.p.k.: Wniosek o wyłączenie sędziego oparty na tych samych podstawach faktycznych co wniosek wcześniej rozpoznany pozostawia się bez rozpoznania; przepisu art. 42 § 3 nie stosuje się.</a:t>
            </a:r>
          </a:p>
        </p:txBody>
      </p:sp>
    </p:spTree>
    <p:extLst>
      <p:ext uri="{BB962C8B-B14F-4D97-AF65-F5344CB8AC3E}">
        <p14:creationId xmlns:p14="http://schemas.microsoft.com/office/powerpoint/2010/main" val="252580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AC8FDC-C956-44BD-2688-4A25760D6A9E}"/>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C50F3C7-A67F-AE72-EB39-A3C8853BFF0D}"/>
              </a:ext>
            </a:extLst>
          </p:cNvPr>
          <p:cNvSpPr>
            <a:spLocks noGrp="1"/>
          </p:cNvSpPr>
          <p:nvPr>
            <p:ph idx="1"/>
          </p:nvPr>
        </p:nvSpPr>
        <p:spPr/>
        <p:txBody>
          <a:bodyPr>
            <a:normAutofit fontScale="77500" lnSpcReduction="20000"/>
          </a:bodyPr>
          <a:lstStyle/>
          <a:p>
            <a:r>
              <a:rPr lang="pl-PL" dirty="0"/>
              <a:t>Art. 42a ustawy – Prawo o ustroju sądów powszechnych</a:t>
            </a:r>
          </a:p>
          <a:p>
            <a:pPr algn="just"/>
            <a:r>
              <a:rPr lang="pl-PL" dirty="0"/>
              <a:t>§ 3. </a:t>
            </a:r>
            <a:r>
              <a:rPr lang="pl-PL" i="1" dirty="0"/>
              <a:t>Dopuszczalne jest badanie spełnienia przez sędziego wymogów niezawisłości i bezstronności z uwzględnieniem okoliczności towarzyszących jego powołaniu i jego postępowania po powołaniu, na wniosek uprawnionego, o którym mowa w § 6, jeżeli w okolicznościach danej sprawy może to doprowadzić do naruszenia standardu niezawisłości lub bezstronności, mającego wpływ na wynik sprawy z uwzględnieniem okoliczności dotyczących uprawnionego oraz charakteru sprawy.</a:t>
            </a:r>
          </a:p>
          <a:p>
            <a:pPr algn="just"/>
            <a:r>
              <a:rPr lang="pl-PL" dirty="0"/>
              <a:t>§  5. </a:t>
            </a:r>
            <a:r>
              <a:rPr lang="pl-PL" i="1" dirty="0"/>
              <a:t>Wniosek składa się w terminie 7 dni od dnia zawiadomienia uprawnionego do złożenia wniosku o składzie rozpoznającym sprawę. Po upływie terminu, o którym mowa w zdaniu pierwszym, prawo do wniesienia wniosku wygasa. Sąd przy doręczeniu pierwszego pisma w sprawie zawiadamia uprawnionego do złożenia wniosku o składzie rozpoznającym sprawę, a przy każdym kolejnym - jeżeli skład rozpoznający sprawę uległ zmianie.</a:t>
            </a:r>
          </a:p>
        </p:txBody>
      </p:sp>
    </p:spTree>
    <p:extLst>
      <p:ext uri="{BB962C8B-B14F-4D97-AF65-F5344CB8AC3E}">
        <p14:creationId xmlns:p14="http://schemas.microsoft.com/office/powerpoint/2010/main" val="1682389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A0A8C-52EA-4084-A8FD-05024087C7D5}"/>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E1685FC1-0DB8-46BD-A703-19FD580E44AA}"/>
              </a:ext>
            </a:extLst>
          </p:cNvPr>
          <p:cNvSpPr>
            <a:spLocks noGrp="1"/>
          </p:cNvSpPr>
          <p:nvPr>
            <p:ph idx="1"/>
          </p:nvPr>
        </p:nvSpPr>
        <p:spPr/>
        <p:txBody>
          <a:bodyPr/>
          <a:lstStyle/>
          <a:p>
            <a:pPr algn="just"/>
            <a:r>
              <a:rPr lang="pl-PL" i="1" dirty="0"/>
              <a:t>Sędzia złożył żądanie wyłączenia go ze sprawy ze względu na to, że oskarżonym jest partner sąsiadki siostry jego teściowej, z którą miał okazję się spotkać. Sąd, przed którym toczy </a:t>
            </a:r>
            <a:r>
              <a:rPr lang="pl-PL" i="1"/>
              <a:t>się postępowanie zdecydował</a:t>
            </a:r>
            <a:r>
              <a:rPr lang="pl-PL" i="1" dirty="0"/>
              <a:t>, że nie jest to przesłanka uzasadniająca wyłączenie sędziego. Jednak sędzia argumentował, że w wypadku złożenia tego typu żądania wyłączenie następuje automatycznie i nie podlega kontroli sądu. </a:t>
            </a:r>
          </a:p>
          <a:p>
            <a:pPr algn="just"/>
            <a:r>
              <a:rPr lang="pl-PL" b="1" dirty="0"/>
              <a:t>Kto ma rację w tym sporze?</a:t>
            </a:r>
          </a:p>
        </p:txBody>
      </p:sp>
    </p:spTree>
    <p:extLst>
      <p:ext uri="{BB962C8B-B14F-4D97-AF65-F5344CB8AC3E}">
        <p14:creationId xmlns:p14="http://schemas.microsoft.com/office/powerpoint/2010/main" val="749691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prawnie zdefiniowana (art. 8 k.p.k.)</a:t>
            </a:r>
          </a:p>
          <a:p>
            <a:pPr marL="109728" indent="0" algn="just">
              <a:buNone/>
            </a:pPr>
            <a:endParaRPr lang="pl-PL" dirty="0"/>
          </a:p>
          <a:p>
            <a:pPr algn="just"/>
            <a:r>
              <a:rPr lang="pl-PL" dirty="0"/>
              <a:t>Zasada pozakonstytucyjna</a:t>
            </a:r>
          </a:p>
          <a:p>
            <a:pPr marL="109728" indent="0" algn="just">
              <a:buNone/>
            </a:pPr>
            <a:endParaRPr lang="pl-PL" dirty="0"/>
          </a:p>
          <a:p>
            <a:pPr algn="just"/>
            <a:r>
              <a:rPr lang="pl-PL" dirty="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2912505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pl-PL" dirty="0"/>
              <a:t>wyjątek→ art. 8 § 2 k.p.k.</a:t>
            </a:r>
          </a:p>
          <a:p>
            <a:pPr algn="just"/>
            <a:endParaRPr lang="pl-PL" dirty="0"/>
          </a:p>
          <a:p>
            <a:pPr algn="just"/>
            <a:r>
              <a:rPr lang="pl-PL" dirty="0"/>
              <a:t>Sąd karny jest związany tylko prawomocnymi rozstrzygnięciami sądu kształtującymi prawo albo stosunek prawny.</a:t>
            </a:r>
          </a:p>
          <a:p>
            <a:pPr algn="just"/>
            <a:endParaRPr lang="pl-PL" dirty="0"/>
          </a:p>
          <a:p>
            <a:pPr algn="just"/>
            <a:r>
              <a:rPr lang="pl-PL" dirty="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791922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81 k.p.k.,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7772400" cy="1362456"/>
          </a:xfrm>
        </p:spPr>
        <p:txBody>
          <a:bodyPr/>
          <a:lstStyle/>
          <a:p>
            <a:pPr algn="ctr"/>
            <a:r>
              <a:rPr lang="pl-PL" dirty="0">
                <a:solidFill>
                  <a:srgbClr val="FFC000"/>
                </a:solidFill>
              </a:rPr>
              <a:t>Uczestnicy postępowania</a:t>
            </a:r>
          </a:p>
        </p:txBody>
      </p:sp>
    </p:spTree>
    <p:extLst>
      <p:ext uri="{BB962C8B-B14F-4D97-AF65-F5344CB8AC3E}">
        <p14:creationId xmlns:p14="http://schemas.microsoft.com/office/powerpoint/2010/main" val="2330387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8CDC1-8BE2-3619-EE2F-7794DEE41704}"/>
              </a:ext>
            </a:extLst>
          </p:cNvPr>
          <p:cNvSpPr>
            <a:spLocks noGrp="1"/>
          </p:cNvSpPr>
          <p:nvPr>
            <p:ph type="title"/>
          </p:nvPr>
        </p:nvSpPr>
        <p:spPr/>
        <p:txBody>
          <a:bodyPr/>
          <a:lstStyle/>
          <a:p>
            <a:r>
              <a:rPr lang="pl-PL" dirty="0"/>
              <a:t>Skład na rozprawie apelacyjnej</a:t>
            </a:r>
          </a:p>
        </p:txBody>
      </p:sp>
      <p:sp>
        <p:nvSpPr>
          <p:cNvPr id="3" name="Symbol zastępczy zawartości 2">
            <a:extLst>
              <a:ext uri="{FF2B5EF4-FFF2-40B4-BE49-F238E27FC236}">
                <a16:creationId xmlns:a16="http://schemas.microsoft.com/office/drawing/2014/main" id="{A00F1641-9A93-100E-284F-65A9732FD227}"/>
              </a:ext>
            </a:extLst>
          </p:cNvPr>
          <p:cNvSpPr>
            <a:spLocks noGrp="1"/>
          </p:cNvSpPr>
          <p:nvPr>
            <p:ph idx="1"/>
          </p:nvPr>
        </p:nvSpPr>
        <p:spPr/>
        <p:txBody>
          <a:bodyPr>
            <a:normAutofit fontScale="77500" lnSpcReduction="20000"/>
          </a:bodyPr>
          <a:lstStyle/>
          <a:p>
            <a:pPr algn="just"/>
            <a:r>
              <a:rPr lang="pl-PL" dirty="0"/>
              <a:t>Dz.U.2023.1327 </a:t>
            </a:r>
            <a:r>
              <a:rPr lang="pl-PL" dirty="0" err="1"/>
              <a:t>t.j</a:t>
            </a:r>
            <a:r>
              <a:rPr lang="pl-PL" dirty="0"/>
              <a:t>.</a:t>
            </a:r>
          </a:p>
          <a:p>
            <a:pPr algn="just"/>
            <a:r>
              <a:rPr lang="pl-PL" dirty="0"/>
              <a:t>Wersja od: 1 października 2023 r. do: 27 października 2023 r.</a:t>
            </a:r>
          </a:p>
          <a:p>
            <a:pPr algn="just"/>
            <a:r>
              <a:rPr lang="pl-PL" b="0" dirty="0">
                <a:effectLst/>
              </a:rPr>
              <a:t>Art.  14fa.  [Orzekanie przez sąd w składzie jednego sędziego na rozprawach apelacyjnych w sprawach karnych]</a:t>
            </a:r>
          </a:p>
          <a:p>
            <a:pPr algn="just"/>
            <a:r>
              <a:rPr lang="pl-PL" b="0" dirty="0">
                <a:effectLst/>
              </a:rPr>
              <a:t>1. </a:t>
            </a:r>
            <a:r>
              <a:rPr lang="pl-PL" dirty="0">
                <a:effectLst/>
              </a:rPr>
              <a:t>W okresie obowiązywania stanu zagrożenia epidemicznego albo stanu epidemii, ogłoszonego z powodu COVID-19, oraz w okresie roku po ich odwołaniu w sprawach rozpoznawanych według przepisów ustawy z dnia 6 czerwca 1997 r. - Kodeks postępowania karnego o przestępstwa zagrożone karą pozbawienia wolności, której górna granica nie przekracza 5 lat, na rozprawie apelacyjnej sąd orzeka w składzie jednego sędziego, jeżeli w pierwszej instancji sąd orzekał w takim samym składzie.</a:t>
            </a:r>
          </a:p>
          <a:p>
            <a:pPr algn="just"/>
            <a:r>
              <a:rPr lang="pl-PL" b="0" dirty="0">
                <a:effectLst/>
              </a:rPr>
              <a:t>2. </a:t>
            </a:r>
            <a:r>
              <a:rPr lang="pl-PL" dirty="0">
                <a:effectLst/>
              </a:rPr>
              <a:t>Sąd orzeka na rozprawie apelacyjnej w składzie jednego sędziego również po upływie okresu, o którym mowa w ust. 1, jeżeli przewód sądowy na tej rozprawie rozpoczęto przed upływem tego okresu.</a:t>
            </a:r>
          </a:p>
          <a:p>
            <a:endParaRPr lang="pl-PL" dirty="0"/>
          </a:p>
        </p:txBody>
      </p:sp>
    </p:spTree>
    <p:extLst>
      <p:ext uri="{BB962C8B-B14F-4D97-AF65-F5344CB8AC3E}">
        <p14:creationId xmlns:p14="http://schemas.microsoft.com/office/powerpoint/2010/main" val="2506199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FC2594-2C19-9BC3-E69B-9E45300007FC}"/>
              </a:ext>
            </a:extLst>
          </p:cNvPr>
          <p:cNvSpPr>
            <a:spLocks noGrp="1"/>
          </p:cNvSpPr>
          <p:nvPr>
            <p:ph type="title"/>
          </p:nvPr>
        </p:nvSpPr>
        <p:spPr/>
        <p:txBody>
          <a:bodyPr>
            <a:normAutofit fontScale="90000"/>
          </a:bodyPr>
          <a:lstStyle/>
          <a:p>
            <a:r>
              <a:rPr lang="pl-PL" dirty="0"/>
              <a:t>Nowelizacja – prokurator jako </a:t>
            </a:r>
            <a:r>
              <a:rPr lang="pl-PL" i="1" dirty="0"/>
              <a:t>quasi – </a:t>
            </a:r>
            <a:r>
              <a:rPr lang="pl-PL" dirty="0"/>
              <a:t>strona?</a:t>
            </a:r>
          </a:p>
        </p:txBody>
      </p:sp>
      <p:sp>
        <p:nvSpPr>
          <p:cNvPr id="3" name="Symbol zastępczy zawartości 2">
            <a:extLst>
              <a:ext uri="{FF2B5EF4-FFF2-40B4-BE49-F238E27FC236}">
                <a16:creationId xmlns:a16="http://schemas.microsoft.com/office/drawing/2014/main" id="{EE0F5A66-53F8-C996-796C-453ADB82A8E7}"/>
              </a:ext>
            </a:extLst>
          </p:cNvPr>
          <p:cNvSpPr>
            <a:spLocks noGrp="1"/>
          </p:cNvSpPr>
          <p:nvPr>
            <p:ph idx="1"/>
          </p:nvPr>
        </p:nvSpPr>
        <p:spPr/>
        <p:txBody>
          <a:bodyPr>
            <a:normAutofit fontScale="92500" lnSpcReduction="10000"/>
          </a:bodyPr>
          <a:lstStyle/>
          <a:p>
            <a:pPr algn="just"/>
            <a:r>
              <a:rPr lang="pl-PL" dirty="0"/>
              <a:t>Art. 55 § 5 k.p.k.: Prokurator, który nie wstąpił do sprawy jako oskarżyciel publiczny, </a:t>
            </a:r>
            <a:r>
              <a:rPr lang="pl-PL" b="1" dirty="0"/>
              <a:t>może do niej wstąpić jako uczestnik postępowania</a:t>
            </a:r>
            <a:r>
              <a:rPr lang="pl-PL" dirty="0"/>
              <a:t>, jeżeli uzna, że wymaga tego ochrona praworządności lub interes społeczny; w takim wypadku prokuratorowi przysługują prawa strony, przy czym stosuje się do niego odpowiednio przepisy art. 48 </a:t>
            </a:r>
            <a:r>
              <a:rPr lang="pl-PL" i="1" dirty="0"/>
              <a:t>(wyłączenie),</a:t>
            </a:r>
            <a:r>
              <a:rPr lang="pl-PL" dirty="0"/>
              <a:t> art. 425 § 3 zdanie drugie, art. 425 § 4 </a:t>
            </a:r>
            <a:r>
              <a:rPr lang="pl-PL" i="1" dirty="0"/>
              <a:t>(brak związania tzw. </a:t>
            </a:r>
            <a:r>
              <a:rPr lang="pl-PL" i="1" dirty="0" err="1"/>
              <a:t>gravamen</a:t>
            </a:r>
            <a:r>
              <a:rPr lang="pl-PL" i="1" dirty="0"/>
              <a:t>),</a:t>
            </a:r>
            <a:r>
              <a:rPr lang="pl-PL" dirty="0"/>
              <a:t> art. 427 § 2 (</a:t>
            </a:r>
            <a:r>
              <a:rPr lang="pl-PL" i="1" dirty="0"/>
              <a:t>konieczność wskazania zarzutów w </a:t>
            </a:r>
            <a:r>
              <a:rPr lang="pl-PL" dirty="0"/>
              <a:t>apelacji) i art. 431 § 2 </a:t>
            </a:r>
            <a:r>
              <a:rPr lang="pl-PL" i="1" dirty="0"/>
              <a:t>(dyspozycyjność oskarżonego w zakresie cofnięcia apelacji</a:t>
            </a:r>
            <a:r>
              <a:rPr lang="pl-PL" dirty="0"/>
              <a:t>). Ilekroć przepisy określają porządek zadawania pytań, zabierania głosu lub wykonywania innych praw, prokurator korzysta z tych praw bezpośrednio po oskarżycielu.</a:t>
            </a:r>
          </a:p>
        </p:txBody>
      </p:sp>
    </p:spTree>
    <p:extLst>
      <p:ext uri="{BB962C8B-B14F-4D97-AF65-F5344CB8AC3E}">
        <p14:creationId xmlns:p14="http://schemas.microsoft.com/office/powerpoint/2010/main" val="40301232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70000" lnSpcReduction="20000"/>
          </a:bodyPr>
          <a:lstStyle/>
          <a:p>
            <a:endParaRPr lang="pl-PL" dirty="0"/>
          </a:p>
          <a:p>
            <a:pPr marL="109728" indent="0" algn="just">
              <a:buNone/>
            </a:pPr>
            <a:r>
              <a:rPr lang="pl-PL" dirty="0"/>
              <a:t>§ 2. Prokurator  jest  obowiązany  wykonywać  zarządzenia,  wytyczne </a:t>
            </a:r>
          </a:p>
          <a:p>
            <a:pPr marL="109728" indent="0" algn="just">
              <a:buNone/>
            </a:pPr>
            <a:r>
              <a:rPr lang="pl-PL" dirty="0"/>
              <a:t>i polecenia prokuratora przełożonego.</a:t>
            </a:r>
          </a:p>
          <a:p>
            <a:pPr marL="109728" indent="0" algn="just">
              <a:buNone/>
            </a:pPr>
            <a:r>
              <a:rPr lang="pl-PL" dirty="0"/>
              <a:t>§ 3. Polecenie </a:t>
            </a:r>
            <a:r>
              <a:rPr lang="pl-PL" b="1" dirty="0"/>
              <a:t>dotyczące treści czynności procesowej</a:t>
            </a:r>
            <a:r>
              <a:rPr lang="pl-PL" dirty="0"/>
              <a:t> prokurator przełożony </a:t>
            </a:r>
          </a:p>
          <a:p>
            <a:pPr marL="109728" indent="0" algn="just">
              <a:buNone/>
            </a:pPr>
            <a:r>
              <a:rPr lang="pl-PL" b="1" dirty="0"/>
              <a:t>wydaje  na  piśmie</a:t>
            </a:r>
            <a:r>
              <a:rPr lang="pl-PL" dirty="0"/>
              <a:t>,  a na  żądanie  prokuratora  –  wraz  z uzasadnieniem.  W razie </a:t>
            </a:r>
          </a:p>
          <a:p>
            <a:pPr marL="109728" indent="0" algn="just">
              <a:buNone/>
            </a:pPr>
            <a:r>
              <a:rPr lang="pl-PL" dirty="0"/>
              <a:t>przeszkody  w doręczeniu  polecenia  w formie  pisemnej  dopuszczalne  jest </a:t>
            </a:r>
          </a:p>
          <a:p>
            <a:pPr marL="109728" indent="0" algn="just">
              <a:buNone/>
            </a:pPr>
            <a:r>
              <a:rPr lang="pl-PL" dirty="0"/>
              <a:t>przekazanie polecenia ustnie, z tym że przełożony jest obowiązany niezwłocznie </a:t>
            </a:r>
          </a:p>
          <a:p>
            <a:pPr marL="109728" indent="0" algn="just">
              <a:buNone/>
            </a:pPr>
            <a:r>
              <a:rPr lang="pl-PL" dirty="0"/>
              <a:t>potwierdzić je na piśmie. Polecenie włącza się do akt podręcznych sprawy.</a:t>
            </a:r>
          </a:p>
          <a:p>
            <a:pPr marL="109728" indent="0" algn="just">
              <a:buNone/>
            </a:pPr>
            <a:r>
              <a:rPr lang="pl-PL" dirty="0"/>
              <a:t>§ 4. Jeżeli  prokurator  nie  zgadza  się  z poleceniem  dotyczącym  treści </a:t>
            </a:r>
          </a:p>
          <a:p>
            <a:pPr marL="109728" indent="0" algn="just">
              <a:buNone/>
            </a:pPr>
            <a:r>
              <a:rPr lang="pl-PL" dirty="0"/>
              <a:t>czynności  procesowej,  może  żądać  zmiany  polecenia  lub  wyłączenia  go  od </a:t>
            </a:r>
          </a:p>
          <a:p>
            <a:pPr marL="109728" indent="0" algn="just">
              <a:buNone/>
            </a:pPr>
            <a:r>
              <a:rPr lang="pl-PL" dirty="0"/>
              <a:t>wykonania  czynności  albo  od  udziału  w sprawie.  O wyłączeniu  rozstrzyga </a:t>
            </a:r>
          </a:p>
          <a:p>
            <a:pPr marL="109728" indent="0" algn="just">
              <a:buNone/>
            </a:pPr>
            <a:r>
              <a:rPr lang="pl-PL" dirty="0"/>
              <a:t>ostatecznie  prokurator  bezpośrednio  przełożony  nad  prokuratorem,  który  wydał </a:t>
            </a:r>
          </a:p>
          <a:p>
            <a:pPr marL="109728" indent="0" algn="just">
              <a:buNone/>
            </a:pPr>
            <a:r>
              <a:rPr lang="pl-PL" dirty="0"/>
              <a:t>polecenie.</a:t>
            </a:r>
          </a:p>
          <a:p>
            <a:pPr marL="109728" indent="0" algn="just">
              <a:buNone/>
            </a:pPr>
            <a:r>
              <a:rPr lang="pl-PL" dirty="0"/>
              <a:t>§ 5. Żądanie,  o którym  mowa  w § 4,  prokurator  zgłasza  na  piśmie  wraz </a:t>
            </a:r>
          </a:p>
          <a:p>
            <a:pPr marL="109728" indent="0" algn="just">
              <a:buNone/>
            </a:pPr>
            <a:r>
              <a:rPr lang="pl-PL" dirty="0"/>
              <a:t>z uzasadnieniem przełożonemu, który wydał polecenie.</a:t>
            </a:r>
          </a:p>
          <a:p>
            <a:pPr marL="109728" indent="0" algn="just">
              <a:buNone/>
            </a:pPr>
            <a:r>
              <a:rPr lang="pl-PL" dirty="0"/>
              <a:t>§ 6. W przypadku  gdy  w postępowaniu  sądowym  ujawnią  się  nowe </a:t>
            </a:r>
          </a:p>
          <a:p>
            <a:pPr marL="109728" indent="0" algn="just">
              <a:buNone/>
            </a:pPr>
            <a:r>
              <a:rPr lang="pl-PL" dirty="0"/>
              <a:t>okoliczności,  prokurator  samodzielnie  podejmuje  decyzje  związane  z dalszym </a:t>
            </a:r>
          </a:p>
          <a:p>
            <a:pPr marL="109728" indent="0" algn="just">
              <a:buNone/>
            </a:pPr>
            <a:r>
              <a:rPr lang="pl-PL" dirty="0"/>
              <a:t>tokiem  tego  postępowania.  Jeżeli  następstwem  decyzji  może  być  konieczność </a:t>
            </a:r>
          </a:p>
          <a:p>
            <a:pPr marL="109728" indent="0" algn="just">
              <a:buNone/>
            </a:pPr>
            <a:r>
              <a:rPr lang="pl-PL" dirty="0"/>
              <a:t>dokonania wydatku przewyższającego kwotę ustaloną przez kierownika jednostki </a:t>
            </a:r>
          </a:p>
          <a:p>
            <a:pPr marL="109728" indent="0" algn="just">
              <a:buNone/>
            </a:pPr>
            <a:r>
              <a:rPr lang="pl-PL" dirty="0"/>
              <a:t>organizacyjnej, prokurator może podjąć decyzję po uzyskaniu zgody kierownika </a:t>
            </a:r>
          </a:p>
          <a:p>
            <a:pPr marL="109728" indent="0" algn="just">
              <a:buNone/>
            </a:pPr>
            <a:r>
              <a:rPr lang="pl-PL" dirty="0"/>
              <a:t>jednostki organizacyjnej. </a:t>
            </a:r>
          </a:p>
        </p:txBody>
      </p:sp>
    </p:spTree>
    <p:extLst>
      <p:ext uri="{BB962C8B-B14F-4D97-AF65-F5344CB8AC3E}">
        <p14:creationId xmlns:p14="http://schemas.microsoft.com/office/powerpoint/2010/main" val="3319993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85000" lnSpcReduction="20000"/>
          </a:bodyPr>
          <a:lstStyle/>
          <a:p>
            <a:pPr marL="109728" indent="0">
              <a:buNone/>
            </a:pPr>
            <a:r>
              <a:rPr lang="pl-PL" b="1" dirty="0"/>
              <a:t>Art. 8. </a:t>
            </a:r>
            <a:r>
              <a:rPr lang="pl-PL" dirty="0"/>
              <a:t>§ 1.  Prokurator  przełożony  uprawniony  jest  do  zmiany  lub  uchylenia decyzji  prokuratora  podległego.  Zmiana  lub  uchylenie  decyzji  wymagają  formy pisemnej i są włączane do akt sprawy.</a:t>
            </a:r>
          </a:p>
          <a:p>
            <a:pPr marL="109728" indent="0">
              <a:buNone/>
            </a:pPr>
            <a:r>
              <a:rPr lang="pl-PL" dirty="0"/>
              <a:t>§ 2. Zmiana  lub  uchylenie  decyzji  doręczonej  stronom,  ich  pełnomocnikom lub  obrońcom  oraz  innym  uprawnionym  podmiotom  może  nastąpić  wyłącznie z zachowaniem trybu i zasad określonych w ustawie.</a:t>
            </a:r>
          </a:p>
          <a:p>
            <a:pPr marL="109728" indent="0">
              <a:buNone/>
            </a:pPr>
            <a:endParaRPr lang="pl-PL" dirty="0"/>
          </a:p>
          <a:p>
            <a:pPr marL="109728" indent="0">
              <a:buNone/>
            </a:pPr>
            <a:r>
              <a:rPr lang="pl-PL" b="1" dirty="0"/>
              <a:t>Art. 9. </a:t>
            </a:r>
            <a:r>
              <a:rPr lang="pl-PL" dirty="0"/>
              <a:t>§ 1. Prokurator przełożony może powierzyć podległym prokuratorom wykonywanie  czynności  należących  do  jego  zakresu  działania,  chyba  że  ustawa zastrzega określoną czynność wyłącznie do jego właściwości.</a:t>
            </a:r>
          </a:p>
          <a:p>
            <a:pPr marL="109728" indent="0">
              <a:buNone/>
            </a:pPr>
            <a:r>
              <a:rPr lang="pl-PL" dirty="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2768031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a:p>
          <a:p>
            <a:r>
              <a:rPr lang="pl-PL" dirty="0"/>
              <a:t>Zasada </a:t>
            </a:r>
            <a:r>
              <a:rPr lang="pl-PL" b="1" dirty="0"/>
              <a:t>samodzielności</a:t>
            </a:r>
          </a:p>
          <a:p>
            <a:endParaRPr lang="pl-PL" b="1" dirty="0"/>
          </a:p>
          <a:p>
            <a:pPr marL="109728" indent="0" algn="just">
              <a:buNone/>
            </a:pPr>
            <a:r>
              <a:rPr lang="pl-PL" dirty="0"/>
              <a:t>W przypadku ujawnienia się </a:t>
            </a:r>
            <a:r>
              <a:rPr lang="pl-PL" b="1" dirty="0"/>
              <a:t>nowych okoliczności w postępowaniu sądowym </a:t>
            </a:r>
            <a:r>
              <a:rPr lang="pl-PL" dirty="0"/>
              <a:t>prokurator samodzielnie podejmuje decyzje związane z dalszym tokiem tego postępowania.</a:t>
            </a:r>
          </a:p>
          <a:p>
            <a:pPr marL="109728" indent="0">
              <a:buNone/>
            </a:pPr>
            <a:endParaRPr lang="pl-PL" dirty="0"/>
          </a:p>
          <a:p>
            <a:pPr marL="109728" indent="0" algn="just">
              <a:buNone/>
            </a:pPr>
            <a:r>
              <a:rPr lang="pl-PL" b="1" dirty="0"/>
              <a:t>Art. 7 § 6. </a:t>
            </a:r>
            <a:r>
              <a:rPr lang="pl-PL" dirty="0"/>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buNone/>
            </a:pPr>
            <a:endParaRPr lang="pl-PL" dirty="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4407085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lgn="just">
              <a:buNone/>
            </a:pPr>
            <a:r>
              <a:rPr lang="pl-PL" b="1" dirty="0"/>
              <a:t>Zasada obiektywizmu </a:t>
            </a:r>
            <a:r>
              <a:rPr lang="pl-PL" dirty="0"/>
              <a:t>- dyrektywa, zgodnie z którą organ procesowy powinien mieć bezstronny stosunek do stron i innych uczestników procesu oraz nie powinien kierunkowo nastawiać się do samej sprawy.</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3699806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pPr algn="just"/>
            <a:r>
              <a:rPr lang="pl-PL" dirty="0"/>
              <a:t>Art. 4 k.p.k.→ dotyczy wszystkich organów procesowych.</a:t>
            </a:r>
          </a:p>
          <a:p>
            <a:pPr algn="just"/>
            <a:endParaRPr lang="pl-PL" dirty="0"/>
          </a:p>
          <a:p>
            <a:pPr algn="just"/>
            <a:r>
              <a:rPr lang="pl-PL" dirty="0"/>
              <a:t>Obowiązywanie tej zasady, w aspekcie bezstronności, można również wywieść z przepisów o wyłączeniu uczestników procesu</a:t>
            </a:r>
          </a:p>
          <a:p>
            <a:pPr algn="just">
              <a:buFontTx/>
              <a:buChar char="-"/>
            </a:pPr>
            <a:r>
              <a:rPr lang="pl-PL" dirty="0"/>
              <a:t>wyłączenie sędziego (art. 40-41 k.p.k.),</a:t>
            </a:r>
          </a:p>
          <a:p>
            <a:pPr algn="just">
              <a:buFontTx/>
              <a:buChar char="-"/>
            </a:pPr>
            <a:r>
              <a:rPr lang="pl-PL" dirty="0"/>
              <a:t>wyłączenie mediatora (art. 23a § 3 k.p.k.),</a:t>
            </a:r>
          </a:p>
          <a:p>
            <a:pPr algn="just">
              <a:buFontTx/>
              <a:buChar char="-"/>
            </a:pPr>
            <a:r>
              <a:rPr lang="pl-PL" dirty="0"/>
              <a:t>wyłączenie ławnika i referendarza sądowego (art. 44 k.p.k.),</a:t>
            </a:r>
          </a:p>
          <a:p>
            <a:pPr algn="just">
              <a:buFontTx/>
              <a:buChar char="-"/>
            </a:pPr>
            <a:r>
              <a:rPr lang="pl-PL" dirty="0"/>
              <a:t>wyłączenie prokuratora i innych organów prowadzących postępowanie przygotowawcze lub będących oskarżycielem publicznym przed sądem (art. 47 § 1 k.p.k.),</a:t>
            </a:r>
          </a:p>
          <a:p>
            <a:pPr algn="just">
              <a:buFontTx/>
              <a:buChar char="-"/>
            </a:pPr>
            <a:r>
              <a:rPr lang="pl-PL" dirty="0"/>
              <a:t>wyłączenie biegłego (art. 196 § 3 k.p.k.),</a:t>
            </a:r>
          </a:p>
          <a:p>
            <a:pPr algn="just">
              <a:buFontTx/>
              <a:buChar char="-"/>
            </a:pPr>
            <a:r>
              <a:rPr lang="pl-PL" dirty="0"/>
              <a:t>wyłączenie tłumacza (art. 204 § 3 k.p.k.),</a:t>
            </a:r>
          </a:p>
          <a:p>
            <a:pPr algn="just">
              <a:buFontTx/>
              <a:buChar char="-"/>
            </a:pPr>
            <a:r>
              <a:rPr lang="pl-PL" dirty="0"/>
              <a:t>wyłączenie specjalisty (art. 206 § 1 k.p.k.),</a:t>
            </a:r>
          </a:p>
          <a:p>
            <a:pPr algn="just">
              <a:buFontTx/>
              <a:buChar char="-"/>
            </a:pPr>
            <a:r>
              <a:rPr lang="pl-PL" dirty="0"/>
              <a:t>wyłączenie protokolanta i stenografa (art. 146 § 1 k.p.k.),</a:t>
            </a:r>
          </a:p>
          <a:p>
            <a:pPr algn="just">
              <a:buFontTx/>
              <a:buChar char="-"/>
            </a:pPr>
            <a:r>
              <a:rPr lang="pl-PL" dirty="0"/>
              <a:t>wyłączenie osoby przeprowadzającej wywiad środowiskowy (art. 214 § 8 k.p.k.).</a:t>
            </a:r>
          </a:p>
        </p:txBody>
      </p:sp>
      <p:sp>
        <p:nvSpPr>
          <p:cNvPr id="3" name="Title 2"/>
          <p:cNvSpPr>
            <a:spLocks noGrp="1"/>
          </p:cNvSpPr>
          <p:nvPr>
            <p:ph type="title"/>
          </p:nvPr>
        </p:nvSpPr>
        <p:spPr>
          <a:xfrm>
            <a:off x="395536"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335765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3" name="Title 2"/>
          <p:cNvSpPr>
            <a:spLocks noGrp="1"/>
          </p:cNvSpPr>
          <p:nvPr>
            <p:ph type="title"/>
          </p:nvPr>
        </p:nvSpPr>
        <p:spPr/>
        <p:txBody>
          <a:bodyPr/>
          <a:lstStyle/>
          <a:p>
            <a:pPr algn="ctr"/>
            <a:r>
              <a:rPr lang="pl-PL" dirty="0"/>
              <a:t>Zasada obiektywizmu</a:t>
            </a:r>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215285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Nakazuje organom dokonującym czynności procesowych podejście do uczestników procesu oraz do samej sprawy bez uprzedzeń oraz bez uprzedniego nastawienia.</a:t>
            </a:r>
          </a:p>
          <a:p>
            <a:pPr algn="just"/>
            <a:endParaRPr lang="pl-PL" dirty="0"/>
          </a:p>
          <a:p>
            <a:pPr algn="just"/>
            <a:r>
              <a:rPr lang="pl-PL" dirty="0"/>
              <a:t>Organy procesowe zobowiązane są do wyzbycia się czysto subiektywnej perspektywy oraz wszechstronnego przeanalizowania sprawy i poświęcenia szczególnej uwagi stanowisku stron.</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20999029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dirty="0"/>
              <a:t>Obiektywizm jest realny, gdy zostaną spełnione następujące warunki:</a:t>
            </a:r>
          </a:p>
          <a:p>
            <a:pPr marL="624078" indent="-514350" algn="just">
              <a:buAutoNum type="arabicParenR"/>
            </a:pPr>
            <a:r>
              <a:rPr lang="pl-PL" dirty="0"/>
              <a:t>niezawisłość,</a:t>
            </a:r>
          </a:p>
          <a:p>
            <a:pPr marL="624078" indent="-514350" algn="just">
              <a:buAutoNum type="arabicParenR"/>
            </a:pPr>
            <a:endParaRPr lang="pl-PL" dirty="0"/>
          </a:p>
          <a:p>
            <a:pPr marL="624078" indent="-514350" algn="just">
              <a:buAutoNum type="arabicParenR"/>
            </a:pPr>
            <a:r>
              <a:rPr lang="pl-PL" dirty="0"/>
              <a:t>przestrzeganie reguły </a:t>
            </a:r>
            <a:r>
              <a:rPr lang="pl-PL" i="1" dirty="0"/>
              <a:t>audiatur et altera pars,</a:t>
            </a:r>
          </a:p>
          <a:p>
            <a:pPr marL="624078" indent="-514350" algn="just">
              <a:buAutoNum type="arabicParenR"/>
            </a:pPr>
            <a:endParaRPr lang="pl-PL" i="1" dirty="0"/>
          </a:p>
          <a:p>
            <a:pPr marL="624078" indent="-514350" algn="just">
              <a:buAutoNum type="arabicParenR"/>
            </a:pPr>
            <a:r>
              <a:rPr lang="pl-PL" dirty="0"/>
              <a:t>minimalne działanie czynników irracjonalnych, wpływających na podejmowanie decyzji.</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12723853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niezawisłość</a:t>
            </a:r>
          </a:p>
          <a:p>
            <a:pPr marL="109728" indent="0" algn="just">
              <a:buNone/>
            </a:pPr>
            <a:r>
              <a:rPr lang="pl-PL" dirty="0"/>
              <a:t>Niezawisłość nie tylko od stron procesowych, ale także od środowiska, oraz niepodległość sposobu myślenia.</a:t>
            </a:r>
          </a:p>
          <a:p>
            <a:pPr marL="109728" indent="0" algn="just">
              <a:buNone/>
            </a:pPr>
            <a:endParaRPr lang="pl-PL" dirty="0"/>
          </a:p>
          <a:p>
            <a:pPr algn="just"/>
            <a:r>
              <a:rPr lang="pl-PL" b="1" i="1" dirty="0"/>
              <a:t>audiatur et altera pars</a:t>
            </a:r>
          </a:p>
          <a:p>
            <a:pPr marL="109728" indent="0" algn="just">
              <a:buNone/>
            </a:pPr>
            <a:r>
              <a:rPr lang="pl-PL" dirty="0"/>
              <a:t>Należy wziąć pod uwagę cały materiał dowodowy, świadczący na rzecz, jak i przeciw każdej ze stron, oraz wysłuchać argumentów wszystkich stron procesowych.</a:t>
            </a:r>
          </a:p>
          <a:p>
            <a:pPr marL="109728" indent="0" algn="just">
              <a:buNone/>
            </a:pPr>
            <a:endParaRPr lang="pl-PL" dirty="0"/>
          </a:p>
          <a:p>
            <a:pPr algn="just"/>
            <a:r>
              <a:rPr lang="pl-PL" b="1" dirty="0"/>
              <a:t>minimalne działanie czynników irracjonalnych</a:t>
            </a:r>
          </a:p>
          <a:p>
            <a:pPr marL="109728" indent="0" algn="just">
              <a:buNone/>
            </a:pPr>
            <a:r>
              <a:rPr lang="pl-PL" dirty="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3" name="Title 2"/>
          <p:cNvSpPr>
            <a:spLocks noGrp="1"/>
          </p:cNvSpPr>
          <p:nvPr>
            <p:ph type="title"/>
          </p:nvPr>
        </p:nvSpPr>
        <p:spPr/>
        <p:txBody>
          <a:bodyPr/>
          <a:lstStyle/>
          <a:p>
            <a:pPr algn="ctr"/>
            <a:r>
              <a:rPr lang="pl-PL" dirty="0"/>
              <a:t>Zasada obiektywzimu</a:t>
            </a:r>
          </a:p>
        </p:txBody>
      </p:sp>
    </p:spTree>
    <p:extLst>
      <p:ext uri="{BB962C8B-B14F-4D97-AF65-F5344CB8AC3E}">
        <p14:creationId xmlns:p14="http://schemas.microsoft.com/office/powerpoint/2010/main" val="17040288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a:t>Gwarancje zasady obiektywizmu</a:t>
            </a:r>
          </a:p>
          <a:p>
            <a:pPr marL="109728" indent="0" algn="ctr">
              <a:buNone/>
            </a:pPr>
            <a:endParaRPr lang="pl-PL" b="1" dirty="0"/>
          </a:p>
          <a:p>
            <a:r>
              <a:rPr lang="pl-PL" dirty="0"/>
              <a:t>niezależność sądownictwa,</a:t>
            </a:r>
          </a:p>
          <a:p>
            <a:r>
              <a:rPr lang="pl-PL" dirty="0"/>
              <a:t>niezawisłość sędziowska,</a:t>
            </a:r>
          </a:p>
          <a:p>
            <a:r>
              <a:rPr lang="pl-PL" dirty="0"/>
              <a:t>ustawowo określona właściwość sądów,</a:t>
            </a:r>
          </a:p>
          <a:p>
            <a:r>
              <a:rPr lang="pl-PL" dirty="0"/>
              <a:t>ustawowe regulacje dotyczące wyznaczania składów orzekających,</a:t>
            </a:r>
          </a:p>
          <a:p>
            <a:r>
              <a:rPr lang="pl-PL" dirty="0"/>
              <a:t>kolegialność składu orzekającego,</a:t>
            </a:r>
          </a:p>
          <a:p>
            <a:r>
              <a:rPr lang="pl-PL" dirty="0"/>
              <a:t>instytucja wyłączenia uczestników postępowania,</a:t>
            </a:r>
          </a:p>
          <a:p>
            <a:r>
              <a:rPr lang="pl-PL" dirty="0"/>
              <a:t>jawność postępowania,</a:t>
            </a:r>
          </a:p>
          <a:p>
            <a:r>
              <a:rPr lang="pl-PL" dirty="0"/>
              <a:t>obowiązek uzasadniania rozstrzygnięć procesowych,</a:t>
            </a:r>
          </a:p>
          <a:p>
            <a:r>
              <a:rPr lang="pl-PL" dirty="0"/>
              <a:t>kontrola instancyjna.</a:t>
            </a:r>
          </a:p>
        </p:txBody>
      </p:sp>
      <p:sp>
        <p:nvSpPr>
          <p:cNvPr id="3" name="Title 2"/>
          <p:cNvSpPr>
            <a:spLocks noGrp="1"/>
          </p:cNvSpPr>
          <p:nvPr>
            <p:ph type="title"/>
          </p:nvPr>
        </p:nvSpPr>
        <p:spPr>
          <a:xfrm>
            <a:off x="467544"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4575483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753B5F-80F4-4BA9-9DEB-22FB09224E31}"/>
              </a:ext>
            </a:extLst>
          </p:cNvPr>
          <p:cNvSpPr>
            <a:spLocks noGrp="1"/>
          </p:cNvSpPr>
          <p:nvPr>
            <p:ph type="title"/>
          </p:nvPr>
        </p:nvSpPr>
        <p:spPr/>
        <p:txBody>
          <a:bodyPr/>
          <a:lstStyle/>
          <a:p>
            <a:pPr algn="ctr"/>
            <a:r>
              <a:rPr lang="pl-PL" dirty="0"/>
              <a:t>Rozporządzenie</a:t>
            </a:r>
          </a:p>
        </p:txBody>
      </p:sp>
      <p:sp>
        <p:nvSpPr>
          <p:cNvPr id="3" name="Symbol zastępczy zawartości 2">
            <a:extLst>
              <a:ext uri="{FF2B5EF4-FFF2-40B4-BE49-F238E27FC236}">
                <a16:creationId xmlns:a16="http://schemas.microsoft.com/office/drawing/2014/main" id="{236B70D1-4587-4C23-A4B7-9D951B1623A4}"/>
              </a:ext>
            </a:extLst>
          </p:cNvPr>
          <p:cNvSpPr>
            <a:spLocks noGrp="1"/>
          </p:cNvSpPr>
          <p:nvPr>
            <p:ph idx="1"/>
          </p:nvPr>
        </p:nvSpPr>
        <p:spPr/>
        <p:txBody>
          <a:bodyPr/>
          <a:lstStyle/>
          <a:p>
            <a:pPr marL="0" indent="0" algn="ctr">
              <a:buNone/>
            </a:pPr>
            <a:r>
              <a:rPr lang="pl-PL" b="1" dirty="0"/>
              <a:t>ROZPORZĄDZENIE MINISTRA SPRAWIEDLIWOŚCI </a:t>
            </a:r>
            <a:r>
              <a:rPr lang="pl-PL" dirty="0"/>
              <a:t>z dnia 22 września 2015 r.</a:t>
            </a:r>
          </a:p>
          <a:p>
            <a:pPr marL="0" indent="0" algn="just">
              <a:buNone/>
            </a:pPr>
            <a:r>
              <a:rPr lang="pl-PL" b="1" dirty="0"/>
              <a:t>w sprawie organów uprawnionych obok Policji do prowadzenia dochodzeń oraz organów uprawnionych do wnoszenia i popierania oskarżenia przed sądem pierwszej instancji w sprawach, w których prowadzono dochodzenie, jak również zakresu spraw zleconych tym organom</a:t>
            </a:r>
          </a:p>
          <a:p>
            <a:endParaRPr lang="pl-PL" dirty="0"/>
          </a:p>
        </p:txBody>
      </p:sp>
    </p:spTree>
    <p:extLst>
      <p:ext uri="{BB962C8B-B14F-4D97-AF65-F5344CB8AC3E}">
        <p14:creationId xmlns:p14="http://schemas.microsoft.com/office/powerpoint/2010/main" val="35584868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a:t>Strony procesowe</a:t>
            </a:r>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ZASTĘPCZA</a:t>
            </a:r>
          </a:p>
          <a:p>
            <a:pPr marL="109728" indent="0" algn="ctr">
              <a:buNone/>
            </a:pPr>
            <a:endParaRPr lang="pl-PL" b="1" dirty="0"/>
          </a:p>
          <a:p>
            <a:r>
              <a:rPr lang="pl-PL" dirty="0"/>
              <a:t>podmiot wchodzący w prawa pokrzywdzonego w razie jego śmierci jeszcze przed rozpoczęciem przewodu sądowego</a:t>
            </a:r>
          </a:p>
        </p:txBody>
      </p:sp>
      <p:sp>
        <p:nvSpPr>
          <p:cNvPr id="6" name="Content Placeholder 5"/>
          <p:cNvSpPr>
            <a:spLocks noGrp="1"/>
          </p:cNvSpPr>
          <p:nvPr>
            <p:ph sz="quarter" idx="4"/>
          </p:nvPr>
        </p:nvSpPr>
        <p:spPr/>
        <p:txBody>
          <a:bodyPr>
            <a:normAutofit/>
          </a:bodyPr>
          <a:lstStyle/>
          <a:p>
            <a:pPr marL="109728" indent="0" algn="ctr">
              <a:buNone/>
            </a:pPr>
            <a:r>
              <a:rPr lang="pl-PL" b="1" dirty="0"/>
              <a:t>NOWA</a:t>
            </a:r>
          </a:p>
          <a:p>
            <a:endParaRPr lang="pl-PL" dirty="0"/>
          </a:p>
          <a:p>
            <a:r>
              <a:rPr lang="pl-PL" dirty="0"/>
              <a:t>podmiot wchodzący w prawa pokrzywdzonego mającego status strony postępowania sądowego w razie jego śmierci już po rozpoczęciu przewodu sądowego</a:t>
            </a:r>
          </a:p>
        </p:txBody>
      </p:sp>
    </p:spTree>
    <p:extLst>
      <p:ext uri="{BB962C8B-B14F-4D97-AF65-F5344CB8AC3E}">
        <p14:creationId xmlns:p14="http://schemas.microsoft.com/office/powerpoint/2010/main" val="1497057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a:t>
            </a:r>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lstStyle/>
          <a:p>
            <a:pPr algn="ctr"/>
            <a:r>
              <a:rPr lang="pl-PL" b="1" dirty="0"/>
              <a:t>Strony bierne</a:t>
            </a:r>
          </a:p>
        </p:txBody>
      </p:sp>
      <p:sp>
        <p:nvSpPr>
          <p:cNvPr id="3" name="Symbol zastępczy zawartości 2"/>
          <p:cNvSpPr>
            <a:spLocks noGrp="1"/>
          </p:cNvSpPr>
          <p:nvPr>
            <p:ph idx="1"/>
          </p:nvPr>
        </p:nvSpPr>
        <p:spPr>
          <a:xfrm>
            <a:off x="467544" y="1052736"/>
            <a:ext cx="8435280" cy="4709120"/>
          </a:xfrm>
        </p:spPr>
        <p:txBody>
          <a:bodyPr>
            <a:noAutofit/>
          </a:bodyPr>
          <a:lstStyle/>
          <a:p>
            <a:pPr marL="0" indent="0">
              <a:buNone/>
            </a:pPr>
            <a:r>
              <a:rPr lang="pl-PL" sz="1800" dirty="0"/>
              <a:t>Stronami biernymi są: </a:t>
            </a:r>
            <a:r>
              <a:rPr lang="pl-PL" sz="1800" b="1" dirty="0"/>
              <a:t>oskarżony</a:t>
            </a:r>
            <a:r>
              <a:rPr lang="pl-PL" sz="1800" dirty="0"/>
              <a:t> (art. 71 – 81 k.p.k.)</a:t>
            </a:r>
            <a:r>
              <a:rPr lang="pl-PL" sz="1800" b="1" dirty="0"/>
              <a:t> i skazany </a:t>
            </a:r>
            <a:r>
              <a:rPr lang="pl-PL" sz="1800" dirty="0"/>
              <a:t>(k.k.w.)</a:t>
            </a:r>
            <a:r>
              <a:rPr lang="pl-PL" sz="1800" b="1" dirty="0"/>
              <a:t>.</a:t>
            </a:r>
            <a:endParaRPr lang="pl-PL" sz="1800" dirty="0"/>
          </a:p>
          <a:p>
            <a:pPr marL="0" indent="0" algn="just">
              <a:buNone/>
            </a:pPr>
            <a:r>
              <a:rPr lang="pl-PL" sz="1800" dirty="0"/>
              <a:t>Pojęcie oskarżonego występuje w trzech znaczeniach (art. 71 § 1-2 k.p.k.):</a:t>
            </a:r>
          </a:p>
          <a:p>
            <a:pPr marL="0" indent="0" algn="just">
              <a:buNone/>
            </a:pPr>
            <a:r>
              <a:rPr lang="pl-PL" sz="1800" dirty="0"/>
              <a:t>1)  </a:t>
            </a:r>
            <a:r>
              <a:rPr lang="pl-PL" sz="1800" b="1" dirty="0"/>
              <a:t>ścisłym</a:t>
            </a:r>
            <a:r>
              <a:rPr lang="pl-PL" sz="1800" dirty="0"/>
              <a:t> – wówczas oskarżonym jest osoba, przeciwko której wniesiono akt oskarżenia, a także osoba, co do której prokurator złożył wniosek o warunkowe umorzenie postępowania;</a:t>
            </a:r>
          </a:p>
          <a:p>
            <a:pPr marL="0" indent="0" algn="just">
              <a:buNone/>
            </a:pPr>
            <a:r>
              <a:rPr lang="pl-PL" sz="1800" b="1" dirty="0"/>
              <a:t>2) szerszym </a:t>
            </a:r>
            <a:r>
              <a:rPr lang="pl-PL" sz="1800" dirty="0"/>
              <a:t>– wówczas za oskarżonego uznaje się nie tylko oskarżonego w sensie ścisłym, ale również podejrzanego, czyli osobę, co do której wydano postanowienie o przedstawieniu zarzutów albo której bez wydania takiego postanowienia postawiono zarzut w związku z przystąpieniem do przesłuchania w charakterze podejrzanego;</a:t>
            </a:r>
          </a:p>
          <a:p>
            <a:pPr marL="0" indent="0" algn="just">
              <a:buNone/>
            </a:pPr>
            <a:r>
              <a:rPr lang="pl-PL" sz="1800" dirty="0"/>
              <a:t>3) </a:t>
            </a:r>
            <a:r>
              <a:rPr lang="pl-PL" sz="1800" b="1" dirty="0"/>
              <a:t>najszerszym</a:t>
            </a:r>
            <a:r>
              <a:rPr lang="pl-PL" sz="1800" dirty="0"/>
              <a:t> – obejmuje także </a:t>
            </a:r>
            <a:r>
              <a:rPr lang="pl-PL" sz="1800" b="1" dirty="0"/>
              <a:t>osobę podejrzaną</a:t>
            </a:r>
            <a:r>
              <a:rPr lang="pl-PL" sz="1800" dirty="0"/>
              <a:t> (tzw. faktycznie podejrzanego), czyli osobę, w stosunku do której podjęto w postępowaniu przygotowawczym pewne czynności procesowe (np. art. 219, 237 § 4, 243, 244, 308 k.p.k.) wskazujące, że traktuje się ją jak podejrzanego, choć nie wydano jeszcze postanowienia o przedstawieniu zarzutów lub nie przystąpiono do przesłuchania w charakterze podejrzanego.</a:t>
            </a:r>
          </a:p>
          <a:p>
            <a:pPr marL="0" indent="0">
              <a:buNone/>
            </a:pPr>
            <a:r>
              <a:rPr lang="pl-PL" sz="1800" b="1" dirty="0"/>
              <a:t>Skazany </a:t>
            </a:r>
            <a:r>
              <a:rPr lang="pl-PL" sz="1800" dirty="0"/>
              <a:t>to osoba, w stosunku do której wydano prawomocny wyrok skazujący. Oskarżony „przekształca się” w skazanego z chwilą uprawomocnienia się wyroku skazującego.</a:t>
            </a:r>
            <a:endParaRPr lang="pl-PL" sz="1800" b="1" dirty="0"/>
          </a:p>
        </p:txBody>
      </p:sp>
    </p:spTree>
    <p:extLst>
      <p:ext uri="{BB962C8B-B14F-4D97-AF65-F5344CB8AC3E}">
        <p14:creationId xmlns:p14="http://schemas.microsoft.com/office/powerpoint/2010/main" val="78161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17332923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2233139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Obowiązki oskarżonego</a:t>
            </a:r>
          </a:p>
        </p:txBody>
      </p:sp>
      <p:sp>
        <p:nvSpPr>
          <p:cNvPr id="3" name="Content Placeholder 2"/>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39737454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3744416"/>
          </a:xfrm>
        </p:spPr>
        <p:txBody>
          <a:bodyPr>
            <a:normAutofit lnSpcReduction="10000"/>
          </a:bodyPr>
          <a:lstStyle/>
          <a:p>
            <a:pPr algn="just"/>
            <a:r>
              <a:rPr lang="pl-PL" dirty="0"/>
              <a:t>Osoba fizyczna lub prawna, której dobro prawne zostało bezpośrednio naruszone lub zagrożone przez przestępstwo </a:t>
            </a:r>
            <a:r>
              <a:rPr lang="pl-PL" b="1" dirty="0"/>
              <a:t>(art. 49 § 1 k.p.k.)</a:t>
            </a:r>
          </a:p>
          <a:p>
            <a:pPr algn="just"/>
            <a:r>
              <a:rPr lang="pl-PL" dirty="0"/>
              <a:t>  Pokrzywdzonym może być także niemająca osobowości prawnej:</a:t>
            </a:r>
          </a:p>
          <a:p>
            <a:pPr algn="just"/>
            <a:r>
              <a:rPr lang="pl-PL" dirty="0"/>
              <a:t>1) instytucja państwowa lub samorządowa;</a:t>
            </a:r>
          </a:p>
          <a:p>
            <a:pPr algn="just"/>
            <a:r>
              <a:rPr lang="pl-PL" dirty="0"/>
              <a:t>2) inna jednostka organizacyjna, której odrębne przepisy przyznają zdolność prawną </a:t>
            </a:r>
            <a:r>
              <a:rPr lang="pl-PL" b="1" dirty="0"/>
              <a:t>(art. 49 § 2 k.p.k.)</a:t>
            </a:r>
            <a:r>
              <a:rPr lang="pl-PL" dirty="0"/>
              <a:t> </a:t>
            </a:r>
          </a:p>
          <a:p>
            <a:pPr algn="just"/>
            <a:endParaRPr lang="pl-PL" b="1" dirty="0"/>
          </a:p>
          <a:p>
            <a:pPr algn="just"/>
            <a:endParaRPr lang="pl-PL" b="1" dirty="0"/>
          </a:p>
        </p:txBody>
      </p:sp>
    </p:spTree>
    <p:extLst>
      <p:ext uri="{BB962C8B-B14F-4D97-AF65-F5344CB8AC3E}">
        <p14:creationId xmlns:p14="http://schemas.microsoft.com/office/powerpoint/2010/main" val="15257021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64A7ED-C21C-D798-EF7B-E1845F795BC2}"/>
              </a:ext>
            </a:extLst>
          </p:cNvPr>
          <p:cNvSpPr>
            <a:spLocks noGrp="1"/>
          </p:cNvSpPr>
          <p:nvPr>
            <p:ph type="title"/>
          </p:nvPr>
        </p:nvSpPr>
        <p:spPr/>
        <p:txBody>
          <a:bodyPr>
            <a:normAutofit/>
          </a:bodyPr>
          <a:lstStyle/>
          <a:p>
            <a:pPr algn="ctr"/>
            <a:r>
              <a:rPr lang="pl-PL" sz="3600" dirty="0"/>
              <a:t>Prawo do złożenia wniosku o orzeczenie środka kompensacyjnego i środka karnego</a:t>
            </a:r>
          </a:p>
        </p:txBody>
      </p:sp>
      <p:sp>
        <p:nvSpPr>
          <p:cNvPr id="4" name="Rectangle 1">
            <a:extLst>
              <a:ext uri="{FF2B5EF4-FFF2-40B4-BE49-F238E27FC236}">
                <a16:creationId xmlns:a16="http://schemas.microsoft.com/office/drawing/2014/main" id="{7C4D55CF-BD47-9DD7-82D3-0145A8B7B2D3}"/>
              </a:ext>
            </a:extLst>
          </p:cNvPr>
          <p:cNvSpPr>
            <a:spLocks noGrp="1" noChangeArrowheads="1"/>
          </p:cNvSpPr>
          <p:nvPr>
            <p:ph idx="1"/>
          </p:nvPr>
        </p:nvSpPr>
        <p:spPr bwMode="auto">
          <a:xfrm>
            <a:off x="46543" y="2420888"/>
            <a:ext cx="864096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0" i="0" u="none" strike="noStrike" cap="none" normalizeH="0" baseline="0" dirty="0">
                <a:ln>
                  <a:noFill/>
                </a:ln>
                <a:solidFill>
                  <a:schemeClr val="tx1"/>
                </a:solidFill>
                <a:effectLst/>
                <a:latin typeface="Arial" panose="020B0604020202020204" pitchFamily="34" charset="0"/>
              </a:rPr>
              <a:t>Art.  49a.  [Termin do złożenia wniosku o orzeczenie obowiązku naprawienia szkody oraz wniosku o orzeczenie zakazu kontaktowania się]</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0" i="0" u="none" strike="noStrike" cap="none" normalizeH="0" baseline="0" dirty="0">
                <a:ln>
                  <a:noFill/>
                </a:ln>
                <a:solidFill>
                  <a:schemeClr val="tx1"/>
                </a:solidFill>
                <a:effectLst/>
                <a:latin typeface="Arial" panose="020B0604020202020204" pitchFamily="34" charset="0"/>
              </a:rPr>
              <a:t>§  1. Pokrzywdzony, a także prokurator, może aż do zamknięcia przewodu sądowego na rozprawie głównej złożyć wniosek, o którym mowa w art. 46 § 1 Kodeksu karnego.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1" i="1" u="none" strike="noStrike" cap="none" normalizeH="0" baseline="0" dirty="0">
                <a:ln>
                  <a:noFill/>
                </a:ln>
                <a:solidFill>
                  <a:schemeClr val="tx1"/>
                </a:solidFill>
                <a:effectLst/>
                <a:latin typeface="Arial" panose="020B0604020202020204" pitchFamily="34" charset="0"/>
              </a:rPr>
              <a:t>(Nowelizacja</a:t>
            </a:r>
            <a:r>
              <a:rPr kumimoji="0" lang="pl-PL" altLang="pl-PL" sz="2400" b="1" u="none" strike="noStrike" cap="none" normalizeH="0" baseline="0" dirty="0">
                <a:ln>
                  <a:noFill/>
                </a:ln>
                <a:solidFill>
                  <a:schemeClr val="tx1"/>
                </a:solidFill>
                <a:effectLst/>
                <a:latin typeface="Arial" panose="020B0604020202020204" pitchFamily="34" charset="0"/>
              </a:rPr>
              <a:t>!) §</a:t>
            </a:r>
            <a:r>
              <a:rPr kumimoji="0" lang="pl-PL" altLang="pl-PL" sz="2400" b="0" i="0" u="none" strike="noStrike" cap="none" normalizeH="0" baseline="0" dirty="0">
                <a:ln>
                  <a:noFill/>
                </a:ln>
                <a:solidFill>
                  <a:schemeClr val="tx1"/>
                </a:solidFill>
                <a:effectLst/>
                <a:latin typeface="Arial" panose="020B0604020202020204" pitchFamily="34" charset="0"/>
              </a:rPr>
              <a:t>  2. Pokrzywdzony może aż do zamknięcia przewodu sądowego na rozprawie głównej złożyć wniosek, o którym mowa w art. 41a § 1a Kodeksu karnego.</a:t>
            </a:r>
          </a:p>
        </p:txBody>
      </p:sp>
    </p:spTree>
    <p:extLst>
      <p:ext uri="{BB962C8B-B14F-4D97-AF65-F5344CB8AC3E}">
        <p14:creationId xmlns:p14="http://schemas.microsoft.com/office/powerpoint/2010/main" val="369704091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143000"/>
          </a:xfrm>
        </p:spPr>
        <p:txBody>
          <a:bodyPr>
            <a:normAutofit fontScale="90000"/>
          </a:bodyPr>
          <a:lstStyle/>
          <a:p>
            <a:pPr algn="ctr"/>
            <a:r>
              <a:rPr lang="pl-PL" sz="3300" dirty="0">
                <a:latin typeface="+mn-lt"/>
              </a:rPr>
              <a:t>Prawo do złożenia wniosku o przeprowadzenie czynności w postępowaniu przygotowawczym </a:t>
            </a:r>
          </a:p>
        </p:txBody>
      </p:sp>
      <p:sp>
        <p:nvSpPr>
          <p:cNvPr id="3" name="Symbol zastępczy zawartości 2"/>
          <p:cNvSpPr>
            <a:spLocks noGrp="1"/>
          </p:cNvSpPr>
          <p:nvPr>
            <p:ph idx="1"/>
          </p:nvPr>
        </p:nvSpPr>
        <p:spPr/>
        <p:txBody>
          <a:bodyPr>
            <a:normAutofit fontScale="92500"/>
          </a:bodyPr>
          <a:lstStyle/>
          <a:p>
            <a:pPr algn="just"/>
            <a:r>
              <a:rPr lang="pl-PL" dirty="0"/>
              <a:t>Inkwizycyjny charakter postępowania przygotowawczego nie wyłącza prawa stron do złożenia wniosku dowodowego. Zastosowanie ma art. 167 – dowody przeprowadza się na wniosek stron lub z urzędu. </a:t>
            </a:r>
          </a:p>
          <a:p>
            <a:pPr algn="just"/>
            <a:r>
              <a:rPr lang="pl-PL" dirty="0"/>
              <a:t>Art. 315 § 1 k.p.k. – Podejrzany i jego obrońca oraz pokrzywdzony i jego pełnomocnik mogą składać wnioski o dokonanie czynności śledztwa (dot. także dochodzenia).  </a:t>
            </a:r>
          </a:p>
          <a:p>
            <a:pPr algn="just"/>
            <a:r>
              <a:rPr lang="pl-PL" dirty="0"/>
              <a:t>Art. 316 § 3 k.p.k. – prawo do żądania przesłuchania świadka przez sąd, jeżeli istnieje niebezpieczeństwo, że nie będzie można go przesłuchać na rozprawie. </a:t>
            </a:r>
          </a:p>
          <a:p>
            <a:pPr algn="just"/>
            <a:endParaRPr lang="pl-PL" dirty="0"/>
          </a:p>
          <a:p>
            <a:pPr algn="just"/>
            <a:endParaRPr lang="pl-PL" dirty="0"/>
          </a:p>
        </p:txBody>
      </p:sp>
    </p:spTree>
    <p:extLst>
      <p:ext uri="{BB962C8B-B14F-4D97-AF65-F5344CB8AC3E}">
        <p14:creationId xmlns:p14="http://schemas.microsoft.com/office/powerpoint/2010/main" val="10477198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251520" y="1556792"/>
            <a:ext cx="8784976" cy="5184576"/>
          </a:xfrm>
        </p:spPr>
        <p:txBody>
          <a:bodyPr>
            <a:normAutofit fontScale="70000" lnSpcReduction="20000"/>
          </a:bodyPr>
          <a:lstStyle/>
          <a:p>
            <a:pPr marL="514350" indent="-514350" algn="just">
              <a:lnSpc>
                <a:spcPct val="120000"/>
              </a:lnSpc>
              <a:buFont typeface="+mj-lt"/>
              <a:buAutoNum type="arabicPeriod"/>
            </a:pPr>
            <a:r>
              <a:rPr lang="pl-PL" sz="2200" dirty="0"/>
              <a:t>Art. 315 </a:t>
            </a:r>
            <a:r>
              <a:rPr lang="pl-PL" dirty="0"/>
              <a:t>§ 2 k.p.k. – „</a:t>
            </a:r>
            <a:r>
              <a:rPr lang="pl-PL" b="1" dirty="0"/>
              <a:t>czynności wnioskowe</a:t>
            </a:r>
            <a:r>
              <a:rPr lang="pl-PL" dirty="0"/>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gn="just">
              <a:lnSpc>
                <a:spcPct val="120000"/>
              </a:lnSpc>
            </a:pPr>
            <a:r>
              <a:rPr lang="pl-PL" dirty="0"/>
              <a:t>uprawniony do udziału w czynności powinien zostać o niej powiadomiony zgodnie z art. 117 k.p.k. </a:t>
            </a:r>
          </a:p>
          <a:p>
            <a:pPr lvl="1" algn="just">
              <a:lnSpc>
                <a:spcPct val="120000"/>
              </a:lnSpc>
            </a:pPr>
            <a:r>
              <a:rPr lang="pl-PL" dirty="0"/>
              <a:t>„Poważne trudności” to np. znaczna odległość między miejscem, gdzie przebywa podejrzany a miejscem przeprowadzenia czynności. </a:t>
            </a:r>
          </a:p>
          <a:p>
            <a:pPr lvl="1" algn="just">
              <a:lnSpc>
                <a:spcPct val="120000"/>
              </a:lnSpc>
            </a:pPr>
            <a:r>
              <a:rPr lang="pl-PL" dirty="0"/>
              <a:t>Jeżeli strona złożyła wniosek, ale nie uczestniczyła w czynności nie można jej odmówić udostępnienia akt w tym zakresie (np. protokołu przesłuchania – por. art. 157 § 3)</a:t>
            </a:r>
          </a:p>
          <a:p>
            <a:pPr marL="514350" indent="-514350" algn="just">
              <a:lnSpc>
                <a:spcPct val="120000"/>
              </a:lnSpc>
              <a:buFont typeface="+mj-lt"/>
              <a:buAutoNum type="arabicPeriod"/>
            </a:pPr>
            <a:r>
              <a:rPr lang="pl-PL" dirty="0"/>
              <a:t>Art. 316  §  1 – prawo do udziału w </a:t>
            </a:r>
            <a:r>
              <a:rPr lang="pl-PL" b="1" u="sng" dirty="0"/>
              <a:t>czynnościach niepowtarzalnych </a:t>
            </a:r>
            <a:r>
              <a:rPr lang="pl-PL" dirty="0"/>
              <a:t>(chyba że zachodzi niebezpieczeństwo utraty lub zniekształcenia dowodu)</a:t>
            </a:r>
          </a:p>
          <a:p>
            <a:pPr lvl="1" algn="just">
              <a:lnSpc>
                <a:spcPct val="120000"/>
              </a:lnSpc>
            </a:pPr>
            <a:r>
              <a:rPr lang="pl-PL" dirty="0"/>
              <a:t>art. 316 § 2 – podejrzanego pozbawionego wolności nie sprowadza się, wtedy gdy zwłoka grozi utratą lub zniekształceniem dowodu. </a:t>
            </a:r>
          </a:p>
        </p:txBody>
      </p:sp>
    </p:spTree>
    <p:extLst>
      <p:ext uri="{BB962C8B-B14F-4D97-AF65-F5344CB8AC3E}">
        <p14:creationId xmlns:p14="http://schemas.microsoft.com/office/powerpoint/2010/main" val="253882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457200" y="1628800"/>
            <a:ext cx="8229600" cy="4695800"/>
          </a:xfrm>
        </p:spPr>
        <p:txBody>
          <a:bodyPr>
            <a:normAutofit fontScale="77500" lnSpcReduction="20000"/>
          </a:bodyPr>
          <a:lstStyle/>
          <a:p>
            <a:pPr marL="514350" indent="-514350" algn="just">
              <a:lnSpc>
                <a:spcPct val="120000"/>
              </a:lnSpc>
              <a:buFont typeface="+mj-lt"/>
              <a:buAutoNum type="arabicPeriod" startAt="3"/>
            </a:pPr>
            <a:r>
              <a:rPr lang="pl-PL" dirty="0"/>
              <a:t>Art. 317 </a:t>
            </a:r>
            <a:r>
              <a:rPr lang="pl-PL" sz="2400" dirty="0"/>
              <a:t>§ 1 – prawo do udziału w innych czynnościach niż powyższe, jeżeli strony zgłosiły takie żądanie</a:t>
            </a:r>
          </a:p>
          <a:p>
            <a:pPr lvl="1" algn="just">
              <a:lnSpc>
                <a:spcPct val="120000"/>
              </a:lnSpc>
            </a:pPr>
            <a:r>
              <a:rPr lang="pl-PL" dirty="0"/>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gn="just">
              <a:lnSpc>
                <a:spcPct val="120000"/>
              </a:lnSpc>
              <a:buFont typeface="+mj-lt"/>
              <a:buAutoNum type="arabicPeriod" startAt="3"/>
            </a:pPr>
            <a:r>
              <a:rPr lang="pl-PL" dirty="0"/>
              <a:t>Art. 318 – prawo do zapoznania się z opinią biegłego i uczestniczeniu w przesłuchaniu biegłego. </a:t>
            </a:r>
          </a:p>
          <a:p>
            <a:pPr marL="514350" indent="-514350" algn="just">
              <a:lnSpc>
                <a:spcPct val="120000"/>
              </a:lnSpc>
              <a:buFont typeface="+mj-lt"/>
              <a:buAutoNum type="arabicPeriod" startAt="3"/>
            </a:pPr>
            <a:r>
              <a:rPr lang="pl-PL" dirty="0"/>
              <a:t>Art. 185a, 185b, 185c, 316 </a:t>
            </a:r>
            <a:r>
              <a:rPr lang="pl-PL" sz="2400" dirty="0"/>
              <a:t>§ 3 – uprawnienie do wzięcia udziału w sądowym przesłuchaniu świadka w toku postępowania przygotowawczego </a:t>
            </a:r>
          </a:p>
          <a:p>
            <a:pPr lvl="1" algn="just">
              <a:lnSpc>
                <a:spcPct val="120000"/>
              </a:lnSpc>
            </a:pPr>
            <a:r>
              <a:rPr lang="pl-PL" dirty="0"/>
              <a:t>w przypadku sądowego przesłuchania świadka z art. 185a – 185c </a:t>
            </a:r>
            <a:r>
              <a:rPr lang="pl-PL" b="1" dirty="0"/>
              <a:t>podejrzany nie ma prawa do wzięcia udziału w czynności! Uczestniczy w niej obrońca podejrzanego </a:t>
            </a:r>
            <a:endParaRPr lang="pl-PL" dirty="0"/>
          </a:p>
          <a:p>
            <a:endParaRPr lang="pl-PL" dirty="0"/>
          </a:p>
        </p:txBody>
      </p:sp>
    </p:spTree>
    <p:extLst>
      <p:ext uri="{BB962C8B-B14F-4D97-AF65-F5344CB8AC3E}">
        <p14:creationId xmlns:p14="http://schemas.microsoft.com/office/powerpoint/2010/main" val="42247869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548680"/>
            <a:ext cx="8229600" cy="1143000"/>
          </a:xfrm>
        </p:spPr>
        <p:txBody>
          <a:bodyPr>
            <a:normAutofit fontScale="90000"/>
          </a:bodyPr>
          <a:lstStyle/>
          <a:p>
            <a:pPr algn="ctr"/>
            <a:r>
              <a:rPr lang="pl-PL" sz="3300" dirty="0">
                <a:latin typeface="+mn-lt"/>
              </a:rPr>
              <a:t>Prawo do zaskarżenia rozstrzygnięć wydawanych w postępowaniu przygotowawczym </a:t>
            </a:r>
          </a:p>
        </p:txBody>
      </p:sp>
      <p:sp>
        <p:nvSpPr>
          <p:cNvPr id="3" name="Symbol zastępczy zawartości 2"/>
          <p:cNvSpPr>
            <a:spLocks noGrp="1"/>
          </p:cNvSpPr>
          <p:nvPr>
            <p:ph idx="1"/>
          </p:nvPr>
        </p:nvSpPr>
        <p:spPr/>
        <p:txBody>
          <a:bodyPr>
            <a:normAutofit/>
          </a:bodyPr>
          <a:lstStyle/>
          <a:p>
            <a:pPr algn="just"/>
            <a:r>
              <a:rPr lang="pl-PL" dirty="0"/>
              <a:t>Stosownie do art. 306 </a:t>
            </a:r>
            <a:r>
              <a:rPr lang="pl-PL" sz="2800" dirty="0"/>
              <a:t>§ 1 pkt 1 oraz </a:t>
            </a:r>
            <a:r>
              <a:rPr lang="pl-PL" sz="2400" dirty="0"/>
              <a:t>§ 1 a pkt 1 pokrzywdzony ma prawo do wniesienia zażalenia na postanowienie o odmowie wszczęcia postępowania oraz postanowienie o jego umorzeniu. </a:t>
            </a:r>
            <a:endParaRPr lang="pl-PL" dirty="0"/>
          </a:p>
        </p:txBody>
      </p:sp>
    </p:spTree>
    <p:extLst>
      <p:ext uri="{BB962C8B-B14F-4D97-AF65-F5344CB8AC3E}">
        <p14:creationId xmlns:p14="http://schemas.microsoft.com/office/powerpoint/2010/main" val="2268100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Uprawnienia pokrzywdzonego</a:t>
            </a:r>
          </a:p>
        </p:txBody>
      </p:sp>
      <p:sp>
        <p:nvSpPr>
          <p:cNvPr id="3" name="Content Placeholder 2"/>
          <p:cNvSpPr>
            <a:spLocks noGrp="1"/>
          </p:cNvSpPr>
          <p:nvPr>
            <p:ph idx="1"/>
          </p:nvPr>
        </p:nvSpPr>
        <p:spPr>
          <a:xfrm>
            <a:off x="457200" y="1196752"/>
            <a:ext cx="8435280" cy="5472608"/>
          </a:xfrm>
        </p:spPr>
        <p:txBody>
          <a:bodyPr>
            <a:normAutofit fontScale="70000" lnSpcReduction="20000"/>
          </a:bodyPr>
          <a:lstStyle/>
          <a:p>
            <a:r>
              <a:rPr lang="pl-PL" b="1" dirty="0"/>
              <a:t>Jeżeli pokrzywdzony złoży oświadczenie o występowaniu w roli oskarżyciela posiłkowego, przysługują mu uprawnienia strony. </a:t>
            </a:r>
          </a:p>
          <a:p>
            <a:r>
              <a:rPr lang="pl-PL" dirty="0"/>
              <a:t>Jeżeli nie złoży takiego oświadczenia, w postępowaniu sądowym przysługują mu uprawnienia do:</a:t>
            </a:r>
          </a:p>
          <a:p>
            <a:pPr marL="0" indent="0">
              <a:buNone/>
            </a:pPr>
            <a:endParaRPr lang="pl-PL" dirty="0"/>
          </a:p>
          <a:p>
            <a:pPr marL="514350" lvl="0" indent="-514350">
              <a:buFont typeface="+mj-lt"/>
              <a:buAutoNum type="arabicPeriod"/>
            </a:pPr>
            <a:r>
              <a:rPr lang="pl-PL" dirty="0"/>
              <a:t>udziału w posiedzeniu w przedmiocie warunkowego umorzenia postępowania (art. 341 § 1 k.p.k.),</a:t>
            </a:r>
          </a:p>
          <a:p>
            <a:pPr marL="514350" lvl="0" indent="-514350">
              <a:buFont typeface="+mj-lt"/>
              <a:buAutoNum type="arabicPeriod"/>
            </a:pPr>
            <a:r>
              <a:rPr lang="pl-PL" dirty="0"/>
              <a:t>udziału w posiedzeniu w przedmiocie skazania bez przeprowadzania rozprawy w wyniku złożenia wniosku w trybie art. 335 § 1 k.p.k. oraz aktu oskarżenia wraz z wnioskiem w trybie art. 335 § 2 k.p.k. (art. 343 § 5 k.p.k.),</a:t>
            </a:r>
          </a:p>
          <a:p>
            <a:pPr marL="514350" lvl="0" indent="-514350">
              <a:buFont typeface="+mj-lt"/>
              <a:buAutoNum type="arabicPeriod"/>
            </a:pPr>
            <a:r>
              <a:rPr lang="pl-PL" dirty="0"/>
              <a:t>udział w posiedzeniu w przedmiocie wniosku oskarżonego skierowanego w trybie art. 338a k.p.k. (art. 343a § 2 k.p.k. w zw. z art. 343 § 5 k.p.k.),</a:t>
            </a:r>
          </a:p>
          <a:p>
            <a:pPr marL="514350" lvl="0" indent="-514350">
              <a:buFont typeface="+mj-lt"/>
              <a:buAutoNum type="arabicPeriod"/>
            </a:pPr>
            <a:r>
              <a:rPr lang="pl-PL" dirty="0"/>
              <a:t>sprzeciwienia się wnioskowi o skazanie bez przeprowadzania rozprawy (art. 343 § 2 k.p.k.),</a:t>
            </a:r>
          </a:p>
          <a:p>
            <a:pPr marL="514350" lvl="0" indent="-514350">
              <a:buFont typeface="+mj-lt"/>
              <a:buAutoNum type="arabicPeriod"/>
            </a:pPr>
            <a:r>
              <a:rPr lang="pl-PL" dirty="0"/>
              <a:t>udział w rozprawie, jeżeli się stawi i pozostawania na sali rozpraw, choćby miał składać zeznania jako świadek (art. 384 § 2 k.p.k.),</a:t>
            </a:r>
          </a:p>
          <a:p>
            <a:pPr marL="514350" lvl="0" indent="-514350">
              <a:buFont typeface="+mj-lt"/>
              <a:buAutoNum type="arabicPeriod"/>
            </a:pPr>
            <a:r>
              <a:rPr lang="pl-PL" dirty="0"/>
              <a:t>sprzeciwienia się wnioskowi o dobrowolne poddanie się odpowiedzialności karnej (art. 387 § 2 k.p.k.), </a:t>
            </a:r>
          </a:p>
          <a:p>
            <a:pPr marL="514350" lvl="0" indent="-514350">
              <a:buFont typeface="+mj-lt"/>
              <a:buAutoNum type="arabicPeriod"/>
            </a:pPr>
            <a:r>
              <a:rPr lang="pl-PL" dirty="0"/>
              <a:t>wniesienia apelacji od wyroku warunkowo umarzającego postępowanie (art. 444 k.p.k.).</a:t>
            </a:r>
          </a:p>
          <a:p>
            <a:endParaRPr lang="pl-PL" dirty="0"/>
          </a:p>
        </p:txBody>
      </p:sp>
    </p:spTree>
    <p:extLst>
      <p:ext uri="{BB962C8B-B14F-4D97-AF65-F5344CB8AC3E}">
        <p14:creationId xmlns:p14="http://schemas.microsoft.com/office/powerpoint/2010/main" val="3628136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9891" y="692696"/>
            <a:ext cx="7962549" cy="5832647"/>
          </a:xfrm>
        </p:spPr>
        <p:txBody>
          <a:bodyPr>
            <a:noAutofit/>
          </a:bodyPr>
          <a:lstStyle/>
          <a:p>
            <a:pPr algn="just"/>
            <a:r>
              <a:rPr lang="pl-PL" sz="2200" dirty="0">
                <a:latin typeface="Times New Roman" panose="02020603050405020304" pitchFamily="18" charset="0"/>
                <a:cs typeface="Times New Roman" panose="02020603050405020304" pitchFamily="18" charset="0"/>
              </a:rPr>
              <a:t>Uchwała (7) SN z 30.09.2010 r., I KZP 10/10</a:t>
            </a:r>
          </a:p>
          <a:p>
            <a:pPr marL="0" indent="0" algn="ctr">
              <a:buNone/>
            </a:pPr>
            <a:r>
              <a:rPr lang="pl-PL" sz="2200" b="1" dirty="0">
                <a:solidFill>
                  <a:srgbClr val="FFC000"/>
                </a:solidFill>
                <a:latin typeface="Times New Roman" panose="02020603050405020304" pitchFamily="18" charset="0"/>
                <a:cs typeface="Times New Roman" panose="02020603050405020304" pitchFamily="18" charset="0"/>
              </a:rPr>
              <a:t>Rodzic małoletniego nie może, działając w charakterze przedstawiciela ustawowego, wykonywać praw tego małoletniego jako pokrzywdzonego w postępowaniu karnym, w tym także w postępowaniu z oskarżenia prywatnego, jeżeli oskarżonym jest drugi z rodziców.</a:t>
            </a:r>
          </a:p>
          <a:p>
            <a:pPr algn="just"/>
            <a:r>
              <a:rPr lang="pl-PL" sz="2200" dirty="0">
                <a:latin typeface="Times New Roman" panose="02020603050405020304" pitchFamily="18" charset="0"/>
                <a:cs typeface="Times New Roman" panose="02020603050405020304" pitchFamily="18" charset="0"/>
              </a:rPr>
              <a:t>Chodzi o zapobieganie ewentualnej kolizji interesów przedstawiciela ustawowego pokrzywdzonego i oskarżonego. SN zwraca uwagę, że </a:t>
            </a:r>
            <a:r>
              <a:rPr lang="pl-PL" sz="2200" i="1" dirty="0">
                <a:latin typeface="Times New Roman" panose="02020603050405020304" pitchFamily="18" charset="0"/>
                <a:cs typeface="Times New Roman" panose="02020603050405020304" pitchFamily="18" charset="0"/>
              </a:rPr>
              <a:t>w wypadku gdy jeden z rodziców dziecka występuje de facto jako przeciwnik procesowy drugiego rodzica, zachodzić musi uzasadniona obawa związana z trudnością dokonania przez niego obiektywnej oceny sytuacji, mającej przede wszystkim na względzie interes dziecka, a nie swój własny. </a:t>
            </a:r>
          </a:p>
          <a:p>
            <a:pPr algn="just"/>
            <a:r>
              <a:rPr lang="pl-PL" sz="2200" dirty="0">
                <a:latin typeface="Times New Roman" panose="02020603050405020304" pitchFamily="18" charset="0"/>
                <a:cs typeface="Times New Roman" panose="02020603050405020304" pitchFamily="18" charset="0"/>
              </a:rPr>
              <a:t>Por. jednak postanowienie SN z 30.03.2016 r. – rodzic </a:t>
            </a:r>
            <a:r>
              <a:rPr lang="pl-PL" sz="2200" b="1" dirty="0">
                <a:latin typeface="Times New Roman" panose="02020603050405020304" pitchFamily="18" charset="0"/>
                <a:cs typeface="Times New Roman" panose="02020603050405020304" pitchFamily="18" charset="0"/>
              </a:rPr>
              <a:t>może być przedstawicielem ustawowym w sprawie przeciwko drugiemu z rodziców w przypadku przestępstwa </a:t>
            </a:r>
            <a:r>
              <a:rPr lang="pl-PL" sz="2200" b="1" dirty="0" err="1">
                <a:latin typeface="Times New Roman" panose="02020603050405020304" pitchFamily="18" charset="0"/>
                <a:cs typeface="Times New Roman" panose="02020603050405020304" pitchFamily="18" charset="0"/>
              </a:rPr>
              <a:t>niealimentacji</a:t>
            </a:r>
            <a:r>
              <a:rPr lang="pl-PL" sz="2200" b="1" dirty="0">
                <a:latin typeface="Times New Roman" panose="02020603050405020304" pitchFamily="18" charset="0"/>
                <a:cs typeface="Times New Roman" panose="02020603050405020304" pitchFamily="18" charset="0"/>
              </a:rPr>
              <a:t> – art. 209 k.k. </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6420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(uwaga! Nowelizacja od 01.10.2023 r.) - </a:t>
            </a:r>
            <a:r>
              <a:rPr lang="pl-PL" dirty="0"/>
              <a:t>pokrzywdzony kierujący do sądu subsydiarny akt oskarżenia w sytuacji, gdy dwukrotnie wydano decyzję o zaniechaniu ścigania (odmówiono wszczęcia postępowania lub umorzono postępowanie),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22237595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98986"/>
            <a:ext cx="7886700" cy="1521004"/>
          </a:xfrm>
        </p:spPr>
        <p:txBody>
          <a:bodyPr>
            <a:normAutofit fontScale="90000"/>
          </a:bodyPr>
          <a:lstStyle/>
          <a:p>
            <a:pPr algn="ctr"/>
            <a:r>
              <a:rPr lang="pl-PL" dirty="0"/>
              <a:t>Oskarżyciel posiłkowy subsydiarny </a:t>
            </a:r>
          </a:p>
        </p:txBody>
      </p:sp>
      <p:sp>
        <p:nvSpPr>
          <p:cNvPr id="3" name="Symbol zastępczy zawartości 2"/>
          <p:cNvSpPr>
            <a:spLocks noGrp="1"/>
          </p:cNvSpPr>
          <p:nvPr>
            <p:ph idx="1"/>
          </p:nvPr>
        </p:nvSpPr>
        <p:spPr>
          <a:xfrm>
            <a:off x="571768" y="1871278"/>
            <a:ext cx="7713251" cy="4127234"/>
          </a:xfrm>
        </p:spPr>
        <p:txBody>
          <a:bodyPr>
            <a:normAutofit lnSpcReduction="10000"/>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5002700" y="591340"/>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nvGraphicFramePr>
        <p:xfrm>
          <a:off x="266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3386406"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6903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2788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4666786"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6903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70707" y="5227748"/>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6050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36004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28500" y="1772816"/>
            <a:ext cx="4328220" cy="4680520"/>
          </a:xfrm>
        </p:spPr>
        <p:txBody>
          <a:bodyPr>
            <a:normAutofit fontScale="77500" lnSpcReduction="2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52190" y="1958752"/>
            <a:ext cx="4392488" cy="4797152"/>
          </a:xfrm>
        </p:spPr>
        <p:txBody>
          <a:bodyPr>
            <a:normAutofit fontScale="77500" lnSpcReduction="2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a:p>
            <a:pPr algn="just"/>
            <a:r>
              <a:rPr lang="pl-PL" b="1" dirty="0"/>
              <a:t>Nowelizacja – art. 55 </a:t>
            </a:r>
            <a:r>
              <a:rPr lang="pl-PL" dirty="0"/>
              <a:t>§ 5 wstąpienie przez prokuratora do sprawy jako dodatkowy „uczestnik”, a nie jako oskarżyciel.</a:t>
            </a:r>
            <a:endParaRPr lang="pl-PL" b="1" dirty="0"/>
          </a:p>
          <a:p>
            <a:pPr algn="just"/>
            <a:endParaRPr lang="pl-PL" dirty="0"/>
          </a:p>
        </p:txBody>
      </p:sp>
    </p:spTree>
    <p:extLst>
      <p:ext uri="{BB962C8B-B14F-4D97-AF65-F5344CB8AC3E}">
        <p14:creationId xmlns:p14="http://schemas.microsoft.com/office/powerpoint/2010/main" val="69794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7678</TotalTime>
  <Words>10207</Words>
  <Application>Microsoft Office PowerPoint</Application>
  <PresentationFormat>Pokaz na ekranie (4:3)</PresentationFormat>
  <Paragraphs>762</Paragraphs>
  <Slides>123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123</vt:i4>
      </vt:variant>
    </vt:vector>
  </HeadingPairs>
  <TitlesOfParts>
    <vt:vector size="130" baseType="lpstr">
      <vt:lpstr>Arial</vt:lpstr>
      <vt:lpstr>Calibri</vt:lpstr>
      <vt:lpstr>Constantia</vt:lpstr>
      <vt:lpstr>Times New Roman</vt:lpstr>
      <vt:lpstr>Wingdings 2</vt:lpstr>
      <vt:lpstr>Wingdings 3</vt:lpstr>
      <vt:lpstr>Flow</vt:lpstr>
      <vt:lpstr>Uczestnicy postępowania</vt:lpstr>
      <vt:lpstr>Prezentacja programu PowerPoint</vt:lpstr>
      <vt:lpstr>Prezentacja programu PowerPoint</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Łączność spraw karnych</vt:lpstr>
      <vt:lpstr>Prezentacja programu PowerPoint</vt:lpstr>
      <vt:lpstr>Prezentacja programu PowerPoint</vt:lpstr>
      <vt:lpstr>Ruchoma właściwość nadzwyczajna</vt:lpstr>
      <vt:lpstr>Prezentacja programu PowerPoint</vt:lpstr>
      <vt:lpstr>Wyłączenie sędziego</vt:lpstr>
      <vt:lpstr>Iudex suspectus</vt:lpstr>
      <vt:lpstr>Iudex suspectus</vt:lpstr>
      <vt:lpstr>Wyłączenie sędziego</vt:lpstr>
      <vt:lpstr>Wyłączenie sędziego</vt:lpstr>
      <vt:lpstr>Kazus</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Skład sądu</vt:lpstr>
      <vt:lpstr>Skład na rozprawie apelacyjnej</vt:lpstr>
      <vt:lpstr>Prezentacja programu PowerPoint</vt:lpstr>
      <vt:lpstr>Prokurator</vt:lpstr>
      <vt:lpstr>Nowelizacja – prokurator jako quasi – strona?</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Policja, ABW, CBA, inne uprawnione służby</vt:lpstr>
      <vt:lpstr>Policja</vt:lpstr>
      <vt:lpstr>Policja</vt:lpstr>
      <vt:lpstr>Organy postępowania przygotowawczego</vt:lpstr>
      <vt:lpstr>Organy postępowania przygotowawczego</vt:lpstr>
      <vt:lpstr>Rozporządzenie</vt:lpstr>
      <vt:lpstr>Organy postępowania przygotowawczego</vt:lpstr>
      <vt:lpstr>Strony procesowe</vt:lpstr>
      <vt:lpstr>Strony procesowe</vt:lpstr>
      <vt:lpstr>Strony procesowe</vt:lpstr>
      <vt:lpstr>Strony procesowe</vt:lpstr>
      <vt:lpstr>Strony procesowe</vt:lpstr>
      <vt:lpstr>Strony procesowe</vt:lpstr>
      <vt:lpstr>Strony procesowe</vt:lpstr>
      <vt:lpstr>Strony bierne</vt:lpstr>
      <vt:lpstr>Prezentacja programu PowerPoint</vt:lpstr>
      <vt:lpstr>Obowiązki oskarżonego</vt:lpstr>
      <vt:lpstr>Obowiązki oskarżonego</vt:lpstr>
      <vt:lpstr>Prezentacja programu PowerPoint</vt:lpstr>
      <vt:lpstr>Pokrzywdzony</vt:lpstr>
      <vt:lpstr>Pokrzywdzony</vt:lpstr>
      <vt:lpstr>Pokrzywdzony</vt:lpstr>
      <vt:lpstr>Prawo do złożenia wniosku o orzeczenie środka kompensacyjnego i środka karnego</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Prezentacja programu PowerPoint</vt:lpstr>
      <vt:lpstr>Reprezentacja dziecka przez rodzica</vt:lpstr>
      <vt:lpstr>Oskarżyciel posiłkowy</vt:lpstr>
      <vt:lpstr>Oskarżyciel posiłkowy</vt:lpstr>
      <vt:lpstr>Oskarżyciel posiłkowy subsydiarny </vt:lpstr>
      <vt:lpstr>Prezentacja programu PowerPoint</vt:lpstr>
      <vt:lpstr>Oskarżyciel posiłkowy</vt:lpstr>
      <vt:lpstr>Oskarżyciel posiłkowy</vt:lpstr>
      <vt:lpstr>Oskarżyciel prywatny</vt:lpstr>
      <vt:lpstr>Tryb prywatnoskargowy</vt:lpstr>
      <vt:lpstr>Prezentacja programu PowerPoint</vt:lpstr>
      <vt:lpstr>Tryb prywatnoskargowy</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OBROŃCA Z WYBORU</vt:lpstr>
      <vt:lpstr>OBROŃCA Z URZĘDU</vt:lpstr>
      <vt:lpstr>OBRONA OBLIGATORYJNA</vt:lpstr>
      <vt:lpstr>Zasada prawa do obrony</vt:lpstr>
      <vt:lpstr>Zasada prawa do obrony</vt:lpstr>
      <vt:lpstr>Zasada prawa do obrony</vt:lpstr>
      <vt:lpstr>PEŁNOMOCNIK</vt:lpstr>
      <vt:lpstr>OBROŃCA A PEŁNOMOCNIK</vt:lpstr>
      <vt:lpstr>PRZEDSTAWICIEL USTAWOWY</vt:lpstr>
      <vt:lpstr>Kumulacja ról procesowych</vt:lpstr>
      <vt:lpstr>KUMULACJA RÓL PROCESOWYCH</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153</cp:revision>
  <dcterms:created xsi:type="dcterms:W3CDTF">2017-10-26T08:53:43Z</dcterms:created>
  <dcterms:modified xsi:type="dcterms:W3CDTF">2023-11-19T15:58:49Z</dcterms:modified>
</cp:coreProperties>
</file>