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32" r:id="rId2"/>
    <p:sldId id="309" r:id="rId3"/>
    <p:sldId id="311" r:id="rId4"/>
    <p:sldId id="312" r:id="rId5"/>
    <p:sldId id="318" r:id="rId6"/>
    <p:sldId id="319" r:id="rId7"/>
    <p:sldId id="320" r:id="rId8"/>
    <p:sldId id="321" r:id="rId9"/>
    <p:sldId id="333" r:id="rId10"/>
    <p:sldId id="334" r:id="rId11"/>
    <p:sldId id="326" r:id="rId12"/>
    <p:sldId id="335" r:id="rId13"/>
    <p:sldId id="336" r:id="rId14"/>
    <p:sldId id="337" r:id="rId15"/>
    <p:sldId id="276" r:id="rId16"/>
    <p:sldId id="257" r:id="rId17"/>
    <p:sldId id="258" r:id="rId18"/>
    <p:sldId id="259" r:id="rId19"/>
    <p:sldId id="260" r:id="rId20"/>
    <p:sldId id="262" r:id="rId21"/>
    <p:sldId id="266" r:id="rId22"/>
    <p:sldId id="267" r:id="rId23"/>
    <p:sldId id="328" r:id="rId24"/>
    <p:sldId id="268" r:id="rId25"/>
    <p:sldId id="269" r:id="rId26"/>
    <p:sldId id="263" r:id="rId27"/>
    <p:sldId id="264" r:id="rId28"/>
    <p:sldId id="265" r:id="rId29"/>
    <p:sldId id="270" r:id="rId30"/>
    <p:sldId id="327" r:id="rId31"/>
    <p:sldId id="271" r:id="rId32"/>
    <p:sldId id="272" r:id="rId33"/>
    <p:sldId id="273" r:id="rId34"/>
    <p:sldId id="330" r:id="rId35"/>
    <p:sldId id="279" r:id="rId36"/>
    <p:sldId id="278" r:id="rId37"/>
    <p:sldId id="280" r:id="rId38"/>
    <p:sldId id="274" r:id="rId39"/>
    <p:sldId id="275" r:id="rId40"/>
    <p:sldId id="281" r:id="rId41"/>
    <p:sldId id="282" r:id="rId42"/>
    <p:sldId id="283" r:id="rId43"/>
    <p:sldId id="284" r:id="rId44"/>
    <p:sldId id="331" r:id="rId45"/>
    <p:sldId id="285" r:id="rId46"/>
    <p:sldId id="286" r:id="rId47"/>
    <p:sldId id="287" r:id="rId48"/>
    <p:sldId id="288" r:id="rId49"/>
    <p:sldId id="289" r:id="rId50"/>
    <p:sldId id="290" r:id="rId51"/>
    <p:sldId id="291" r:id="rId52"/>
    <p:sldId id="292" r:id="rId53"/>
    <p:sldId id="293" r:id="rId54"/>
    <p:sldId id="294" r:id="rId55"/>
    <p:sldId id="300" r:id="rId56"/>
    <p:sldId id="301" r:id="rId57"/>
    <p:sldId id="297" r:id="rId58"/>
    <p:sldId id="305" r:id="rId59"/>
    <p:sldId id="306" r:id="rId60"/>
    <p:sldId id="329" r:id="rId6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07.10.2021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07.10.2021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uwr.nkpk@gmail.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4721EB-C5BB-48A4-B9C2-7588BD7A7D90}"/>
              </a:ext>
            </a:extLst>
          </p:cNvPr>
          <p:cNvSpPr>
            <a:spLocks noGrp="1"/>
          </p:cNvSpPr>
          <p:nvPr>
            <p:ph type="ctrTitle"/>
          </p:nvPr>
        </p:nvSpPr>
        <p:spPr/>
        <p:txBody>
          <a:bodyPr/>
          <a:lstStyle/>
          <a:p>
            <a:r>
              <a:rPr lang="pl-PL" b="1" dirty="0"/>
              <a:t>Postępowanie karne – wprowadzanie</a:t>
            </a:r>
          </a:p>
        </p:txBody>
      </p:sp>
      <p:sp>
        <p:nvSpPr>
          <p:cNvPr id="3" name="Podtytuł 2">
            <a:extLst>
              <a:ext uri="{FF2B5EF4-FFF2-40B4-BE49-F238E27FC236}">
                <a16:creationId xmlns:a16="http://schemas.microsoft.com/office/drawing/2014/main" id="{2E62D5CE-46FD-42F3-B79A-01874748BBB9}"/>
              </a:ext>
            </a:extLst>
          </p:cNvPr>
          <p:cNvSpPr>
            <a:spLocks noGrp="1"/>
          </p:cNvSpPr>
          <p:nvPr>
            <p:ph type="subTitle" idx="1"/>
          </p:nvPr>
        </p:nvSpPr>
        <p:spPr/>
        <p:txBody>
          <a:bodyPr/>
          <a:lstStyle/>
          <a:p>
            <a:r>
              <a:rPr lang="pl-PL" dirty="0">
                <a:solidFill>
                  <a:schemeClr val="tx1"/>
                </a:solidFill>
              </a:rPr>
              <a:t>mgr Karol Jarząbek</a:t>
            </a:r>
          </a:p>
        </p:txBody>
      </p:sp>
    </p:spTree>
    <p:extLst>
      <p:ext uri="{BB962C8B-B14F-4D97-AF65-F5344CB8AC3E}">
        <p14:creationId xmlns:p14="http://schemas.microsoft.com/office/powerpoint/2010/main" val="279547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a:bodyPr>
          <a:lstStyle/>
          <a:p>
            <a:pPr marL="0" lvl="0" indent="0" algn="just">
              <a:lnSpc>
                <a:spcPct val="115000"/>
              </a:lnSpc>
              <a:spcAft>
                <a:spcPts val="1000"/>
              </a:spcAft>
              <a:buNone/>
              <a:tabLst>
                <a:tab pos="630555" algn="l"/>
              </a:tabLst>
            </a:pPr>
            <a:endParaRPr lang="pl-PL" sz="4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Warunkiem zaliczenia kolokwium (w tym również końcowego) lub kartkówki na ocenę pozytywną jest udzielenie przynajmniej dostatecznych odpowiedzi na </a:t>
            </a:r>
            <a:r>
              <a:rPr lang="pl-PL" sz="2400" u="sng" dirty="0">
                <a:effectLst/>
                <a:latin typeface="Calibri" panose="020F0502020204030204" pitchFamily="34" charset="0"/>
                <a:ea typeface="Calibri" panose="020F0502020204030204" pitchFamily="34" charset="0"/>
                <a:cs typeface="Times New Roman" panose="02020603050405020304" pitchFamily="18" charset="0"/>
              </a:rPr>
              <a:t>wszystkie</a:t>
            </a:r>
            <a:r>
              <a:rPr lang="pl-PL" sz="2400" dirty="0">
                <a:effectLst/>
                <a:latin typeface="Calibri" panose="020F0502020204030204" pitchFamily="34" charset="0"/>
                <a:ea typeface="Calibri" panose="020F0502020204030204" pitchFamily="34" charset="0"/>
                <a:cs typeface="Times New Roman" panose="02020603050405020304" pitchFamily="18" charset="0"/>
              </a:rPr>
              <a:t> zadane pytania.</a:t>
            </a:r>
          </a:p>
          <a:p>
            <a:pPr marL="0" indent="0">
              <a:buNone/>
            </a:pPr>
            <a:endParaRPr lang="pl-PL" sz="40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lvl="1"/>
            <a:endParaRPr lang="pl-PL" sz="3600" dirty="0">
              <a:latin typeface="Times New Roman" pitchFamily="18" charset="0"/>
              <a:cs typeface="Times New Roman" pitchFamily="18" charset="0"/>
            </a:endParaRPr>
          </a:p>
        </p:txBody>
      </p:sp>
    </p:spTree>
    <p:extLst>
      <p:ext uri="{BB962C8B-B14F-4D97-AF65-F5344CB8AC3E}">
        <p14:creationId xmlns:p14="http://schemas.microsoft.com/office/powerpoint/2010/main" val="2611364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OBECNOŚCI</a:t>
            </a:r>
          </a:p>
        </p:txBody>
      </p:sp>
      <p:sp>
        <p:nvSpPr>
          <p:cNvPr id="3" name="Symbol zastępczy zawartości 2"/>
          <p:cNvSpPr>
            <a:spLocks noGrp="1"/>
          </p:cNvSpPr>
          <p:nvPr>
            <p:ph idx="1"/>
          </p:nvPr>
        </p:nvSpPr>
        <p:spPr>
          <a:xfrm>
            <a:off x="827484" y="1700808"/>
            <a:ext cx="8064996" cy="4608552"/>
          </a:xfrm>
        </p:spPr>
        <p:txBody>
          <a:bodyPr>
            <a:normAutofit fontScale="92500"/>
          </a:bodyPr>
          <a:lstStyle/>
          <a:p>
            <a:pPr marL="0" indent="0" algn="just">
              <a:buNone/>
            </a:pPr>
            <a:endParaRPr lang="pl-PL" sz="2800" dirty="0"/>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Obecność na zajęciach jest obowiązkowa i weryfikowana. Każdy student ma prawo do jednej nieusprawiedliwionej nieobecności w semestrze bez negatywnych konsekwencji. Pozostałe nieobecności muszą zostać w terminie dwóch tygodni od ustania przyczyny usprawiedliwione stosownym dokumentem lub zaliczone w formie ustnej na konsultacjach poprzez udzielenie odpowiedzi na 1-2 pytania z tematyki omawianej na zajęciach. Każda nieobecność przekraczająca dozwolony w danym semestrze limit obniża ocenę za ten semestr o 0,5 oceny, przy czym dotyczy to również wypadków obniżenia oceny z dostatecznej na niedostateczną. </a:t>
            </a:r>
          </a:p>
        </p:txBody>
      </p:sp>
    </p:spTree>
    <p:extLst>
      <p:ext uri="{BB962C8B-B14F-4D97-AF65-F5344CB8AC3E}">
        <p14:creationId xmlns:p14="http://schemas.microsoft.com/office/powerpoint/2010/main" val="79486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D00B86-136C-435C-9653-F645887BA6AB}"/>
              </a:ext>
            </a:extLst>
          </p:cNvPr>
          <p:cNvSpPr>
            <a:spLocks noGrp="1"/>
          </p:cNvSpPr>
          <p:nvPr>
            <p:ph type="title"/>
          </p:nvPr>
        </p:nvSpPr>
        <p:spPr/>
        <p:txBody>
          <a:bodyPr>
            <a:normAutofit fontScale="90000"/>
          </a:bodyPr>
          <a:lstStyle/>
          <a:p>
            <a:r>
              <a:rPr lang="pl-PL" b="1" dirty="0"/>
              <a:t>KONKURS Z POSTĘPOWANIA KARNEGO</a:t>
            </a:r>
          </a:p>
        </p:txBody>
      </p:sp>
      <p:sp>
        <p:nvSpPr>
          <p:cNvPr id="3" name="Symbol zastępczy zawartości 2">
            <a:extLst>
              <a:ext uri="{FF2B5EF4-FFF2-40B4-BE49-F238E27FC236}">
                <a16:creationId xmlns:a16="http://schemas.microsoft.com/office/drawing/2014/main" id="{07237EBD-99E1-48E1-81FF-C79B7B522A13}"/>
              </a:ext>
            </a:extLst>
          </p:cNvPr>
          <p:cNvSpPr>
            <a:spLocks noGrp="1"/>
          </p:cNvSpPr>
          <p:nvPr>
            <p:ph idx="1"/>
          </p:nvPr>
        </p:nvSpPr>
        <p:spPr/>
        <p:txBody>
          <a:bodyPr/>
          <a:lstStyle/>
          <a:p>
            <a:pPr marL="0" indent="0" algn="just">
              <a:buNone/>
            </a:pPr>
            <a:r>
              <a:rPr lang="pl-PL" sz="2800" dirty="0">
                <a:effectLst/>
                <a:latin typeface="Calibri" panose="020F0502020204030204" pitchFamily="34" charset="0"/>
                <a:ea typeface="Calibri" panose="020F0502020204030204" pitchFamily="34" charset="0"/>
                <a:cs typeface="Times New Roman" panose="02020603050405020304" pitchFamily="18" charset="0"/>
              </a:rPr>
              <a:t>Osoby, które wezmą udział i osiągną przynajmniej dobry wynik w konkursie z postępowania karnego, będą premiowane przy wystawianiu końcowej oceny. Awans do finału konkursu skutkuje automatycznie oceną bardzo dobrą (5,0) z ćwiczeń (chyba, że student nie zaliczył obowiązkowych zadań przewidzianych w warunkach zaliczenia np. kolokwium w semestrze zimowym bądź też nie uczęszczał na zajęcia).</a:t>
            </a:r>
          </a:p>
          <a:p>
            <a:endParaRPr lang="pl-PL" dirty="0"/>
          </a:p>
        </p:txBody>
      </p:sp>
    </p:spTree>
    <p:extLst>
      <p:ext uri="{BB962C8B-B14F-4D97-AF65-F5344CB8AC3E}">
        <p14:creationId xmlns:p14="http://schemas.microsoft.com/office/powerpoint/2010/main" val="57921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7305D3-B34B-4325-A5AD-D4E556652D72}"/>
              </a:ext>
            </a:extLst>
          </p:cNvPr>
          <p:cNvSpPr>
            <a:spLocks noGrp="1"/>
          </p:cNvSpPr>
          <p:nvPr>
            <p:ph type="title"/>
          </p:nvPr>
        </p:nvSpPr>
        <p:spPr/>
        <p:txBody>
          <a:bodyPr/>
          <a:lstStyle/>
          <a:p>
            <a:r>
              <a:rPr lang="pl-PL" dirty="0"/>
              <a:t>AKTY PRAWNE</a:t>
            </a:r>
          </a:p>
        </p:txBody>
      </p:sp>
      <p:sp>
        <p:nvSpPr>
          <p:cNvPr id="3" name="Symbol zastępczy zawartości 2">
            <a:extLst>
              <a:ext uri="{FF2B5EF4-FFF2-40B4-BE49-F238E27FC236}">
                <a16:creationId xmlns:a16="http://schemas.microsoft.com/office/drawing/2014/main" id="{B470F360-78C7-4148-964F-13F3D43BD69E}"/>
              </a:ext>
            </a:extLst>
          </p:cNvPr>
          <p:cNvSpPr>
            <a:spLocks noGrp="1"/>
          </p:cNvSpPr>
          <p:nvPr>
            <p:ph idx="1"/>
          </p:nvPr>
        </p:nvSpPr>
        <p:spPr/>
        <p:txBody>
          <a:bodyPr/>
          <a:lstStyle/>
          <a:p>
            <a:pPr marL="0" indent="0" algn="just">
              <a:buNone/>
            </a:pPr>
            <a:r>
              <a:rPr lang="pl-PL" sz="2800" dirty="0">
                <a:effectLst/>
                <a:latin typeface="Calibri" panose="020F0502020204030204" pitchFamily="34" charset="0"/>
                <a:ea typeface="Calibri" panose="020F0502020204030204" pitchFamily="34" charset="0"/>
                <a:cs typeface="Times New Roman" panose="02020603050405020304" pitchFamily="18" charset="0"/>
              </a:rPr>
              <a:t>W trakcie zajęć studenci mają obowiązek dysponować w trakcie zajęć tekstami Kodeksu karnego i Kodeksu postępowania karnego. </a:t>
            </a:r>
          </a:p>
          <a:p>
            <a:pPr marL="0" indent="0">
              <a:buNone/>
            </a:pPr>
            <a:endParaRPr lang="pl-PL" dirty="0"/>
          </a:p>
        </p:txBody>
      </p:sp>
    </p:spTree>
    <p:extLst>
      <p:ext uri="{BB962C8B-B14F-4D97-AF65-F5344CB8AC3E}">
        <p14:creationId xmlns:p14="http://schemas.microsoft.com/office/powerpoint/2010/main" val="318379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6D57A1-D6FD-487F-A4B1-8937A62CE9F4}"/>
              </a:ext>
            </a:extLst>
          </p:cNvPr>
          <p:cNvSpPr>
            <a:spLocks noGrp="1"/>
          </p:cNvSpPr>
          <p:nvPr>
            <p:ph type="title"/>
          </p:nvPr>
        </p:nvSpPr>
        <p:spPr/>
        <p:txBody>
          <a:bodyPr>
            <a:normAutofit fontScale="90000"/>
          </a:bodyPr>
          <a:lstStyle/>
          <a:p>
            <a:r>
              <a:rPr lang="pl-PL" b="1" dirty="0"/>
              <a:t>EWENTUALNA ZMIANA FORMY ZAJĘĆ NA ZDALNĄ</a:t>
            </a:r>
          </a:p>
        </p:txBody>
      </p:sp>
      <p:sp>
        <p:nvSpPr>
          <p:cNvPr id="3" name="Symbol zastępczy zawartości 2">
            <a:extLst>
              <a:ext uri="{FF2B5EF4-FFF2-40B4-BE49-F238E27FC236}">
                <a16:creationId xmlns:a16="http://schemas.microsoft.com/office/drawing/2014/main" id="{00E686A6-858C-45F4-85C0-3CCD7AB7FD2C}"/>
              </a:ext>
            </a:extLst>
          </p:cNvPr>
          <p:cNvSpPr>
            <a:spLocks noGrp="1"/>
          </p:cNvSpPr>
          <p:nvPr>
            <p:ph idx="1"/>
          </p:nvPr>
        </p:nvSpPr>
        <p:spPr/>
        <p:txBody>
          <a:bodyPr>
            <a:normAutofit/>
          </a:bodyPr>
          <a:lstStyle/>
          <a:p>
            <a:pPr marL="0" indent="0" algn="just">
              <a:buNone/>
            </a:pPr>
            <a:r>
              <a:rPr lang="pl-PL" sz="2800" dirty="0">
                <a:effectLst/>
                <a:latin typeface="Calibri" panose="020F0502020204030204" pitchFamily="34" charset="0"/>
                <a:ea typeface="Calibri" panose="020F0502020204030204" pitchFamily="34" charset="0"/>
                <a:cs typeface="Times New Roman" panose="02020603050405020304" pitchFamily="18" charset="0"/>
              </a:rPr>
              <a:t>W przypadku, gdyby w toku roku akademickiego doszło do zmiany trybu prowadzenia zajęć na zdalny (np. z uwagi na zagrożenie epidemiologiczne), zajęcia będą realizowane według dotychczasowego harmonogramu i na dotychczasowych zasadach zaliczenia z uwzględnieniem specyfiki prowadzenia zajęć na odległość. </a:t>
            </a:r>
            <a:endParaRPr lang="pl-PL" sz="4400" dirty="0"/>
          </a:p>
        </p:txBody>
      </p:sp>
    </p:spTree>
    <p:extLst>
      <p:ext uri="{BB962C8B-B14F-4D97-AF65-F5344CB8AC3E}">
        <p14:creationId xmlns:p14="http://schemas.microsoft.com/office/powerpoint/2010/main" val="182633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fontScale="92500"/>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lnSpcReduction="10000"/>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fontScale="70000" lnSpcReduction="2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Podstawowe pojęcie procesu karnego</a:t>
            </a:r>
          </a:p>
        </p:txBody>
      </p:sp>
      <p:sp>
        <p:nvSpPr>
          <p:cNvPr id="3" name="Symbol zastępczy zawartości 2"/>
          <p:cNvSpPr>
            <a:spLocks noGrp="1"/>
          </p:cNvSpPr>
          <p:nvPr>
            <p:ph idx="1"/>
          </p:nvPr>
        </p:nvSpPr>
        <p:spPr/>
        <p:txBody>
          <a:bodyPr>
            <a:normAutofit fontScale="92500"/>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pPr lvl="0"/>
            <a:r>
              <a:rPr lang="pl-PL" dirty="0"/>
              <a:t>postępowanie karne można także rozumieć jako postępowanie zasadnicze, zwyczajne (dotyczące głównego przedmiotu procesu) w odróżnieniu od postępowań dodatkowych, wśród których wyróżniamy:</a:t>
            </a:r>
          </a:p>
          <a:p>
            <a:pPr lvl="1"/>
            <a:r>
              <a:rPr lang="pl-PL" dirty="0">
                <a:latin typeface="Arabic Typesetting" pitchFamily="66" charset="-78"/>
                <a:cs typeface="Arabic Typesetting" pitchFamily="66" charset="-78"/>
              </a:rPr>
              <a:t>incydentalne (dot. kwestii wpadkowych) – np. kwestia tymczasowego aresztowania</a:t>
            </a:r>
          </a:p>
          <a:p>
            <a:pPr lvl="1"/>
            <a:r>
              <a:rPr lang="pl-PL" dirty="0">
                <a:latin typeface="Arabic Typesetting" pitchFamily="66" charset="-78"/>
                <a:cs typeface="Arabic Typesetting" pitchFamily="66" charset="-78"/>
              </a:rPr>
              <a:t>pomocnicze (usuwają szczególne trudności) – np. pomoc prawna, postępowanie renowacyjne</a:t>
            </a:r>
          </a:p>
          <a:p>
            <a:pPr lvl="1"/>
            <a:r>
              <a:rPr lang="pl-PL" dirty="0">
                <a:latin typeface="Arabic Typesetting" pitchFamily="66" charset="-78"/>
                <a:cs typeface="Arabic Typesetting" pitchFamily="66" charset="-78"/>
              </a:rPr>
              <a:t>następcze (toczą się po uprawomocnieniu wyroku) – np. o ułaskawienie</a:t>
            </a:r>
          </a:p>
          <a:p>
            <a:pPr lvl="1"/>
            <a:r>
              <a:rPr lang="pl-PL"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uczestniczenia w zajęciach.</a:t>
            </a:r>
            <a:br>
              <a:rPr lang="pl-PL" b="1" dirty="0"/>
            </a:br>
            <a:r>
              <a:rPr lang="pl-PL" b="1" dirty="0"/>
              <a:t>Zaliczanie przedmiotu</a:t>
            </a:r>
          </a:p>
        </p:txBody>
      </p:sp>
      <p:sp>
        <p:nvSpPr>
          <p:cNvPr id="3" name="Symbol zastępczy zawartości 2"/>
          <p:cNvSpPr>
            <a:spLocks noGrp="1"/>
          </p:cNvSpPr>
          <p:nvPr>
            <p:ph idx="1"/>
          </p:nvPr>
        </p:nvSpPr>
        <p:spPr/>
        <p:txBody>
          <a:bodyPr>
            <a:normAutofit fontScale="92500"/>
          </a:bodyPr>
          <a:lstStyle/>
          <a:p>
            <a:pPr algn="just"/>
            <a:r>
              <a:rPr lang="pl-PL" dirty="0"/>
              <a:t>Nazwa przedmiotu: Postępowanie karne</a:t>
            </a:r>
          </a:p>
          <a:p>
            <a:pPr algn="just"/>
            <a:r>
              <a:rPr lang="pl-PL" dirty="0"/>
              <a:t>Liczba zajęć: 50 godzin (25 spotkań)</a:t>
            </a:r>
          </a:p>
          <a:p>
            <a:pPr algn="just"/>
            <a:r>
              <a:rPr lang="pl-PL" dirty="0"/>
              <a:t>Prowadzący: </a:t>
            </a:r>
            <a:r>
              <a:rPr lang="pl-PL" b="1" dirty="0"/>
              <a:t>mgr Karol Jarząbek</a:t>
            </a:r>
          </a:p>
          <a:p>
            <a:pPr algn="just"/>
            <a:r>
              <a:rPr lang="pl-PL" dirty="0"/>
              <a:t>Kontakt: karol.jarzabek@uwr.edu.pl</a:t>
            </a:r>
          </a:p>
          <a:p>
            <a:pPr algn="just"/>
            <a:r>
              <a:rPr lang="pl-PL" dirty="0"/>
              <a:t>Konsultacje: każda środa godz. 9:15 – 11:15.</a:t>
            </a:r>
          </a:p>
          <a:p>
            <a:pPr algn="just"/>
            <a:r>
              <a:rPr lang="pl-PL" dirty="0"/>
              <a:t>Wszystkie informacje dotyczące harmonogramu zajęć i zasad zaliczania znajdują się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1"/>
            <a:r>
              <a:rPr lang="pl-PL" sz="4000" dirty="0"/>
              <a:t>Zjawisko </a:t>
            </a:r>
            <a:r>
              <a:rPr lang="pl-PL" sz="4000" dirty="0" err="1"/>
              <a:t>proceduralizacji</a:t>
            </a:r>
            <a:r>
              <a:rPr lang="pl-PL" sz="4000" dirty="0"/>
              <a:t> prawa</a:t>
            </a:r>
          </a:p>
        </p:txBody>
      </p:sp>
      <p:sp>
        <p:nvSpPr>
          <p:cNvPr id="3" name="Symbol zastępczy zawartości 2"/>
          <p:cNvSpPr>
            <a:spLocks noGrp="1"/>
          </p:cNvSpPr>
          <p:nvPr>
            <p:ph idx="1"/>
          </p:nvPr>
        </p:nvSpPr>
        <p:spPr/>
        <p:txBody>
          <a:bodyPr>
            <a:normAutofit fontScale="92500" lnSpcReduction="20000"/>
          </a:bodyPr>
          <a:lstStyle/>
          <a:p>
            <a:pPr lvl="0" algn="just"/>
            <a:r>
              <a:rPr lang="pl-PL" dirty="0"/>
              <a:t>obserwuje się współcześnie wzrost znaczenia procedur, które kiedyś były traktowane jedynie jako środek realizacji norm prawa materialnego,  a obecnie zyskują samoistne znaczenia dla sprawiedliwości decyzji</a:t>
            </a:r>
          </a:p>
          <a:p>
            <a:pPr lvl="0" algn="just"/>
            <a:r>
              <a:rPr lang="pl-PL" dirty="0" err="1"/>
              <a:t>proceduralizacja</a:t>
            </a:r>
            <a:r>
              <a:rPr lang="pl-PL" dirty="0"/>
              <a:t> oznacza również większe uwzględnianie skutków wydawanych rozstrzygnięć i szersze możliwości odstępstwa od norm prawa materialnego</a:t>
            </a:r>
          </a:p>
          <a:p>
            <a:pPr lvl="0" algn="just"/>
            <a:r>
              <a:rPr lang="pl-PL" dirty="0"/>
              <a:t>zjawisko </a:t>
            </a:r>
            <a:r>
              <a:rPr lang="pl-PL" dirty="0" err="1"/>
              <a:t>proceduralizacji</a:t>
            </a:r>
            <a:r>
              <a:rPr lang="pl-PL" dirty="0"/>
              <a:t> ma związek z pojęciem rzetelnego procesu</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fontScale="70000" lnSpcReduction="20000"/>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lnSpcReduction="10000"/>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DOKTRYNALNE CELE PROCESU KARNEGO - S. WALTOŚ</a:t>
            </a:r>
          </a:p>
        </p:txBody>
      </p:sp>
      <p:sp>
        <p:nvSpPr>
          <p:cNvPr id="3" name="Symbol zastępczy zawartości 2"/>
          <p:cNvSpPr>
            <a:spLocks noGrp="1"/>
          </p:cNvSpPr>
          <p:nvPr>
            <p:ph idx="1"/>
          </p:nvPr>
        </p:nvSpPr>
        <p:spPr/>
        <p:txBody>
          <a:bodyPr>
            <a:normAutofit fontScale="85000" lnSpcReduction="20000"/>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CELE PROCESU KARNEGO</a:t>
            </a:r>
          </a:p>
        </p:txBody>
      </p:sp>
      <p:sp>
        <p:nvSpPr>
          <p:cNvPr id="3" name="Symbol zastępczy zawartości 2"/>
          <p:cNvSpPr>
            <a:spLocks noGrp="1"/>
          </p:cNvSpPr>
          <p:nvPr>
            <p:ph idx="1"/>
          </p:nvPr>
        </p:nvSpPr>
        <p:spPr/>
        <p:txBody>
          <a:bodyPr>
            <a:normAutofit fontScale="92500" lnSpcReduction="10000"/>
          </a:bodyPr>
          <a:lstStyle/>
          <a:p>
            <a:pPr algn="just"/>
            <a:r>
              <a:rPr lang="pl-PL" dirty="0"/>
              <a:t>„Zadaniem procesu karnego jest nie tylko implementacja norm prawa karnego materialnego. Równorzędnym zadaniem jest wszak takie zorganizowanie postępowania karnego (…), aby toczyło się ono rzetelnie i uczciwie w stosunku do stron, względnie innych uczestników. (…) Oba cele procesu karnego, a mianowicie sprawiedliwość </a:t>
            </a:r>
            <a:r>
              <a:rPr lang="pl-PL" dirty="0" err="1"/>
              <a:t>karnomaterialna</a:t>
            </a:r>
            <a:r>
              <a:rPr lang="pl-PL" dirty="0"/>
              <a:t> i sprawiedliwość proceduralna są zatem komplementarne.” </a:t>
            </a:r>
            <a:r>
              <a:rPr lang="pl-PL" dirty="0">
                <a:latin typeface="Arial Narrow" pitchFamily="34" charset="0"/>
              </a:rPr>
              <a:t>(prof. dr </a:t>
            </a:r>
            <a:r>
              <a:rPr lang="pl-PL" dirty="0" err="1">
                <a:latin typeface="Arial Narrow" pitchFamily="34" charset="0"/>
              </a:rPr>
              <a:t>hab</a:t>
            </a:r>
            <a:r>
              <a:rPr lang="pl-PL" dirty="0">
                <a:latin typeface="Arial Narrow" pitchFamily="34" charset="0"/>
              </a:rPr>
              <a:t> Jerzy Skorupka)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lnSpcReduction="10000"/>
          </a:bodyPr>
          <a:lstStyle/>
          <a:p>
            <a:pPr lvl="0" algn="just"/>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lgn="just"/>
            <a:r>
              <a:rPr lang="pl-PL" dirty="0"/>
              <a:t>ze względu na osobę oskarżonego: postępowanie w sprawach osób pełnoletnich, nieletnich i wobec osób wojskowych</a:t>
            </a:r>
          </a:p>
          <a:p>
            <a:pPr lvl="0" algn="just"/>
            <a:r>
              <a:rPr lang="pl-PL" dirty="0"/>
              <a:t>postępowanie </a:t>
            </a:r>
            <a:r>
              <a:rPr lang="pl-PL" b="1" dirty="0"/>
              <a:t>podstawowe</a:t>
            </a:r>
            <a:r>
              <a:rPr lang="pl-PL" dirty="0"/>
              <a:t> w trybie zwyczajnym i postępowania w trybach szczególnych</a:t>
            </a:r>
          </a:p>
          <a:p>
            <a:endParaRPr lang="pl-PL" dirty="0"/>
          </a:p>
        </p:txBody>
      </p:sp>
      <p:sp>
        <p:nvSpPr>
          <p:cNvPr id="4" name="Strzałka w prawo 3"/>
          <p:cNvSpPr/>
          <p:nvPr/>
        </p:nvSpPr>
        <p:spPr>
          <a:xfrm>
            <a:off x="5572132" y="2143116"/>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9916"/>
          </a:xfrm>
        </p:spPr>
        <p:txBody>
          <a:bodyPr>
            <a:normAutofit fontScale="90000"/>
          </a:bodyPr>
          <a:lstStyle/>
          <a:p>
            <a:pPr lvl="0"/>
            <a:r>
              <a:rPr lang="pl-PL" dirty="0"/>
              <a:t>Postępowanie zwyczajne i postępowania szczególne </a:t>
            </a:r>
            <a:r>
              <a:rPr lang="pl-PL" dirty="0">
                <a:latin typeface="Baskerville Old Face" pitchFamily="18" charset="0"/>
              </a:rPr>
              <a:t>  </a:t>
            </a:r>
            <a:r>
              <a:rPr lang="pl-PL" b="1" dirty="0">
                <a:latin typeface="Baskerville Old Face" pitchFamily="18" charset="0"/>
              </a:rPr>
              <a:t>TRYBY PROCESU KARNEGO</a:t>
            </a:r>
            <a:br>
              <a:rPr lang="pl-PL" dirty="0"/>
            </a:br>
            <a:endParaRPr lang="pl-PL" dirty="0"/>
          </a:p>
        </p:txBody>
      </p:sp>
      <p:sp>
        <p:nvSpPr>
          <p:cNvPr id="3" name="Symbol zastępczy zawartości 2"/>
          <p:cNvSpPr>
            <a:spLocks noGrp="1"/>
          </p:cNvSpPr>
          <p:nvPr>
            <p:ph idx="1"/>
          </p:nvPr>
        </p:nvSpPr>
        <p:spPr>
          <a:xfrm>
            <a:off x="457200" y="1857364"/>
            <a:ext cx="8229600" cy="4268799"/>
          </a:xfrm>
        </p:spPr>
        <p:txBody>
          <a:bodyPr>
            <a:normAutofit fontScale="92500" lnSpcReduction="10000"/>
          </a:bodyPr>
          <a:lstStyle/>
          <a:p>
            <a:pPr lvl="0" algn="just"/>
            <a:r>
              <a:rPr lang="pl-PL" sz="2800" dirty="0"/>
              <a:t>postępowanie szczególne – tak jak zwyczajne – zmierza do rozstrzygnięcia o głównym przedmiocie procesu, ale istotnie różni się od postępowania zwyczajnego w sposób z góry przewidziany przez prawo procesowe</a:t>
            </a:r>
          </a:p>
          <a:p>
            <a:pPr marL="0" lvl="0" indent="0" algn="just">
              <a:buNone/>
            </a:pPr>
            <a:endParaRPr lang="pl-PL" sz="3000" dirty="0"/>
          </a:p>
          <a:p>
            <a:pPr lvl="0" algn="just"/>
            <a:r>
              <a:rPr lang="pl-PL" sz="3000" dirty="0"/>
              <a:t>postępowanie szczególne mogą się toczyć: obligatoryjnie i fakultatywnie, w sprawach wielkiej wagi i o drobne czyny zabronione, przed sądem powszechnym lub szczególnym, na podstawie k.p.k. lub innych aktów ustawodawczych </a:t>
            </a:r>
          </a:p>
          <a:p>
            <a:endParaRPr lang="pl-PL" dirty="0"/>
          </a:p>
        </p:txBody>
      </p:sp>
      <p:sp>
        <p:nvSpPr>
          <p:cNvPr id="4" name="Strzałka w prawo 3"/>
          <p:cNvSpPr/>
          <p:nvPr/>
        </p:nvSpPr>
        <p:spPr>
          <a:xfrm>
            <a:off x="6215074" y="785794"/>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71480"/>
            <a:ext cx="8229600" cy="1071570"/>
          </a:xfrm>
        </p:spPr>
        <p:txBody>
          <a:bodyPr>
            <a:normAutofit fontScale="90000"/>
          </a:bodyPr>
          <a:lstStyle/>
          <a:p>
            <a:pPr lvl="0"/>
            <a:r>
              <a:rPr lang="pl-PL" dirty="0"/>
              <a:t>Postępowanie zwyczajne i postępowania szczególne</a:t>
            </a:r>
            <a:br>
              <a:rPr lang="pl-PL" dirty="0"/>
            </a:br>
            <a:endParaRPr lang="pl-PL" dirty="0"/>
          </a:p>
        </p:txBody>
      </p:sp>
      <p:sp>
        <p:nvSpPr>
          <p:cNvPr id="3" name="Symbol zastępczy zawartości 2"/>
          <p:cNvSpPr>
            <a:spLocks noGrp="1"/>
          </p:cNvSpPr>
          <p:nvPr>
            <p:ph idx="1"/>
          </p:nvPr>
        </p:nvSpPr>
        <p:spPr/>
        <p:txBody>
          <a:bodyPr>
            <a:normAutofit fontScale="92500"/>
          </a:bodyPr>
          <a:lstStyle/>
          <a:p>
            <a:pPr lvl="0" algn="just"/>
            <a:r>
              <a:rPr lang="pl-PL" sz="2800" dirty="0"/>
              <a:t>ze względu na stosunek postępowań szczególnych do formalizmu procesowego mogą być one:</a:t>
            </a:r>
          </a:p>
          <a:p>
            <a:pPr lvl="1" algn="just"/>
            <a:r>
              <a:rPr lang="pl-PL" b="1" dirty="0"/>
              <a:t>ekwiwalentne</a:t>
            </a:r>
            <a:r>
              <a:rPr lang="pl-PL" dirty="0"/>
              <a:t> – postępowanie karne skarbowe zwyczajne, postępowanie poprawcze w sprawach nieletnich</a:t>
            </a:r>
          </a:p>
          <a:p>
            <a:pPr lvl="1" algn="just"/>
            <a:r>
              <a:rPr lang="pl-PL" b="1" dirty="0"/>
              <a:t>wzbogacone</a:t>
            </a:r>
            <a:r>
              <a:rPr lang="pl-PL" dirty="0"/>
              <a:t> – obecnie nie występuje, do 1928 r. - postępowanie o zbrodnie przed sądami przysięgłych</a:t>
            </a:r>
          </a:p>
          <a:p>
            <a:pPr lvl="1" algn="just"/>
            <a:r>
              <a:rPr lang="pl-PL" b="1" dirty="0"/>
              <a:t>zredukowane</a:t>
            </a:r>
            <a:r>
              <a:rPr lang="pl-PL" dirty="0"/>
              <a:t> – przyspieszone, nakazowe i z oskarżenia prywatnego (to ostatnie jest i trybem ścigania, i postępowaniem szczególnym!)</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fontScale="92500" lnSpcReduction="20000"/>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Naukowe Koło Postępowania Karnego</a:t>
            </a:r>
          </a:p>
        </p:txBody>
      </p:sp>
      <p:sp>
        <p:nvSpPr>
          <p:cNvPr id="3" name="Symbol zastępczy zawartości 2"/>
          <p:cNvSpPr>
            <a:spLocks noGrp="1"/>
          </p:cNvSpPr>
          <p:nvPr>
            <p:ph idx="1"/>
          </p:nvPr>
        </p:nvSpPr>
        <p:spPr>
          <a:xfrm>
            <a:off x="438912" y="1517904"/>
            <a:ext cx="7098478" cy="4730495"/>
          </a:xfrm>
        </p:spPr>
        <p:txBody>
          <a:bodyPr>
            <a:normAutofit/>
          </a:bodyPr>
          <a:lstStyle/>
          <a:p>
            <a:pPr marL="0" indent="0" algn="just">
              <a:buNone/>
            </a:pPr>
            <a:r>
              <a:rPr lang="pl-PL" b="1" dirty="0"/>
              <a:t>Naukowe Koło Postępowania Karnego:</a:t>
            </a:r>
          </a:p>
          <a:p>
            <a:pPr lvl="1" algn="just">
              <a:buFont typeface="Arial" pitchFamily="34" charset="0"/>
              <a:buChar char="•"/>
            </a:pPr>
            <a:r>
              <a:rPr lang="pl-PL" sz="3200" dirty="0"/>
              <a:t>strona: Facebook</a:t>
            </a:r>
          </a:p>
          <a:p>
            <a:pPr lvl="1" algn="just">
              <a:buFont typeface="Arial" pitchFamily="34" charset="0"/>
              <a:buChar char="•"/>
            </a:pPr>
            <a:r>
              <a:rPr lang="pl-PL" sz="3200" dirty="0">
                <a:hlinkClick r:id="rId2"/>
              </a:rPr>
              <a:t>uwr.nkpk@gmail.com</a:t>
            </a:r>
            <a:endParaRPr lang="pl-PL" sz="3200" dirty="0"/>
          </a:p>
          <a:p>
            <a:pPr lvl="1" algn="just">
              <a:buFont typeface="Arial" pitchFamily="34" charset="0"/>
              <a:buChar char="•"/>
            </a:pPr>
            <a:r>
              <a:rPr lang="pl-PL" sz="3200" dirty="0"/>
              <a:t>opiekun: mgr Dominika Czerniak</a:t>
            </a:r>
          </a:p>
          <a:p>
            <a:pPr marL="457200" lvl="1" indent="0" algn="just">
              <a:buNone/>
            </a:pPr>
            <a:r>
              <a:rPr lang="pl-PL" sz="1900" b="1" dirty="0"/>
              <a:t> </a:t>
            </a:r>
          </a:p>
          <a:p>
            <a:pPr lvl="1" algn="just"/>
            <a:endParaRPr lang="pl-PL" sz="1900" b="1" dirty="0"/>
          </a:p>
          <a:p>
            <a:pPr marL="457200" lvl="1" indent="0" algn="just">
              <a:buNone/>
            </a:pPr>
            <a:endParaRPr lang="pl-PL" sz="1900" dirty="0"/>
          </a:p>
          <a:p>
            <a:pPr lvl="1" algn="just">
              <a:buFont typeface="Arial" pitchFamily="34" charset="0"/>
              <a:buChar char="•"/>
            </a:pPr>
            <a:endParaRPr lang="pl-PL" sz="1900" dirty="0"/>
          </a:p>
          <a:p>
            <a:pPr algn="just"/>
            <a:endParaRPr lang="pl-PL" sz="1900" b="1" u="sng" dirty="0"/>
          </a:p>
          <a:p>
            <a:pPr lvl="1" algn="just"/>
            <a:endParaRPr lang="pl-PL" sz="1900" b="1" u="sng" dirty="0"/>
          </a:p>
          <a:p>
            <a:pPr marL="457200" lvl="1" indent="0" algn="just">
              <a:buNone/>
            </a:pPr>
            <a:endParaRPr lang="pl-PL" sz="1900" b="1" u="sng" dirty="0"/>
          </a:p>
        </p:txBody>
      </p:sp>
    </p:spTree>
    <p:extLst>
      <p:ext uri="{BB962C8B-B14F-4D97-AF65-F5344CB8AC3E}">
        <p14:creationId xmlns:p14="http://schemas.microsoft.com/office/powerpoint/2010/main" val="3727361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500993" cy="369331"/>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889253" y="5950284"/>
            <a:ext cx="143028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947258" y="5862083"/>
            <a:ext cx="176875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20" y="5862084"/>
            <a:ext cx="1411240"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7" y="3133776"/>
            <a:ext cx="939372"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979712" y="2890247"/>
            <a:ext cx="1999860"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457200" y="1600200"/>
          <a:ext cx="8229600" cy="375762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39407">
                <a:tc>
                  <a:txBody>
                    <a:bodyPr/>
                    <a:lstStyle/>
                    <a:p>
                      <a:pPr algn="ctr"/>
                      <a:r>
                        <a:rPr lang="pl-PL" dirty="0"/>
                        <a:t>śledztwo</a:t>
                      </a:r>
                    </a:p>
                  </a:txBody>
                  <a:tcPr/>
                </a:tc>
                <a:tc>
                  <a:txBody>
                    <a:bodyPr/>
                    <a:lstStyle/>
                    <a:p>
                      <a:pPr algn="ctr"/>
                      <a:r>
                        <a:rPr lang="pl-PL" dirty="0"/>
                        <a:t>dochodzenie</a:t>
                      </a:r>
                    </a:p>
                  </a:txBody>
                  <a:tcPr/>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a:tc>
                <a:tc>
                  <a:txBody>
                    <a:bodyPr/>
                    <a:lstStyle/>
                    <a:p>
                      <a:pPr algn="ctr"/>
                      <a:r>
                        <a:rPr lang="pl-PL" dirty="0"/>
                        <a:t>- sprawy o mniejszym ciężarze gatunkowym</a:t>
                      </a:r>
                    </a:p>
                  </a:txBody>
                  <a:tcPr/>
                </a:tc>
                <a:extLst>
                  <a:ext uri="{0D108BD9-81ED-4DB2-BD59-A6C34878D82A}">
                    <a16:rowId xmlns:a16="http://schemas.microsoft.com/office/drawing/2014/main" val="10001"/>
                  </a:ext>
                </a:extLst>
              </a:tr>
              <a:tr h="939407">
                <a:tc>
                  <a:txBody>
                    <a:bodyPr/>
                    <a:lstStyle/>
                    <a:p>
                      <a:pPr algn="ctr"/>
                      <a:r>
                        <a:rPr lang="pl-PL" dirty="0"/>
                        <a:t>zwiększony formalizm</a:t>
                      </a:r>
                    </a:p>
                  </a:txBody>
                  <a:tcPr/>
                </a:tc>
                <a:tc>
                  <a:txBody>
                    <a:bodyPr/>
                    <a:lstStyle/>
                    <a:p>
                      <a:pPr algn="ctr"/>
                      <a:r>
                        <a:rPr lang="pl-PL" dirty="0"/>
                        <a:t>mniejszy formalizm</a:t>
                      </a:r>
                    </a:p>
                  </a:txBody>
                  <a:tcPr/>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a:tc>
                <a:tc>
                  <a:txBody>
                    <a:bodyPr/>
                    <a:lstStyle/>
                    <a:p>
                      <a:pPr algn="ctr"/>
                      <a:r>
                        <a:rPr lang="pl-PL" dirty="0"/>
                        <a:t>prowadzone co do zasady przez Policję pod nadzorem prokurator</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POSTĘPOWANIE PRZYGOTOWAWCZE</a:t>
            </a:r>
          </a:p>
        </p:txBody>
      </p:sp>
      <p:sp>
        <p:nvSpPr>
          <p:cNvPr id="3" name="Symbol zastępczy zawartości 2"/>
          <p:cNvSpPr>
            <a:spLocks noGrp="1"/>
          </p:cNvSpPr>
          <p:nvPr>
            <p:ph idx="1"/>
          </p:nvPr>
        </p:nvSpPr>
        <p:spPr/>
        <p:txBody>
          <a:bodyPr/>
          <a:lstStyle/>
          <a:p>
            <a:r>
              <a:rPr lang="pl-PL" dirty="0"/>
              <a:t>prowadzone przez Policję (lub inne organy ścigania) lub prokuratora </a:t>
            </a:r>
          </a:p>
          <a:p>
            <a:r>
              <a:rPr lang="pl-PL" dirty="0"/>
              <a:t>strony: podejrzany i pokrzywdzony</a:t>
            </a:r>
          </a:p>
          <a:p>
            <a:r>
              <a:rPr lang="pl-PL" dirty="0"/>
              <a:t> prokurator - </a:t>
            </a:r>
            <a:r>
              <a:rPr lang="pl-PL" i="1" dirty="0" err="1"/>
              <a:t>dominus</a:t>
            </a:r>
            <a:r>
              <a:rPr lang="pl-PL" i="1" dirty="0"/>
              <a:t> </a:t>
            </a:r>
            <a:r>
              <a:rPr lang="pl-PL" i="1" dirty="0" err="1"/>
              <a:t>litis</a:t>
            </a:r>
            <a:r>
              <a:rPr lang="pl-PL" i="1" dirty="0"/>
              <a:t> </a:t>
            </a:r>
            <a:r>
              <a:rPr lang="pl-PL" dirty="0"/>
              <a:t>postępowania przygotowawczego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JURYSDYKCYJNE</a:t>
            </a:r>
          </a:p>
        </p:txBody>
      </p:sp>
      <p:sp>
        <p:nvSpPr>
          <p:cNvPr id="3" name="Symbol zastępczy zawartości 2"/>
          <p:cNvSpPr>
            <a:spLocks noGrp="1"/>
          </p:cNvSpPr>
          <p:nvPr>
            <p:ph idx="1"/>
          </p:nvPr>
        </p:nvSpPr>
        <p:spPr/>
        <p:txBody>
          <a:bodyPr/>
          <a:lstStyle/>
          <a:p>
            <a:pPr algn="just"/>
            <a:r>
              <a:rPr lang="pl-PL" b="1" dirty="0"/>
              <a:t>prowadzone przez sąd </a:t>
            </a:r>
          </a:p>
          <a:p>
            <a:pPr algn="just"/>
            <a:r>
              <a:rPr lang="pl-PL" b="1" dirty="0"/>
              <a:t>strony: oskarżyciel (publiczny, posiłkowy - uboczny, posiłkowy - subsydiarny, prywatny) i oskarżony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BA096F-9D5D-4664-99FD-46BA958E3A89}"/>
              </a:ext>
            </a:extLst>
          </p:cNvPr>
          <p:cNvSpPr>
            <a:spLocks noGrp="1"/>
          </p:cNvSpPr>
          <p:nvPr>
            <p:ph type="title"/>
          </p:nvPr>
        </p:nvSpPr>
        <p:spPr/>
        <p:txBody>
          <a:bodyPr/>
          <a:lstStyle/>
          <a:p>
            <a:r>
              <a:rPr lang="pl-PL" dirty="0"/>
              <a:t>Układ sali sądowej</a:t>
            </a:r>
          </a:p>
        </p:txBody>
      </p:sp>
      <p:pic>
        <p:nvPicPr>
          <p:cNvPr id="5" name="Symbol zastępczy zawartości 4">
            <a:extLst>
              <a:ext uri="{FF2B5EF4-FFF2-40B4-BE49-F238E27FC236}">
                <a16:creationId xmlns:a16="http://schemas.microsoft.com/office/drawing/2014/main" id="{DCEE9A82-36EB-4C73-99C0-745B889352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600200"/>
            <a:ext cx="8712968" cy="5141168"/>
          </a:xfrm>
        </p:spPr>
      </p:pic>
    </p:spTree>
    <p:extLst>
      <p:ext uri="{BB962C8B-B14F-4D97-AF65-F5344CB8AC3E}">
        <p14:creationId xmlns:p14="http://schemas.microsoft.com/office/powerpoint/2010/main" val="87793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62500" lnSpcReduction="20000"/>
          </a:bodyPr>
          <a:lstStyle/>
          <a:p>
            <a:pPr algn="just"/>
            <a:r>
              <a:rPr lang="pl-PL" dirty="0"/>
              <a:t>Termin </a:t>
            </a:r>
            <a:r>
              <a:rPr lang="pl-PL" i="1" dirty="0" err="1"/>
              <a:t>inquisitio</a:t>
            </a:r>
            <a:r>
              <a:rPr lang="pl-PL" dirty="0"/>
              <a:t> zasadniczo odnosi się do wywodzącej się ze starożytnego Rzymu procedury sądowej służącej wykrywaniu przestępstw, charakteryzującej się skupieniem w rękach jednej osoby (</a:t>
            </a:r>
            <a:r>
              <a:rPr lang="pl-PL" i="1" dirty="0" err="1"/>
              <a:t>inquisitor</a:t>
            </a:r>
            <a:r>
              <a:rPr lang="pl-PL" dirty="0"/>
              <a:t>) wszystkich istotnych funkcji procesowych. </a:t>
            </a:r>
            <a:r>
              <a:rPr lang="pl-PL" i="1" dirty="0" err="1"/>
              <a:t>Inquisitor</a:t>
            </a:r>
            <a:r>
              <a:rPr lang="pl-PL" dirty="0"/>
              <a:t> (inkwizytor, </a:t>
            </a:r>
            <a:r>
              <a:rPr lang="pl-PL" dirty="0" err="1"/>
              <a:t>inkwirent</a:t>
            </a:r>
            <a:r>
              <a:rPr lang="pl-PL" dirty="0"/>
              <a:t>) był jednocześnie oskarżycielem, obrońcą i sędzią, który, działając z urzędu, miał dążyć do ustalenia rzeczywistego stanu faktycznego za pomocą racjonalnych środków dowodowych (zeznania świadków, dokumenty) – por. S. Waltoś, </a:t>
            </a:r>
            <a:r>
              <a:rPr lang="pl-PL" i="1" dirty="0"/>
              <a:t>Proces karny. Zarys systemu, </a:t>
            </a:r>
            <a:r>
              <a:rPr lang="pl-PL" dirty="0"/>
              <a:t>Warszawa 2013, s. 81</a:t>
            </a:r>
          </a:p>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fontScale="92500" lnSpcReduction="10000"/>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ŹRÓDŁA PRAWA KARNEGO PROCESOWEGO</a:t>
            </a:r>
          </a:p>
        </p:txBody>
      </p:sp>
      <p:sp>
        <p:nvSpPr>
          <p:cNvPr id="3" name="Symbol zastępczy zawartości 2"/>
          <p:cNvSpPr>
            <a:spLocks noGrp="1"/>
          </p:cNvSpPr>
          <p:nvPr>
            <p:ph idx="1"/>
          </p:nvPr>
        </p:nvSpPr>
        <p:spPr/>
        <p:txBody>
          <a:bodyPr>
            <a:normAutofit fontScale="92500" lnSpcReduction="20000"/>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TRYBY ŚCIGANIA</a:t>
            </a:r>
          </a:p>
        </p:txBody>
      </p:sp>
      <p:sp>
        <p:nvSpPr>
          <p:cNvPr id="3" name="Symbol zastępczy zawartości 2"/>
          <p:cNvSpPr>
            <a:spLocks noGrp="1"/>
          </p:cNvSpPr>
          <p:nvPr>
            <p:ph idx="1"/>
          </p:nvPr>
        </p:nvSpPr>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PUBLICZNOSKARGOWY</a:t>
            </a:r>
          </a:p>
        </p:txBody>
      </p:sp>
      <p:sp>
        <p:nvSpPr>
          <p:cNvPr id="3" name="Symbol zastępczy zawartości 2"/>
          <p:cNvSpPr>
            <a:spLocks noGrp="1"/>
          </p:cNvSpPr>
          <p:nvPr>
            <p:ph idx="1"/>
          </p:nvPr>
        </p:nvSpPr>
        <p:spPr/>
        <p:txBody>
          <a:bodyPr>
            <a:normAutofit fontScale="92500"/>
          </a:bodyPr>
          <a:lstStyle/>
          <a:p>
            <a:pPr algn="just"/>
            <a:r>
              <a:rPr lang="pl-PL" dirty="0"/>
              <a:t>Postępowanie prowadzone z własnej inicjatywy przez organy ścigania, które w razie podejrzenia popełnienia przestępstwa mają obowiązek podjąć wszelkie działania w celu wykrycia sprawcy. </a:t>
            </a:r>
          </a:p>
          <a:p>
            <a:pPr algn="just"/>
            <a:r>
              <a:rPr lang="pl-PL" b="1" dirty="0"/>
              <a:t>BEZWARUNKOWY</a:t>
            </a:r>
            <a:r>
              <a:rPr lang="pl-PL" dirty="0"/>
              <a:t>-gdy w k.k. brak informacji co do trybu,</a:t>
            </a:r>
          </a:p>
          <a:p>
            <a:pPr algn="just"/>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7831832" cy="816042"/>
          </a:xfrm>
        </p:spPr>
        <p:txBody>
          <a:bodyPr>
            <a:normAutofit fontScale="90000"/>
          </a:bodyPr>
          <a:lstStyle/>
          <a:p>
            <a:r>
              <a:rPr lang="pl-PL" dirty="0"/>
              <a:t>Podręczniki i inne materiały do nauki</a:t>
            </a:r>
          </a:p>
        </p:txBody>
      </p:sp>
      <p:sp>
        <p:nvSpPr>
          <p:cNvPr id="3" name="Symbol zastępczy zawartości 2"/>
          <p:cNvSpPr>
            <a:spLocks noGrp="1"/>
          </p:cNvSpPr>
          <p:nvPr>
            <p:ph idx="1"/>
          </p:nvPr>
        </p:nvSpPr>
        <p:spPr>
          <a:xfrm>
            <a:off x="287524" y="1076690"/>
            <a:ext cx="8568952" cy="5256584"/>
          </a:xfrm>
        </p:spPr>
        <p:txBody>
          <a:bodyPr>
            <a:normAutofit fontScale="92500"/>
          </a:bodyPr>
          <a:lstStyle/>
          <a:p>
            <a:pPr marL="457200" indent="-457200" algn="just">
              <a:lnSpc>
                <a:spcPct val="110000"/>
              </a:lnSpc>
              <a:buAutoNum type="arabicPeriod"/>
            </a:pPr>
            <a:r>
              <a:rPr lang="pl-PL" sz="1800" b="1" u="sng" dirty="0"/>
              <a:t>Akty prawne</a:t>
            </a:r>
            <a:r>
              <a:rPr lang="pl-PL" sz="1800" dirty="0"/>
              <a:t>: </a:t>
            </a:r>
            <a:r>
              <a:rPr lang="pl-PL" sz="1800" b="1" dirty="0"/>
              <a:t>k.p.k. (art.1-577)</a:t>
            </a:r>
            <a:r>
              <a:rPr lang="pl-PL" sz="1800" dirty="0"/>
              <a:t>, k.k. </a:t>
            </a:r>
            <a:r>
              <a:rPr lang="pl-PL" sz="1800" b="1" dirty="0"/>
              <a:t>(wskazane na zajęciach przepisy)</a:t>
            </a:r>
            <a:r>
              <a:rPr lang="pl-PL" sz="1800" dirty="0"/>
              <a:t>, Konstytucja RP (rozdział II i VIII w zakresie dot. post. karnego), EKPC, </a:t>
            </a:r>
            <a:r>
              <a:rPr lang="pl-PL" sz="1800" dirty="0" err="1"/>
              <a:t>MPPOiP</a:t>
            </a:r>
            <a:r>
              <a:rPr lang="pl-PL" sz="1800" dirty="0"/>
              <a:t> (przepisy omawiane na zajęciach i wskazane w sylabusie), inne akty prawne.</a:t>
            </a:r>
          </a:p>
          <a:p>
            <a:pPr marL="457200" indent="-457200" algn="just">
              <a:lnSpc>
                <a:spcPct val="110000"/>
              </a:lnSpc>
              <a:buAutoNum type="arabicPeriod"/>
            </a:pPr>
            <a:r>
              <a:rPr lang="pl-PL" sz="1800" b="1" dirty="0"/>
              <a:t>Literatura obowiązkowa</a:t>
            </a:r>
          </a:p>
          <a:p>
            <a:pPr marL="0" indent="0" algn="just">
              <a:lnSpc>
                <a:spcPct val="110000"/>
              </a:lnSpc>
              <a:buNone/>
            </a:pPr>
            <a:r>
              <a:rPr lang="pl-PL" sz="1800" dirty="0"/>
              <a:t>J. Skorupka (red.), </a:t>
            </a:r>
            <a:r>
              <a:rPr lang="pl-PL" sz="1800" i="1" dirty="0"/>
              <a:t>Proces karny</a:t>
            </a:r>
            <a:r>
              <a:rPr lang="pl-PL" sz="1800" dirty="0"/>
              <a:t>, wyd. 3, Warszawa 2020</a:t>
            </a:r>
          </a:p>
          <a:p>
            <a:pPr marL="457200" indent="-457200" algn="just">
              <a:lnSpc>
                <a:spcPct val="110000"/>
              </a:lnSpc>
              <a:buAutoNum type="arabicPeriod"/>
            </a:pP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buNone/>
            </a:pPr>
            <a:r>
              <a:rPr lang="pl-PL" sz="1800" b="1" u="sng" dirty="0"/>
              <a:t>3. Zalecana literatura uzupełniająca:</a:t>
            </a:r>
          </a:p>
          <a:p>
            <a:pPr marL="457200" indent="-457200" algn="just">
              <a:lnSpc>
                <a:spcPct val="110000"/>
              </a:lnSpc>
              <a:buFont typeface="Arial" pitchFamily="34" charset="0"/>
              <a:buAutoNum type="arabicPeriod"/>
            </a:pPr>
            <a:r>
              <a:rPr lang="pl-PL" sz="1800" dirty="0"/>
              <a:t>S. Waltoś, P. Hofmański, Proces karny. Zarys sytemu, wyd. 15, Warszawa 2020,</a:t>
            </a:r>
          </a:p>
          <a:p>
            <a:pPr marL="457200" lvl="0" indent="-457200" algn="just">
              <a:lnSpc>
                <a:spcPct val="110000"/>
              </a:lnSpc>
              <a:spcAft>
                <a:spcPts val="1000"/>
              </a:spcAft>
              <a:buFont typeface="Arial" pitchFamily="34" charset="0"/>
              <a:buAutoNum type="arabicPeriod"/>
              <a:tabLst>
                <a:tab pos="630555" algn="l"/>
              </a:tabLst>
            </a:pPr>
            <a:r>
              <a:rPr lang="pl-PL" sz="1800" dirty="0"/>
              <a:t>P. Wiliński (red.), Polski proces karny, Warszawa 2020,</a:t>
            </a:r>
          </a:p>
          <a:p>
            <a:pPr marL="457200" lvl="0" indent="-457200" algn="just">
              <a:lnSpc>
                <a:spcPct val="110000"/>
              </a:lnSpc>
              <a:spcAft>
                <a:spcPts val="1000"/>
              </a:spcAft>
              <a:buFont typeface="Arial" pitchFamily="34" charset="0"/>
              <a:buAutoNum type="arabicPeriod"/>
              <a:tabLst>
                <a:tab pos="630555" algn="l"/>
              </a:tabLst>
            </a:pPr>
            <a:r>
              <a:rPr lang="pl-PL" sz="1800" dirty="0"/>
              <a:t>T. Grzegorczyk, J. Tylman, Polskie postępowanie karne, Warszawa 2014,</a:t>
            </a:r>
          </a:p>
          <a:p>
            <a:pPr marL="457200" lvl="0" indent="-457200" algn="just">
              <a:lnSpc>
                <a:spcPct val="110000"/>
              </a:lnSpc>
              <a:spcAft>
                <a:spcPts val="1000"/>
              </a:spcAft>
              <a:buFont typeface="Arial" pitchFamily="34" charset="0"/>
              <a:buAutoNum type="arabicPeriod"/>
              <a:tabLst>
                <a:tab pos="630555" algn="l"/>
              </a:tabLst>
            </a:pPr>
            <a:r>
              <a:rPr lang="pl-PL" sz="1800" dirty="0"/>
              <a:t>W. Jasiński, Nielegalnie uzyskane dowody w procesie karnym. W poszukiwaniu optymalnego rozwiązania, Warszawa 2019,</a:t>
            </a:r>
          </a:p>
          <a:p>
            <a:pPr marL="457200" lvl="0" indent="-457200" algn="just">
              <a:lnSpc>
                <a:spcPct val="110000"/>
              </a:lnSpc>
              <a:spcAft>
                <a:spcPts val="1000"/>
              </a:spcAft>
              <a:buFont typeface="Arial" pitchFamily="34" charset="0"/>
              <a:buAutoNum type="arabicPeriod"/>
              <a:tabLst>
                <a:tab pos="630555" algn="l"/>
              </a:tabLst>
            </a:pPr>
            <a:r>
              <a:rPr lang="pl-PL" sz="1800" dirty="0"/>
              <a:t>P. Wiliński, Proces karny w świetle Konstytucji, Warszawa 2011,</a:t>
            </a:r>
          </a:p>
          <a:p>
            <a:pPr marL="457200" lvl="0" indent="-457200" algn="just">
              <a:lnSpc>
                <a:spcPct val="110000"/>
              </a:lnSpc>
              <a:spcAft>
                <a:spcPts val="1000"/>
              </a:spcAft>
              <a:buFont typeface="Arial" pitchFamily="34" charset="0"/>
              <a:buAutoNum type="arabicPeriod"/>
              <a:tabLst>
                <a:tab pos="630555" algn="l"/>
              </a:tabLst>
            </a:pPr>
            <a:r>
              <a:rPr lang="pl-PL" sz="1800" dirty="0"/>
              <a:t>M. Cieślak, Polska procedura karna. Podstawowe założenia teoretyczne, wyd. 3 zmienione i rozszerzone, Warszawa 1984 (wyłączenie w zakresie zagadnień teoretycznych).</a:t>
            </a:r>
          </a:p>
        </p:txBody>
      </p:sp>
    </p:spTree>
    <p:extLst>
      <p:ext uri="{BB962C8B-B14F-4D97-AF65-F5344CB8AC3E}">
        <p14:creationId xmlns:p14="http://schemas.microsoft.com/office/powerpoint/2010/main" val="1052531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lstStyle/>
          <a:p>
            <a:pPr algn="just"/>
            <a:r>
              <a:rPr lang="pl-PL" dirty="0"/>
              <a:t>Postępowanie prowadzone na skutek </a:t>
            </a:r>
            <a:r>
              <a:rPr lang="pl-PL" b="1" dirty="0"/>
              <a:t>prywatnego aktu oskarżenia</a:t>
            </a:r>
            <a:r>
              <a:rPr lang="pl-PL" dirty="0"/>
              <a:t> wniesionego przez pokrzywdzonego, który staje się oskarżycielem prywatnym.</a:t>
            </a:r>
          </a:p>
          <a:p>
            <a:pPr algn="just"/>
            <a:r>
              <a:rPr lang="pl-PL" dirty="0"/>
              <a:t>Oskarżyciel publiczny może wszcząć lub wstąpić, gdy zachodzi przesłanka interesu społecznego (art. 60 k.p.k.)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fontScale="62500" lnSpcReduction="20000"/>
          </a:bodyPr>
          <a:lstStyle/>
          <a:p>
            <a:pPr marL="0" indent="0" algn="just">
              <a:buNone/>
            </a:pPr>
            <a:r>
              <a:rPr lang="pl-PL" dirty="0"/>
              <a:t>Wniosek o ściganie przestępstwa stanowi wyraz woli uprawnionego podmiotu i wywiera skutki prawne niezwłocznie po jego złożeniu (wyrok SA w Krakowie z 14.7.2005 r., II AKA 140/05). Wniosek powinien stanowić jednoznaczny wyraz woli ścigania (wyrok SA w Katowicach z 4.2.2010 r., II AKA 406/09). Wniosek nie musi zawierać imiennego wskazania sprawców.</a:t>
            </a:r>
          </a:p>
          <a:p>
            <a:pPr marL="0" indent="0" algn="just">
              <a:buNone/>
            </a:pPr>
            <a:r>
              <a:rPr lang="pl-PL" dirty="0"/>
              <a:t>Art. 12 § 3 k.p.k.: </a:t>
            </a:r>
            <a:r>
              <a:rPr lang="pl-PL" b="1" dirty="0"/>
              <a:t>Uwaga! Nowelizacja 04.10.2019 r.: </a:t>
            </a:r>
            <a:r>
              <a:rPr lang="pl-PL" dirty="0"/>
              <a:t>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a:t>
            </a:r>
            <a:r>
              <a:rPr lang="pl-PL" b="1" dirty="0"/>
              <a:t>Ponowne złożenie wniosku jest niedopuszczalne</a:t>
            </a:r>
            <a:r>
              <a:rPr lang="pl-PL" dirty="0"/>
              <a:t>.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b="1"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AD99A-FF83-40C6-9B4B-1C620475F539}"/>
              </a:ext>
            </a:extLst>
          </p:cNvPr>
          <p:cNvSpPr>
            <a:spLocks noGrp="1"/>
          </p:cNvSpPr>
          <p:nvPr>
            <p:ph type="title"/>
          </p:nvPr>
        </p:nvSpPr>
        <p:spPr/>
        <p:txBody>
          <a:bodyPr/>
          <a:lstStyle/>
          <a:p>
            <a:r>
              <a:rPr lang="pl-PL" dirty="0"/>
              <a:t>Uzyskanie wniosku</a:t>
            </a:r>
          </a:p>
        </p:txBody>
      </p:sp>
      <p:sp>
        <p:nvSpPr>
          <p:cNvPr id="3" name="Symbol zastępczy zawartości 2">
            <a:extLst>
              <a:ext uri="{FF2B5EF4-FFF2-40B4-BE49-F238E27FC236}">
                <a16:creationId xmlns:a16="http://schemas.microsoft.com/office/drawing/2014/main" id="{E06FFFD2-B452-465D-B1A1-A36433CB131B}"/>
              </a:ext>
            </a:extLst>
          </p:cNvPr>
          <p:cNvSpPr>
            <a:spLocks noGrp="1"/>
          </p:cNvSpPr>
          <p:nvPr>
            <p:ph idx="1"/>
          </p:nvPr>
        </p:nvSpPr>
        <p:spPr/>
        <p:txBody>
          <a:bodyPr/>
          <a:lstStyle/>
          <a:p>
            <a:pPr marL="0" indent="0" algn="just">
              <a:buNone/>
            </a:pPr>
            <a:r>
              <a:rPr lang="pl-PL" b="1" dirty="0"/>
              <a:t>Uwaga! Nowelizacja – 04.10.2019 r.</a:t>
            </a:r>
          </a:p>
          <a:p>
            <a:pPr marL="0" indent="0" algn="just">
              <a:buNone/>
            </a:pPr>
            <a:r>
              <a:rPr lang="pl-PL" b="1" dirty="0"/>
              <a:t>Art. 12 § 1a: </a:t>
            </a:r>
            <a:r>
              <a:rPr lang="pl-PL" dirty="0"/>
              <a:t>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b="1" dirty="0"/>
          </a:p>
          <a:p>
            <a:endParaRPr lang="pl-PL" dirty="0"/>
          </a:p>
        </p:txBody>
      </p:sp>
    </p:spTree>
    <p:extLst>
      <p:ext uri="{BB962C8B-B14F-4D97-AF65-F5344CB8AC3E}">
        <p14:creationId xmlns:p14="http://schemas.microsoft.com/office/powerpoint/2010/main" val="16021153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Przestępstwa ścigane z oskarżenia prywatnego</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SĄDY W POLSCE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Art. 1. ustawy – Prawo o ustroju sądów powszechnych</a:t>
            </a:r>
          </a:p>
          <a:p>
            <a:pPr marL="0" indent="0" algn="just">
              <a:buNone/>
            </a:pPr>
            <a:r>
              <a:rPr lang="pl-PL" b="1" dirty="0"/>
              <a:t>§  1. </a:t>
            </a:r>
            <a:r>
              <a:rPr lang="pl-PL" dirty="0"/>
              <a:t>Sądami powszechnymi są sądy rejonowe, sądy okręgowe oraz sądy apelacyjne.</a:t>
            </a:r>
          </a:p>
          <a:p>
            <a:pPr marL="0" indent="0" algn="just">
              <a:buNone/>
            </a:pPr>
            <a:r>
              <a:rPr lang="pl-PL" b="1" dirty="0"/>
              <a:t>§  2. </a:t>
            </a:r>
            <a:r>
              <a:rPr lang="pl-PL" dirty="0"/>
              <a:t>Sądy powszechne sprawują wymiar sprawiedliwości w zakresie nienależącym do sądów administracyjnych, sądów wojskowych oraz Sądu Najwyższego.</a:t>
            </a:r>
          </a:p>
          <a:p>
            <a:pPr marL="0" indent="0" algn="just">
              <a:buNone/>
            </a:pPr>
            <a:r>
              <a:rPr lang="pl-PL" b="1" dirty="0"/>
              <a:t>§  3. </a:t>
            </a:r>
            <a:r>
              <a:rPr lang="pl-PL" dirty="0"/>
              <a:t>Sądy powszechne wykonują również inne zadania z zakresu ochrony prawnej, powierzone w drodze ustaw lub przez wiążące Rzeczpospolitą Polską prawo międzynarodowe lub prawo stanowione przez organizację międzynarodową, jeżeli z wiążącej Rzeczpospolitą Polską umowy ją konstytuującej wynika, że jest ono stosowane bezpośrednio.</a:t>
            </a:r>
          </a:p>
          <a:p>
            <a:pPr marL="0" indent="0" algn="just">
              <a:buNone/>
            </a:pPr>
            <a:r>
              <a:rPr lang="pl-PL" b="1" dirty="0"/>
              <a:t>§  4. </a:t>
            </a:r>
            <a:r>
              <a:rPr lang="pl-PL" dirty="0"/>
              <a:t>Ilekroć w dalszych przepisach jest mowa o sądach bez bliższego ich określenia, rozumie się przez to sądy powszechne.</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Art. 173</a:t>
            </a:r>
            <a:r>
              <a:rPr lang="pl-PL" dirty="0"/>
              <a:t>. Sądy i Trybunały są władzą odrębną i niezależną od innych władz.</a:t>
            </a:r>
          </a:p>
          <a:p>
            <a:pPr marL="0" indent="0" algn="just">
              <a:buNone/>
            </a:pPr>
            <a:endParaRPr lang="pl-PL" dirty="0"/>
          </a:p>
          <a:p>
            <a:pPr marL="0" indent="0" algn="just">
              <a:buNone/>
            </a:pPr>
            <a:r>
              <a:rPr lang="pl-PL" b="1" dirty="0"/>
              <a:t>Art. 174.</a:t>
            </a:r>
            <a:r>
              <a:rPr lang="pl-PL" dirty="0"/>
              <a:t> Sądy i Trybunały wydają wyroki w imieniu Rzeczypospolitej Polskiej.</a:t>
            </a:r>
          </a:p>
          <a:p>
            <a:pPr marL="0" indent="0" algn="just">
              <a:buNone/>
            </a:pPr>
            <a:endParaRPr lang="pl-PL" dirty="0"/>
          </a:p>
          <a:p>
            <a:pPr marL="0" indent="0" algn="just">
              <a:buNone/>
            </a:pPr>
            <a:r>
              <a:rPr lang="pl-PL" b="1" dirty="0"/>
              <a:t>Art. 175</a:t>
            </a:r>
          </a:p>
          <a:p>
            <a:pPr marL="0" indent="0" algn="just">
              <a:buNone/>
            </a:pPr>
            <a:r>
              <a:rPr lang="pl-PL" dirty="0"/>
              <a:t>1. Wymiar sprawiedliwości w Rzeczypospolitej Polskiej sprawują Sąd Najwyższy, sądy</a:t>
            </a:r>
          </a:p>
          <a:p>
            <a:pPr marL="0" indent="0" algn="just">
              <a:buNone/>
            </a:pPr>
            <a:r>
              <a:rPr lang="pl-PL" dirty="0"/>
              <a:t>powszechne, sądy administracyjne oraz sądy wojskowe.</a:t>
            </a:r>
          </a:p>
          <a:p>
            <a:pPr marL="0" indent="0" algn="just">
              <a:buNone/>
            </a:pPr>
            <a:r>
              <a:rPr lang="pl-PL" dirty="0"/>
              <a:t>2. Sąd wyjątkowy lub tryb doraźny może być ustanowiony tylko na czas wojny.</a:t>
            </a:r>
          </a:p>
          <a:p>
            <a:pPr marL="0" indent="0" algn="just">
              <a:buNone/>
            </a:pPr>
            <a:endParaRPr lang="pl-PL" dirty="0"/>
          </a:p>
          <a:p>
            <a:pPr marL="0" indent="0" algn="just">
              <a:buNone/>
            </a:pPr>
            <a:r>
              <a:rPr lang="pl-PL" b="1" dirty="0"/>
              <a:t>Art. 176</a:t>
            </a:r>
          </a:p>
          <a:p>
            <a:pPr marL="0" indent="0" algn="just">
              <a:buNone/>
            </a:pPr>
            <a:r>
              <a:rPr lang="pl-PL" dirty="0"/>
              <a:t>1. Postępowanie sądowe jest co najmniej dwuinstancyjne.</a:t>
            </a:r>
          </a:p>
          <a:p>
            <a:pPr marL="0" indent="0" algn="just">
              <a:buNone/>
            </a:pPr>
            <a:r>
              <a:rPr lang="pl-PL" dirty="0"/>
              <a:t>2. Ustrój i właściwość sądów oraz postępowanie przed sądami określają ustawy.</a:t>
            </a:r>
          </a:p>
          <a:p>
            <a:pPr marL="0" indent="0" algn="just">
              <a:buNone/>
            </a:pPr>
            <a:r>
              <a:rPr lang="pl-PL" b="1" dirty="0"/>
              <a:t>Art. 177</a:t>
            </a:r>
          </a:p>
          <a:p>
            <a:pPr marL="0" indent="0" algn="just">
              <a:buNone/>
            </a:pPr>
            <a:r>
              <a:rPr lang="pl-PL" dirty="0"/>
              <a:t>Sądy powszechne sprawują wymiar sprawiedliwości we wszystkich sprawach, z wyjątkiem spraw ustawowo zastrzeżonych dla właściwości innych sądów.</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Art. 178</a:t>
            </a:r>
          </a:p>
          <a:p>
            <a:pPr marL="0" indent="0" algn="just">
              <a:buNone/>
            </a:pPr>
            <a:r>
              <a:rPr lang="pl-PL" dirty="0"/>
              <a:t>1. Sędziowie w sprawowaniu swojego urzędu są niezawiśli i podlegają tylko Konstytucji oraz ustawom.</a:t>
            </a:r>
          </a:p>
          <a:p>
            <a:pPr marL="0" indent="0" algn="just">
              <a:buNone/>
            </a:pPr>
            <a:r>
              <a:rPr lang="pl-PL" dirty="0"/>
              <a:t>2. Sędziom zapewnia się warunki pracy i wynagrodzenie odpowiadające godności urzędu oraz zakresowi ich obowiązków.</a:t>
            </a:r>
          </a:p>
          <a:p>
            <a:pPr marL="0" indent="0" algn="just">
              <a:buNone/>
            </a:pPr>
            <a:r>
              <a:rPr lang="pl-PL" dirty="0"/>
              <a:t>3. Sędzia nie może należeć do partii politycznej, związku zawodowego ani prowadzić działalności publicznej nie dającej się pogodzić z zasadami niezależności sądów i niezawisłości sędziów.</a:t>
            </a:r>
          </a:p>
          <a:p>
            <a:pPr marL="0" indent="0" algn="just">
              <a:buNone/>
            </a:pPr>
            <a:r>
              <a:rPr lang="pl-PL" dirty="0"/>
              <a:t>Art. 179</a:t>
            </a:r>
          </a:p>
          <a:p>
            <a:pPr marL="0" indent="0" algn="just">
              <a:buNone/>
            </a:pPr>
            <a:r>
              <a:rPr lang="pl-PL" dirty="0"/>
              <a:t>Sędziowie są powoływani przez Prezydenta Rzeczypospolitej, na wniosek Krajowej Rady Sądownictwa, na czas nieoznaczony.</a:t>
            </a:r>
          </a:p>
          <a:p>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rmAutofit fontScale="40000" lnSpcReduction="20000"/>
          </a:bodyPr>
          <a:lstStyle/>
          <a:p>
            <a:pPr marL="0" indent="0" algn="just">
              <a:buNone/>
            </a:pPr>
            <a:r>
              <a:rPr lang="pl-PL" sz="4000" b="1" dirty="0"/>
              <a:t>USTAWA - PRAWO O PROKURATURZE</a:t>
            </a:r>
          </a:p>
          <a:p>
            <a:pPr marL="0" indent="0" algn="just">
              <a:buNone/>
            </a:pPr>
            <a:r>
              <a:rPr lang="pl-PL" sz="4000" b="1" dirty="0"/>
              <a:t>Art. 1</a:t>
            </a:r>
          </a:p>
          <a:p>
            <a:pPr marL="0" indent="0" algn="just">
              <a:buNone/>
            </a:pPr>
            <a:r>
              <a:rPr lang="pl-PL" sz="4000" dirty="0"/>
              <a:t>§ 1. Prokuraturę stanowią Prokurator Generalny, Prokurator Krajowy, pozostali zastępcy Prokuratora Generalnego oraz prokuratorzy powszechnych jednostek organizacyjnych prokuratury i prokuratorzy Instytutu Pamięci Narodowej - Komisji Ścigania Zbrodni przeciwko Narodowi Polskiemu, zwanego dalej „Instytutem Pamięci Narodowej”.</a:t>
            </a:r>
          </a:p>
          <a:p>
            <a:pPr marL="0" indent="0" algn="just">
              <a:buNone/>
            </a:pPr>
            <a:endParaRPr lang="pl-PL" sz="4000" dirty="0"/>
          </a:p>
          <a:p>
            <a:pPr marL="0" indent="0" algn="just">
              <a:buNone/>
            </a:pPr>
            <a:r>
              <a:rPr lang="pl-PL" sz="4000" dirty="0"/>
              <a:t>§ 2. Prokurator Generalny jest naczelnym organem prokuratury. Urząd Prokuratora Generalnego</a:t>
            </a:r>
          </a:p>
          <a:p>
            <a:pPr marL="0" indent="0" algn="just">
              <a:buNone/>
            </a:pPr>
            <a:r>
              <a:rPr lang="pl-PL" sz="4000" dirty="0"/>
              <a:t>sprawuje Minister Sprawiedliwości. Prokurator Generalny musi spełniać warunki określone w art.</a:t>
            </a:r>
          </a:p>
          <a:p>
            <a:pPr marL="0" indent="0" algn="just">
              <a:buNone/>
            </a:pPr>
            <a:r>
              <a:rPr lang="pl-PL" sz="4000" dirty="0"/>
              <a:t>75 § 1 </a:t>
            </a:r>
            <a:r>
              <a:rPr lang="pl-PL" sz="4000" dirty="0" err="1"/>
              <a:t>pkt</a:t>
            </a:r>
            <a:r>
              <a:rPr lang="pl-PL" sz="4000" dirty="0"/>
              <a:t> 1-3 i 8.</a:t>
            </a:r>
          </a:p>
          <a:p>
            <a:pPr marL="0" indent="0" algn="just">
              <a:buNone/>
            </a:pPr>
            <a:endParaRPr lang="pl-PL" sz="4000" dirty="0"/>
          </a:p>
          <a:p>
            <a:pPr marL="0" indent="0" algn="just">
              <a:buNone/>
            </a:pPr>
            <a:r>
              <a:rPr lang="pl-PL" sz="4000" dirty="0"/>
              <a:t>§ 3. Prokuratorami powszechnych jednostek organizacyjnych prokuratury są prokuratorzy Prokuratury Krajowej, prokuratur regionalnych, prokuratur okręgowych i prokuratur rejonowych.</a:t>
            </a:r>
          </a:p>
          <a:p>
            <a:pPr marL="0" indent="0" algn="just">
              <a:buNone/>
            </a:pPr>
            <a:endParaRPr lang="pl-PL" sz="4000" dirty="0"/>
          </a:p>
          <a:p>
            <a:pPr marL="0" indent="0" algn="just">
              <a:buNone/>
            </a:pPr>
            <a:r>
              <a:rPr lang="pl-PL" sz="4000" dirty="0"/>
              <a:t>§ 4. Prokuratorami Instytutu Pamięci Narodowej są prokuratorzy Głównej Komisji Ścigania Zbrodni przeciwko Narodowi Polskiemu, zwanej dalej „Główną Komisją”, prokuratorzy oddziałowych komisji ścigania zbrodni przeciwko Narodowi Polskiemu, zwanych dalej „oddziałowymi komisjami”, prokuratorzy Biura Lustracyjnego oraz prokuratorzy oddziałowych biur lustracyjnych.</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484584" y="1853249"/>
            <a:ext cx="8566045" cy="5004752"/>
          </a:xfrm>
        </p:spPr>
        <p:txBody>
          <a:bodyPr>
            <a:normAutofit lnSpcReduction="10000"/>
          </a:bodyPr>
          <a:lstStyle/>
          <a:p>
            <a:r>
              <a:rPr lang="pl-PL" sz="3800" dirty="0"/>
              <a:t>Obecność na zajęciach.</a:t>
            </a:r>
          </a:p>
          <a:p>
            <a:r>
              <a:rPr lang="pl-PL" sz="3800" dirty="0"/>
              <a:t>Ocena końcowa:</a:t>
            </a:r>
          </a:p>
          <a:p>
            <a:pPr lvl="1"/>
            <a:r>
              <a:rPr lang="pl-PL" sz="3800" dirty="0"/>
              <a:t>ocena za I semestr – 30% oceny końcowej</a:t>
            </a:r>
          </a:p>
          <a:p>
            <a:pPr lvl="1"/>
            <a:r>
              <a:rPr lang="pl-PL" sz="3800" dirty="0"/>
              <a:t>ocena za II semestr – 70% oceny końcowej</a:t>
            </a:r>
          </a:p>
          <a:p>
            <a:pPr marL="457200" lvl="1" indent="0">
              <a:buNone/>
            </a:pPr>
            <a:r>
              <a:rPr lang="pl-PL" dirty="0"/>
              <a:t>		</a:t>
            </a:r>
          </a:p>
          <a:p>
            <a:pPr marL="457200" lvl="1" indent="0">
              <a:buNone/>
            </a:pPr>
            <a:r>
              <a:rPr lang="pl-PL" dirty="0"/>
              <a:t>		</a:t>
            </a:r>
          </a:p>
          <a:p>
            <a:pPr marL="457200" lvl="1" indent="0">
              <a:buNone/>
            </a:pPr>
            <a:r>
              <a:rPr lang="pl-PL" dirty="0"/>
              <a:t>		</a:t>
            </a:r>
          </a:p>
          <a:p>
            <a:endParaRPr lang="pl-PL" dirty="0"/>
          </a:p>
        </p:txBody>
      </p:sp>
    </p:spTree>
    <p:extLst>
      <p:ext uri="{BB962C8B-B14F-4D97-AF65-F5344CB8AC3E}">
        <p14:creationId xmlns:p14="http://schemas.microsoft.com/office/powerpoint/2010/main" val="3301111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Art. 16</a:t>
            </a:r>
          </a:p>
          <a:p>
            <a:pPr marL="0" indent="0" algn="just">
              <a:buNone/>
            </a:pPr>
            <a:r>
              <a:rPr lang="pl-PL" dirty="0"/>
              <a:t>Powszechnymi jednostkami organizacyjnymi prokuratury są:</a:t>
            </a:r>
          </a:p>
          <a:p>
            <a:pPr marL="0" indent="0" algn="just">
              <a:buNone/>
            </a:pPr>
            <a:r>
              <a:rPr lang="pl-PL" dirty="0"/>
              <a:t>Prokuratura Krajowa, prokuratury regionalne, prokuratury okręgowe i prokuratury rejonowe.</a:t>
            </a:r>
          </a:p>
          <a:p>
            <a:pPr marL="0" indent="0" algn="just">
              <a:buNone/>
            </a:pPr>
            <a:endParaRPr lang="pl-PL" dirty="0"/>
          </a:p>
          <a:p>
            <a:pPr marL="0" indent="0" algn="just">
              <a:buNone/>
            </a:pPr>
            <a:r>
              <a:rPr lang="pl-PL" b="1" dirty="0"/>
              <a:t>Art. 74</a:t>
            </a:r>
          </a:p>
          <a:p>
            <a:pPr marL="0" indent="0" algn="just">
              <a:buNone/>
            </a:pPr>
            <a:r>
              <a:rPr lang="pl-PL" dirty="0"/>
              <a:t>§ 1. Prokuratorów powszechnych jednostek organizacyjnych prokuratury na stanowisko prokuratorskie powołuje Prokurator Generalny na wniosek Prokuratora Krajowego.</a:t>
            </a:r>
          </a:p>
          <a:p>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a:t>ZASADA PRAWA A ZASADA PROCESOWA</a:t>
            </a:r>
            <a:br>
              <a:rPr lang="pl-PL" sz="2800" dirty="0"/>
            </a:br>
            <a:r>
              <a:rPr lang="pl-PL" sz="2800" dirty="0"/>
              <a:t>- ZASADA PRAWA</a:t>
            </a:r>
          </a:p>
        </p:txBody>
      </p:sp>
      <p:sp>
        <p:nvSpPr>
          <p:cNvPr id="3" name="Symbol zastępczy zawartości 2"/>
          <p:cNvSpPr>
            <a:spLocks noGrp="1"/>
          </p:cNvSpPr>
          <p:nvPr>
            <p:ph idx="1"/>
          </p:nvPr>
        </p:nvSpPr>
        <p:spPr/>
        <p:txBody>
          <a:bodyPr>
            <a:normAutofit lnSpcReduction="10000"/>
          </a:bodyPr>
          <a:lstStyle/>
          <a:p>
            <a:pPr algn="just"/>
            <a:r>
              <a:rPr lang="pl-PL" dirty="0"/>
              <a:t>Norma prawna o szczególnym znaczeniu w systemie prawa. </a:t>
            </a:r>
          </a:p>
          <a:p>
            <a:pPr algn="just"/>
            <a:r>
              <a:rPr lang="pl-PL" dirty="0"/>
              <a:t>Wyróżnia się zasady </a:t>
            </a:r>
            <a:r>
              <a:rPr lang="pl-PL" b="1" u="sng" dirty="0"/>
              <a:t>uniwersalne (</a:t>
            </a:r>
            <a:r>
              <a:rPr lang="pl-PL" b="1" u="sng" dirty="0" err="1"/>
              <a:t>ogólnoprawne</a:t>
            </a:r>
            <a:r>
              <a:rPr lang="pl-PL" b="1" u="sng" dirty="0"/>
              <a:t>) </a:t>
            </a:r>
            <a:r>
              <a:rPr lang="pl-PL" dirty="0"/>
              <a:t>odnoszące się do całego systemu prawa oraz te, które dotyczą jego </a:t>
            </a:r>
            <a:r>
              <a:rPr lang="pl-PL" b="1" u="sng" dirty="0"/>
              <a:t>poszczególnych części</a:t>
            </a:r>
            <a:r>
              <a:rPr lang="pl-PL" dirty="0"/>
              <a:t> (np. zasady prawa cywilnego, zasady procesu karnego). </a:t>
            </a:r>
          </a:p>
          <a:p>
            <a:pPr algn="r"/>
            <a:r>
              <a:rPr lang="pl-PL" sz="2400" dirty="0"/>
              <a:t>Z. Pulka [w:] A. Bator (red.), </a:t>
            </a:r>
            <a:r>
              <a:rPr lang="pl-PL" sz="2400" i="1" dirty="0"/>
              <a:t>Wprowadzenie do nauk prawnych. Leksykon tematyczny</a:t>
            </a:r>
            <a:r>
              <a:rPr lang="pl-PL" sz="2400" dirty="0"/>
              <a:t>, Warszawa 2008, s.150</a:t>
            </a:r>
            <a:r>
              <a:rPr lang="pl-PL" dirty="0"/>
              <a:t>.</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a:t>ZASADA PRAWA A ZASADA PROCESOWA</a:t>
            </a:r>
            <a:br>
              <a:rPr lang="pl-PL" sz="2800" dirty="0"/>
            </a:br>
            <a:r>
              <a:rPr lang="pl-PL" sz="2800" dirty="0"/>
              <a:t>- ZASADA PROCESOWA</a:t>
            </a:r>
          </a:p>
        </p:txBody>
      </p:sp>
      <p:sp>
        <p:nvSpPr>
          <p:cNvPr id="3" name="Symbol zastępczy zawartości 2"/>
          <p:cNvSpPr>
            <a:spLocks noGrp="1"/>
          </p:cNvSpPr>
          <p:nvPr>
            <p:ph idx="1"/>
          </p:nvPr>
        </p:nvSpPr>
        <p:spPr/>
        <p:txBody>
          <a:bodyPr>
            <a:normAutofit fontScale="92500"/>
          </a:bodyPr>
          <a:lstStyle/>
          <a:p>
            <a:pPr algn="just"/>
            <a:r>
              <a:rPr lang="pl-PL" b="1" u="sng" dirty="0"/>
              <a:t>Ogólna dyrektywa wyrażające to, co w procesie zasadnicze i typowe oraz podkreślające jego ogólne cechy lub prawidłowości. </a:t>
            </a:r>
          </a:p>
          <a:p>
            <a:pPr algn="just"/>
            <a:r>
              <a:rPr lang="pl-PL" dirty="0"/>
              <a:t>Ma podstawowe znaczenie w dziedzinie postępowania karnego, kształtuje jego model i stanowi dyrektywę postępowania wiążącą ustawodawcę, organy wymiaru sprawiedliwości oraz uczestników procesu.</a:t>
            </a:r>
          </a:p>
          <a:p>
            <a:pPr algn="r"/>
            <a:r>
              <a:rPr lang="pl-PL" sz="2400" dirty="0"/>
              <a:t>M. Cieślak, </a:t>
            </a:r>
            <a:r>
              <a:rPr lang="pl-PL" sz="2400" i="1" dirty="0"/>
              <a:t>Polska procedura karna</a:t>
            </a:r>
            <a:r>
              <a:rPr lang="pl-PL" sz="2400" dirty="0"/>
              <a:t>, Warszawa 1973, s. 202. </a:t>
            </a:r>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PRAWA A NORMY PRAWNE</a:t>
            </a:r>
          </a:p>
        </p:txBody>
      </p:sp>
      <p:sp>
        <p:nvSpPr>
          <p:cNvPr id="3" name="Symbol zastępczy zawartości 2"/>
          <p:cNvSpPr>
            <a:spLocks noGrp="1"/>
          </p:cNvSpPr>
          <p:nvPr>
            <p:ph idx="1"/>
          </p:nvPr>
        </p:nvSpPr>
        <p:spPr/>
        <p:txBody>
          <a:bodyPr>
            <a:normAutofit fontScale="92500" lnSpcReduction="10000"/>
          </a:bodyPr>
          <a:lstStyle/>
          <a:p>
            <a:pPr algn="just"/>
            <a:r>
              <a:rPr lang="pl-PL" dirty="0"/>
              <a:t>Zasady prawa różnią się od zwykłych norm prawnych tym, że </a:t>
            </a:r>
            <a:r>
              <a:rPr lang="pl-PL" b="1" dirty="0"/>
              <a:t>zasady prawa mają optymalizacyjny charakter. </a:t>
            </a:r>
          </a:p>
          <a:p>
            <a:pPr lvl="0" algn="just"/>
            <a:r>
              <a:rPr lang="pl-PL" b="1" u="sng" dirty="0"/>
              <a:t>Szczególna rola przejawia się w tym, że:</a:t>
            </a:r>
          </a:p>
          <a:p>
            <a:pPr lvl="1" algn="just"/>
            <a:r>
              <a:rPr lang="pl-PL" dirty="0"/>
              <a:t>wyznaczają kierunek działań prawodawczych</a:t>
            </a:r>
          </a:p>
          <a:p>
            <a:pPr lvl="1" algn="just"/>
            <a:r>
              <a:rPr lang="pl-PL" dirty="0"/>
              <a:t>wskazują kierunek interpretacji przepisów prawa,</a:t>
            </a:r>
          </a:p>
          <a:p>
            <a:pPr lvl="1" algn="just"/>
            <a:r>
              <a:rPr lang="pl-PL" dirty="0"/>
              <a:t>wskazują kierunki stosowania prawa (zwłaszcza przy tzw. luzach decyzyjnych)</a:t>
            </a:r>
          </a:p>
          <a:p>
            <a:pPr lvl="1" algn="just"/>
            <a:r>
              <a:rPr lang="pl-PL" dirty="0"/>
              <a:t>ukierunkowują sposób korzystania z przyznanych uprawnień przez różne podmioty</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PROCESOWE</a:t>
            </a:r>
          </a:p>
        </p:txBody>
      </p:sp>
      <p:sp>
        <p:nvSpPr>
          <p:cNvPr id="3" name="Symbol zastępczy zawartości 2"/>
          <p:cNvSpPr>
            <a:spLocks noGrp="1"/>
          </p:cNvSpPr>
          <p:nvPr>
            <p:ph idx="1"/>
          </p:nvPr>
        </p:nvSpPr>
        <p:spPr/>
        <p:txBody>
          <a:bodyPr>
            <a:normAutofit fontScale="85000" lnSpcReduction="20000"/>
          </a:bodyPr>
          <a:lstStyle/>
          <a:p>
            <a:pPr algn="just"/>
            <a:r>
              <a:rPr lang="pl-PL" dirty="0"/>
              <a:t>Zagadnienia systematyki zasad procesowych, ich hierarchii oraz liczby są w piśmiennictwie kwestiami spornymi. Przedstawiciele doktryny wyróżniają różną liczbę zasad oraz odmiennie je porządkują. Wiąże się to z faktem, że zasady procesowe dotyczą zagadnień różnej wagi, a tym samym posiadają odmienny stopień ogólności </a:t>
            </a:r>
          </a:p>
          <a:p>
            <a:pPr algn="just"/>
            <a:r>
              <a:rPr lang="pl-PL" sz="2400" dirty="0"/>
              <a:t>S. Waltoś, </a:t>
            </a:r>
            <a:r>
              <a:rPr lang="pl-PL" sz="2400" i="1" dirty="0"/>
              <a:t>Naczelne zasady procesu karnego</a:t>
            </a:r>
            <a:r>
              <a:rPr lang="pl-PL" sz="2400" dirty="0"/>
              <a:t>, Warszawa 1999, s. 4. </a:t>
            </a:r>
          </a:p>
          <a:p>
            <a:pPr algn="just"/>
            <a:r>
              <a:rPr lang="pl-PL" dirty="0"/>
              <a:t>Niemniej </a:t>
            </a:r>
            <a:r>
              <a:rPr lang="pl-PL" b="1" u="sng" dirty="0"/>
              <a:t>przez pryzmat zasad procesowych można uzyskać w sposób syntetyczny ogólny obraz modelu procesu</a:t>
            </a:r>
            <a:r>
              <a:rPr lang="pl-PL" dirty="0"/>
              <a:t> i są użyteczne w praktyce stosowania prawa, jako nieodzowna dyrektywa postępowania dla organów procesowych i wskazówka interpretacyjna.</a:t>
            </a:r>
          </a:p>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NACZELNE WG PROF. WALTOSIA</a:t>
            </a:r>
          </a:p>
        </p:txBody>
      </p:sp>
      <p:sp>
        <p:nvSpPr>
          <p:cNvPr id="3" name="Symbol zastępczy zawartości 2"/>
          <p:cNvSpPr>
            <a:spLocks noGrp="1"/>
          </p:cNvSpPr>
          <p:nvPr>
            <p:ph idx="1"/>
          </p:nvPr>
        </p:nvSpPr>
        <p:spPr/>
        <p:txBody>
          <a:bodyPr/>
          <a:lstStyle/>
          <a:p>
            <a:pPr algn="just"/>
            <a:r>
              <a:rPr lang="pl-PL" i="1" dirty="0"/>
              <a:t>Podstawowe, swoiste normy, określające główne cechy procesu, wskazujące i podkreślające to, co na tle całokształtu przepisów jest najważniejsze i ogólniejsze w stosunku do szczegółów mniej istotnych. Wyodrębnienie pojęcia naczelnych zasad na tle „zwykłych” miało zapobiec wyróżnianiu zbyt dużej ilości zasad procesu karnego.</a:t>
            </a:r>
          </a:p>
          <a:p>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NACZELNE WG PROF. WALTOSIA</a:t>
            </a:r>
          </a:p>
        </p:txBody>
      </p:sp>
      <p:sp>
        <p:nvSpPr>
          <p:cNvPr id="3" name="Symbol zastępczy zawartości 2"/>
          <p:cNvSpPr>
            <a:spLocks noGrp="1"/>
          </p:cNvSpPr>
          <p:nvPr>
            <p:ph idx="1"/>
          </p:nvPr>
        </p:nvSpPr>
        <p:spPr>
          <a:xfrm>
            <a:off x="457200" y="1600200"/>
            <a:ext cx="8435280" cy="4853136"/>
          </a:xfrm>
        </p:spPr>
        <p:txBody>
          <a:bodyPr>
            <a:normAutofit fontScale="62500" lnSpcReduction="20000"/>
          </a:bodyPr>
          <a:lstStyle/>
          <a:p>
            <a:pPr lvl="0" algn="just"/>
            <a:r>
              <a:rPr lang="pl-PL" dirty="0"/>
              <a:t>Aby zasada procesowa mogła zostać uznana za zasadę naczelna konieczne jest spełnienie następujących warunków:</a:t>
            </a:r>
          </a:p>
          <a:p>
            <a:pPr lvl="0" algn="just"/>
            <a:r>
              <a:rPr lang="pl-PL" b="1" u="sng" dirty="0"/>
              <a:t>1. Zasada posiada węzłowe znaczenie w procesie i jej brak utrudniałby określenie jego modelu; przy czym:</a:t>
            </a:r>
          </a:p>
          <a:p>
            <a:pPr lvl="1" algn="just"/>
            <a:r>
              <a:rPr lang="pl-PL" dirty="0"/>
              <a:t>a) nie należy wyróżniać zbyt dużej liczby zasad, </a:t>
            </a:r>
          </a:p>
          <a:p>
            <a:pPr lvl="1" algn="just"/>
            <a:r>
              <a:rPr lang="pl-PL" dirty="0"/>
              <a:t>b) nie może wyrażać prawd banalnych,</a:t>
            </a:r>
          </a:p>
          <a:p>
            <a:pPr lvl="1" algn="just"/>
            <a:r>
              <a:rPr lang="pl-PL" dirty="0"/>
              <a:t>c) zasada zasługuje na taką nazwę, jeżeli jest co najmniej jedną z dwóch idei możliwych do pomyślenia (postulat ten nie odnosi się do zasad </a:t>
            </a:r>
            <a:r>
              <a:rPr lang="pl-PL" dirty="0" err="1"/>
              <a:t>ogólnoprawnych</a:t>
            </a:r>
            <a:r>
              <a:rPr lang="pl-PL" dirty="0"/>
              <a:t> np. zasady humanitaryzmu);</a:t>
            </a:r>
          </a:p>
          <a:p>
            <a:pPr lvl="0" algn="just"/>
            <a:r>
              <a:rPr lang="pl-PL" b="1" dirty="0"/>
              <a:t>2. zawiera określoną treść ideologiczną i społeczną, </a:t>
            </a:r>
            <a:r>
              <a:rPr lang="pl-PL" dirty="0"/>
              <a:t>ponieważ system zasad procesowych jest zawsze związany z układem stosunków społecznych i politycznych;</a:t>
            </a:r>
          </a:p>
          <a:p>
            <a:pPr lvl="0" algn="just"/>
            <a:r>
              <a:rPr lang="pl-PL" b="1" dirty="0"/>
              <a:t>3. dotyczy bezpośrednio postępowania karnego i wprost wpływa na jego model </a:t>
            </a:r>
            <a:r>
              <a:rPr lang="pl-PL" dirty="0"/>
              <a:t>(zasadami naczelnymi nie są więc zasady dotyczące wszystkich dziedzin prawa);</a:t>
            </a:r>
          </a:p>
          <a:p>
            <a:pPr lvl="0" algn="just"/>
            <a:r>
              <a:rPr lang="pl-PL" dirty="0"/>
              <a:t>4. </a:t>
            </a:r>
            <a:r>
              <a:rPr lang="pl-PL" b="1" u="sng" dirty="0"/>
              <a:t>powinna mieć charakter dyrektywny</a:t>
            </a:r>
            <a:r>
              <a:rPr lang="pl-PL" dirty="0"/>
              <a:t>, to znaczy być regułą rozwiązania organizacyjnego lub zachowania, które w ten sposób powinno stać się prawidłowością. </a:t>
            </a:r>
          </a:p>
          <a:p>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PODZIAŁ ZASAD PROCESOWYCH</a:t>
            </a:r>
          </a:p>
        </p:txBody>
      </p:sp>
      <p:sp>
        <p:nvSpPr>
          <p:cNvPr id="3" name="Symbol zastępczy zawartości 2"/>
          <p:cNvSpPr>
            <a:spLocks noGrp="1"/>
          </p:cNvSpPr>
          <p:nvPr>
            <p:ph idx="1"/>
          </p:nvPr>
        </p:nvSpPr>
        <p:spPr/>
        <p:txBody>
          <a:bodyPr>
            <a:normAutofit fontScale="62500" lnSpcReduction="20000"/>
          </a:bodyPr>
          <a:lstStyle/>
          <a:p>
            <a:pPr algn="just"/>
            <a:r>
              <a:rPr lang="pl-PL" dirty="0"/>
              <a:t>1. </a:t>
            </a:r>
            <a:r>
              <a:rPr lang="pl-PL" b="1" u="sng" dirty="0"/>
              <a:t>Ze względu na moc obowiązywania</a:t>
            </a:r>
            <a:r>
              <a:rPr lang="pl-PL" dirty="0"/>
              <a:t>:</a:t>
            </a:r>
          </a:p>
          <a:p>
            <a:pPr lvl="1" algn="just"/>
            <a:r>
              <a:rPr lang="pl-PL" dirty="0"/>
              <a:t>zasady dyrektywy </a:t>
            </a:r>
          </a:p>
          <a:p>
            <a:pPr lvl="1" algn="just"/>
            <a:r>
              <a:rPr lang="pl-PL" dirty="0"/>
              <a:t>zasady reguły </a:t>
            </a:r>
          </a:p>
          <a:p>
            <a:pPr algn="just"/>
            <a:r>
              <a:rPr lang="pl-PL" dirty="0"/>
              <a:t>2. </a:t>
            </a:r>
            <a:r>
              <a:rPr lang="pl-PL" b="1" u="sng" dirty="0"/>
              <a:t>Ze względu na sposób ujęcia w obowiązującym prawie</a:t>
            </a:r>
            <a:r>
              <a:rPr lang="pl-PL" dirty="0"/>
              <a:t>:</a:t>
            </a:r>
          </a:p>
          <a:p>
            <a:pPr lvl="1" algn="just"/>
            <a:r>
              <a:rPr lang="pl-PL" dirty="0"/>
              <a:t>zasady skodyfikowane (prawnie zdefiniowane) – ich definicja, choćby częściowa znajduje się w </a:t>
            </a:r>
            <a:r>
              <a:rPr lang="pl-PL" dirty="0" err="1"/>
              <a:t>kpk</a:t>
            </a:r>
            <a:r>
              <a:rPr lang="pl-PL" dirty="0"/>
              <a:t>; np. zasada legalizmu (art. 10)</a:t>
            </a:r>
          </a:p>
          <a:p>
            <a:pPr lvl="1" algn="just"/>
            <a:r>
              <a:rPr lang="pl-PL" dirty="0"/>
              <a:t>zasady nieskodyfikowane (prawnie niezdefiniowane) - obowiązywanie wynika pośrednio z szeregu przepisów, a ich zakres precyzowany jest w doktrynie i orzecznictwie (np. zasada bezpośredniości)</a:t>
            </a:r>
          </a:p>
          <a:p>
            <a:pPr algn="just"/>
            <a:r>
              <a:rPr lang="pl-PL" dirty="0"/>
              <a:t>3. </a:t>
            </a:r>
            <a:r>
              <a:rPr lang="pl-PL" b="1" u="sng" dirty="0"/>
              <a:t>Ze względu na miejsce unormowania konkretnej zasady procesowej:</a:t>
            </a:r>
          </a:p>
          <a:p>
            <a:pPr lvl="1" algn="just"/>
            <a:r>
              <a:rPr lang="pl-PL" dirty="0"/>
              <a:t>zasady konstytucyjne (np. zasada domniemania niewinności – art. 41 ust. 2 Konstytucji) </a:t>
            </a:r>
          </a:p>
          <a:p>
            <a:pPr lvl="1" algn="just"/>
            <a:r>
              <a:rPr lang="pl-PL" dirty="0"/>
              <a:t>zasady </a:t>
            </a:r>
            <a:r>
              <a:rPr lang="pl-PL" dirty="0" err="1"/>
              <a:t>pozakonstytucyjne</a:t>
            </a:r>
            <a:r>
              <a:rPr lang="pl-PL" dirty="0"/>
              <a:t> </a:t>
            </a:r>
          </a:p>
          <a:p>
            <a:pPr lvl="2" algn="just"/>
            <a:r>
              <a:rPr lang="pl-PL" dirty="0"/>
              <a:t>ustawowe (np. zasada skargowości – art. 14)</a:t>
            </a:r>
          </a:p>
          <a:p>
            <a:pPr lvl="2" algn="just"/>
            <a:r>
              <a:rPr lang="pl-PL" dirty="0"/>
              <a:t>konwencyjne </a:t>
            </a:r>
          </a:p>
          <a:p>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fontScale="85000" lnSpcReduction="20000"/>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70000" lnSpcReduction="200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507492" y="1975104"/>
            <a:ext cx="8174736" cy="4498848"/>
          </a:xfrm>
        </p:spPr>
        <p:txBody>
          <a:bodyPr>
            <a:noAutofit/>
          </a:bodyPr>
          <a:lstStyle/>
          <a:p>
            <a:pPr marL="0" indent="0">
              <a:buNone/>
            </a:pPr>
            <a:r>
              <a:rPr lang="pl-PL" sz="2800" b="1" dirty="0"/>
              <a:t>Ocena  za I semestr:</a:t>
            </a:r>
          </a:p>
          <a:p>
            <a:pPr algn="just"/>
            <a:r>
              <a:rPr lang="pl-PL" sz="2800" dirty="0"/>
              <a:t>kolokwium w formie pisemnej – 50% oceny końcowej; forma mieszana – pytania zamknięte, otwarte, definicyjne i kazus; w trakcie rozwiązywania kazusów będzie można korzystać z tekstów ustaw</a:t>
            </a:r>
          </a:p>
          <a:p>
            <a:pPr algn="just"/>
            <a:r>
              <a:rPr lang="pl-PL" sz="2800" dirty="0"/>
              <a:t>Ocena za pismo procesowe – 25% oceny końcowej</a:t>
            </a:r>
            <a:endParaRPr lang="pl-PL" sz="2800" i="1" dirty="0"/>
          </a:p>
          <a:p>
            <a:pPr algn="just"/>
            <a:r>
              <a:rPr lang="pl-PL" sz="2800" dirty="0"/>
              <a:t>ocena aktywności na zajęciach (udział w dyskusji, rozwiązywanie kazusów) – 25% oceny końcowej,</a:t>
            </a:r>
          </a:p>
        </p:txBody>
      </p:sp>
    </p:spTree>
    <p:extLst>
      <p:ext uri="{BB962C8B-B14F-4D97-AF65-F5344CB8AC3E}">
        <p14:creationId xmlns:p14="http://schemas.microsoft.com/office/powerpoint/2010/main" val="28696072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2131"/>
            <a:ext cx="8229600" cy="1143000"/>
          </a:xfrm>
        </p:spPr>
        <p:txBody>
          <a:bodyPr/>
          <a:lstStyle/>
          <a:p>
            <a:r>
              <a:rPr lang="pl-PL" b="1" dirty="0"/>
              <a:t>Następne zajęcia</a:t>
            </a:r>
          </a:p>
        </p:txBody>
      </p:sp>
      <p:sp>
        <p:nvSpPr>
          <p:cNvPr id="3" name="Symbol zastępczy zawartości 2"/>
          <p:cNvSpPr>
            <a:spLocks noGrp="1"/>
          </p:cNvSpPr>
          <p:nvPr>
            <p:ph idx="1"/>
          </p:nvPr>
        </p:nvSpPr>
        <p:spPr>
          <a:xfrm>
            <a:off x="395536" y="1340768"/>
            <a:ext cx="8291264" cy="4785395"/>
          </a:xfrm>
        </p:spPr>
        <p:txBody>
          <a:bodyPr>
            <a:normAutofit fontScale="92500" lnSpcReduction="20000"/>
          </a:bodyPr>
          <a:lstStyle/>
          <a:p>
            <a:pPr algn="just"/>
            <a:r>
              <a:rPr lang="pl-PL" dirty="0"/>
              <a:t>należy zapoznać się z treścią prezentacji multimedialnej</a:t>
            </a:r>
          </a:p>
          <a:p>
            <a:pPr algn="just"/>
            <a:r>
              <a:rPr lang="pl-PL" dirty="0"/>
              <a:t>należy zapoznać się z brzmieniem następujących przepisów: art. 1,2, 9, 10, 12-14 k.p.k. </a:t>
            </a:r>
            <a:r>
              <a:rPr lang="pl-PL" b="1" u="sng" dirty="0"/>
              <a:t>i wszystkich inny powołanych w prezentacji</a:t>
            </a:r>
            <a:endParaRPr lang="pl-PL" dirty="0"/>
          </a:p>
          <a:p>
            <a:pPr algn="just"/>
            <a:r>
              <a:rPr lang="pl-PL" dirty="0"/>
              <a:t>należy przeczytać z podręcznika pod red. prof. Skorupki z rozdziału I. „Zagadnienia ogólne” oraz z rozdziału II. „Zasady procesu karnego” (zasada działania z urzędu i zasada skargowości)</a:t>
            </a:r>
          </a:p>
          <a:p>
            <a:pPr algn="just"/>
            <a:r>
              <a:rPr lang="pl-PL" dirty="0"/>
              <a:t>na następnych zajęciach zaczynamy omawiać zagadnienie uczestników postępowania karnego</a:t>
            </a:r>
          </a:p>
        </p:txBody>
      </p:sp>
    </p:spTree>
    <p:extLst>
      <p:ext uri="{BB962C8B-B14F-4D97-AF65-F5344CB8AC3E}">
        <p14:creationId xmlns:p14="http://schemas.microsoft.com/office/powerpoint/2010/main" val="131730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827484" y="2052918"/>
            <a:ext cx="7415832" cy="4475898"/>
          </a:xfrm>
        </p:spPr>
        <p:txBody>
          <a:bodyPr>
            <a:normAutofit/>
          </a:bodyPr>
          <a:lstStyle/>
          <a:p>
            <a:pPr marL="0" lvl="0" indent="0" algn="just">
              <a:lnSpc>
                <a:spcPct val="115000"/>
              </a:lnSpc>
              <a:spcAft>
                <a:spcPts val="1000"/>
              </a:spcAft>
              <a:buNone/>
              <a:tabLst>
                <a:tab pos="630555" algn="l"/>
              </a:tabLst>
            </a:pPr>
            <a:r>
              <a:rPr lang="pl-PL" sz="2000" b="1" dirty="0">
                <a:effectLst/>
                <a:latin typeface="Calibri" panose="020F0502020204030204" pitchFamily="34" charset="0"/>
                <a:ea typeface="Calibri" panose="020F0502020204030204" pitchFamily="34" charset="0"/>
                <a:cs typeface="Times New Roman" panose="02020603050405020304" pitchFamily="18" charset="0"/>
              </a:rPr>
              <a:t>Zaliczenie ćwiczeń w semestrze letnim odbędzie się na podstawie:</a:t>
            </a: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15000"/>
              </a:lnSpc>
              <a:spcAft>
                <a:spcPts val="1000"/>
              </a:spcAft>
              <a:buFont typeface="+mj-lt"/>
              <a:buAutoNum type="arabicPeriod"/>
              <a:tabLst>
                <a:tab pos="630555" algn="l"/>
              </a:tabLst>
            </a:pPr>
            <a:r>
              <a:rPr lang="pl-PL" sz="2000" dirty="0">
                <a:effectLst/>
                <a:latin typeface="Calibri" panose="020F0502020204030204" pitchFamily="34" charset="0"/>
                <a:ea typeface="Calibri" panose="020F0502020204030204" pitchFamily="34" charset="0"/>
                <a:cs typeface="Times New Roman" panose="02020603050405020304" pitchFamily="18" charset="0"/>
              </a:rPr>
              <a:t>kolokwium ustnego, którego zasady będą identyczne jak zasady egzaminu z postępowania karnego (udzielenie odpowiedzi na dwa wylosowane pytania z listy egzaminacyjnej obowiązującej u egzaminatora – po jednym z materiału zrealizowanego w każdym z semestrów (student nieobecny na pierwszym terminie kolokwium traci prawo do tego terminu) – 70% oceny końcowej,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15000"/>
              </a:lnSpc>
              <a:spcAft>
                <a:spcPts val="1000"/>
              </a:spcAft>
              <a:buFont typeface="+mj-lt"/>
              <a:buAutoNum type="arabicPeriod"/>
              <a:tabLst>
                <a:tab pos="630555" algn="l"/>
              </a:tabLst>
            </a:pPr>
            <a:r>
              <a:rPr lang="pl-PL" sz="2000" dirty="0">
                <a:effectLst/>
                <a:latin typeface="Calibri" panose="020F0502020204030204" pitchFamily="34" charset="0"/>
                <a:ea typeface="Calibri" panose="020F0502020204030204" pitchFamily="34" charset="0"/>
                <a:cs typeface="Times New Roman" panose="02020603050405020304" pitchFamily="18" charset="0"/>
              </a:rPr>
              <a:t>oceny aktywności na zajęciach (udział w dyskusji, rozwiązywanie kazusów) – 15% oceny końcowej,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15000"/>
              </a:lnSpc>
              <a:spcAft>
                <a:spcPts val="1000"/>
              </a:spcAft>
              <a:buFont typeface="+mj-lt"/>
              <a:buAutoNum type="arabicPeriod"/>
              <a:tabLst>
                <a:tab pos="630555" algn="l"/>
              </a:tabLst>
            </a:pPr>
            <a:r>
              <a:rPr lang="pl-PL" sz="2000" dirty="0">
                <a:effectLst/>
                <a:latin typeface="Calibri" panose="020F0502020204030204" pitchFamily="34" charset="0"/>
                <a:ea typeface="Calibri" panose="020F0502020204030204" pitchFamily="34" charset="0"/>
                <a:cs typeface="Times New Roman" panose="02020603050405020304" pitchFamily="18" charset="0"/>
              </a:rPr>
              <a:t>oceny za pracę pisemną – 15% oceny końcowej,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353205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a:bodyPr>
          <a:lstStyle/>
          <a:p>
            <a:pPr marL="0" indent="0" algn="just">
              <a:buNone/>
            </a:pPr>
            <a:endParaRPr lang="pl-PL"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3600" dirty="0">
                <a:effectLst/>
                <a:latin typeface="Calibri" panose="020F0502020204030204" pitchFamily="34" charset="0"/>
                <a:ea typeface="Calibri" panose="020F0502020204030204" pitchFamily="34" charset="0"/>
                <a:cs typeface="Times New Roman" panose="02020603050405020304" pitchFamily="18" charset="0"/>
              </a:rPr>
              <a:t>W każdym czasie mogą się odbywać krótkie kartkówki niezapowiedziane, w szczególności na początku zajęć – z materiału omówionego ma poprzednich zajęciach. Prowadzący może też na początku zajęć odpytać studentów z materiału omawianego na poprzednich zajęciach.</a:t>
            </a:r>
          </a:p>
          <a:p>
            <a:pPr marL="0"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lvl="1"/>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419579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a:bodyPr>
          <a:lstStyle/>
          <a:p>
            <a:pPr marL="0" lvl="0" indent="0" algn="just">
              <a:lnSpc>
                <a:spcPct val="115000"/>
              </a:lnSpc>
              <a:spcAft>
                <a:spcPts val="1000"/>
              </a:spcAft>
              <a:buNone/>
              <a:tabLst>
                <a:tab pos="630555" algn="l"/>
              </a:tabLst>
            </a:pPr>
            <a:endParaRPr lang="pl-PL" sz="4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Prowadzący może zlecać wykonanie określonych zadań na kolejne zajęcia, w szczególności polegających na zapoznaniu się z określonym materiałem lub lekturze opracowań o charakterze naukowym (np. artykułów, glos). Wykonywanie tych zajęć będzie brane pod uwagę przy ocenie za aktywność na zajęciach. </a:t>
            </a:r>
          </a:p>
          <a:p>
            <a:pPr marL="0" indent="0">
              <a:buNone/>
            </a:pPr>
            <a:endParaRPr lang="pl-PL" sz="40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lvl="1"/>
            <a:endParaRPr lang="pl-PL" sz="3600" dirty="0">
              <a:latin typeface="Times New Roman" pitchFamily="18" charset="0"/>
              <a:cs typeface="Times New Roman" pitchFamily="18" charset="0"/>
            </a:endParaRPr>
          </a:p>
        </p:txBody>
      </p:sp>
    </p:spTree>
    <p:extLst>
      <p:ext uri="{BB962C8B-B14F-4D97-AF65-F5344CB8AC3E}">
        <p14:creationId xmlns:p14="http://schemas.microsoft.com/office/powerpoint/2010/main" val="67270892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2550</TotalTime>
  <Words>4474</Words>
  <Application>Microsoft Office PowerPoint</Application>
  <PresentationFormat>Pokaz na ekranie (4:3)</PresentationFormat>
  <Paragraphs>330</Paragraphs>
  <Slides>60</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60</vt:i4>
      </vt:variant>
    </vt:vector>
  </HeadingPairs>
  <TitlesOfParts>
    <vt:vector size="69" baseType="lpstr">
      <vt:lpstr>Arabic Typesetting</vt:lpstr>
      <vt:lpstr>Arial</vt:lpstr>
      <vt:lpstr>Arial Narrow</vt:lpstr>
      <vt:lpstr>Baskerville Old Face</vt:lpstr>
      <vt:lpstr>Calibri</vt:lpstr>
      <vt:lpstr>Times New Roman</vt:lpstr>
      <vt:lpstr>Tw Cen MT Condensed Extra Bold</vt:lpstr>
      <vt:lpstr>Wingdings</vt:lpstr>
      <vt:lpstr>Motyw pakietu Office</vt:lpstr>
      <vt:lpstr>Postępowanie karne – wprowadzanie</vt:lpstr>
      <vt:lpstr>Zasady uczestniczenia w zajęciach. Zaliczanie przedmiotu</vt:lpstr>
      <vt:lpstr>Naukowe Koło Postępowania Karnego</vt:lpstr>
      <vt:lpstr>Podręczniki i inne materiały do nauki</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OBECNOŚCI</vt:lpstr>
      <vt:lpstr>KONKURS Z POSTĘPOWANIA KARNEGO</vt:lpstr>
      <vt:lpstr>AKTY PRAWNE</vt:lpstr>
      <vt:lpstr>EWENTUALNA ZMIANA FORMY ZAJĘĆ NA ZDALNĄ</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Zjawisko proceduralizacji prawa</vt:lpstr>
      <vt:lpstr>USTAWOWE CELE PROCESU KARNEGO - ART. 2 § 1 KPK</vt:lpstr>
      <vt:lpstr>CELE PROCESU KARNEGO - ART. 2 § 1 KPK</vt:lpstr>
      <vt:lpstr>Dyrektywa trafnej represji karnej</vt:lpstr>
      <vt:lpstr>DOKTRYNALNE CELE PROCESU KARNEGO - S. WALTOŚ</vt:lpstr>
      <vt:lpstr>CELE PROCESU KARNEGO</vt:lpstr>
      <vt:lpstr>Odmiany procesu karnego </vt:lpstr>
      <vt:lpstr>Postępowanie zwyczajne i postępowania szczególne   TRYBY PROCESU KARNEGO </vt:lpstr>
      <vt:lpstr>Postępowanie zwyczajne i postępowania szczególne </vt:lpstr>
      <vt:lpstr>STADIA PROCESU</vt:lpstr>
      <vt:lpstr>Przebieg procesu karnego</vt:lpstr>
      <vt:lpstr>POSTĘPOWANIE PRZYGOTOWAWCZE</vt:lpstr>
      <vt:lpstr>POSTĘPOWANIE PRZYGOTOWAWCZE</vt:lpstr>
      <vt:lpstr>POSTĘPOWANIE JURYSDYKCYJNE</vt:lpstr>
      <vt:lpstr>Układ sali sądowej</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Uzyskanie wniosku</vt:lpstr>
      <vt:lpstr>Przestępstwa ścigane z oskarżenia prywatnego</vt:lpstr>
      <vt:lpstr>SĄDY W POLSCE</vt:lpstr>
      <vt:lpstr>KONSTYTUCJA RP</vt:lpstr>
      <vt:lpstr>KONSTYTUCJA RP</vt:lpstr>
      <vt:lpstr>PROKURATURY W POLSCE</vt:lpstr>
      <vt:lpstr>PROKURATURY W POLSCE</vt:lpstr>
      <vt:lpstr>ZASADA PRAWA A ZASADA PROCESOWA - ZASADA PRAWA</vt:lpstr>
      <vt:lpstr>ZASADA PRAWA A ZASADA PROCESOWA - ZASADA PROCESOWA</vt:lpstr>
      <vt:lpstr>ZASADY PRAWA A NORMY PRAWNE</vt:lpstr>
      <vt:lpstr>ZASADY PROCESOWE</vt:lpstr>
      <vt:lpstr>ZASADY NACZELNE WG PROF. WALTOSIA</vt:lpstr>
      <vt:lpstr>ZASADY NACZELNE WG PROF. WALTOSIA</vt:lpstr>
      <vt:lpstr>PODZIAŁ ZASAD PROCESOWYCH</vt:lpstr>
      <vt:lpstr>ZASADA PRAWDY MATERIALNEJ</vt:lpstr>
      <vt:lpstr>ZASADA KONTRADYKTORYJNOŚCI</vt:lpstr>
      <vt:lpstr>Następne zajęcia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82</cp:revision>
  <dcterms:created xsi:type="dcterms:W3CDTF">2017-10-01T08:36:13Z</dcterms:created>
  <dcterms:modified xsi:type="dcterms:W3CDTF">2021-10-08T10:10:18Z</dcterms:modified>
</cp:coreProperties>
</file>