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8"/>
  </p:notesMasterIdLst>
  <p:sldIdLst>
    <p:sldId id="496" r:id="rId2"/>
    <p:sldId id="399" r:id="rId3"/>
    <p:sldId id="400" r:id="rId4"/>
    <p:sldId id="401" r:id="rId5"/>
    <p:sldId id="487" r:id="rId6"/>
    <p:sldId id="402" r:id="rId7"/>
    <p:sldId id="264" r:id="rId8"/>
    <p:sldId id="266" r:id="rId9"/>
    <p:sldId id="267" r:id="rId10"/>
    <p:sldId id="268" r:id="rId11"/>
    <p:sldId id="272" r:id="rId12"/>
    <p:sldId id="278" r:id="rId13"/>
    <p:sldId id="270" r:id="rId14"/>
    <p:sldId id="274" r:id="rId15"/>
    <p:sldId id="275" r:id="rId16"/>
    <p:sldId id="279" r:id="rId17"/>
    <p:sldId id="280" r:id="rId18"/>
    <p:sldId id="281" r:id="rId19"/>
    <p:sldId id="282" r:id="rId20"/>
    <p:sldId id="283" r:id="rId21"/>
    <p:sldId id="284" r:id="rId22"/>
    <p:sldId id="285" r:id="rId23"/>
    <p:sldId id="286" r:id="rId24"/>
    <p:sldId id="287" r:id="rId25"/>
    <p:sldId id="288" r:id="rId26"/>
    <p:sldId id="293" r:id="rId27"/>
    <p:sldId id="489" r:id="rId28"/>
    <p:sldId id="294" r:id="rId29"/>
    <p:sldId id="290" r:id="rId30"/>
    <p:sldId id="295" r:id="rId31"/>
    <p:sldId id="292" r:id="rId32"/>
    <p:sldId id="296" r:id="rId33"/>
    <p:sldId id="499" r:id="rId34"/>
    <p:sldId id="498" r:id="rId35"/>
    <p:sldId id="500" r:id="rId36"/>
    <p:sldId id="297" r:id="rId37"/>
    <p:sldId id="299" r:id="rId38"/>
    <p:sldId id="356" r:id="rId39"/>
    <p:sldId id="357" r:id="rId40"/>
    <p:sldId id="300" r:id="rId41"/>
    <p:sldId id="353" r:id="rId42"/>
    <p:sldId id="298" r:id="rId43"/>
    <p:sldId id="448" r:id="rId44"/>
    <p:sldId id="449" r:id="rId45"/>
    <p:sldId id="450" r:id="rId46"/>
    <p:sldId id="451" r:id="rId47"/>
    <p:sldId id="452" r:id="rId48"/>
    <p:sldId id="453" r:id="rId49"/>
    <p:sldId id="454" r:id="rId50"/>
    <p:sldId id="455" r:id="rId51"/>
    <p:sldId id="456" r:id="rId52"/>
    <p:sldId id="457" r:id="rId53"/>
    <p:sldId id="458" r:id="rId54"/>
    <p:sldId id="459" r:id="rId55"/>
    <p:sldId id="460" r:id="rId56"/>
    <p:sldId id="461" r:id="rId57"/>
    <p:sldId id="462" r:id="rId58"/>
    <p:sldId id="463" r:id="rId59"/>
    <p:sldId id="464" r:id="rId60"/>
    <p:sldId id="465" r:id="rId61"/>
    <p:sldId id="466" r:id="rId62"/>
    <p:sldId id="467" r:id="rId63"/>
    <p:sldId id="468" r:id="rId64"/>
    <p:sldId id="469" r:id="rId65"/>
    <p:sldId id="470" r:id="rId66"/>
    <p:sldId id="471" r:id="rId67"/>
    <p:sldId id="472" r:id="rId68"/>
    <p:sldId id="473" r:id="rId69"/>
    <p:sldId id="474" r:id="rId70"/>
    <p:sldId id="475" r:id="rId71"/>
    <p:sldId id="486" r:id="rId72"/>
    <p:sldId id="476" r:id="rId73"/>
    <p:sldId id="477" r:id="rId74"/>
    <p:sldId id="318" r:id="rId75"/>
    <p:sldId id="319" r:id="rId76"/>
    <p:sldId id="320" r:id="rId77"/>
    <p:sldId id="321" r:id="rId78"/>
    <p:sldId id="322" r:id="rId79"/>
    <p:sldId id="323" r:id="rId80"/>
    <p:sldId id="328" r:id="rId81"/>
    <p:sldId id="329" r:id="rId82"/>
    <p:sldId id="409" r:id="rId83"/>
    <p:sldId id="403" r:id="rId84"/>
    <p:sldId id="404" r:id="rId85"/>
    <p:sldId id="405" r:id="rId86"/>
    <p:sldId id="406" r:id="rId87"/>
    <p:sldId id="407" r:id="rId88"/>
    <p:sldId id="408" r:id="rId89"/>
    <p:sldId id="410" r:id="rId90"/>
    <p:sldId id="411" r:id="rId91"/>
    <p:sldId id="412" r:id="rId92"/>
    <p:sldId id="413" r:id="rId93"/>
    <p:sldId id="414" r:id="rId94"/>
    <p:sldId id="415" r:id="rId95"/>
    <p:sldId id="416" r:id="rId96"/>
    <p:sldId id="417" r:id="rId97"/>
    <p:sldId id="418" r:id="rId98"/>
    <p:sldId id="419" r:id="rId99"/>
    <p:sldId id="420" r:id="rId100"/>
    <p:sldId id="421" r:id="rId101"/>
    <p:sldId id="497" r:id="rId102"/>
    <p:sldId id="331" r:id="rId103"/>
    <p:sldId id="332" r:id="rId104"/>
    <p:sldId id="333" r:id="rId105"/>
    <p:sldId id="334" r:id="rId106"/>
    <p:sldId id="335" r:id="rId107"/>
    <p:sldId id="490" r:id="rId108"/>
    <p:sldId id="479" r:id="rId109"/>
    <p:sldId id="491" r:id="rId110"/>
    <p:sldId id="336" r:id="rId111"/>
    <p:sldId id="337" r:id="rId112"/>
    <p:sldId id="338" r:id="rId113"/>
    <p:sldId id="339" r:id="rId114"/>
    <p:sldId id="424" r:id="rId115"/>
    <p:sldId id="425" r:id="rId116"/>
    <p:sldId id="426" r:id="rId117"/>
    <p:sldId id="427" r:id="rId118"/>
    <p:sldId id="428" r:id="rId119"/>
    <p:sldId id="429" r:id="rId120"/>
    <p:sldId id="430" r:id="rId121"/>
    <p:sldId id="431" r:id="rId122"/>
    <p:sldId id="432" r:id="rId123"/>
    <p:sldId id="433" r:id="rId124"/>
    <p:sldId id="434" r:id="rId125"/>
    <p:sldId id="435" r:id="rId126"/>
    <p:sldId id="436" r:id="rId127"/>
    <p:sldId id="437" r:id="rId128"/>
    <p:sldId id="395" r:id="rId129"/>
    <p:sldId id="396" r:id="rId130"/>
    <p:sldId id="397" r:id="rId131"/>
    <p:sldId id="438" r:id="rId132"/>
    <p:sldId id="439" r:id="rId133"/>
    <p:sldId id="440" r:id="rId134"/>
    <p:sldId id="386" r:id="rId135"/>
    <p:sldId id="441" r:id="rId136"/>
    <p:sldId id="442" r:id="rId137"/>
    <p:sldId id="443" r:id="rId138"/>
    <p:sldId id="388" r:id="rId139"/>
    <p:sldId id="389" r:id="rId140"/>
    <p:sldId id="390" r:id="rId141"/>
    <p:sldId id="391" r:id="rId142"/>
    <p:sldId id="392" r:id="rId143"/>
    <p:sldId id="446" r:id="rId144"/>
    <p:sldId id="393" r:id="rId145"/>
    <p:sldId id="444" r:id="rId146"/>
    <p:sldId id="445" r:id="rId14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62" d="100"/>
          <a:sy n="62" d="100"/>
        </p:scale>
        <p:origin x="137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presProps" Target="presProp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a:solidFill>
          <a:schemeClr val="bg2">
            <a:lumMod val="10000"/>
          </a:schemeClr>
        </a:solidFill>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a:solidFill>
          <a:srgbClr val="FF0000"/>
        </a:solidFill>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a:solidFill>
          <a:srgbClr val="FF0000"/>
        </a:solidFill>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a:solidFill>
          <a:srgbClr val="FF0000"/>
        </a:solidFill>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a:solidFill>
          <a:srgbClr val="FF0000"/>
        </a:solidFill>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4CBB2B8A-DD3C-4B67-A376-09C8D76618A0}" type="presOf" srcId="{60A5283A-7CF0-4DAD-8E01-CBE3D1B379CC}" destId="{B5C5E892-AA55-43DA-BAB7-167EAE8D50AA}"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93B560D1-68D0-45AE-A843-DF6AF53291FE}" type="presOf" srcId="{30D91371-F6CE-4DCC-9FB4-869E648CDC4B}" destId="{6447A299-B2C1-4D3C-B7D5-36DBBE0A1CB7}"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40AFE5E3-4000-48FF-91B6-FEA42E4C57A6}" type="presOf" srcId="{55072448-983E-469C-96FB-615F4B5D47D2}" destId="{CBABFFE8-BCEB-4FEC-937A-16282520974A}" srcOrd="0" destOrd="0" presId="urn:microsoft.com/office/officeart/2005/8/layout/hList3"/>
    <dgm:cxn modelId="{852A68E6-0BD2-4A49-8341-BFBEF71635B7}" type="presOf" srcId="{B1D3ECA0-8207-436E-A147-C5FAA933B4A8}" destId="{1F005497-C478-4B27-8DCB-8CB41AF97BF9}" srcOrd="0" destOrd="0" presId="urn:microsoft.com/office/officeart/2005/8/layout/hList3"/>
    <dgm:cxn modelId="{256163EC-BBC3-4758-9161-E93F30ABE39D}" type="presOf" srcId="{72BA3307-A5ED-4B82-995C-DE77B8F7EBA7}" destId="{5B0F055D-A843-43F5-87A4-F568E5EE1F8A}" srcOrd="0" destOrd="0" presId="urn:microsoft.com/office/officeart/2005/8/layout/hList3"/>
    <dgm:cxn modelId="{14437650-C62C-4897-9439-5774CA91E965}" type="presParOf" srcId="{CBABFFE8-BCEB-4FEC-937A-16282520974A}" destId="{5B0F055D-A843-43F5-87A4-F568E5EE1F8A}" srcOrd="0" destOrd="0" presId="urn:microsoft.com/office/officeart/2005/8/layout/hList3"/>
    <dgm:cxn modelId="{B83DF542-EDD1-4207-9A2B-F48F65E3F047}" type="presParOf" srcId="{CBABFFE8-BCEB-4FEC-937A-16282520974A}" destId="{216F0496-9558-459B-B9C7-29F935E40CC5}" srcOrd="1" destOrd="0" presId="urn:microsoft.com/office/officeart/2005/8/layout/hList3"/>
    <dgm:cxn modelId="{AF9C64E8-E363-4996-A0FE-A58457640601}" type="presParOf" srcId="{216F0496-9558-459B-B9C7-29F935E40CC5}" destId="{B5C5E892-AA55-43DA-BAB7-167EAE8D50AA}" srcOrd="0" destOrd="0" presId="urn:microsoft.com/office/officeart/2005/8/layout/hList3"/>
    <dgm:cxn modelId="{7D97D136-CCB4-4480-A3B8-BF2A8411160C}" type="presParOf" srcId="{216F0496-9558-459B-B9C7-29F935E40CC5}" destId="{1F005497-C478-4B27-8DCB-8CB41AF97BF9}" srcOrd="1" destOrd="0" presId="urn:microsoft.com/office/officeart/2005/8/layout/hList3"/>
    <dgm:cxn modelId="{B0A7D647-DCCB-4954-A964-84900BD9AFC8}" type="presParOf" srcId="{216F0496-9558-459B-B9C7-29F935E40CC5}" destId="{6447A299-B2C1-4D3C-B7D5-36DBBE0A1CB7}" srcOrd="2" destOrd="0" presId="urn:microsoft.com/office/officeart/2005/8/layout/hList3"/>
    <dgm:cxn modelId="{9AED2F06-5D3F-45D3-BD96-75BF1A65F4BF}"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a:t>OSKARŻYCIEL</a:t>
          </a:r>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a:t>PUBLICZNY</a:t>
          </a:r>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a:t>POSIŁKOWY</a:t>
          </a:r>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a:t>PRYWATNY</a:t>
          </a:r>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pt>
    <dgm:pt modelId="{FD3AE330-B660-4CFB-9498-020E5B4C50F9}" type="pres">
      <dgm:prSet presAssocID="{CF6C112B-5A1B-4CF0-8D18-8BB28206E513}" presName="connTx" presStyleLbl="parChTrans1D2" presStyleIdx="0" presStyleCnt="3"/>
      <dgm:spPr/>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pt>
    <dgm:pt modelId="{3958FF55-7C70-4ABC-8598-2836421C029E}" type="pres">
      <dgm:prSet presAssocID="{69C1943B-3747-4039-96A1-207DC959EEFD}" presName="connTx" presStyleLbl="parChTrans1D2" presStyleIdx="1" presStyleCnt="3"/>
      <dgm:spPr/>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pt>
    <dgm:pt modelId="{B23459BD-6686-432B-80F0-8D2012A77300}" type="pres">
      <dgm:prSet presAssocID="{F1DA8A1D-E9D2-4B5C-98B2-21186D917FD2}" presName="connTx" presStyleLbl="parChTrans1D2" presStyleIdx="2" presStyleCnt="3"/>
      <dgm:spPr/>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pt>
    <dgm:pt modelId="{3E250B64-8BE2-445A-986A-B60E9EBADF4A}" type="pres">
      <dgm:prSet presAssocID="{522CAA5A-92E5-4EA1-8599-E3E86AB752DD}" presName="level3hierChild" presStyleCnt="0"/>
      <dgm:spPr/>
    </dgm:pt>
  </dgm:ptLst>
  <dgm:cxnLst>
    <dgm:cxn modelId="{89220003-59DB-4F5A-B7FF-1E587DF0C1AB}" type="presOf" srcId="{CF6C112B-5A1B-4CF0-8D18-8BB28206E513}" destId="{FD3AE330-B660-4CFB-9498-020E5B4C50F9}" srcOrd="1" destOrd="0" presId="urn:microsoft.com/office/officeart/2005/8/layout/hierarchy2"/>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1A95A88E-1445-4CE3-AC7A-28255EF8355E}" type="presOf" srcId="{69C1943B-3747-4039-96A1-207DC959EEFD}" destId="{3958FF55-7C70-4ABC-8598-2836421C029E}"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60B9294-11D7-413F-A02B-B3DE63FEAC6E}" type="presOf" srcId="{F1D8D913-5B88-4C37-AF07-0D82994D2C76}" destId="{1D1D86A2-18A8-432E-B3F0-47411374763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38CD4D9A-7FB6-4806-AA14-292B3CE1E8F0}" type="presOf" srcId="{D03B3DC0-21C6-4482-9E56-DB448D84C1B5}" destId="{F0ABB39D-A395-46F3-9855-ABBC8A5A9269}" srcOrd="0"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ECB0FCE9-5DA1-42AE-9D00-E4CBAB4024DE}" type="presOf" srcId="{69C1943B-3747-4039-96A1-207DC959EEFD}" destId="{B43C18C3-8FF1-45DF-BF20-3017B568A64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376D21F9-84E5-4670-A20B-3FB8A32D73B3}" type="presOf" srcId="{F1DA8A1D-E9D2-4B5C-98B2-21186D917FD2}" destId="{C71FEFAE-D9C5-4F67-921D-DC1A5B64C724}"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F8BCD3-2829-4FDC-A68D-ED2A73C9A4DD}" type="doc">
      <dgm:prSet loTypeId="urn:microsoft.com/office/officeart/2005/8/layout/process1" loCatId="process" qsTypeId="urn:microsoft.com/office/officeart/2005/8/quickstyle/simple1" qsCatId="simple" csTypeId="urn:microsoft.com/office/officeart/2005/8/colors/colorful1" csCatId="colorful" phldr="1"/>
      <dgm:spPr/>
    </dgm:pt>
    <dgm:pt modelId="{696E7029-E90D-49DC-AB08-6861A871C612}">
      <dgm:prSet phldrT="[Tekst]"/>
      <dgm:spPr/>
      <dgm:t>
        <a:bodyPr/>
        <a:lstStyle/>
        <a:p>
          <a:r>
            <a:rPr lang="pl-PL" dirty="0"/>
            <a:t>osoba podejrzana</a:t>
          </a:r>
        </a:p>
      </dgm:t>
    </dgm:pt>
    <dgm:pt modelId="{5CED4C7F-7BF6-45FE-AC3E-B16AB9D320E6}" type="parTrans" cxnId="{F5E03990-BF08-47B6-8966-C238DF8A50E9}">
      <dgm:prSet/>
      <dgm:spPr/>
      <dgm:t>
        <a:bodyPr/>
        <a:lstStyle/>
        <a:p>
          <a:endParaRPr lang="pl-PL"/>
        </a:p>
      </dgm:t>
    </dgm:pt>
    <dgm:pt modelId="{62B2E5B9-E64B-4A3A-A4E8-561CF7502259}" type="sibTrans" cxnId="{F5E03990-BF08-47B6-8966-C238DF8A50E9}">
      <dgm:prSet/>
      <dgm:spPr/>
      <dgm:t>
        <a:bodyPr/>
        <a:lstStyle/>
        <a:p>
          <a:endParaRPr lang="pl-PL"/>
        </a:p>
      </dgm:t>
    </dgm:pt>
    <dgm:pt modelId="{697FE558-2522-4734-B25C-1C5E2097EF63}">
      <dgm:prSet phldrT="[Tekst]"/>
      <dgm:spPr/>
      <dgm:t>
        <a:bodyPr/>
        <a:lstStyle/>
        <a:p>
          <a:r>
            <a:rPr lang="pl-PL" dirty="0"/>
            <a:t>podejrzany</a:t>
          </a:r>
        </a:p>
      </dgm:t>
    </dgm:pt>
    <dgm:pt modelId="{5C64E35F-7B6E-40A6-B857-F8A561051782}" type="parTrans" cxnId="{C42D6A23-A669-4982-8950-79804AB0362D}">
      <dgm:prSet/>
      <dgm:spPr/>
      <dgm:t>
        <a:bodyPr/>
        <a:lstStyle/>
        <a:p>
          <a:endParaRPr lang="pl-PL"/>
        </a:p>
      </dgm:t>
    </dgm:pt>
    <dgm:pt modelId="{271C1098-F6A1-4850-8AA1-6403FBA01AE6}" type="sibTrans" cxnId="{C42D6A23-A669-4982-8950-79804AB0362D}">
      <dgm:prSet/>
      <dgm:spPr/>
      <dgm:t>
        <a:bodyPr/>
        <a:lstStyle/>
        <a:p>
          <a:endParaRPr lang="pl-PL"/>
        </a:p>
      </dgm:t>
    </dgm:pt>
    <dgm:pt modelId="{51EE96BE-17B0-4900-83A9-9C31F89E2A6A}">
      <dgm:prSet phldrT="[Tekst]"/>
      <dgm:spPr/>
      <dgm:t>
        <a:bodyPr/>
        <a:lstStyle/>
        <a:p>
          <a:r>
            <a:rPr lang="pl-PL" dirty="0"/>
            <a:t>oskarżony </a:t>
          </a:r>
        </a:p>
      </dgm:t>
    </dgm:pt>
    <dgm:pt modelId="{9C4A90AD-E63D-40D5-8A25-000E70E287C2}" type="parTrans" cxnId="{B075D557-149D-4CFE-9A8E-18E2C4C9A888}">
      <dgm:prSet/>
      <dgm:spPr/>
      <dgm:t>
        <a:bodyPr/>
        <a:lstStyle/>
        <a:p>
          <a:endParaRPr lang="pl-PL"/>
        </a:p>
      </dgm:t>
    </dgm:pt>
    <dgm:pt modelId="{AE2982FD-DA70-43B0-9CCC-0CEBFC064F90}" type="sibTrans" cxnId="{B075D557-149D-4CFE-9A8E-18E2C4C9A888}">
      <dgm:prSet/>
      <dgm:spPr/>
      <dgm:t>
        <a:bodyPr/>
        <a:lstStyle/>
        <a:p>
          <a:endParaRPr lang="pl-PL"/>
        </a:p>
      </dgm:t>
    </dgm:pt>
    <dgm:pt modelId="{246A69D3-2B0C-418C-82AD-66729FA32B77}" type="pres">
      <dgm:prSet presAssocID="{60F8BCD3-2829-4FDC-A68D-ED2A73C9A4DD}" presName="Name0" presStyleCnt="0">
        <dgm:presLayoutVars>
          <dgm:dir/>
          <dgm:resizeHandles val="exact"/>
        </dgm:presLayoutVars>
      </dgm:prSet>
      <dgm:spPr/>
    </dgm:pt>
    <dgm:pt modelId="{625D5423-8780-4362-B896-E0779E017ED4}" type="pres">
      <dgm:prSet presAssocID="{696E7029-E90D-49DC-AB08-6861A871C612}" presName="node" presStyleLbl="node1" presStyleIdx="0" presStyleCnt="3" custScaleX="61746" custScaleY="55180">
        <dgm:presLayoutVars>
          <dgm:bulletEnabled val="1"/>
        </dgm:presLayoutVars>
      </dgm:prSet>
      <dgm:spPr/>
    </dgm:pt>
    <dgm:pt modelId="{3A3CD4FB-7025-48F8-8843-C573FDB240AB}" type="pres">
      <dgm:prSet presAssocID="{62B2E5B9-E64B-4A3A-A4E8-561CF7502259}" presName="sibTrans" presStyleLbl="sibTrans2D1" presStyleIdx="0" presStyleCnt="2"/>
      <dgm:spPr/>
    </dgm:pt>
    <dgm:pt modelId="{0AE22E0F-E7A8-423E-BF5A-8409B2048A8D}" type="pres">
      <dgm:prSet presAssocID="{62B2E5B9-E64B-4A3A-A4E8-561CF7502259}" presName="connectorText" presStyleLbl="sibTrans2D1" presStyleIdx="0" presStyleCnt="2"/>
      <dgm:spPr/>
    </dgm:pt>
    <dgm:pt modelId="{2FBF3C6A-8A86-4ED1-805D-29C3331B9636}" type="pres">
      <dgm:prSet presAssocID="{697FE558-2522-4734-B25C-1C5E2097EF63}" presName="node" presStyleLbl="node1" presStyleIdx="1" presStyleCnt="3" custScaleX="61746" custScaleY="55180">
        <dgm:presLayoutVars>
          <dgm:bulletEnabled val="1"/>
        </dgm:presLayoutVars>
      </dgm:prSet>
      <dgm:spPr/>
    </dgm:pt>
    <dgm:pt modelId="{17234832-0262-4783-B24B-0D5B4EA7AF1A}" type="pres">
      <dgm:prSet presAssocID="{271C1098-F6A1-4850-8AA1-6403FBA01AE6}" presName="sibTrans" presStyleLbl="sibTrans2D1" presStyleIdx="1" presStyleCnt="2"/>
      <dgm:spPr/>
    </dgm:pt>
    <dgm:pt modelId="{908740A1-D74A-4668-A418-B832B9CC1DD5}" type="pres">
      <dgm:prSet presAssocID="{271C1098-F6A1-4850-8AA1-6403FBA01AE6}" presName="connectorText" presStyleLbl="sibTrans2D1" presStyleIdx="1" presStyleCnt="2"/>
      <dgm:spPr/>
    </dgm:pt>
    <dgm:pt modelId="{00189F8B-D5F3-4022-BC48-B9BC4A89A1C0}" type="pres">
      <dgm:prSet presAssocID="{51EE96BE-17B0-4900-83A9-9C31F89E2A6A}" presName="node" presStyleLbl="node1" presStyleIdx="2" presStyleCnt="3" custScaleX="61746" custScaleY="55180">
        <dgm:presLayoutVars>
          <dgm:bulletEnabled val="1"/>
        </dgm:presLayoutVars>
      </dgm:prSet>
      <dgm:spPr/>
    </dgm:pt>
  </dgm:ptLst>
  <dgm:cxnLst>
    <dgm:cxn modelId="{56A8BC12-BDF5-4AF1-B4B5-D72050AC4D98}" type="presOf" srcId="{696E7029-E90D-49DC-AB08-6861A871C612}" destId="{625D5423-8780-4362-B896-E0779E017ED4}" srcOrd="0" destOrd="0" presId="urn:microsoft.com/office/officeart/2005/8/layout/process1"/>
    <dgm:cxn modelId="{C42D6A23-A669-4982-8950-79804AB0362D}" srcId="{60F8BCD3-2829-4FDC-A68D-ED2A73C9A4DD}" destId="{697FE558-2522-4734-B25C-1C5E2097EF63}" srcOrd="1" destOrd="0" parTransId="{5C64E35F-7B6E-40A6-B857-F8A561051782}" sibTransId="{271C1098-F6A1-4850-8AA1-6403FBA01AE6}"/>
    <dgm:cxn modelId="{1897CC33-EAB8-49E3-96F4-77207D2C9961}" type="presOf" srcId="{51EE96BE-17B0-4900-83A9-9C31F89E2A6A}" destId="{00189F8B-D5F3-4022-BC48-B9BC4A89A1C0}" srcOrd="0" destOrd="0" presId="urn:microsoft.com/office/officeart/2005/8/layout/process1"/>
    <dgm:cxn modelId="{9AEA7E34-5AC7-4D9A-86C7-2E95234365EB}" type="presOf" srcId="{62B2E5B9-E64B-4A3A-A4E8-561CF7502259}" destId="{0AE22E0F-E7A8-423E-BF5A-8409B2048A8D}" srcOrd="1" destOrd="0" presId="urn:microsoft.com/office/officeart/2005/8/layout/process1"/>
    <dgm:cxn modelId="{A1E8DB65-8048-4842-BC9D-2E9FFC4E3C74}" type="presOf" srcId="{60F8BCD3-2829-4FDC-A68D-ED2A73C9A4DD}" destId="{246A69D3-2B0C-418C-82AD-66729FA32B77}" srcOrd="0" destOrd="0" presId="urn:microsoft.com/office/officeart/2005/8/layout/process1"/>
    <dgm:cxn modelId="{61C88D6F-5FCE-4928-8176-16202B0B8B61}" type="presOf" srcId="{271C1098-F6A1-4850-8AA1-6403FBA01AE6}" destId="{908740A1-D74A-4668-A418-B832B9CC1DD5}" srcOrd="1" destOrd="0" presId="urn:microsoft.com/office/officeart/2005/8/layout/process1"/>
    <dgm:cxn modelId="{B075D557-149D-4CFE-9A8E-18E2C4C9A888}" srcId="{60F8BCD3-2829-4FDC-A68D-ED2A73C9A4DD}" destId="{51EE96BE-17B0-4900-83A9-9C31F89E2A6A}" srcOrd="2" destOrd="0" parTransId="{9C4A90AD-E63D-40D5-8A25-000E70E287C2}" sibTransId="{AE2982FD-DA70-43B0-9CCC-0CEBFC064F90}"/>
    <dgm:cxn modelId="{F5E03990-BF08-47B6-8966-C238DF8A50E9}" srcId="{60F8BCD3-2829-4FDC-A68D-ED2A73C9A4DD}" destId="{696E7029-E90D-49DC-AB08-6861A871C612}" srcOrd="0" destOrd="0" parTransId="{5CED4C7F-7BF6-45FE-AC3E-B16AB9D320E6}" sibTransId="{62B2E5B9-E64B-4A3A-A4E8-561CF7502259}"/>
    <dgm:cxn modelId="{4EA891B8-8E65-4D4B-9896-1FF6732347F9}" type="presOf" srcId="{271C1098-F6A1-4850-8AA1-6403FBA01AE6}" destId="{17234832-0262-4783-B24B-0D5B4EA7AF1A}" srcOrd="0" destOrd="0" presId="urn:microsoft.com/office/officeart/2005/8/layout/process1"/>
    <dgm:cxn modelId="{4DC100FD-7A12-438D-91B6-CEEECBF5BE29}" type="presOf" srcId="{62B2E5B9-E64B-4A3A-A4E8-561CF7502259}" destId="{3A3CD4FB-7025-48F8-8843-C573FDB240AB}" srcOrd="0" destOrd="0" presId="urn:microsoft.com/office/officeart/2005/8/layout/process1"/>
    <dgm:cxn modelId="{EA08ECFF-7CEC-4178-8AC2-2A11FAD4351E}" type="presOf" srcId="{697FE558-2522-4734-B25C-1C5E2097EF63}" destId="{2FBF3C6A-8A86-4ED1-805D-29C3331B9636}" srcOrd="0" destOrd="0" presId="urn:microsoft.com/office/officeart/2005/8/layout/process1"/>
    <dgm:cxn modelId="{FF70805A-B972-44DE-922E-2F2F7E606431}" type="presParOf" srcId="{246A69D3-2B0C-418C-82AD-66729FA32B77}" destId="{625D5423-8780-4362-B896-E0779E017ED4}" srcOrd="0" destOrd="0" presId="urn:microsoft.com/office/officeart/2005/8/layout/process1"/>
    <dgm:cxn modelId="{EB775206-00CD-486F-89F7-FBF355C88353}" type="presParOf" srcId="{246A69D3-2B0C-418C-82AD-66729FA32B77}" destId="{3A3CD4FB-7025-48F8-8843-C573FDB240AB}" srcOrd="1" destOrd="0" presId="urn:microsoft.com/office/officeart/2005/8/layout/process1"/>
    <dgm:cxn modelId="{9D9ABDB7-8B12-4EC1-B4F1-AA0359E8E826}" type="presParOf" srcId="{3A3CD4FB-7025-48F8-8843-C573FDB240AB}" destId="{0AE22E0F-E7A8-423E-BF5A-8409B2048A8D}" srcOrd="0" destOrd="0" presId="urn:microsoft.com/office/officeart/2005/8/layout/process1"/>
    <dgm:cxn modelId="{2A24D308-CE72-4BD7-9125-782F73989EB7}" type="presParOf" srcId="{246A69D3-2B0C-418C-82AD-66729FA32B77}" destId="{2FBF3C6A-8A86-4ED1-805D-29C3331B9636}" srcOrd="2" destOrd="0" presId="urn:microsoft.com/office/officeart/2005/8/layout/process1"/>
    <dgm:cxn modelId="{175D9924-2A7F-4823-B369-AAF2D36BA550}" type="presParOf" srcId="{246A69D3-2B0C-418C-82AD-66729FA32B77}" destId="{17234832-0262-4783-B24B-0D5B4EA7AF1A}" srcOrd="3" destOrd="0" presId="urn:microsoft.com/office/officeart/2005/8/layout/process1"/>
    <dgm:cxn modelId="{D7982CC3-9EB0-454D-B865-12AE1020ECAD}" type="presParOf" srcId="{17234832-0262-4783-B24B-0D5B4EA7AF1A}" destId="{908740A1-D74A-4668-A418-B832B9CC1DD5}" srcOrd="0" destOrd="0" presId="urn:microsoft.com/office/officeart/2005/8/layout/process1"/>
    <dgm:cxn modelId="{20109FF1-E57A-4980-B1D4-3FA292AD4CF9}" type="presParOf" srcId="{246A69D3-2B0C-418C-82AD-66729FA32B77}" destId="{00189F8B-D5F3-4022-BC48-B9BC4A89A1C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CBA8A3-CF58-4F5C-9688-18695D33400A}" type="doc">
      <dgm:prSet loTypeId="urn:microsoft.com/office/officeart/2005/8/layout/process2" loCatId="process" qsTypeId="urn:microsoft.com/office/officeart/2005/8/quickstyle/simple1" qsCatId="simple" csTypeId="urn:microsoft.com/office/officeart/2005/8/colors/accent1_2" csCatId="accent1" phldr="1"/>
      <dgm:spPr/>
    </dgm:pt>
    <dgm:pt modelId="{1956023F-9E93-48A7-8D45-00945E0BD909}">
      <dgm:prSet phldrT="[Tekst]"/>
      <dgm:spPr/>
      <dgm:t>
        <a:bodyPr/>
        <a:lstStyle/>
        <a:p>
          <a:r>
            <a:rPr lang="pl-PL" dirty="0"/>
            <a:t>Wydanie postanowienia o umorzeniu postępowania przygotowawczego </a:t>
          </a:r>
        </a:p>
      </dgm:t>
    </dgm:pt>
    <dgm:pt modelId="{11F8ECD0-8517-455D-AE32-E19E56EAC585}" type="parTrans" cxnId="{C561785B-321F-41B5-8CC7-0BAC24B68F0E}">
      <dgm:prSet/>
      <dgm:spPr/>
      <dgm:t>
        <a:bodyPr/>
        <a:lstStyle/>
        <a:p>
          <a:endParaRPr lang="pl-PL"/>
        </a:p>
      </dgm:t>
    </dgm:pt>
    <dgm:pt modelId="{10D1A227-0B2C-4D60-87A7-8175D17D9B0A}" type="sibTrans" cxnId="{C561785B-321F-41B5-8CC7-0BAC24B68F0E}">
      <dgm:prSet/>
      <dgm:spPr/>
      <dgm:t>
        <a:bodyPr/>
        <a:lstStyle/>
        <a:p>
          <a:endParaRPr lang="pl-PL"/>
        </a:p>
      </dgm:t>
    </dgm:pt>
    <dgm:pt modelId="{5572C557-1F5A-4496-AF4F-1C8B12D9046A}">
      <dgm:prSet phldrT="[Tekst]"/>
      <dgm:spPr/>
      <dgm:t>
        <a:bodyPr/>
        <a:lstStyle/>
        <a:p>
          <a:r>
            <a:rPr lang="pl-PL" dirty="0"/>
            <a:t>Złożenie zażalenia przez pokrzywdzonego na postanowienia o umorzeniu postępowania przygotowawczego do sądu właściwego do rozpoznania sprawy (art. 306 § 1a § 1a k.p.k. w zw. z art. 465 § 2 k.p.k.</a:t>
          </a:r>
        </a:p>
      </dgm:t>
    </dgm:pt>
    <dgm:pt modelId="{932CFD61-5C80-43B5-93AC-6D710C92197C}" type="parTrans" cxnId="{E4FACC65-0AE8-4A83-BFD3-5F9C505DFC91}">
      <dgm:prSet/>
      <dgm:spPr/>
      <dgm:t>
        <a:bodyPr/>
        <a:lstStyle/>
        <a:p>
          <a:endParaRPr lang="pl-PL"/>
        </a:p>
      </dgm:t>
    </dgm:pt>
    <dgm:pt modelId="{C592BADF-BB6B-4716-A32A-C7549A0A1E48}" type="sibTrans" cxnId="{E4FACC65-0AE8-4A83-BFD3-5F9C505DFC91}">
      <dgm:prSet/>
      <dgm:spPr/>
      <dgm:t>
        <a:bodyPr/>
        <a:lstStyle/>
        <a:p>
          <a:endParaRPr lang="pl-PL"/>
        </a:p>
      </dgm:t>
    </dgm:pt>
    <dgm:pt modelId="{765659A2-E1EB-4CB0-B260-9EADF999E86C}">
      <dgm:prSet phldrT="[Tekst]"/>
      <dgm:spPr/>
      <dgm:t>
        <a:bodyPr/>
        <a:lstStyle/>
        <a:p>
          <a:r>
            <a:rPr lang="pl-PL" dirty="0"/>
            <a:t>Uchylenie zaskarżonego postanowienia o umorzeniu postępowania przygotowawczego przez sąd i przekazanie sprawy do ponownego rozpoznania ze wskazaniem powodów uchylenia (art. 330 § 1 k.p.k.)</a:t>
          </a:r>
        </a:p>
      </dgm:t>
    </dgm:pt>
    <dgm:pt modelId="{D519C7E1-4453-46C4-B3DF-6907ACE3B5EC}" type="parTrans" cxnId="{069AFDDC-F1F4-4285-AC0C-2EDBCFD0338A}">
      <dgm:prSet/>
      <dgm:spPr/>
      <dgm:t>
        <a:bodyPr/>
        <a:lstStyle/>
        <a:p>
          <a:endParaRPr lang="pl-PL"/>
        </a:p>
      </dgm:t>
    </dgm:pt>
    <dgm:pt modelId="{8220F9CC-C6CA-4A72-B434-32F899D2B156}" type="sibTrans" cxnId="{069AFDDC-F1F4-4285-AC0C-2EDBCFD0338A}">
      <dgm:prSet/>
      <dgm:spPr/>
      <dgm:t>
        <a:bodyPr/>
        <a:lstStyle/>
        <a:p>
          <a:endParaRPr lang="pl-PL"/>
        </a:p>
      </dgm:t>
    </dgm:pt>
    <dgm:pt modelId="{8DEF1226-46BE-4424-BBAE-F64EF1BA4A16}" type="pres">
      <dgm:prSet presAssocID="{E5CBA8A3-CF58-4F5C-9688-18695D33400A}" presName="linearFlow" presStyleCnt="0">
        <dgm:presLayoutVars>
          <dgm:resizeHandles val="exact"/>
        </dgm:presLayoutVars>
      </dgm:prSet>
      <dgm:spPr/>
    </dgm:pt>
    <dgm:pt modelId="{63C8C6AD-58E4-4E4A-8ED6-6751B59DE6A9}" type="pres">
      <dgm:prSet presAssocID="{1956023F-9E93-48A7-8D45-00945E0BD909}" presName="node" presStyleLbl="node1" presStyleIdx="0" presStyleCnt="3" custLinFactNeighborY="-2436">
        <dgm:presLayoutVars>
          <dgm:bulletEnabled val="1"/>
        </dgm:presLayoutVars>
      </dgm:prSet>
      <dgm:spPr/>
    </dgm:pt>
    <dgm:pt modelId="{D3528830-0CE9-4290-9D7B-9926CF5F959C}" type="pres">
      <dgm:prSet presAssocID="{10D1A227-0B2C-4D60-87A7-8175D17D9B0A}" presName="sibTrans" presStyleLbl="sibTrans2D1" presStyleIdx="0" presStyleCnt="2"/>
      <dgm:spPr/>
    </dgm:pt>
    <dgm:pt modelId="{17D5DCCF-B203-410C-AAE1-9D0F1C8FAF42}" type="pres">
      <dgm:prSet presAssocID="{10D1A227-0B2C-4D60-87A7-8175D17D9B0A}" presName="connectorText" presStyleLbl="sibTrans2D1" presStyleIdx="0" presStyleCnt="2"/>
      <dgm:spPr/>
    </dgm:pt>
    <dgm:pt modelId="{AD2B6D2D-7928-40D4-A97E-9A5F5150C426}" type="pres">
      <dgm:prSet presAssocID="{5572C557-1F5A-4496-AF4F-1C8B12D9046A}" presName="node" presStyleLbl="node1" presStyleIdx="1" presStyleCnt="3" custLinFactNeighborX="0" custLinFactNeighborY="-76744">
        <dgm:presLayoutVars>
          <dgm:bulletEnabled val="1"/>
        </dgm:presLayoutVars>
      </dgm:prSet>
      <dgm:spPr/>
    </dgm:pt>
    <dgm:pt modelId="{D7808161-97E5-4BA5-AD09-1D6EE6C4C024}" type="pres">
      <dgm:prSet presAssocID="{C592BADF-BB6B-4716-A32A-C7549A0A1E48}" presName="sibTrans" presStyleLbl="sibTrans2D1" presStyleIdx="1" presStyleCnt="2"/>
      <dgm:spPr/>
    </dgm:pt>
    <dgm:pt modelId="{C6399596-7482-4D8A-990F-CD2E00D419FC}" type="pres">
      <dgm:prSet presAssocID="{C592BADF-BB6B-4716-A32A-C7549A0A1E48}" presName="connectorText" presStyleLbl="sibTrans2D1" presStyleIdx="1" presStyleCnt="2"/>
      <dgm:spPr/>
    </dgm:pt>
    <dgm:pt modelId="{19637331-4D7F-44C1-8E74-9EDF7467F387}" type="pres">
      <dgm:prSet presAssocID="{765659A2-E1EB-4CB0-B260-9EADF999E86C}" presName="node" presStyleLbl="node1" presStyleIdx="2" presStyleCnt="3" custLinFactY="-26744" custLinFactNeighborX="0" custLinFactNeighborY="-100000">
        <dgm:presLayoutVars>
          <dgm:bulletEnabled val="1"/>
        </dgm:presLayoutVars>
      </dgm:prSet>
      <dgm:spPr/>
    </dgm:pt>
  </dgm:ptLst>
  <dgm:cxnLst>
    <dgm:cxn modelId="{336C7301-4A57-4920-9FDE-A1FFC8E4E9CE}" type="presOf" srcId="{765659A2-E1EB-4CB0-B260-9EADF999E86C}" destId="{19637331-4D7F-44C1-8E74-9EDF7467F387}" srcOrd="0" destOrd="0" presId="urn:microsoft.com/office/officeart/2005/8/layout/process2"/>
    <dgm:cxn modelId="{82231B3B-A7EA-448A-96CD-30A78E9E78D4}" type="presOf" srcId="{10D1A227-0B2C-4D60-87A7-8175D17D9B0A}" destId="{D3528830-0CE9-4290-9D7B-9926CF5F959C}" srcOrd="0" destOrd="0" presId="urn:microsoft.com/office/officeart/2005/8/layout/process2"/>
    <dgm:cxn modelId="{53414B3B-1236-47DF-B397-D16A68241D50}" type="presOf" srcId="{10D1A227-0B2C-4D60-87A7-8175D17D9B0A}" destId="{17D5DCCF-B203-410C-AAE1-9D0F1C8FAF42}" srcOrd="1" destOrd="0" presId="urn:microsoft.com/office/officeart/2005/8/layout/process2"/>
    <dgm:cxn modelId="{C561785B-321F-41B5-8CC7-0BAC24B68F0E}" srcId="{E5CBA8A3-CF58-4F5C-9688-18695D33400A}" destId="{1956023F-9E93-48A7-8D45-00945E0BD909}" srcOrd="0" destOrd="0" parTransId="{11F8ECD0-8517-455D-AE32-E19E56EAC585}" sibTransId="{10D1A227-0B2C-4D60-87A7-8175D17D9B0A}"/>
    <dgm:cxn modelId="{89E5B262-BB89-4CC4-8B6F-B7C79901CA31}" type="presOf" srcId="{5572C557-1F5A-4496-AF4F-1C8B12D9046A}" destId="{AD2B6D2D-7928-40D4-A97E-9A5F5150C426}" srcOrd="0" destOrd="0" presId="urn:microsoft.com/office/officeart/2005/8/layout/process2"/>
    <dgm:cxn modelId="{E4FACC65-0AE8-4A83-BFD3-5F9C505DFC91}" srcId="{E5CBA8A3-CF58-4F5C-9688-18695D33400A}" destId="{5572C557-1F5A-4496-AF4F-1C8B12D9046A}" srcOrd="1" destOrd="0" parTransId="{932CFD61-5C80-43B5-93AC-6D710C92197C}" sibTransId="{C592BADF-BB6B-4716-A32A-C7549A0A1E48}"/>
    <dgm:cxn modelId="{647D3748-32B3-47B5-8F6E-89A8459682F5}" type="presOf" srcId="{1956023F-9E93-48A7-8D45-00945E0BD909}" destId="{63C8C6AD-58E4-4E4A-8ED6-6751B59DE6A9}" srcOrd="0" destOrd="0" presId="urn:microsoft.com/office/officeart/2005/8/layout/process2"/>
    <dgm:cxn modelId="{B1CBA285-6BC8-4471-9C60-21A12A72BC16}" type="presOf" srcId="{E5CBA8A3-CF58-4F5C-9688-18695D33400A}" destId="{8DEF1226-46BE-4424-BBAE-F64EF1BA4A16}" srcOrd="0" destOrd="0" presId="urn:microsoft.com/office/officeart/2005/8/layout/process2"/>
    <dgm:cxn modelId="{2E79B5B6-DD36-48E6-8D71-93BE0AA78622}" type="presOf" srcId="{C592BADF-BB6B-4716-A32A-C7549A0A1E48}" destId="{D7808161-97E5-4BA5-AD09-1D6EE6C4C024}" srcOrd="0" destOrd="0" presId="urn:microsoft.com/office/officeart/2005/8/layout/process2"/>
    <dgm:cxn modelId="{069AFDDC-F1F4-4285-AC0C-2EDBCFD0338A}" srcId="{E5CBA8A3-CF58-4F5C-9688-18695D33400A}" destId="{765659A2-E1EB-4CB0-B260-9EADF999E86C}" srcOrd="2" destOrd="0" parTransId="{D519C7E1-4453-46C4-B3DF-6907ACE3B5EC}" sibTransId="{8220F9CC-C6CA-4A72-B434-32F899D2B156}"/>
    <dgm:cxn modelId="{C63D44FF-21FE-4BC5-8F9D-4EAF203EBDF6}" type="presOf" srcId="{C592BADF-BB6B-4716-A32A-C7549A0A1E48}" destId="{C6399596-7482-4D8A-990F-CD2E00D419FC}" srcOrd="1" destOrd="0" presId="urn:microsoft.com/office/officeart/2005/8/layout/process2"/>
    <dgm:cxn modelId="{3BB866AF-9124-49AE-B4E8-509E4FF0D2BF}" type="presParOf" srcId="{8DEF1226-46BE-4424-BBAE-F64EF1BA4A16}" destId="{63C8C6AD-58E4-4E4A-8ED6-6751B59DE6A9}" srcOrd="0" destOrd="0" presId="urn:microsoft.com/office/officeart/2005/8/layout/process2"/>
    <dgm:cxn modelId="{7DEB9040-0D49-4DCC-971E-4536EE0EE537}" type="presParOf" srcId="{8DEF1226-46BE-4424-BBAE-F64EF1BA4A16}" destId="{D3528830-0CE9-4290-9D7B-9926CF5F959C}" srcOrd="1" destOrd="0" presId="urn:microsoft.com/office/officeart/2005/8/layout/process2"/>
    <dgm:cxn modelId="{81788763-D897-448B-8A17-55B4786F1A69}" type="presParOf" srcId="{D3528830-0CE9-4290-9D7B-9926CF5F959C}" destId="{17D5DCCF-B203-410C-AAE1-9D0F1C8FAF42}" srcOrd="0" destOrd="0" presId="urn:microsoft.com/office/officeart/2005/8/layout/process2"/>
    <dgm:cxn modelId="{2E082873-D4B0-43F0-9CDF-E9B6926E476D}" type="presParOf" srcId="{8DEF1226-46BE-4424-BBAE-F64EF1BA4A16}" destId="{AD2B6D2D-7928-40D4-A97E-9A5F5150C426}" srcOrd="2" destOrd="0" presId="urn:microsoft.com/office/officeart/2005/8/layout/process2"/>
    <dgm:cxn modelId="{FC821FCB-7D7A-417E-9FFF-355D1BAE6E2B}" type="presParOf" srcId="{8DEF1226-46BE-4424-BBAE-F64EF1BA4A16}" destId="{D7808161-97E5-4BA5-AD09-1D6EE6C4C024}" srcOrd="3" destOrd="0" presId="urn:microsoft.com/office/officeart/2005/8/layout/process2"/>
    <dgm:cxn modelId="{68DFCA13-DBE3-4B71-9CC8-F1468AD1917A}" type="presParOf" srcId="{D7808161-97E5-4BA5-AD09-1D6EE6C4C024}" destId="{C6399596-7482-4D8A-990F-CD2E00D419FC}" srcOrd="0" destOrd="0" presId="urn:microsoft.com/office/officeart/2005/8/layout/process2"/>
    <dgm:cxn modelId="{43B49FAF-938A-48F1-A5A4-D3B35826E225}" type="presParOf" srcId="{8DEF1226-46BE-4424-BBAE-F64EF1BA4A16}" destId="{19637331-4D7F-44C1-8E74-9EDF7467F387}"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35A05F-BEE3-4D80-9205-E50A470390B7}" type="doc">
      <dgm:prSet loTypeId="urn:microsoft.com/office/officeart/2005/8/layout/process2" loCatId="process" qsTypeId="urn:microsoft.com/office/officeart/2005/8/quickstyle/simple1" qsCatId="simple" csTypeId="urn:microsoft.com/office/officeart/2005/8/colors/accent1_2" csCatId="accent1" phldr="1"/>
      <dgm:spPr/>
    </dgm:pt>
    <dgm:pt modelId="{AFE5188C-F7C0-4CFB-BBBD-10610615CEF0}">
      <dgm:prSet phldrT="[Tekst]" custT="1"/>
      <dgm:spPr/>
      <dgm:t>
        <a:bodyPr/>
        <a:lstStyle/>
        <a:p>
          <a:r>
            <a:rPr lang="pl-PL" sz="1100" dirty="0"/>
            <a:t>Przeprowadzenie postępowania zgodnie ze wskazaniem sądu co do okoliczności, które należy wyjaśnić i czynności, które należy przeprowadzić</a:t>
          </a:r>
        </a:p>
      </dgm:t>
    </dgm:pt>
    <dgm:pt modelId="{73C0D59F-787A-44CF-B5A7-F79E62742D61}" type="parTrans" cxnId="{73CC70B7-CECC-4AB0-91CB-53995FB383BF}">
      <dgm:prSet/>
      <dgm:spPr/>
      <dgm:t>
        <a:bodyPr/>
        <a:lstStyle/>
        <a:p>
          <a:endParaRPr lang="pl-PL"/>
        </a:p>
      </dgm:t>
    </dgm:pt>
    <dgm:pt modelId="{433F74A7-1EA1-43C5-93D8-26D1973A6DDA}" type="sibTrans" cxnId="{73CC70B7-CECC-4AB0-91CB-53995FB383BF}">
      <dgm:prSet/>
      <dgm:spPr/>
      <dgm:t>
        <a:bodyPr/>
        <a:lstStyle/>
        <a:p>
          <a:endParaRPr lang="pl-PL"/>
        </a:p>
      </dgm:t>
    </dgm:pt>
    <dgm:pt modelId="{B8202D22-B6CF-4294-9B5C-4BEF2999BCC9}">
      <dgm:prSet phldrT="[Tekst]" custT="1"/>
      <dgm:spPr/>
      <dgm:t>
        <a:bodyPr/>
        <a:lstStyle/>
        <a:p>
          <a:r>
            <a:rPr lang="pl-PL" sz="1100" dirty="0"/>
            <a:t>Ponowne wydanie postanowienia o umorzeniu postępowania z pouczeniem co do możliwości zaskarżenia tej decyzji do prokuratora nadrzędnego (art. 330 § 2 k.p.k.)</a:t>
          </a:r>
        </a:p>
      </dgm:t>
    </dgm:pt>
    <dgm:pt modelId="{7866CB47-E602-4C1A-980A-F262FE297120}" type="parTrans" cxnId="{4B2F2B61-C989-4E3F-811E-0E18A77482E3}">
      <dgm:prSet/>
      <dgm:spPr/>
      <dgm:t>
        <a:bodyPr/>
        <a:lstStyle/>
        <a:p>
          <a:endParaRPr lang="pl-PL"/>
        </a:p>
      </dgm:t>
    </dgm:pt>
    <dgm:pt modelId="{1B460E6E-CDD3-447C-913E-A7E63B791659}" type="sibTrans" cxnId="{4B2F2B61-C989-4E3F-811E-0E18A77482E3}">
      <dgm:prSet/>
      <dgm:spPr/>
      <dgm:t>
        <a:bodyPr/>
        <a:lstStyle/>
        <a:p>
          <a:endParaRPr lang="pl-PL"/>
        </a:p>
      </dgm:t>
    </dgm:pt>
    <dgm:pt modelId="{316A7B63-4310-443A-8CA8-346CEAD70F8D}">
      <dgm:prSet phldrT="[Tekst]" custT="1"/>
      <dgm:spPr/>
      <dgm:t>
        <a:bodyPr/>
        <a:lstStyle/>
        <a:p>
          <a:r>
            <a:rPr lang="pl-PL" sz="1100" dirty="0"/>
            <a:t>Złożenie przez pokrzywdzonego zażalenia na to postanowienie do prokuratora nadrzędnego, który po rozpoznaniu zażalenia na drugie umorzenie utrzymuje zaskarżone postanowienie w mocy (art. 330 § 2 k.p.k.)</a:t>
          </a:r>
        </a:p>
      </dgm:t>
    </dgm:pt>
    <dgm:pt modelId="{29C97E05-D059-4820-8F36-C069DE5EB05E}" type="parTrans" cxnId="{17F178FA-358C-4FC3-AF57-BDA8B34E5B0D}">
      <dgm:prSet/>
      <dgm:spPr/>
      <dgm:t>
        <a:bodyPr/>
        <a:lstStyle/>
        <a:p>
          <a:endParaRPr lang="pl-PL"/>
        </a:p>
      </dgm:t>
    </dgm:pt>
    <dgm:pt modelId="{BC63D0FA-E87D-4539-8404-FCE8DC45C623}" type="sibTrans" cxnId="{17F178FA-358C-4FC3-AF57-BDA8B34E5B0D}">
      <dgm:prSet/>
      <dgm:spPr/>
      <dgm:t>
        <a:bodyPr/>
        <a:lstStyle/>
        <a:p>
          <a:endParaRPr lang="pl-PL"/>
        </a:p>
      </dgm:t>
    </dgm:pt>
    <dgm:pt modelId="{9FD5B21D-5B33-40A8-95F6-48D04374791A}" type="pres">
      <dgm:prSet presAssocID="{AC35A05F-BEE3-4D80-9205-E50A470390B7}" presName="linearFlow" presStyleCnt="0">
        <dgm:presLayoutVars>
          <dgm:resizeHandles val="exact"/>
        </dgm:presLayoutVars>
      </dgm:prSet>
      <dgm:spPr/>
    </dgm:pt>
    <dgm:pt modelId="{408DB883-C45A-4E1C-8365-75A3C2C9E48E}" type="pres">
      <dgm:prSet presAssocID="{AFE5188C-F7C0-4CFB-BBBD-10610615CEF0}" presName="node" presStyleLbl="node1" presStyleIdx="0" presStyleCnt="3" custLinFactNeighborX="0" custLinFactNeighborY="7643">
        <dgm:presLayoutVars>
          <dgm:bulletEnabled val="1"/>
        </dgm:presLayoutVars>
      </dgm:prSet>
      <dgm:spPr/>
    </dgm:pt>
    <dgm:pt modelId="{855A8E81-01D3-4269-B9A6-35A78F469816}" type="pres">
      <dgm:prSet presAssocID="{433F74A7-1EA1-43C5-93D8-26D1973A6DDA}" presName="sibTrans" presStyleLbl="sibTrans2D1" presStyleIdx="0" presStyleCnt="2" custScaleX="19677" custScaleY="44019" custLinFactNeighborX="13589" custLinFactNeighborY="-19309"/>
      <dgm:spPr/>
    </dgm:pt>
    <dgm:pt modelId="{4E7616FC-801E-475E-849A-C04E5E027870}" type="pres">
      <dgm:prSet presAssocID="{433F74A7-1EA1-43C5-93D8-26D1973A6DDA}" presName="connectorText" presStyleLbl="sibTrans2D1" presStyleIdx="0" presStyleCnt="2"/>
      <dgm:spPr/>
    </dgm:pt>
    <dgm:pt modelId="{D1D4F9A6-A088-436D-A9BD-D843D71909F2}" type="pres">
      <dgm:prSet presAssocID="{B8202D22-B6CF-4294-9B5C-4BEF2999BCC9}" presName="node" presStyleLbl="node1" presStyleIdx="1" presStyleCnt="3" custScaleX="102625" custScaleY="134731" custLinFactNeighborX="0" custLinFactNeighborY="-75019">
        <dgm:presLayoutVars>
          <dgm:bulletEnabled val="1"/>
        </dgm:presLayoutVars>
      </dgm:prSet>
      <dgm:spPr/>
    </dgm:pt>
    <dgm:pt modelId="{A0097791-B761-4A98-B5E5-27D14186EE05}" type="pres">
      <dgm:prSet presAssocID="{1B460E6E-CDD3-447C-913E-A7E63B791659}" presName="sibTrans" presStyleLbl="sibTrans2D1" presStyleIdx="1" presStyleCnt="2"/>
      <dgm:spPr/>
    </dgm:pt>
    <dgm:pt modelId="{936244C5-9C00-45A6-8837-CD3EDD67F157}" type="pres">
      <dgm:prSet presAssocID="{1B460E6E-CDD3-447C-913E-A7E63B791659}" presName="connectorText" presStyleLbl="sibTrans2D1" presStyleIdx="1" presStyleCnt="2"/>
      <dgm:spPr/>
    </dgm:pt>
    <dgm:pt modelId="{922C0F31-2375-4570-8D50-CC0DB1FE3310}" type="pres">
      <dgm:prSet presAssocID="{316A7B63-4310-443A-8CA8-346CEAD70F8D}" presName="node" presStyleLbl="node1" presStyleIdx="2" presStyleCnt="3" custScaleX="105547" custScaleY="115160" custLinFactY="-25006" custLinFactNeighborX="0" custLinFactNeighborY="-100000">
        <dgm:presLayoutVars>
          <dgm:bulletEnabled val="1"/>
        </dgm:presLayoutVars>
      </dgm:prSet>
      <dgm:spPr/>
    </dgm:pt>
  </dgm:ptLst>
  <dgm:cxnLst>
    <dgm:cxn modelId="{63D9735E-ECCF-4C6B-BD80-DCDEA7652E6D}" type="presOf" srcId="{433F74A7-1EA1-43C5-93D8-26D1973A6DDA}" destId="{855A8E81-01D3-4269-B9A6-35A78F469816}" srcOrd="0" destOrd="0" presId="urn:microsoft.com/office/officeart/2005/8/layout/process2"/>
    <dgm:cxn modelId="{0312455F-C6A6-4462-AF48-54D0E9C6CCA4}" type="presOf" srcId="{AC35A05F-BEE3-4D80-9205-E50A470390B7}" destId="{9FD5B21D-5B33-40A8-95F6-48D04374791A}" srcOrd="0" destOrd="0" presId="urn:microsoft.com/office/officeart/2005/8/layout/process2"/>
    <dgm:cxn modelId="{4B2F2B61-C989-4E3F-811E-0E18A77482E3}" srcId="{AC35A05F-BEE3-4D80-9205-E50A470390B7}" destId="{B8202D22-B6CF-4294-9B5C-4BEF2999BCC9}" srcOrd="1" destOrd="0" parTransId="{7866CB47-E602-4C1A-980A-F262FE297120}" sibTransId="{1B460E6E-CDD3-447C-913E-A7E63B791659}"/>
    <dgm:cxn modelId="{C9C90242-EC8E-4C0A-A879-B101F39F2AFC}" type="presOf" srcId="{AFE5188C-F7C0-4CFB-BBBD-10610615CEF0}" destId="{408DB883-C45A-4E1C-8365-75A3C2C9E48E}" srcOrd="0" destOrd="0" presId="urn:microsoft.com/office/officeart/2005/8/layout/process2"/>
    <dgm:cxn modelId="{1A2A9E48-358F-42B0-A90A-15D72972EFD8}" type="presOf" srcId="{1B460E6E-CDD3-447C-913E-A7E63B791659}" destId="{A0097791-B761-4A98-B5E5-27D14186EE05}" srcOrd="0" destOrd="0" presId="urn:microsoft.com/office/officeart/2005/8/layout/process2"/>
    <dgm:cxn modelId="{3CC0F380-BA1B-4F12-9C82-7E60AD0A9F3E}" type="presOf" srcId="{316A7B63-4310-443A-8CA8-346CEAD70F8D}" destId="{922C0F31-2375-4570-8D50-CC0DB1FE3310}" srcOrd="0" destOrd="0" presId="urn:microsoft.com/office/officeart/2005/8/layout/process2"/>
    <dgm:cxn modelId="{873E6DA9-2391-4EEF-B98E-292F948E31E0}" type="presOf" srcId="{B8202D22-B6CF-4294-9B5C-4BEF2999BCC9}" destId="{D1D4F9A6-A088-436D-A9BD-D843D71909F2}" srcOrd="0" destOrd="0" presId="urn:microsoft.com/office/officeart/2005/8/layout/process2"/>
    <dgm:cxn modelId="{73CC70B7-CECC-4AB0-91CB-53995FB383BF}" srcId="{AC35A05F-BEE3-4D80-9205-E50A470390B7}" destId="{AFE5188C-F7C0-4CFB-BBBD-10610615CEF0}" srcOrd="0" destOrd="0" parTransId="{73C0D59F-787A-44CF-B5A7-F79E62742D61}" sibTransId="{433F74A7-1EA1-43C5-93D8-26D1973A6DDA}"/>
    <dgm:cxn modelId="{8CC633F2-9133-4D3D-8E87-688FA905DCBD}" type="presOf" srcId="{433F74A7-1EA1-43C5-93D8-26D1973A6DDA}" destId="{4E7616FC-801E-475E-849A-C04E5E027870}" srcOrd="1" destOrd="0" presId="urn:microsoft.com/office/officeart/2005/8/layout/process2"/>
    <dgm:cxn modelId="{F3D39FF3-C228-4417-95BE-CDA73D99F9C3}" type="presOf" srcId="{1B460E6E-CDD3-447C-913E-A7E63B791659}" destId="{936244C5-9C00-45A6-8837-CD3EDD67F157}" srcOrd="1" destOrd="0" presId="urn:microsoft.com/office/officeart/2005/8/layout/process2"/>
    <dgm:cxn modelId="{17F178FA-358C-4FC3-AF57-BDA8B34E5B0D}" srcId="{AC35A05F-BEE3-4D80-9205-E50A470390B7}" destId="{316A7B63-4310-443A-8CA8-346CEAD70F8D}" srcOrd="2" destOrd="0" parTransId="{29C97E05-D059-4820-8F36-C069DE5EB05E}" sibTransId="{BC63D0FA-E87D-4539-8404-FCE8DC45C623}"/>
    <dgm:cxn modelId="{BC2850A0-8EDE-4A61-AFF0-1A9176EC8026}" type="presParOf" srcId="{9FD5B21D-5B33-40A8-95F6-48D04374791A}" destId="{408DB883-C45A-4E1C-8365-75A3C2C9E48E}" srcOrd="0" destOrd="0" presId="urn:microsoft.com/office/officeart/2005/8/layout/process2"/>
    <dgm:cxn modelId="{B8831173-0B7C-4B42-ABC9-CB053B3F32B8}" type="presParOf" srcId="{9FD5B21D-5B33-40A8-95F6-48D04374791A}" destId="{855A8E81-01D3-4269-B9A6-35A78F469816}" srcOrd="1" destOrd="0" presId="urn:microsoft.com/office/officeart/2005/8/layout/process2"/>
    <dgm:cxn modelId="{9E12FEB0-F279-4083-80B2-4CC10A1E67FE}" type="presParOf" srcId="{855A8E81-01D3-4269-B9A6-35A78F469816}" destId="{4E7616FC-801E-475E-849A-C04E5E027870}" srcOrd="0" destOrd="0" presId="urn:microsoft.com/office/officeart/2005/8/layout/process2"/>
    <dgm:cxn modelId="{2C475E78-FF1F-41B4-885E-1B49245271E1}" type="presParOf" srcId="{9FD5B21D-5B33-40A8-95F6-48D04374791A}" destId="{D1D4F9A6-A088-436D-A9BD-D843D71909F2}" srcOrd="2" destOrd="0" presId="urn:microsoft.com/office/officeart/2005/8/layout/process2"/>
    <dgm:cxn modelId="{17A7F267-4EE0-47D0-8E41-6D4972050B40}" type="presParOf" srcId="{9FD5B21D-5B33-40A8-95F6-48D04374791A}" destId="{A0097791-B761-4A98-B5E5-27D14186EE05}" srcOrd="3" destOrd="0" presId="urn:microsoft.com/office/officeart/2005/8/layout/process2"/>
    <dgm:cxn modelId="{7C4A4F31-926E-4BCF-BF8C-A6201AF43E9A}" type="presParOf" srcId="{A0097791-B761-4A98-B5E5-27D14186EE05}" destId="{936244C5-9C00-45A6-8837-CD3EDD67F157}" srcOrd="0" destOrd="0" presId="urn:microsoft.com/office/officeart/2005/8/layout/process2"/>
    <dgm:cxn modelId="{17C893E0-F109-4E5A-800B-E386F3A3D770}" type="presParOf" srcId="{9FD5B21D-5B33-40A8-95F6-48D04374791A}" destId="{922C0F31-2375-4570-8D50-CC0DB1FE3310}"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E396E6-28D6-4768-AA4B-379313E844FF}"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pl-PL"/>
        </a:p>
      </dgm:t>
    </dgm:pt>
    <dgm:pt modelId="{1B41C73C-7C9D-48A2-AED9-9FF4E65BF5B6}">
      <dgm:prSet phldrT="[Tekst]"/>
      <dgm:spPr/>
      <dgm:t>
        <a:bodyPr/>
        <a:lstStyle/>
        <a:p>
          <a:r>
            <a:rPr lang="pl-PL" dirty="0"/>
            <a:t>oskarżyciel publiczny</a:t>
          </a:r>
        </a:p>
      </dgm:t>
    </dgm:pt>
    <dgm:pt modelId="{C3470253-89A7-4267-96D5-66981533F60C}" type="parTrans" cxnId="{B6030E57-769A-4C4E-A3D2-497816F437B9}">
      <dgm:prSet/>
      <dgm:spPr/>
      <dgm:t>
        <a:bodyPr/>
        <a:lstStyle/>
        <a:p>
          <a:endParaRPr lang="pl-PL"/>
        </a:p>
      </dgm:t>
    </dgm:pt>
    <dgm:pt modelId="{5D92C195-59B3-4EDD-AC6D-9515EC2B6754}" type="sibTrans" cxnId="{B6030E57-769A-4C4E-A3D2-497816F437B9}">
      <dgm:prSet/>
      <dgm:spPr/>
      <dgm:t>
        <a:bodyPr/>
        <a:lstStyle/>
        <a:p>
          <a:endParaRPr lang="pl-PL"/>
        </a:p>
      </dgm:t>
    </dgm:pt>
    <dgm:pt modelId="{42AED4C3-6039-4986-9F8A-1A85255F6C82}">
      <dgm:prSet phldrT="[Tekst]"/>
      <dgm:spPr/>
      <dgm:t>
        <a:bodyPr/>
        <a:lstStyle/>
        <a:p>
          <a:r>
            <a:rPr lang="pl-PL" dirty="0"/>
            <a:t>zastępuje go inny oskarżyciel publiczny (np. inny prokurator)</a:t>
          </a:r>
        </a:p>
      </dgm:t>
    </dgm:pt>
    <dgm:pt modelId="{75B50996-376E-489E-BF69-3F244D023EDC}" type="parTrans" cxnId="{761B83E6-1F8C-4316-838F-20D64FC34778}">
      <dgm:prSet/>
      <dgm:spPr/>
      <dgm:t>
        <a:bodyPr/>
        <a:lstStyle/>
        <a:p>
          <a:endParaRPr lang="pl-PL"/>
        </a:p>
      </dgm:t>
    </dgm:pt>
    <dgm:pt modelId="{A968CCFB-6B65-417F-A98F-0F6D94F8D20E}" type="sibTrans" cxnId="{761B83E6-1F8C-4316-838F-20D64FC34778}">
      <dgm:prSet/>
      <dgm:spPr/>
      <dgm:t>
        <a:bodyPr/>
        <a:lstStyle/>
        <a:p>
          <a:endParaRPr lang="pl-PL"/>
        </a:p>
      </dgm:t>
    </dgm:pt>
    <dgm:pt modelId="{A60D71A2-C4AB-49F6-B512-1591C4D598A7}">
      <dgm:prSet phldrT="[Tekst]"/>
      <dgm:spPr/>
      <dgm:t>
        <a:bodyPr/>
        <a:lstStyle/>
        <a:p>
          <a:r>
            <a:rPr lang="pl-PL" dirty="0"/>
            <a:t>oskarżyciel posiłkowy uboczny</a:t>
          </a:r>
        </a:p>
      </dgm:t>
    </dgm:pt>
    <dgm:pt modelId="{29830D49-7FEB-4013-907D-5A7C16F3355E}" type="parTrans" cxnId="{CE46F0BC-9E61-43C7-97EF-1E8C8BB8BD3E}">
      <dgm:prSet/>
      <dgm:spPr/>
      <dgm:t>
        <a:bodyPr/>
        <a:lstStyle/>
        <a:p>
          <a:endParaRPr lang="pl-PL"/>
        </a:p>
      </dgm:t>
    </dgm:pt>
    <dgm:pt modelId="{002ED68F-C474-456D-B4AC-36B5C901BEEF}" type="sibTrans" cxnId="{CE46F0BC-9E61-43C7-97EF-1E8C8BB8BD3E}">
      <dgm:prSet/>
      <dgm:spPr/>
      <dgm:t>
        <a:bodyPr/>
        <a:lstStyle/>
        <a:p>
          <a:endParaRPr lang="pl-PL"/>
        </a:p>
      </dgm:t>
    </dgm:pt>
    <dgm:pt modelId="{306B090E-5667-45A4-BBD9-5BAC2CC5EB3D}">
      <dgm:prSet phldrT="[Tekst]"/>
      <dgm:spPr/>
      <dgm:t>
        <a:bodyPr/>
        <a:lstStyle/>
        <a:p>
          <a:r>
            <a:rPr lang="pl-PL" dirty="0"/>
            <a:t>Śmierć oskarżyciela posiłkowego nie tamuje biegu postępowania; osoby najbliższe lub osoby pozostające na jego utrzymaniu mogą przystąpić do postępowania w charakterze oskarżyciela posiłkowego w każdym stadium postępowania (art. 58 § 1)</a:t>
          </a:r>
        </a:p>
      </dgm:t>
    </dgm:pt>
    <dgm:pt modelId="{C2251573-CE80-46E3-BD22-46D6934CF95D}" type="parTrans" cxnId="{2220A8D6-FFEF-41DD-9C8B-DF98BFE87480}">
      <dgm:prSet/>
      <dgm:spPr/>
      <dgm:t>
        <a:bodyPr/>
        <a:lstStyle/>
        <a:p>
          <a:endParaRPr lang="pl-PL"/>
        </a:p>
      </dgm:t>
    </dgm:pt>
    <dgm:pt modelId="{6A69B0AE-6BD3-4C41-9344-EC80C60DD6E4}" type="sibTrans" cxnId="{2220A8D6-FFEF-41DD-9C8B-DF98BFE87480}">
      <dgm:prSet/>
      <dgm:spPr/>
      <dgm:t>
        <a:bodyPr/>
        <a:lstStyle/>
        <a:p>
          <a:endParaRPr lang="pl-PL"/>
        </a:p>
      </dgm:t>
    </dgm:pt>
    <dgm:pt modelId="{1E1E7FB9-066A-4B42-986E-3DCE4F2B89A8}">
      <dgm:prSet phldrT="[Tekst]"/>
      <dgm:spPr/>
      <dgm:t>
        <a:bodyPr/>
        <a:lstStyle/>
        <a:p>
          <a:r>
            <a:rPr lang="pl-PL" dirty="0"/>
            <a:t>oskarżyciel posiłkowy subsydiarny</a:t>
          </a:r>
        </a:p>
      </dgm:t>
    </dgm:pt>
    <dgm:pt modelId="{E25AB68E-385E-491B-94B0-FEBB025AC926}" type="parTrans" cxnId="{CB826398-7EBD-4158-AD31-A902E86FB6E8}">
      <dgm:prSet/>
      <dgm:spPr/>
      <dgm:t>
        <a:bodyPr/>
        <a:lstStyle/>
        <a:p>
          <a:endParaRPr lang="pl-PL"/>
        </a:p>
      </dgm:t>
    </dgm:pt>
    <dgm:pt modelId="{BF29C1B9-3BF6-45DF-8E51-532A64811297}" type="sibTrans" cxnId="{CB826398-7EBD-4158-AD31-A902E86FB6E8}">
      <dgm:prSet/>
      <dgm:spPr/>
      <dgm:t>
        <a:bodyPr/>
        <a:lstStyle/>
        <a:p>
          <a:endParaRPr lang="pl-PL"/>
        </a:p>
      </dgm:t>
    </dgm:pt>
    <dgm:pt modelId="{0B4255EE-3552-43EC-8C17-AD7D443ACA66}">
      <dgm:prSet phldrT="[Tekst]"/>
      <dgm:spPr/>
      <dgm:t>
        <a:bodyPr/>
        <a:lstStyle/>
        <a:p>
          <a:r>
            <a:rPr lang="pl-PL" dirty="0"/>
            <a:t>oskarżyciel prywatny</a:t>
          </a:r>
        </a:p>
      </dgm:t>
    </dgm:pt>
    <dgm:pt modelId="{C2F65347-2526-4400-AA1B-0C0EFDF62DEA}" type="parTrans" cxnId="{D5CC16BB-E458-45E3-8219-B85721559DBF}">
      <dgm:prSet/>
      <dgm:spPr/>
      <dgm:t>
        <a:bodyPr/>
        <a:lstStyle/>
        <a:p>
          <a:endParaRPr lang="pl-PL"/>
        </a:p>
      </dgm:t>
    </dgm:pt>
    <dgm:pt modelId="{BA643144-2329-45A2-95FF-055FEB3C8D0E}" type="sibTrans" cxnId="{D5CC16BB-E458-45E3-8219-B85721559DBF}">
      <dgm:prSet/>
      <dgm:spPr/>
      <dgm:t>
        <a:bodyPr/>
        <a:lstStyle/>
        <a:p>
          <a:endParaRPr lang="pl-PL"/>
        </a:p>
      </dgm:t>
    </dgm:pt>
    <dgm:pt modelId="{A8CD97A8-2F03-4C3E-9580-5BD5BA4C72EE}">
      <dgm:prSet phldrT="[Tekst]"/>
      <dgm:spPr/>
      <dgm:t>
        <a:bodyPr/>
        <a:lstStyle/>
        <a:p>
          <a:r>
            <a:rPr lang="pl-PL" dirty="0"/>
            <a:t>Umorzenie postępowania (art. 17 § 1 pkt. 5), chyba że chodzi o kasację (art. 529) czy wznowienie postępowania (545). Osoby najbliższe mogą po śmierci oskarżonego dochodzić roszczeń z rozdziału 58 k.p.k.</a:t>
          </a:r>
        </a:p>
      </dgm:t>
    </dgm:pt>
    <dgm:pt modelId="{594C274A-2EED-40FA-9714-7699FA1960DB}" type="parTrans" cxnId="{8257C6B0-114A-4C3A-884F-66ACEDAB7003}">
      <dgm:prSet/>
      <dgm:spPr/>
      <dgm:t>
        <a:bodyPr/>
        <a:lstStyle/>
        <a:p>
          <a:endParaRPr lang="pl-PL"/>
        </a:p>
      </dgm:t>
    </dgm:pt>
    <dgm:pt modelId="{10BFBC3D-651B-449D-BC6E-E5BA172C9142}" type="sibTrans" cxnId="{8257C6B0-114A-4C3A-884F-66ACEDAB7003}">
      <dgm:prSet/>
      <dgm:spPr/>
      <dgm:t>
        <a:bodyPr/>
        <a:lstStyle/>
        <a:p>
          <a:endParaRPr lang="pl-PL"/>
        </a:p>
      </dgm:t>
    </dgm:pt>
    <dgm:pt modelId="{E3E9ED83-B59F-4889-81E9-8419FD465FAE}">
      <dgm:prSet phldrT="[Tekst]"/>
      <dgm:spPr/>
      <dgm:t>
        <a:bodyPr/>
        <a:lstStyle/>
        <a:p>
          <a:r>
            <a:rPr lang="pl-PL" dirty="0"/>
            <a:t>pokrzywdzony (strona w postępowaniu przygotowawczym)</a:t>
          </a:r>
        </a:p>
      </dgm:t>
    </dgm:pt>
    <dgm:pt modelId="{D600CBF1-FB68-481C-B15B-C3B16EC80F77}" type="parTrans" cxnId="{806B87C7-3F95-43CE-87E5-E8AEAC1D7099}">
      <dgm:prSet/>
      <dgm:spPr/>
      <dgm:t>
        <a:bodyPr/>
        <a:lstStyle/>
        <a:p>
          <a:endParaRPr lang="pl-PL"/>
        </a:p>
      </dgm:t>
    </dgm:pt>
    <dgm:pt modelId="{0D7560D1-DE85-4529-AE93-A67B2A4E05C5}" type="sibTrans" cxnId="{806B87C7-3F95-43CE-87E5-E8AEAC1D7099}">
      <dgm:prSet/>
      <dgm:spPr/>
      <dgm:t>
        <a:bodyPr/>
        <a:lstStyle/>
        <a:p>
          <a:endParaRPr lang="pl-PL"/>
        </a:p>
      </dgm:t>
    </dgm:pt>
    <dgm:pt modelId="{A7721DF9-2AE1-40A2-9F17-EF881821B12F}">
      <dgm:prSet phldrT="[Tekst]"/>
      <dgm:spPr/>
      <dgm:t>
        <a:bodyPr/>
        <a:lstStyle/>
        <a:p>
          <a:r>
            <a:rPr lang="pl-PL" dirty="0"/>
            <a:t>oskarżony </a:t>
          </a:r>
        </a:p>
      </dgm:t>
    </dgm:pt>
    <dgm:pt modelId="{93E97F96-8FB6-4B69-9C12-1BA4B95F4E20}" type="parTrans" cxnId="{89FE2743-FA79-4F8C-A3B9-60D91D780B63}">
      <dgm:prSet/>
      <dgm:spPr/>
      <dgm:t>
        <a:bodyPr/>
        <a:lstStyle/>
        <a:p>
          <a:endParaRPr lang="pl-PL"/>
        </a:p>
      </dgm:t>
    </dgm:pt>
    <dgm:pt modelId="{CB5982A4-56F7-4C72-B98B-291D455FEAF4}" type="sibTrans" cxnId="{89FE2743-FA79-4F8C-A3B9-60D91D780B63}">
      <dgm:prSet/>
      <dgm:spPr/>
      <dgm:t>
        <a:bodyPr/>
        <a:lstStyle/>
        <a:p>
          <a:endParaRPr lang="pl-PL"/>
        </a:p>
      </dgm:t>
    </dgm:pt>
    <dgm:pt modelId="{0713EE0C-4A39-4616-8D08-6428C7A4CEE4}">
      <dgm:prSet/>
      <dgm:spPr/>
      <dgm:t>
        <a:bodyPr/>
        <a:lstStyle/>
        <a:p>
          <a:r>
            <a:rPr lang="pl-PL" dirty="0"/>
            <a:t>Postępowanie zawiesza się (sąd lub referendarz sądowy), a osoby najbliższe lub osoby pozostające na utrzymaniu zmarłego mogą wstąpić w jego prawa. Jeżeli w terminie zawitym 3 miesięcy osoba uprawniona nie wstąpi w prawa zmarłego, sąd lub referendarz sądowy umarza postępowanie.(art. 58 § 2 w zw. z art. 61)</a:t>
          </a:r>
        </a:p>
      </dgm:t>
    </dgm:pt>
    <dgm:pt modelId="{B9DBC406-99F1-4556-AA1F-38C324E5FBC8}" type="parTrans" cxnId="{25320E3A-5FF9-4AB9-928A-A57B0CE416E4}">
      <dgm:prSet/>
      <dgm:spPr/>
      <dgm:t>
        <a:bodyPr/>
        <a:lstStyle/>
        <a:p>
          <a:endParaRPr lang="pl-PL"/>
        </a:p>
      </dgm:t>
    </dgm:pt>
    <dgm:pt modelId="{6B59ED78-D7A7-4531-9C74-623312E36327}" type="sibTrans" cxnId="{25320E3A-5FF9-4AB9-928A-A57B0CE416E4}">
      <dgm:prSet/>
      <dgm:spPr/>
      <dgm:t>
        <a:bodyPr/>
        <a:lstStyle/>
        <a:p>
          <a:endParaRPr lang="pl-PL"/>
        </a:p>
      </dgm:t>
    </dgm:pt>
    <dgm:pt modelId="{252DB4C2-2EE6-4516-83C8-FDCA63BAFCA8}">
      <dgm:prSet phldrT="[Tekst]"/>
      <dgm:spPr/>
      <dgm:t>
        <a:bodyPr/>
        <a:lstStyle/>
        <a:p>
          <a:r>
            <a:rPr lang="pl-PL" dirty="0"/>
            <a:t>Postępowanie zawiesza się (sąd lub referendarz sądowy), a osoby najbliższe lub osoby pozostające na utrzymaniu zmarłego mogą wstąpić w jego prawa. Jeżeli w terminie zawitym 3 miesięcy osoba uprawniona nie wstąpi w prawa zmarłego, sąd lub referendarz sądowy umarza postępowanie.(art. 61)</a:t>
          </a:r>
        </a:p>
      </dgm:t>
    </dgm:pt>
    <dgm:pt modelId="{AEE8389D-79F2-462F-B52C-9EC1419A1AD7}" type="parTrans" cxnId="{85A95C7F-DCF7-41AD-8F6F-7EFF06033642}">
      <dgm:prSet/>
      <dgm:spPr/>
      <dgm:t>
        <a:bodyPr/>
        <a:lstStyle/>
        <a:p>
          <a:endParaRPr lang="pl-PL"/>
        </a:p>
      </dgm:t>
    </dgm:pt>
    <dgm:pt modelId="{B34C5AF3-2F6F-4E5B-917E-6CF13B909F5A}" type="sibTrans" cxnId="{85A95C7F-DCF7-41AD-8F6F-7EFF06033642}">
      <dgm:prSet/>
      <dgm:spPr/>
      <dgm:t>
        <a:bodyPr/>
        <a:lstStyle/>
        <a:p>
          <a:endParaRPr lang="pl-PL"/>
        </a:p>
      </dgm:t>
    </dgm:pt>
    <dgm:pt modelId="{FD06B2DE-6F5A-4163-BB7E-B92514F97068}">
      <dgm:prSet phldrT="[Tekst]"/>
      <dgm:spPr/>
      <dgm:t>
        <a:bodyPr/>
        <a:lstStyle/>
        <a:p>
          <a:r>
            <a:rPr lang="pl-PL" dirty="0"/>
            <a:t>W razie śmierci pokrzywdzonego prawa, które by mu przysługiwały, mogą wykonywać osoby najbliższe lub osoby pozostające na jego utrzymaniu, a w wypadku ich braku lub nieujawnienia - prokurator, działając z urzędu (art. 52)</a:t>
          </a:r>
        </a:p>
      </dgm:t>
    </dgm:pt>
    <dgm:pt modelId="{4255BE9F-2432-46EA-9FD2-36DAB763C0A6}" type="parTrans" cxnId="{CDC2EFBA-1593-4DD2-B464-C30978E326FC}">
      <dgm:prSet/>
      <dgm:spPr/>
      <dgm:t>
        <a:bodyPr/>
        <a:lstStyle/>
        <a:p>
          <a:endParaRPr lang="pl-PL"/>
        </a:p>
      </dgm:t>
    </dgm:pt>
    <dgm:pt modelId="{014B6D9A-4CC8-49F0-A196-BFF90E3312AD}" type="sibTrans" cxnId="{CDC2EFBA-1593-4DD2-B464-C30978E326FC}">
      <dgm:prSet/>
      <dgm:spPr/>
      <dgm:t>
        <a:bodyPr/>
        <a:lstStyle/>
        <a:p>
          <a:endParaRPr lang="pl-PL"/>
        </a:p>
      </dgm:t>
    </dgm:pt>
    <dgm:pt modelId="{FBA4ABB0-6985-435E-9894-E42D85429F5A}" type="pres">
      <dgm:prSet presAssocID="{29E396E6-28D6-4768-AA4B-379313E844FF}" presName="Name0" presStyleCnt="0">
        <dgm:presLayoutVars>
          <dgm:dir/>
          <dgm:animLvl val="lvl"/>
          <dgm:resizeHandles val="exact"/>
        </dgm:presLayoutVars>
      </dgm:prSet>
      <dgm:spPr/>
    </dgm:pt>
    <dgm:pt modelId="{EE212EF2-D0D6-4A88-BEAA-BC165E0946FB}" type="pres">
      <dgm:prSet presAssocID="{1B41C73C-7C9D-48A2-AED9-9FF4E65BF5B6}" presName="linNode" presStyleCnt="0"/>
      <dgm:spPr/>
    </dgm:pt>
    <dgm:pt modelId="{952E360A-D167-47D3-9220-C2670B9BAA32}" type="pres">
      <dgm:prSet presAssocID="{1B41C73C-7C9D-48A2-AED9-9FF4E65BF5B6}" presName="parentText" presStyleLbl="node1" presStyleIdx="0" presStyleCnt="6">
        <dgm:presLayoutVars>
          <dgm:chMax val="1"/>
          <dgm:bulletEnabled val="1"/>
        </dgm:presLayoutVars>
      </dgm:prSet>
      <dgm:spPr/>
    </dgm:pt>
    <dgm:pt modelId="{BA39C08B-5E12-4342-9A28-32D8F5621F2E}" type="pres">
      <dgm:prSet presAssocID="{1B41C73C-7C9D-48A2-AED9-9FF4E65BF5B6}" presName="descendantText" presStyleLbl="alignAccFollowNode1" presStyleIdx="0" presStyleCnt="6" custScaleY="127093">
        <dgm:presLayoutVars>
          <dgm:bulletEnabled val="1"/>
        </dgm:presLayoutVars>
      </dgm:prSet>
      <dgm:spPr/>
    </dgm:pt>
    <dgm:pt modelId="{E4991DFB-4615-47EE-8AC8-4B457EF39CC5}" type="pres">
      <dgm:prSet presAssocID="{5D92C195-59B3-4EDD-AC6D-9515EC2B6754}" presName="sp" presStyleCnt="0"/>
      <dgm:spPr/>
    </dgm:pt>
    <dgm:pt modelId="{FC30CE30-6292-45B9-AEF1-825F999FF7AF}" type="pres">
      <dgm:prSet presAssocID="{A60D71A2-C4AB-49F6-B512-1591C4D598A7}" presName="linNode" presStyleCnt="0"/>
      <dgm:spPr/>
    </dgm:pt>
    <dgm:pt modelId="{C3370891-27EE-45D1-A282-8A6AFD627E74}" type="pres">
      <dgm:prSet presAssocID="{A60D71A2-C4AB-49F6-B512-1591C4D598A7}" presName="parentText" presStyleLbl="node1" presStyleIdx="1" presStyleCnt="6">
        <dgm:presLayoutVars>
          <dgm:chMax val="1"/>
          <dgm:bulletEnabled val="1"/>
        </dgm:presLayoutVars>
      </dgm:prSet>
      <dgm:spPr/>
    </dgm:pt>
    <dgm:pt modelId="{3AE30FC6-8938-4446-BF64-4396A08C9841}" type="pres">
      <dgm:prSet presAssocID="{A60D71A2-C4AB-49F6-B512-1591C4D598A7}" presName="descendantText" presStyleLbl="alignAccFollowNode1" presStyleIdx="1" presStyleCnt="6" custScaleY="126984">
        <dgm:presLayoutVars>
          <dgm:bulletEnabled val="1"/>
        </dgm:presLayoutVars>
      </dgm:prSet>
      <dgm:spPr/>
    </dgm:pt>
    <dgm:pt modelId="{17A58145-DD77-40B7-90DB-06594B4950DE}" type="pres">
      <dgm:prSet presAssocID="{002ED68F-C474-456D-B4AC-36B5C901BEEF}" presName="sp" presStyleCnt="0"/>
      <dgm:spPr/>
    </dgm:pt>
    <dgm:pt modelId="{584173DF-D2DE-4E38-9447-BC8410E7F4BB}" type="pres">
      <dgm:prSet presAssocID="{1E1E7FB9-066A-4B42-986E-3DCE4F2B89A8}" presName="linNode" presStyleCnt="0"/>
      <dgm:spPr/>
    </dgm:pt>
    <dgm:pt modelId="{D6D33757-3DE3-405E-97DB-8F578082288F}" type="pres">
      <dgm:prSet presAssocID="{1E1E7FB9-066A-4B42-986E-3DCE4F2B89A8}" presName="parentText" presStyleLbl="node1" presStyleIdx="2" presStyleCnt="6">
        <dgm:presLayoutVars>
          <dgm:chMax val="1"/>
          <dgm:bulletEnabled val="1"/>
        </dgm:presLayoutVars>
      </dgm:prSet>
      <dgm:spPr/>
    </dgm:pt>
    <dgm:pt modelId="{20884F0C-830F-4F3E-8598-C228285D1273}" type="pres">
      <dgm:prSet presAssocID="{1E1E7FB9-066A-4B42-986E-3DCE4F2B89A8}" presName="descendantText" presStyleLbl="alignAccFollowNode1" presStyleIdx="2" presStyleCnt="6" custScaleY="123455">
        <dgm:presLayoutVars>
          <dgm:bulletEnabled val="1"/>
        </dgm:presLayoutVars>
      </dgm:prSet>
      <dgm:spPr/>
    </dgm:pt>
    <dgm:pt modelId="{802E800F-B6F3-4C63-88C0-1BBE7C474118}" type="pres">
      <dgm:prSet presAssocID="{BF29C1B9-3BF6-45DF-8E51-532A64811297}" presName="sp" presStyleCnt="0"/>
      <dgm:spPr/>
    </dgm:pt>
    <dgm:pt modelId="{7B41F7C2-062F-4CDF-98CF-A213AB922870}" type="pres">
      <dgm:prSet presAssocID="{0B4255EE-3552-43EC-8C17-AD7D443ACA66}" presName="linNode" presStyleCnt="0"/>
      <dgm:spPr/>
    </dgm:pt>
    <dgm:pt modelId="{2F878DBE-C8D6-460F-AC41-E302C4C1C058}" type="pres">
      <dgm:prSet presAssocID="{0B4255EE-3552-43EC-8C17-AD7D443ACA66}" presName="parentText" presStyleLbl="node1" presStyleIdx="3" presStyleCnt="6">
        <dgm:presLayoutVars>
          <dgm:chMax val="1"/>
          <dgm:bulletEnabled val="1"/>
        </dgm:presLayoutVars>
      </dgm:prSet>
      <dgm:spPr/>
    </dgm:pt>
    <dgm:pt modelId="{F43C93DF-8A1D-4ABE-9E2D-D8D86C015D73}" type="pres">
      <dgm:prSet presAssocID="{0B4255EE-3552-43EC-8C17-AD7D443ACA66}" presName="descendantText" presStyleLbl="alignAccFollowNode1" presStyleIdx="3" presStyleCnt="6" custScaleY="134143">
        <dgm:presLayoutVars>
          <dgm:bulletEnabled val="1"/>
        </dgm:presLayoutVars>
      </dgm:prSet>
      <dgm:spPr/>
    </dgm:pt>
    <dgm:pt modelId="{A4E4BB35-B7EB-413C-9A45-7A9ED8B41E57}" type="pres">
      <dgm:prSet presAssocID="{BA643144-2329-45A2-95FF-055FEB3C8D0E}" presName="sp" presStyleCnt="0"/>
      <dgm:spPr/>
    </dgm:pt>
    <dgm:pt modelId="{B98D762E-F3FA-47C7-B3FF-891720C794A0}" type="pres">
      <dgm:prSet presAssocID="{E3E9ED83-B59F-4889-81E9-8419FD465FAE}" presName="linNode" presStyleCnt="0"/>
      <dgm:spPr/>
    </dgm:pt>
    <dgm:pt modelId="{488C0088-78B7-4C5A-B3FD-17D65164F817}" type="pres">
      <dgm:prSet presAssocID="{E3E9ED83-B59F-4889-81E9-8419FD465FAE}" presName="parentText" presStyleLbl="node1" presStyleIdx="4" presStyleCnt="6">
        <dgm:presLayoutVars>
          <dgm:chMax val="1"/>
          <dgm:bulletEnabled val="1"/>
        </dgm:presLayoutVars>
      </dgm:prSet>
      <dgm:spPr/>
    </dgm:pt>
    <dgm:pt modelId="{36851043-EA35-4E34-B3B0-5B031226CA1B}" type="pres">
      <dgm:prSet presAssocID="{E3E9ED83-B59F-4889-81E9-8419FD465FAE}" presName="descendantText" presStyleLbl="alignAccFollowNode1" presStyleIdx="4" presStyleCnt="6" custScaleY="137523">
        <dgm:presLayoutVars>
          <dgm:bulletEnabled val="1"/>
        </dgm:presLayoutVars>
      </dgm:prSet>
      <dgm:spPr/>
    </dgm:pt>
    <dgm:pt modelId="{B0F907D5-16B3-4DA2-B854-7B37E480C5D6}" type="pres">
      <dgm:prSet presAssocID="{0D7560D1-DE85-4529-AE93-A67B2A4E05C5}" presName="sp" presStyleCnt="0"/>
      <dgm:spPr/>
    </dgm:pt>
    <dgm:pt modelId="{19F88179-4476-41DA-B975-2510650F8501}" type="pres">
      <dgm:prSet presAssocID="{A7721DF9-2AE1-40A2-9F17-EF881821B12F}" presName="linNode" presStyleCnt="0"/>
      <dgm:spPr/>
    </dgm:pt>
    <dgm:pt modelId="{E074C536-2330-43D2-A116-2AF0481864F4}" type="pres">
      <dgm:prSet presAssocID="{A7721DF9-2AE1-40A2-9F17-EF881821B12F}" presName="parentText" presStyleLbl="node1" presStyleIdx="5" presStyleCnt="6">
        <dgm:presLayoutVars>
          <dgm:chMax val="1"/>
          <dgm:bulletEnabled val="1"/>
        </dgm:presLayoutVars>
      </dgm:prSet>
      <dgm:spPr/>
    </dgm:pt>
    <dgm:pt modelId="{48E04464-05F3-4184-8524-051A303668DE}" type="pres">
      <dgm:prSet presAssocID="{A7721DF9-2AE1-40A2-9F17-EF881821B12F}" presName="descendantText" presStyleLbl="alignAccFollowNode1" presStyleIdx="5" presStyleCnt="6">
        <dgm:presLayoutVars>
          <dgm:bulletEnabled val="1"/>
        </dgm:presLayoutVars>
      </dgm:prSet>
      <dgm:spPr/>
    </dgm:pt>
  </dgm:ptLst>
  <dgm:cxnLst>
    <dgm:cxn modelId="{484E2303-0B65-415E-BFD3-78D66898A940}" type="presOf" srcId="{42AED4C3-6039-4986-9F8A-1A85255F6C82}" destId="{BA39C08B-5E12-4342-9A28-32D8F5621F2E}" srcOrd="0" destOrd="0" presId="urn:microsoft.com/office/officeart/2005/8/layout/vList5"/>
    <dgm:cxn modelId="{139C670F-F3A3-4AB3-80CA-EA8BE0ABE48D}" type="presOf" srcId="{1B41C73C-7C9D-48A2-AED9-9FF4E65BF5B6}" destId="{952E360A-D167-47D3-9220-C2670B9BAA32}" srcOrd="0" destOrd="0" presId="urn:microsoft.com/office/officeart/2005/8/layout/vList5"/>
    <dgm:cxn modelId="{D4F0FA26-FA33-420A-87FE-44210462813A}" type="presOf" srcId="{A7721DF9-2AE1-40A2-9F17-EF881821B12F}" destId="{E074C536-2330-43D2-A116-2AF0481864F4}" srcOrd="0" destOrd="0" presId="urn:microsoft.com/office/officeart/2005/8/layout/vList5"/>
    <dgm:cxn modelId="{25320E3A-5FF9-4AB9-928A-A57B0CE416E4}" srcId="{1E1E7FB9-066A-4B42-986E-3DCE4F2B89A8}" destId="{0713EE0C-4A39-4616-8D08-6428C7A4CEE4}" srcOrd="0" destOrd="0" parTransId="{B9DBC406-99F1-4556-AA1F-38C324E5FBC8}" sibTransId="{6B59ED78-D7A7-4531-9C74-623312E36327}"/>
    <dgm:cxn modelId="{89FE2743-FA79-4F8C-A3B9-60D91D780B63}" srcId="{29E396E6-28D6-4768-AA4B-379313E844FF}" destId="{A7721DF9-2AE1-40A2-9F17-EF881821B12F}" srcOrd="5" destOrd="0" parTransId="{93E97F96-8FB6-4B69-9C12-1BA4B95F4E20}" sibTransId="{CB5982A4-56F7-4C72-B98B-291D455FEAF4}"/>
    <dgm:cxn modelId="{9B1A5563-BCDF-45A6-A001-6471E171B642}" type="presOf" srcId="{29E396E6-28D6-4768-AA4B-379313E844FF}" destId="{FBA4ABB0-6985-435E-9894-E42D85429F5A}" srcOrd="0" destOrd="0" presId="urn:microsoft.com/office/officeart/2005/8/layout/vList5"/>
    <dgm:cxn modelId="{E48F9D44-7ACF-4A39-82E2-8F406536C712}" type="presOf" srcId="{306B090E-5667-45A4-BBD9-5BAC2CC5EB3D}" destId="{3AE30FC6-8938-4446-BF64-4396A08C9841}" srcOrd="0" destOrd="0" presId="urn:microsoft.com/office/officeart/2005/8/layout/vList5"/>
    <dgm:cxn modelId="{549BCF67-477D-4CAC-9C75-7430F4222FC6}" type="presOf" srcId="{1E1E7FB9-066A-4B42-986E-3DCE4F2B89A8}" destId="{D6D33757-3DE3-405E-97DB-8F578082288F}" srcOrd="0" destOrd="0" presId="urn:microsoft.com/office/officeart/2005/8/layout/vList5"/>
    <dgm:cxn modelId="{91CA4E70-408B-4072-92B4-F325A220B64C}" type="presOf" srcId="{A8CD97A8-2F03-4C3E-9580-5BD5BA4C72EE}" destId="{48E04464-05F3-4184-8524-051A303668DE}" srcOrd="0" destOrd="0" presId="urn:microsoft.com/office/officeart/2005/8/layout/vList5"/>
    <dgm:cxn modelId="{B6030E57-769A-4C4E-A3D2-497816F437B9}" srcId="{29E396E6-28D6-4768-AA4B-379313E844FF}" destId="{1B41C73C-7C9D-48A2-AED9-9FF4E65BF5B6}" srcOrd="0" destOrd="0" parTransId="{C3470253-89A7-4267-96D5-66981533F60C}" sibTransId="{5D92C195-59B3-4EDD-AC6D-9515EC2B6754}"/>
    <dgm:cxn modelId="{85A95C7F-DCF7-41AD-8F6F-7EFF06033642}" srcId="{0B4255EE-3552-43EC-8C17-AD7D443ACA66}" destId="{252DB4C2-2EE6-4516-83C8-FDCA63BAFCA8}" srcOrd="0" destOrd="0" parTransId="{AEE8389D-79F2-462F-B52C-9EC1419A1AD7}" sibTransId="{B34C5AF3-2F6F-4E5B-917E-6CF13B909F5A}"/>
    <dgm:cxn modelId="{CB826398-7EBD-4158-AD31-A902E86FB6E8}" srcId="{29E396E6-28D6-4768-AA4B-379313E844FF}" destId="{1E1E7FB9-066A-4B42-986E-3DCE4F2B89A8}" srcOrd="2" destOrd="0" parTransId="{E25AB68E-385E-491B-94B0-FEBB025AC926}" sibTransId="{BF29C1B9-3BF6-45DF-8E51-532A64811297}"/>
    <dgm:cxn modelId="{1E90099A-DA7A-471B-8B30-A51ACA1BC1A5}" type="presOf" srcId="{0B4255EE-3552-43EC-8C17-AD7D443ACA66}" destId="{2F878DBE-C8D6-460F-AC41-E302C4C1C058}" srcOrd="0" destOrd="0" presId="urn:microsoft.com/office/officeart/2005/8/layout/vList5"/>
    <dgm:cxn modelId="{BF9EA89B-690C-4B44-A9E1-7BBDAE71F323}" type="presOf" srcId="{E3E9ED83-B59F-4889-81E9-8419FD465FAE}" destId="{488C0088-78B7-4C5A-B3FD-17D65164F817}" srcOrd="0" destOrd="0" presId="urn:microsoft.com/office/officeart/2005/8/layout/vList5"/>
    <dgm:cxn modelId="{F81B8F9E-E72A-4D24-B8A9-8E32B3F68E24}" type="presOf" srcId="{A60D71A2-C4AB-49F6-B512-1591C4D598A7}" destId="{C3370891-27EE-45D1-A282-8A6AFD627E74}" srcOrd="0" destOrd="0" presId="urn:microsoft.com/office/officeart/2005/8/layout/vList5"/>
    <dgm:cxn modelId="{8257C6B0-114A-4C3A-884F-66ACEDAB7003}" srcId="{A7721DF9-2AE1-40A2-9F17-EF881821B12F}" destId="{A8CD97A8-2F03-4C3E-9580-5BD5BA4C72EE}" srcOrd="0" destOrd="0" parTransId="{594C274A-2EED-40FA-9714-7699FA1960DB}" sibTransId="{10BFBC3D-651B-449D-BC6E-E5BA172C9142}"/>
    <dgm:cxn modelId="{CDC2EFBA-1593-4DD2-B464-C30978E326FC}" srcId="{E3E9ED83-B59F-4889-81E9-8419FD465FAE}" destId="{FD06B2DE-6F5A-4163-BB7E-B92514F97068}" srcOrd="0" destOrd="0" parTransId="{4255BE9F-2432-46EA-9FD2-36DAB763C0A6}" sibTransId="{014B6D9A-4CC8-49F0-A196-BFF90E3312AD}"/>
    <dgm:cxn modelId="{D5CC16BB-E458-45E3-8219-B85721559DBF}" srcId="{29E396E6-28D6-4768-AA4B-379313E844FF}" destId="{0B4255EE-3552-43EC-8C17-AD7D443ACA66}" srcOrd="3" destOrd="0" parTransId="{C2F65347-2526-4400-AA1B-0C0EFDF62DEA}" sibTransId="{BA643144-2329-45A2-95FF-055FEB3C8D0E}"/>
    <dgm:cxn modelId="{CE46F0BC-9E61-43C7-97EF-1E8C8BB8BD3E}" srcId="{29E396E6-28D6-4768-AA4B-379313E844FF}" destId="{A60D71A2-C4AB-49F6-B512-1591C4D598A7}" srcOrd="1" destOrd="0" parTransId="{29830D49-7FEB-4013-907D-5A7C16F3355E}" sibTransId="{002ED68F-C474-456D-B4AC-36B5C901BEEF}"/>
    <dgm:cxn modelId="{806B87C7-3F95-43CE-87E5-E8AEAC1D7099}" srcId="{29E396E6-28D6-4768-AA4B-379313E844FF}" destId="{E3E9ED83-B59F-4889-81E9-8419FD465FAE}" srcOrd="4" destOrd="0" parTransId="{D600CBF1-FB68-481C-B15B-C3B16EC80F77}" sibTransId="{0D7560D1-DE85-4529-AE93-A67B2A4E05C5}"/>
    <dgm:cxn modelId="{283D2BC9-38FE-4582-B0FF-7B6F47E10B83}" type="presOf" srcId="{252DB4C2-2EE6-4516-83C8-FDCA63BAFCA8}" destId="{F43C93DF-8A1D-4ABE-9E2D-D8D86C015D73}" srcOrd="0" destOrd="0" presId="urn:microsoft.com/office/officeart/2005/8/layout/vList5"/>
    <dgm:cxn modelId="{97415BD1-72AE-45B8-8419-5CC865BB3105}" type="presOf" srcId="{FD06B2DE-6F5A-4163-BB7E-B92514F97068}" destId="{36851043-EA35-4E34-B3B0-5B031226CA1B}" srcOrd="0" destOrd="0" presId="urn:microsoft.com/office/officeart/2005/8/layout/vList5"/>
    <dgm:cxn modelId="{2220A8D6-FFEF-41DD-9C8B-DF98BFE87480}" srcId="{A60D71A2-C4AB-49F6-B512-1591C4D598A7}" destId="{306B090E-5667-45A4-BBD9-5BAC2CC5EB3D}" srcOrd="0" destOrd="0" parTransId="{C2251573-CE80-46E3-BD22-46D6934CF95D}" sibTransId="{6A69B0AE-6BD3-4C41-9344-EC80C60DD6E4}"/>
    <dgm:cxn modelId="{761B83E6-1F8C-4316-838F-20D64FC34778}" srcId="{1B41C73C-7C9D-48A2-AED9-9FF4E65BF5B6}" destId="{42AED4C3-6039-4986-9F8A-1A85255F6C82}" srcOrd="0" destOrd="0" parTransId="{75B50996-376E-489E-BF69-3F244D023EDC}" sibTransId="{A968CCFB-6B65-417F-A98F-0F6D94F8D20E}"/>
    <dgm:cxn modelId="{FD7CE1F6-398E-4EBF-9CCA-FE9F86165901}" type="presOf" srcId="{0713EE0C-4A39-4616-8D08-6428C7A4CEE4}" destId="{20884F0C-830F-4F3E-8598-C228285D1273}" srcOrd="0" destOrd="0" presId="urn:microsoft.com/office/officeart/2005/8/layout/vList5"/>
    <dgm:cxn modelId="{38BD933F-81E4-4CA9-9B50-F299E602DEFC}" type="presParOf" srcId="{FBA4ABB0-6985-435E-9894-E42D85429F5A}" destId="{EE212EF2-D0D6-4A88-BEAA-BC165E0946FB}" srcOrd="0" destOrd="0" presId="urn:microsoft.com/office/officeart/2005/8/layout/vList5"/>
    <dgm:cxn modelId="{00A10CF8-6D7C-4CE5-9A7D-984E425C646D}" type="presParOf" srcId="{EE212EF2-D0D6-4A88-BEAA-BC165E0946FB}" destId="{952E360A-D167-47D3-9220-C2670B9BAA32}" srcOrd="0" destOrd="0" presId="urn:microsoft.com/office/officeart/2005/8/layout/vList5"/>
    <dgm:cxn modelId="{580A62ED-CBA7-465E-9B2B-022598CAB667}" type="presParOf" srcId="{EE212EF2-D0D6-4A88-BEAA-BC165E0946FB}" destId="{BA39C08B-5E12-4342-9A28-32D8F5621F2E}" srcOrd="1" destOrd="0" presId="urn:microsoft.com/office/officeart/2005/8/layout/vList5"/>
    <dgm:cxn modelId="{A040FDE9-38D5-4EB3-B029-B6B219A4B772}" type="presParOf" srcId="{FBA4ABB0-6985-435E-9894-E42D85429F5A}" destId="{E4991DFB-4615-47EE-8AC8-4B457EF39CC5}" srcOrd="1" destOrd="0" presId="urn:microsoft.com/office/officeart/2005/8/layout/vList5"/>
    <dgm:cxn modelId="{C257F33C-9889-4F5F-9FE7-AEA878C0568D}" type="presParOf" srcId="{FBA4ABB0-6985-435E-9894-E42D85429F5A}" destId="{FC30CE30-6292-45B9-AEF1-825F999FF7AF}" srcOrd="2" destOrd="0" presId="urn:microsoft.com/office/officeart/2005/8/layout/vList5"/>
    <dgm:cxn modelId="{801CA369-4DA2-4D08-8881-150C30AB1EE6}" type="presParOf" srcId="{FC30CE30-6292-45B9-AEF1-825F999FF7AF}" destId="{C3370891-27EE-45D1-A282-8A6AFD627E74}" srcOrd="0" destOrd="0" presId="urn:microsoft.com/office/officeart/2005/8/layout/vList5"/>
    <dgm:cxn modelId="{0C550C87-A506-4426-A545-DC75D350CB83}" type="presParOf" srcId="{FC30CE30-6292-45B9-AEF1-825F999FF7AF}" destId="{3AE30FC6-8938-4446-BF64-4396A08C9841}" srcOrd="1" destOrd="0" presId="urn:microsoft.com/office/officeart/2005/8/layout/vList5"/>
    <dgm:cxn modelId="{9E663278-06AA-401C-BB8D-C26F1E9489A7}" type="presParOf" srcId="{FBA4ABB0-6985-435E-9894-E42D85429F5A}" destId="{17A58145-DD77-40B7-90DB-06594B4950DE}" srcOrd="3" destOrd="0" presId="urn:microsoft.com/office/officeart/2005/8/layout/vList5"/>
    <dgm:cxn modelId="{A665778F-CBAA-43F1-83A0-8E831FEA83F6}" type="presParOf" srcId="{FBA4ABB0-6985-435E-9894-E42D85429F5A}" destId="{584173DF-D2DE-4E38-9447-BC8410E7F4BB}" srcOrd="4" destOrd="0" presId="urn:microsoft.com/office/officeart/2005/8/layout/vList5"/>
    <dgm:cxn modelId="{C1BAA0EC-CB37-4568-859B-5134799DC39A}" type="presParOf" srcId="{584173DF-D2DE-4E38-9447-BC8410E7F4BB}" destId="{D6D33757-3DE3-405E-97DB-8F578082288F}" srcOrd="0" destOrd="0" presId="urn:microsoft.com/office/officeart/2005/8/layout/vList5"/>
    <dgm:cxn modelId="{C1A89386-B529-4803-81A6-AD02FF084AA3}" type="presParOf" srcId="{584173DF-D2DE-4E38-9447-BC8410E7F4BB}" destId="{20884F0C-830F-4F3E-8598-C228285D1273}" srcOrd="1" destOrd="0" presId="urn:microsoft.com/office/officeart/2005/8/layout/vList5"/>
    <dgm:cxn modelId="{85BF0FCD-5255-4387-8954-D4E4907C7C67}" type="presParOf" srcId="{FBA4ABB0-6985-435E-9894-E42D85429F5A}" destId="{802E800F-B6F3-4C63-88C0-1BBE7C474118}" srcOrd="5" destOrd="0" presId="urn:microsoft.com/office/officeart/2005/8/layout/vList5"/>
    <dgm:cxn modelId="{FC3701A4-A780-4B21-AC48-256FAF4DAC3D}" type="presParOf" srcId="{FBA4ABB0-6985-435E-9894-E42D85429F5A}" destId="{7B41F7C2-062F-4CDF-98CF-A213AB922870}" srcOrd="6" destOrd="0" presId="urn:microsoft.com/office/officeart/2005/8/layout/vList5"/>
    <dgm:cxn modelId="{2D75ABBA-1AF5-4AA6-BBFB-C3EE18584F69}" type="presParOf" srcId="{7B41F7C2-062F-4CDF-98CF-A213AB922870}" destId="{2F878DBE-C8D6-460F-AC41-E302C4C1C058}" srcOrd="0" destOrd="0" presId="urn:microsoft.com/office/officeart/2005/8/layout/vList5"/>
    <dgm:cxn modelId="{047543F7-9932-4744-B0B7-9BE60A692193}" type="presParOf" srcId="{7B41F7C2-062F-4CDF-98CF-A213AB922870}" destId="{F43C93DF-8A1D-4ABE-9E2D-D8D86C015D73}" srcOrd="1" destOrd="0" presId="urn:microsoft.com/office/officeart/2005/8/layout/vList5"/>
    <dgm:cxn modelId="{8DD1B41E-A1BC-43C8-9029-C1520BDD7D36}" type="presParOf" srcId="{FBA4ABB0-6985-435E-9894-E42D85429F5A}" destId="{A4E4BB35-B7EB-413C-9A45-7A9ED8B41E57}" srcOrd="7" destOrd="0" presId="urn:microsoft.com/office/officeart/2005/8/layout/vList5"/>
    <dgm:cxn modelId="{8EC8B38F-1D1F-417D-8B56-421C127AD704}" type="presParOf" srcId="{FBA4ABB0-6985-435E-9894-E42D85429F5A}" destId="{B98D762E-F3FA-47C7-B3FF-891720C794A0}" srcOrd="8" destOrd="0" presId="urn:microsoft.com/office/officeart/2005/8/layout/vList5"/>
    <dgm:cxn modelId="{9ECBF841-EB79-473C-B853-8B36594EACE8}" type="presParOf" srcId="{B98D762E-F3FA-47C7-B3FF-891720C794A0}" destId="{488C0088-78B7-4C5A-B3FD-17D65164F817}" srcOrd="0" destOrd="0" presId="urn:microsoft.com/office/officeart/2005/8/layout/vList5"/>
    <dgm:cxn modelId="{83EF963B-8259-45CC-9530-A7D990ABE3B2}" type="presParOf" srcId="{B98D762E-F3FA-47C7-B3FF-891720C794A0}" destId="{36851043-EA35-4E34-B3B0-5B031226CA1B}" srcOrd="1" destOrd="0" presId="urn:microsoft.com/office/officeart/2005/8/layout/vList5"/>
    <dgm:cxn modelId="{6FC4E12E-0B6B-4C98-A484-7F8DF91CEB6C}" type="presParOf" srcId="{FBA4ABB0-6985-435E-9894-E42D85429F5A}" destId="{B0F907D5-16B3-4DA2-B854-7B37E480C5D6}" srcOrd="9" destOrd="0" presId="urn:microsoft.com/office/officeart/2005/8/layout/vList5"/>
    <dgm:cxn modelId="{55724A10-430F-4F00-9518-23343069DF22}" type="presParOf" srcId="{FBA4ABB0-6985-435E-9894-E42D85429F5A}" destId="{19F88179-4476-41DA-B975-2510650F8501}" srcOrd="10" destOrd="0" presId="urn:microsoft.com/office/officeart/2005/8/layout/vList5"/>
    <dgm:cxn modelId="{FEAF1C9B-9C2D-490D-899D-5AF794E10B0B}" type="presParOf" srcId="{19F88179-4476-41DA-B975-2510650F8501}" destId="{E074C536-2330-43D2-A116-2AF0481864F4}" srcOrd="0" destOrd="0" presId="urn:microsoft.com/office/officeart/2005/8/layout/vList5"/>
    <dgm:cxn modelId="{2364CE88-FD98-404E-A94E-444B8A5065D7}" type="presParOf" srcId="{19F88179-4476-41DA-B975-2510650F8501}" destId="{48E04464-05F3-4184-8524-051A303668D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9CEA46-27F5-4831-BF70-2FDF73A68A8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8FC1FA0A-F4C5-4846-A59C-7F4A35205133}">
      <dgm:prSet phldrT="[Tekst]"/>
      <dgm:spPr/>
      <dgm:t>
        <a:bodyPr/>
        <a:lstStyle/>
        <a:p>
          <a:r>
            <a:rPr lang="pl-PL" dirty="0"/>
            <a:t>obrona obligatoryjna</a:t>
          </a:r>
        </a:p>
      </dgm:t>
    </dgm:pt>
    <dgm:pt modelId="{B53C6403-CB4F-4878-A6C6-BD7C073F8235}" type="parTrans" cxnId="{8D29CF08-10E4-47D6-BBA3-14FAADCB29F9}">
      <dgm:prSet/>
      <dgm:spPr/>
      <dgm:t>
        <a:bodyPr/>
        <a:lstStyle/>
        <a:p>
          <a:endParaRPr lang="pl-PL"/>
        </a:p>
      </dgm:t>
    </dgm:pt>
    <dgm:pt modelId="{73ED3CD0-0AD9-47C1-9F1D-7D7568FEF939}" type="sibTrans" cxnId="{8D29CF08-10E4-47D6-BBA3-14FAADCB29F9}">
      <dgm:prSet/>
      <dgm:spPr/>
      <dgm:t>
        <a:bodyPr/>
        <a:lstStyle/>
        <a:p>
          <a:endParaRPr lang="pl-PL"/>
        </a:p>
      </dgm:t>
    </dgm:pt>
    <dgm:pt modelId="{1A29EB63-98FF-4CB8-92A3-5A01035F9829}">
      <dgm:prSet phldrT="[Tekst]"/>
      <dgm:spPr/>
      <dgm:t>
        <a:bodyPr/>
        <a:lstStyle/>
        <a:p>
          <a:r>
            <a:rPr lang="pl-PL" dirty="0"/>
            <a:t>ze względów podmiotowych</a:t>
          </a:r>
        </a:p>
      </dgm:t>
    </dgm:pt>
    <dgm:pt modelId="{98F5C4F6-9DCA-4033-B4F6-CBD07C6F26EE}" type="parTrans" cxnId="{68FA02C8-6A79-45A3-9897-D54C18440960}">
      <dgm:prSet/>
      <dgm:spPr/>
      <dgm:t>
        <a:bodyPr/>
        <a:lstStyle/>
        <a:p>
          <a:endParaRPr lang="pl-PL"/>
        </a:p>
      </dgm:t>
    </dgm:pt>
    <dgm:pt modelId="{F02E1A81-722D-4C80-B170-CB4349F043EC}" type="sibTrans" cxnId="{68FA02C8-6A79-45A3-9897-D54C18440960}">
      <dgm:prSet/>
      <dgm:spPr/>
      <dgm:t>
        <a:bodyPr/>
        <a:lstStyle/>
        <a:p>
          <a:endParaRPr lang="pl-PL"/>
        </a:p>
      </dgm:t>
    </dgm:pt>
    <dgm:pt modelId="{E9F6AD53-5EA0-4934-BAD4-045E1EF4346E}">
      <dgm:prSet phldrT="[Tekst]"/>
      <dgm:spPr/>
      <dgm:t>
        <a:bodyPr/>
        <a:lstStyle/>
        <a:p>
          <a:r>
            <a:rPr lang="pl-PL" dirty="0"/>
            <a:t>ze względów przedmiotowych </a:t>
          </a:r>
        </a:p>
      </dgm:t>
    </dgm:pt>
    <dgm:pt modelId="{9E199805-0595-4C6D-B73D-1589B782766C}" type="parTrans" cxnId="{C4F2645C-80C6-41C9-AC64-3C8899495162}">
      <dgm:prSet/>
      <dgm:spPr/>
      <dgm:t>
        <a:bodyPr/>
        <a:lstStyle/>
        <a:p>
          <a:endParaRPr lang="pl-PL"/>
        </a:p>
      </dgm:t>
    </dgm:pt>
    <dgm:pt modelId="{3827956F-CAB9-40CA-B02E-E9F7E69E43F6}" type="sibTrans" cxnId="{C4F2645C-80C6-41C9-AC64-3C8899495162}">
      <dgm:prSet/>
      <dgm:spPr/>
      <dgm:t>
        <a:bodyPr/>
        <a:lstStyle/>
        <a:p>
          <a:endParaRPr lang="pl-PL"/>
        </a:p>
      </dgm:t>
    </dgm:pt>
    <dgm:pt modelId="{B20D205C-D9EC-4D4A-B096-474791F9A3FD}" type="pres">
      <dgm:prSet presAssocID="{7C9CEA46-27F5-4831-BF70-2FDF73A68A88}" presName="hierChild1" presStyleCnt="0">
        <dgm:presLayoutVars>
          <dgm:chPref val="1"/>
          <dgm:dir/>
          <dgm:animOne val="branch"/>
          <dgm:animLvl val="lvl"/>
          <dgm:resizeHandles/>
        </dgm:presLayoutVars>
      </dgm:prSet>
      <dgm:spPr/>
    </dgm:pt>
    <dgm:pt modelId="{7B47CBB5-3AE5-4300-AC2C-B4AB4006C6D6}" type="pres">
      <dgm:prSet presAssocID="{8FC1FA0A-F4C5-4846-A59C-7F4A35205133}" presName="hierRoot1" presStyleCnt="0"/>
      <dgm:spPr/>
    </dgm:pt>
    <dgm:pt modelId="{277CB5F6-68D7-4183-8EED-397D16BFF4E0}" type="pres">
      <dgm:prSet presAssocID="{8FC1FA0A-F4C5-4846-A59C-7F4A35205133}" presName="composite" presStyleCnt="0"/>
      <dgm:spPr/>
    </dgm:pt>
    <dgm:pt modelId="{35D568D3-FC3C-4A25-9DC7-902626877E45}" type="pres">
      <dgm:prSet presAssocID="{8FC1FA0A-F4C5-4846-A59C-7F4A35205133}" presName="background" presStyleLbl="node0" presStyleIdx="0" presStyleCnt="1"/>
      <dgm:spPr/>
    </dgm:pt>
    <dgm:pt modelId="{5A449D1D-AE48-45F3-B6DE-CBFA04EBAD0D}" type="pres">
      <dgm:prSet presAssocID="{8FC1FA0A-F4C5-4846-A59C-7F4A35205133}" presName="text" presStyleLbl="fgAcc0" presStyleIdx="0" presStyleCnt="1" custLinFactNeighborX="-5556" custLinFactNeighborY="-2597">
        <dgm:presLayoutVars>
          <dgm:chPref val="3"/>
        </dgm:presLayoutVars>
      </dgm:prSet>
      <dgm:spPr/>
    </dgm:pt>
    <dgm:pt modelId="{A0198ADB-63B5-4953-A571-E5B3AF1CE15D}" type="pres">
      <dgm:prSet presAssocID="{8FC1FA0A-F4C5-4846-A59C-7F4A35205133}" presName="hierChild2" presStyleCnt="0"/>
      <dgm:spPr/>
    </dgm:pt>
    <dgm:pt modelId="{83D49FEB-0960-4CF0-8F38-8397E86DC2E5}" type="pres">
      <dgm:prSet presAssocID="{98F5C4F6-9DCA-4033-B4F6-CBD07C6F26EE}" presName="Name10" presStyleLbl="parChTrans1D2" presStyleIdx="0" presStyleCnt="2"/>
      <dgm:spPr/>
    </dgm:pt>
    <dgm:pt modelId="{44D3C1BC-3CD1-42BD-9551-9877C7552139}" type="pres">
      <dgm:prSet presAssocID="{1A29EB63-98FF-4CB8-92A3-5A01035F9829}" presName="hierRoot2" presStyleCnt="0"/>
      <dgm:spPr/>
    </dgm:pt>
    <dgm:pt modelId="{5183E682-8F70-49D7-B104-359C9E470BAA}" type="pres">
      <dgm:prSet presAssocID="{1A29EB63-98FF-4CB8-92A3-5A01035F9829}" presName="composite2" presStyleCnt="0"/>
      <dgm:spPr/>
    </dgm:pt>
    <dgm:pt modelId="{C85DC752-A770-4E91-9B41-BF9C2879C4C4}" type="pres">
      <dgm:prSet presAssocID="{1A29EB63-98FF-4CB8-92A3-5A01035F9829}" presName="background2" presStyleLbl="node2" presStyleIdx="0" presStyleCnt="2"/>
      <dgm:spPr/>
    </dgm:pt>
    <dgm:pt modelId="{24BF5698-E00F-4075-B8F7-8EEB34295ECE}" type="pres">
      <dgm:prSet presAssocID="{1A29EB63-98FF-4CB8-92A3-5A01035F9829}" presName="text2" presStyleLbl="fgAcc2" presStyleIdx="0" presStyleCnt="2" custLinFactNeighborX="-38119" custLinFactNeighborY="2001">
        <dgm:presLayoutVars>
          <dgm:chPref val="3"/>
        </dgm:presLayoutVars>
      </dgm:prSet>
      <dgm:spPr/>
    </dgm:pt>
    <dgm:pt modelId="{B4A248BE-35C0-4273-A3DE-58AF8681B699}" type="pres">
      <dgm:prSet presAssocID="{1A29EB63-98FF-4CB8-92A3-5A01035F9829}" presName="hierChild3" presStyleCnt="0"/>
      <dgm:spPr/>
    </dgm:pt>
    <dgm:pt modelId="{68C08D3C-2657-4ED9-ABEE-C2449C546A75}" type="pres">
      <dgm:prSet presAssocID="{9E199805-0595-4C6D-B73D-1589B782766C}" presName="Name10" presStyleLbl="parChTrans1D2" presStyleIdx="1" presStyleCnt="2"/>
      <dgm:spPr/>
    </dgm:pt>
    <dgm:pt modelId="{AB674334-D715-4998-BBE7-2B8EA914CF15}" type="pres">
      <dgm:prSet presAssocID="{E9F6AD53-5EA0-4934-BAD4-045E1EF4346E}" presName="hierRoot2" presStyleCnt="0"/>
      <dgm:spPr/>
    </dgm:pt>
    <dgm:pt modelId="{C94C0972-7CAF-448E-A6DD-A2CE315A8B16}" type="pres">
      <dgm:prSet presAssocID="{E9F6AD53-5EA0-4934-BAD4-045E1EF4346E}" presName="composite2" presStyleCnt="0"/>
      <dgm:spPr/>
    </dgm:pt>
    <dgm:pt modelId="{7E91BE73-58BE-4F12-9E2C-24EC7B72559D}" type="pres">
      <dgm:prSet presAssocID="{E9F6AD53-5EA0-4934-BAD4-045E1EF4346E}" presName="background2" presStyleLbl="node2" presStyleIdx="1" presStyleCnt="2"/>
      <dgm:spPr/>
    </dgm:pt>
    <dgm:pt modelId="{078A5542-84B5-4E57-A9AE-A31B8A722CB9}" type="pres">
      <dgm:prSet presAssocID="{E9F6AD53-5EA0-4934-BAD4-045E1EF4346E}" presName="text2" presStyleLbl="fgAcc2" presStyleIdx="1" presStyleCnt="2" custLinFactNeighborX="28398" custLinFactNeighborY="5190">
        <dgm:presLayoutVars>
          <dgm:chPref val="3"/>
        </dgm:presLayoutVars>
      </dgm:prSet>
      <dgm:spPr/>
    </dgm:pt>
    <dgm:pt modelId="{9C0518BC-ACBC-4556-990E-8AF5F1A14CFA}" type="pres">
      <dgm:prSet presAssocID="{E9F6AD53-5EA0-4934-BAD4-045E1EF4346E}" presName="hierChild3" presStyleCnt="0"/>
      <dgm:spPr/>
    </dgm:pt>
  </dgm:ptLst>
  <dgm:cxnLst>
    <dgm:cxn modelId="{91FC9804-5B6B-496F-8650-EFDE4DFD1739}" type="presOf" srcId="{7C9CEA46-27F5-4831-BF70-2FDF73A68A88}" destId="{B20D205C-D9EC-4D4A-B096-474791F9A3FD}" srcOrd="0" destOrd="0" presId="urn:microsoft.com/office/officeart/2005/8/layout/hierarchy1"/>
    <dgm:cxn modelId="{8D29CF08-10E4-47D6-BBA3-14FAADCB29F9}" srcId="{7C9CEA46-27F5-4831-BF70-2FDF73A68A88}" destId="{8FC1FA0A-F4C5-4846-A59C-7F4A35205133}" srcOrd="0" destOrd="0" parTransId="{B53C6403-CB4F-4878-A6C6-BD7C073F8235}" sibTransId="{73ED3CD0-0AD9-47C1-9F1D-7D7568FEF939}"/>
    <dgm:cxn modelId="{C0FF510A-5954-4A29-A0F1-27541AA82415}" type="presOf" srcId="{E9F6AD53-5EA0-4934-BAD4-045E1EF4346E}" destId="{078A5542-84B5-4E57-A9AE-A31B8A722CB9}" srcOrd="0" destOrd="0" presId="urn:microsoft.com/office/officeart/2005/8/layout/hierarchy1"/>
    <dgm:cxn modelId="{C4F2645C-80C6-41C9-AC64-3C8899495162}" srcId="{8FC1FA0A-F4C5-4846-A59C-7F4A35205133}" destId="{E9F6AD53-5EA0-4934-BAD4-045E1EF4346E}" srcOrd="1" destOrd="0" parTransId="{9E199805-0595-4C6D-B73D-1589B782766C}" sibTransId="{3827956F-CAB9-40CA-B02E-E9F7E69E43F6}"/>
    <dgm:cxn modelId="{CDAB2F6C-5C7C-46BD-9D64-7248D2146D6F}" type="presOf" srcId="{98F5C4F6-9DCA-4033-B4F6-CBD07C6F26EE}" destId="{83D49FEB-0960-4CF0-8F38-8397E86DC2E5}" srcOrd="0" destOrd="0" presId="urn:microsoft.com/office/officeart/2005/8/layout/hierarchy1"/>
    <dgm:cxn modelId="{F1ACB7B8-B641-4970-8D52-8594695BB298}" type="presOf" srcId="{9E199805-0595-4C6D-B73D-1589B782766C}" destId="{68C08D3C-2657-4ED9-ABEE-C2449C546A75}" srcOrd="0" destOrd="0" presId="urn:microsoft.com/office/officeart/2005/8/layout/hierarchy1"/>
    <dgm:cxn modelId="{68FA02C8-6A79-45A3-9897-D54C18440960}" srcId="{8FC1FA0A-F4C5-4846-A59C-7F4A35205133}" destId="{1A29EB63-98FF-4CB8-92A3-5A01035F9829}" srcOrd="0" destOrd="0" parTransId="{98F5C4F6-9DCA-4033-B4F6-CBD07C6F26EE}" sibTransId="{F02E1A81-722D-4C80-B170-CB4349F043EC}"/>
    <dgm:cxn modelId="{6DC555CC-780F-4595-8893-1CE85D6DD990}" type="presOf" srcId="{8FC1FA0A-F4C5-4846-A59C-7F4A35205133}" destId="{5A449D1D-AE48-45F3-B6DE-CBFA04EBAD0D}" srcOrd="0" destOrd="0" presId="urn:microsoft.com/office/officeart/2005/8/layout/hierarchy1"/>
    <dgm:cxn modelId="{4E6801DF-B6EC-49B3-928F-7FCA8F6E5D26}" type="presOf" srcId="{1A29EB63-98FF-4CB8-92A3-5A01035F9829}" destId="{24BF5698-E00F-4075-B8F7-8EEB34295ECE}" srcOrd="0" destOrd="0" presId="urn:microsoft.com/office/officeart/2005/8/layout/hierarchy1"/>
    <dgm:cxn modelId="{84468F37-9751-4787-9405-4AB74D3E2DDE}" type="presParOf" srcId="{B20D205C-D9EC-4D4A-B096-474791F9A3FD}" destId="{7B47CBB5-3AE5-4300-AC2C-B4AB4006C6D6}" srcOrd="0" destOrd="0" presId="urn:microsoft.com/office/officeart/2005/8/layout/hierarchy1"/>
    <dgm:cxn modelId="{0FD74B3D-C5B4-477E-BF8C-0C517F01E41F}" type="presParOf" srcId="{7B47CBB5-3AE5-4300-AC2C-B4AB4006C6D6}" destId="{277CB5F6-68D7-4183-8EED-397D16BFF4E0}" srcOrd="0" destOrd="0" presId="urn:microsoft.com/office/officeart/2005/8/layout/hierarchy1"/>
    <dgm:cxn modelId="{6F662670-A3D3-4D06-81AD-616063F6A9F0}" type="presParOf" srcId="{277CB5F6-68D7-4183-8EED-397D16BFF4E0}" destId="{35D568D3-FC3C-4A25-9DC7-902626877E45}" srcOrd="0" destOrd="0" presId="urn:microsoft.com/office/officeart/2005/8/layout/hierarchy1"/>
    <dgm:cxn modelId="{8307FEDD-A5F5-4047-BB81-69E089CA3EEC}" type="presParOf" srcId="{277CB5F6-68D7-4183-8EED-397D16BFF4E0}" destId="{5A449D1D-AE48-45F3-B6DE-CBFA04EBAD0D}" srcOrd="1" destOrd="0" presId="urn:microsoft.com/office/officeart/2005/8/layout/hierarchy1"/>
    <dgm:cxn modelId="{841C481E-2039-4ACA-B079-B5DFD07DF092}" type="presParOf" srcId="{7B47CBB5-3AE5-4300-AC2C-B4AB4006C6D6}" destId="{A0198ADB-63B5-4953-A571-E5B3AF1CE15D}" srcOrd="1" destOrd="0" presId="urn:microsoft.com/office/officeart/2005/8/layout/hierarchy1"/>
    <dgm:cxn modelId="{0357D837-1A95-4B11-A233-8A927A9AE33F}" type="presParOf" srcId="{A0198ADB-63B5-4953-A571-E5B3AF1CE15D}" destId="{83D49FEB-0960-4CF0-8F38-8397E86DC2E5}" srcOrd="0" destOrd="0" presId="urn:microsoft.com/office/officeart/2005/8/layout/hierarchy1"/>
    <dgm:cxn modelId="{B4E4382E-AA7D-48D9-8D61-20CE38EBB9F1}" type="presParOf" srcId="{A0198ADB-63B5-4953-A571-E5B3AF1CE15D}" destId="{44D3C1BC-3CD1-42BD-9551-9877C7552139}" srcOrd="1" destOrd="0" presId="urn:microsoft.com/office/officeart/2005/8/layout/hierarchy1"/>
    <dgm:cxn modelId="{C30D0981-E51C-4680-80EF-54F57937A966}" type="presParOf" srcId="{44D3C1BC-3CD1-42BD-9551-9877C7552139}" destId="{5183E682-8F70-49D7-B104-359C9E470BAA}" srcOrd="0" destOrd="0" presId="urn:microsoft.com/office/officeart/2005/8/layout/hierarchy1"/>
    <dgm:cxn modelId="{F8A8821E-5EEA-4FD6-A6A0-0D911603971F}" type="presParOf" srcId="{5183E682-8F70-49D7-B104-359C9E470BAA}" destId="{C85DC752-A770-4E91-9B41-BF9C2879C4C4}" srcOrd="0" destOrd="0" presId="urn:microsoft.com/office/officeart/2005/8/layout/hierarchy1"/>
    <dgm:cxn modelId="{D02B6543-D4EF-46BA-B3ED-AD596B282060}" type="presParOf" srcId="{5183E682-8F70-49D7-B104-359C9E470BAA}" destId="{24BF5698-E00F-4075-B8F7-8EEB34295ECE}" srcOrd="1" destOrd="0" presId="urn:microsoft.com/office/officeart/2005/8/layout/hierarchy1"/>
    <dgm:cxn modelId="{F0FCFF78-2E4C-4174-B70D-511465AAB960}" type="presParOf" srcId="{44D3C1BC-3CD1-42BD-9551-9877C7552139}" destId="{B4A248BE-35C0-4273-A3DE-58AF8681B699}" srcOrd="1" destOrd="0" presId="urn:microsoft.com/office/officeart/2005/8/layout/hierarchy1"/>
    <dgm:cxn modelId="{A59BBAEC-23E5-4938-801B-0E511E883A71}" type="presParOf" srcId="{A0198ADB-63B5-4953-A571-E5B3AF1CE15D}" destId="{68C08D3C-2657-4ED9-ABEE-C2449C546A75}" srcOrd="2" destOrd="0" presId="urn:microsoft.com/office/officeart/2005/8/layout/hierarchy1"/>
    <dgm:cxn modelId="{E5982D89-7A76-4344-A318-6288FAA6567B}" type="presParOf" srcId="{A0198ADB-63B5-4953-A571-E5B3AF1CE15D}" destId="{AB674334-D715-4998-BBE7-2B8EA914CF15}" srcOrd="3" destOrd="0" presId="urn:microsoft.com/office/officeart/2005/8/layout/hierarchy1"/>
    <dgm:cxn modelId="{D77CCB6F-DB39-452D-BEBE-69139995F60A}" type="presParOf" srcId="{AB674334-D715-4998-BBE7-2B8EA914CF15}" destId="{C94C0972-7CAF-448E-A6DD-A2CE315A8B16}" srcOrd="0" destOrd="0" presId="urn:microsoft.com/office/officeart/2005/8/layout/hierarchy1"/>
    <dgm:cxn modelId="{FE223420-1C80-40CA-85FD-CE513C1E153A}" type="presParOf" srcId="{C94C0972-7CAF-448E-A6DD-A2CE315A8B16}" destId="{7E91BE73-58BE-4F12-9E2C-24EC7B72559D}" srcOrd="0" destOrd="0" presId="urn:microsoft.com/office/officeart/2005/8/layout/hierarchy1"/>
    <dgm:cxn modelId="{F880601E-840F-4778-BA6F-3CCB9D87B3AA}" type="presParOf" srcId="{C94C0972-7CAF-448E-A6DD-A2CE315A8B16}" destId="{078A5542-84B5-4E57-A9AE-A31B8A722CB9}" srcOrd="1" destOrd="0" presId="urn:microsoft.com/office/officeart/2005/8/layout/hierarchy1"/>
    <dgm:cxn modelId="{7A5C0EBC-D6D9-488C-B594-623C3D5ED2C5}" type="presParOf" srcId="{AB674334-D715-4998-BBE7-2B8EA914CF15}" destId="{9C0518BC-ACBC-4556-990E-8AF5F1A14CF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6A9A75B-58D7-409C-9CA7-699E024C6ED4}"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pl-PL"/>
        </a:p>
      </dgm:t>
    </dgm:pt>
    <dgm:pt modelId="{3E6E52D0-0D99-42D3-BAA2-AA8E991D1AF6}">
      <dgm:prSet phldrT="[Tekst]"/>
      <dgm:spPr/>
      <dgm:t>
        <a:bodyPr/>
        <a:lstStyle/>
        <a:p>
          <a:r>
            <a:rPr lang="pl-PL" dirty="0"/>
            <a:t>Rzecznik Praw Obywatelskich </a:t>
          </a:r>
        </a:p>
      </dgm:t>
    </dgm:pt>
    <dgm:pt modelId="{57E072AE-3579-4E0B-A3D2-CFDD4524F318}" type="parTrans" cxnId="{DCBFF9E5-A2CC-4E11-A8D2-0D3603DCF983}">
      <dgm:prSet/>
      <dgm:spPr/>
      <dgm:t>
        <a:bodyPr/>
        <a:lstStyle/>
        <a:p>
          <a:endParaRPr lang="pl-PL"/>
        </a:p>
      </dgm:t>
    </dgm:pt>
    <dgm:pt modelId="{2E11F2EF-52D8-4EF5-92DE-8657574C6DAE}" type="sibTrans" cxnId="{DCBFF9E5-A2CC-4E11-A8D2-0D3603DCF983}">
      <dgm:prSet/>
      <dgm:spPr/>
      <dgm:t>
        <a:bodyPr/>
        <a:lstStyle/>
        <a:p>
          <a:endParaRPr lang="pl-PL"/>
        </a:p>
      </dgm:t>
    </dgm:pt>
    <dgm:pt modelId="{9E933AFE-AD16-46B0-A324-77F7BB746799}">
      <dgm:prSet phldrT="[Tekst]"/>
      <dgm:spPr/>
      <dgm:t>
        <a:bodyPr/>
        <a:lstStyle/>
        <a:p>
          <a:r>
            <a:rPr lang="pl-PL" dirty="0"/>
            <a:t>Rzecznik Praw Dziecka </a:t>
          </a:r>
        </a:p>
      </dgm:t>
    </dgm:pt>
    <dgm:pt modelId="{F937176F-5EDE-4F5B-B312-B8E10D12BB90}" type="parTrans" cxnId="{9FE6DB76-C0D1-423C-8117-CE054B5262C0}">
      <dgm:prSet/>
      <dgm:spPr/>
      <dgm:t>
        <a:bodyPr/>
        <a:lstStyle/>
        <a:p>
          <a:endParaRPr lang="pl-PL"/>
        </a:p>
      </dgm:t>
    </dgm:pt>
    <dgm:pt modelId="{EE32C984-E36B-438B-8CAB-B7A7673F4A0E}" type="sibTrans" cxnId="{9FE6DB76-C0D1-423C-8117-CE054B5262C0}">
      <dgm:prSet/>
      <dgm:spPr/>
      <dgm:t>
        <a:bodyPr/>
        <a:lstStyle/>
        <a:p>
          <a:endParaRPr lang="pl-PL"/>
        </a:p>
      </dgm:t>
    </dgm:pt>
    <dgm:pt modelId="{7FCCD15B-1392-43E1-8D73-8013B7F03050}">
      <dgm:prSet phldrT="[Tekst]"/>
      <dgm:spPr/>
      <dgm:t>
        <a:bodyPr/>
        <a:lstStyle/>
        <a:p>
          <a:r>
            <a:rPr lang="pl-PL" dirty="0"/>
            <a:t>prokurator </a:t>
          </a:r>
        </a:p>
      </dgm:t>
    </dgm:pt>
    <dgm:pt modelId="{402FC906-6A38-4DAB-9DD3-BC08DF08DA05}" type="parTrans" cxnId="{6FEA4047-F939-4964-8658-C5B692A414E5}">
      <dgm:prSet/>
      <dgm:spPr/>
      <dgm:t>
        <a:bodyPr/>
        <a:lstStyle/>
        <a:p>
          <a:endParaRPr lang="pl-PL"/>
        </a:p>
      </dgm:t>
    </dgm:pt>
    <dgm:pt modelId="{CCF6F5D8-F90B-4A46-A946-058E4403F51C}" type="sibTrans" cxnId="{6FEA4047-F939-4964-8658-C5B692A414E5}">
      <dgm:prSet/>
      <dgm:spPr/>
      <dgm:t>
        <a:bodyPr/>
        <a:lstStyle/>
        <a:p>
          <a:endParaRPr lang="pl-PL"/>
        </a:p>
      </dgm:t>
    </dgm:pt>
    <dgm:pt modelId="{39B8BCF1-489C-4CB3-B52D-34774A47B94A}">
      <dgm:prSet phldrT="[Tekst]"/>
      <dgm:spPr/>
      <dgm:t>
        <a:bodyPr/>
        <a:lstStyle/>
        <a:p>
          <a:r>
            <a:rPr lang="pl-PL" dirty="0"/>
            <a:t>przedstawiciel społeczny </a:t>
          </a:r>
        </a:p>
      </dgm:t>
    </dgm:pt>
    <dgm:pt modelId="{F132649E-29A6-4682-9EC2-BE75C57323E3}" type="parTrans" cxnId="{AE4AA200-B498-4706-82B8-B4BC59302766}">
      <dgm:prSet/>
      <dgm:spPr/>
      <dgm:t>
        <a:bodyPr/>
        <a:lstStyle/>
        <a:p>
          <a:endParaRPr lang="pl-PL"/>
        </a:p>
      </dgm:t>
    </dgm:pt>
    <dgm:pt modelId="{5C99122D-D7F7-4DFE-BFB8-A6BF1DB16D4E}" type="sibTrans" cxnId="{AE4AA200-B498-4706-82B8-B4BC59302766}">
      <dgm:prSet/>
      <dgm:spPr/>
      <dgm:t>
        <a:bodyPr/>
        <a:lstStyle/>
        <a:p>
          <a:endParaRPr lang="pl-PL"/>
        </a:p>
      </dgm:t>
    </dgm:pt>
    <dgm:pt modelId="{D41D3DD3-5AEC-432A-BD2B-8B32C13B4D6E}">
      <dgm:prSet phldrT="[Tekst]"/>
      <dgm:spPr/>
      <dgm:t>
        <a:bodyPr/>
        <a:lstStyle/>
        <a:p>
          <a:r>
            <a:rPr lang="pl-PL" dirty="0"/>
            <a:t>podmiot uprawniony do wniesienia kasacji z art. 521 </a:t>
          </a:r>
        </a:p>
      </dgm:t>
    </dgm:pt>
    <dgm:pt modelId="{B7A6334A-BC22-4DB8-AE3F-BF6398364847}" type="parTrans" cxnId="{B8D6DDED-A4A6-4378-83F3-8D67C46A6B30}">
      <dgm:prSet/>
      <dgm:spPr/>
      <dgm:t>
        <a:bodyPr/>
        <a:lstStyle/>
        <a:p>
          <a:endParaRPr lang="pl-PL"/>
        </a:p>
      </dgm:t>
    </dgm:pt>
    <dgm:pt modelId="{0B307068-AD0C-4ACD-9F21-81DF79691EAA}" type="sibTrans" cxnId="{B8D6DDED-A4A6-4378-83F3-8D67C46A6B30}">
      <dgm:prSet/>
      <dgm:spPr/>
      <dgm:t>
        <a:bodyPr/>
        <a:lstStyle/>
        <a:p>
          <a:endParaRPr lang="pl-PL"/>
        </a:p>
      </dgm:t>
    </dgm:pt>
    <dgm:pt modelId="{081C9C7B-9F5E-4FA4-A3F3-8DBB282F3B7B}" type="pres">
      <dgm:prSet presAssocID="{06A9A75B-58D7-409C-9CA7-699E024C6ED4}" presName="cycle" presStyleCnt="0">
        <dgm:presLayoutVars>
          <dgm:dir/>
          <dgm:resizeHandles val="exact"/>
        </dgm:presLayoutVars>
      </dgm:prSet>
      <dgm:spPr/>
    </dgm:pt>
    <dgm:pt modelId="{E315F0C7-E393-42B2-911F-636937C53691}" type="pres">
      <dgm:prSet presAssocID="{3E6E52D0-0D99-42D3-BAA2-AA8E991D1AF6}" presName="node" presStyleLbl="node1" presStyleIdx="0" presStyleCnt="5">
        <dgm:presLayoutVars>
          <dgm:bulletEnabled val="1"/>
        </dgm:presLayoutVars>
      </dgm:prSet>
      <dgm:spPr/>
    </dgm:pt>
    <dgm:pt modelId="{B2DF3AE7-B8ED-4272-9648-AB17C9873098}" type="pres">
      <dgm:prSet presAssocID="{3E6E52D0-0D99-42D3-BAA2-AA8E991D1AF6}" presName="spNode" presStyleCnt="0"/>
      <dgm:spPr/>
    </dgm:pt>
    <dgm:pt modelId="{F6272CBC-0D7A-434B-AC78-C95608B41294}" type="pres">
      <dgm:prSet presAssocID="{2E11F2EF-52D8-4EF5-92DE-8657574C6DAE}" presName="sibTrans" presStyleLbl="sibTrans1D1" presStyleIdx="0" presStyleCnt="5"/>
      <dgm:spPr/>
    </dgm:pt>
    <dgm:pt modelId="{5E910553-A436-4EB9-BE81-89FBFF1042E0}" type="pres">
      <dgm:prSet presAssocID="{9E933AFE-AD16-46B0-A324-77F7BB746799}" presName="node" presStyleLbl="node1" presStyleIdx="1" presStyleCnt="5">
        <dgm:presLayoutVars>
          <dgm:bulletEnabled val="1"/>
        </dgm:presLayoutVars>
      </dgm:prSet>
      <dgm:spPr/>
    </dgm:pt>
    <dgm:pt modelId="{C5EA862A-02B9-4525-ACF1-05B362D1F390}" type="pres">
      <dgm:prSet presAssocID="{9E933AFE-AD16-46B0-A324-77F7BB746799}" presName="spNode" presStyleCnt="0"/>
      <dgm:spPr/>
    </dgm:pt>
    <dgm:pt modelId="{D8078843-A793-431B-83AC-9A7769103481}" type="pres">
      <dgm:prSet presAssocID="{EE32C984-E36B-438B-8CAB-B7A7673F4A0E}" presName="sibTrans" presStyleLbl="sibTrans1D1" presStyleIdx="1" presStyleCnt="5"/>
      <dgm:spPr/>
    </dgm:pt>
    <dgm:pt modelId="{DD79C95D-1157-42C6-AFA3-079C1866DDCB}" type="pres">
      <dgm:prSet presAssocID="{7FCCD15B-1392-43E1-8D73-8013B7F03050}" presName="node" presStyleLbl="node1" presStyleIdx="2" presStyleCnt="5">
        <dgm:presLayoutVars>
          <dgm:bulletEnabled val="1"/>
        </dgm:presLayoutVars>
      </dgm:prSet>
      <dgm:spPr/>
    </dgm:pt>
    <dgm:pt modelId="{1DD03C74-3E55-45B2-B892-8CEEA0DE4126}" type="pres">
      <dgm:prSet presAssocID="{7FCCD15B-1392-43E1-8D73-8013B7F03050}" presName="spNode" presStyleCnt="0"/>
      <dgm:spPr/>
    </dgm:pt>
    <dgm:pt modelId="{A5FA912F-8E69-4218-9C69-654C44B46979}" type="pres">
      <dgm:prSet presAssocID="{CCF6F5D8-F90B-4A46-A946-058E4403F51C}" presName="sibTrans" presStyleLbl="sibTrans1D1" presStyleIdx="2" presStyleCnt="5"/>
      <dgm:spPr/>
    </dgm:pt>
    <dgm:pt modelId="{8D388D54-E14B-4090-A373-1729265AC735}" type="pres">
      <dgm:prSet presAssocID="{39B8BCF1-489C-4CB3-B52D-34774A47B94A}" presName="node" presStyleLbl="node1" presStyleIdx="3" presStyleCnt="5">
        <dgm:presLayoutVars>
          <dgm:bulletEnabled val="1"/>
        </dgm:presLayoutVars>
      </dgm:prSet>
      <dgm:spPr/>
    </dgm:pt>
    <dgm:pt modelId="{27F7880A-9FED-4995-A15F-B652D8B31CDA}" type="pres">
      <dgm:prSet presAssocID="{39B8BCF1-489C-4CB3-B52D-34774A47B94A}" presName="spNode" presStyleCnt="0"/>
      <dgm:spPr/>
    </dgm:pt>
    <dgm:pt modelId="{B69016C2-AC49-4E23-BA0C-5C1D8F20B8B6}" type="pres">
      <dgm:prSet presAssocID="{5C99122D-D7F7-4DFE-BFB8-A6BF1DB16D4E}" presName="sibTrans" presStyleLbl="sibTrans1D1" presStyleIdx="3" presStyleCnt="5"/>
      <dgm:spPr/>
    </dgm:pt>
    <dgm:pt modelId="{AED1B301-80B2-4693-8599-D907F6A3D9E1}" type="pres">
      <dgm:prSet presAssocID="{D41D3DD3-5AEC-432A-BD2B-8B32C13B4D6E}" presName="node" presStyleLbl="node1" presStyleIdx="4" presStyleCnt="5">
        <dgm:presLayoutVars>
          <dgm:bulletEnabled val="1"/>
        </dgm:presLayoutVars>
      </dgm:prSet>
      <dgm:spPr/>
    </dgm:pt>
    <dgm:pt modelId="{CB254B1C-1AA6-4C91-94AE-7F42C033D416}" type="pres">
      <dgm:prSet presAssocID="{D41D3DD3-5AEC-432A-BD2B-8B32C13B4D6E}" presName="spNode" presStyleCnt="0"/>
      <dgm:spPr/>
    </dgm:pt>
    <dgm:pt modelId="{099AF94A-69C6-48C7-8463-0C6BEECCA636}" type="pres">
      <dgm:prSet presAssocID="{0B307068-AD0C-4ACD-9F21-81DF79691EAA}" presName="sibTrans" presStyleLbl="sibTrans1D1" presStyleIdx="4" presStyleCnt="5"/>
      <dgm:spPr/>
    </dgm:pt>
  </dgm:ptLst>
  <dgm:cxnLst>
    <dgm:cxn modelId="{AE4AA200-B498-4706-82B8-B4BC59302766}" srcId="{06A9A75B-58D7-409C-9CA7-699E024C6ED4}" destId="{39B8BCF1-489C-4CB3-B52D-34774A47B94A}" srcOrd="3" destOrd="0" parTransId="{F132649E-29A6-4682-9EC2-BE75C57323E3}" sibTransId="{5C99122D-D7F7-4DFE-BFB8-A6BF1DB16D4E}"/>
    <dgm:cxn modelId="{C63B350E-54CB-4752-97DB-D6CC0716E854}" type="presOf" srcId="{3E6E52D0-0D99-42D3-BAA2-AA8E991D1AF6}" destId="{E315F0C7-E393-42B2-911F-636937C53691}" srcOrd="0" destOrd="0" presId="urn:microsoft.com/office/officeart/2005/8/layout/cycle6"/>
    <dgm:cxn modelId="{31BAFF26-8E25-479E-B886-408332D7CD03}" type="presOf" srcId="{CCF6F5D8-F90B-4A46-A946-058E4403F51C}" destId="{A5FA912F-8E69-4218-9C69-654C44B46979}" srcOrd="0" destOrd="0" presId="urn:microsoft.com/office/officeart/2005/8/layout/cycle6"/>
    <dgm:cxn modelId="{68A7E261-D3B2-4278-AB0F-10351371F1F1}" type="presOf" srcId="{0B307068-AD0C-4ACD-9F21-81DF79691EAA}" destId="{099AF94A-69C6-48C7-8463-0C6BEECCA636}" srcOrd="0" destOrd="0" presId="urn:microsoft.com/office/officeart/2005/8/layout/cycle6"/>
    <dgm:cxn modelId="{6FEA4047-F939-4964-8658-C5B692A414E5}" srcId="{06A9A75B-58D7-409C-9CA7-699E024C6ED4}" destId="{7FCCD15B-1392-43E1-8D73-8013B7F03050}" srcOrd="2" destOrd="0" parTransId="{402FC906-6A38-4DAB-9DD3-BC08DF08DA05}" sibTransId="{CCF6F5D8-F90B-4A46-A946-058E4403F51C}"/>
    <dgm:cxn modelId="{1FCCF748-132A-4FA8-BD74-B8F97489FF3D}" type="presOf" srcId="{06A9A75B-58D7-409C-9CA7-699E024C6ED4}" destId="{081C9C7B-9F5E-4FA4-A3F3-8DBB282F3B7B}" srcOrd="0" destOrd="0" presId="urn:microsoft.com/office/officeart/2005/8/layout/cycle6"/>
    <dgm:cxn modelId="{E6B94F71-7796-4ED7-8A3E-9D2C8807EF5A}" type="presOf" srcId="{D41D3DD3-5AEC-432A-BD2B-8B32C13B4D6E}" destId="{AED1B301-80B2-4693-8599-D907F6A3D9E1}" srcOrd="0" destOrd="0" presId="urn:microsoft.com/office/officeart/2005/8/layout/cycle6"/>
    <dgm:cxn modelId="{9FE6DB76-C0D1-423C-8117-CE054B5262C0}" srcId="{06A9A75B-58D7-409C-9CA7-699E024C6ED4}" destId="{9E933AFE-AD16-46B0-A324-77F7BB746799}" srcOrd="1" destOrd="0" parTransId="{F937176F-5EDE-4F5B-B312-B8E10D12BB90}" sibTransId="{EE32C984-E36B-438B-8CAB-B7A7673F4A0E}"/>
    <dgm:cxn modelId="{C2584292-E25C-47D7-97FB-8A870126CA74}" type="presOf" srcId="{5C99122D-D7F7-4DFE-BFB8-A6BF1DB16D4E}" destId="{B69016C2-AC49-4E23-BA0C-5C1D8F20B8B6}" srcOrd="0" destOrd="0" presId="urn:microsoft.com/office/officeart/2005/8/layout/cycle6"/>
    <dgm:cxn modelId="{7DFB9E94-824B-4722-AFEA-70B9ADAFD4B2}" type="presOf" srcId="{EE32C984-E36B-438B-8CAB-B7A7673F4A0E}" destId="{D8078843-A793-431B-83AC-9A7769103481}" srcOrd="0" destOrd="0" presId="urn:microsoft.com/office/officeart/2005/8/layout/cycle6"/>
    <dgm:cxn modelId="{BF71AAC3-9DEF-42F7-8838-F353F23118A6}" type="presOf" srcId="{9E933AFE-AD16-46B0-A324-77F7BB746799}" destId="{5E910553-A436-4EB9-BE81-89FBFF1042E0}" srcOrd="0" destOrd="0" presId="urn:microsoft.com/office/officeart/2005/8/layout/cycle6"/>
    <dgm:cxn modelId="{5510D9C8-A0EF-43F8-9577-9A9DFE570E6A}" type="presOf" srcId="{2E11F2EF-52D8-4EF5-92DE-8657574C6DAE}" destId="{F6272CBC-0D7A-434B-AC78-C95608B41294}" srcOrd="0" destOrd="0" presId="urn:microsoft.com/office/officeart/2005/8/layout/cycle6"/>
    <dgm:cxn modelId="{FBE8C7C9-55C6-427B-8F4F-4D64D74D703F}" type="presOf" srcId="{39B8BCF1-489C-4CB3-B52D-34774A47B94A}" destId="{8D388D54-E14B-4090-A373-1729265AC735}" srcOrd="0" destOrd="0" presId="urn:microsoft.com/office/officeart/2005/8/layout/cycle6"/>
    <dgm:cxn modelId="{DCBFF9E5-A2CC-4E11-A8D2-0D3603DCF983}" srcId="{06A9A75B-58D7-409C-9CA7-699E024C6ED4}" destId="{3E6E52D0-0D99-42D3-BAA2-AA8E991D1AF6}" srcOrd="0" destOrd="0" parTransId="{57E072AE-3579-4E0B-A3D2-CFDD4524F318}" sibTransId="{2E11F2EF-52D8-4EF5-92DE-8657574C6DAE}"/>
    <dgm:cxn modelId="{B8D6DDED-A4A6-4378-83F3-8D67C46A6B30}" srcId="{06A9A75B-58D7-409C-9CA7-699E024C6ED4}" destId="{D41D3DD3-5AEC-432A-BD2B-8B32C13B4D6E}" srcOrd="4" destOrd="0" parTransId="{B7A6334A-BC22-4DB8-AE3F-BF6398364847}" sibTransId="{0B307068-AD0C-4ACD-9F21-81DF79691EAA}"/>
    <dgm:cxn modelId="{D65FF5F4-37C8-4EBA-8839-4218342CC52D}" type="presOf" srcId="{7FCCD15B-1392-43E1-8D73-8013B7F03050}" destId="{DD79C95D-1157-42C6-AFA3-079C1866DDCB}" srcOrd="0" destOrd="0" presId="urn:microsoft.com/office/officeart/2005/8/layout/cycle6"/>
    <dgm:cxn modelId="{7CCB4053-FFE3-41C8-BA3B-1F2828F77E82}" type="presParOf" srcId="{081C9C7B-9F5E-4FA4-A3F3-8DBB282F3B7B}" destId="{E315F0C7-E393-42B2-911F-636937C53691}" srcOrd="0" destOrd="0" presId="urn:microsoft.com/office/officeart/2005/8/layout/cycle6"/>
    <dgm:cxn modelId="{B91929B3-25F1-4B69-8F71-DCBB38EE4DF4}" type="presParOf" srcId="{081C9C7B-9F5E-4FA4-A3F3-8DBB282F3B7B}" destId="{B2DF3AE7-B8ED-4272-9648-AB17C9873098}" srcOrd="1" destOrd="0" presId="urn:microsoft.com/office/officeart/2005/8/layout/cycle6"/>
    <dgm:cxn modelId="{133E498D-DB79-4F91-B816-6ACFFBF3D59A}" type="presParOf" srcId="{081C9C7B-9F5E-4FA4-A3F3-8DBB282F3B7B}" destId="{F6272CBC-0D7A-434B-AC78-C95608B41294}" srcOrd="2" destOrd="0" presId="urn:microsoft.com/office/officeart/2005/8/layout/cycle6"/>
    <dgm:cxn modelId="{3BEC3EDA-CB3B-47B0-AEFE-E34261A5CDC8}" type="presParOf" srcId="{081C9C7B-9F5E-4FA4-A3F3-8DBB282F3B7B}" destId="{5E910553-A436-4EB9-BE81-89FBFF1042E0}" srcOrd="3" destOrd="0" presId="urn:microsoft.com/office/officeart/2005/8/layout/cycle6"/>
    <dgm:cxn modelId="{7432ED4D-542B-4FD8-9105-9CC66BE81EB1}" type="presParOf" srcId="{081C9C7B-9F5E-4FA4-A3F3-8DBB282F3B7B}" destId="{C5EA862A-02B9-4525-ACF1-05B362D1F390}" srcOrd="4" destOrd="0" presId="urn:microsoft.com/office/officeart/2005/8/layout/cycle6"/>
    <dgm:cxn modelId="{B8D27ADF-93BD-48FC-B75F-40A27A31114E}" type="presParOf" srcId="{081C9C7B-9F5E-4FA4-A3F3-8DBB282F3B7B}" destId="{D8078843-A793-431B-83AC-9A7769103481}" srcOrd="5" destOrd="0" presId="urn:microsoft.com/office/officeart/2005/8/layout/cycle6"/>
    <dgm:cxn modelId="{5DA8BA28-0D1F-4CD6-9939-E43F8CF14EC8}" type="presParOf" srcId="{081C9C7B-9F5E-4FA4-A3F3-8DBB282F3B7B}" destId="{DD79C95D-1157-42C6-AFA3-079C1866DDCB}" srcOrd="6" destOrd="0" presId="urn:microsoft.com/office/officeart/2005/8/layout/cycle6"/>
    <dgm:cxn modelId="{9B8D35A4-2F37-4EC3-9F4C-573DD0ACFBD2}" type="presParOf" srcId="{081C9C7B-9F5E-4FA4-A3F3-8DBB282F3B7B}" destId="{1DD03C74-3E55-45B2-B892-8CEEA0DE4126}" srcOrd="7" destOrd="0" presId="urn:microsoft.com/office/officeart/2005/8/layout/cycle6"/>
    <dgm:cxn modelId="{57531A0A-C02B-4D1D-91D8-941808F5358F}" type="presParOf" srcId="{081C9C7B-9F5E-4FA4-A3F3-8DBB282F3B7B}" destId="{A5FA912F-8E69-4218-9C69-654C44B46979}" srcOrd="8" destOrd="0" presId="urn:microsoft.com/office/officeart/2005/8/layout/cycle6"/>
    <dgm:cxn modelId="{CAEA5C9B-77B2-4EBB-9F38-25D4A934FE51}" type="presParOf" srcId="{081C9C7B-9F5E-4FA4-A3F3-8DBB282F3B7B}" destId="{8D388D54-E14B-4090-A373-1729265AC735}" srcOrd="9" destOrd="0" presId="urn:microsoft.com/office/officeart/2005/8/layout/cycle6"/>
    <dgm:cxn modelId="{B44BC501-4A38-4CF7-A0C9-EB89BD086EA6}" type="presParOf" srcId="{081C9C7B-9F5E-4FA4-A3F3-8DBB282F3B7B}" destId="{27F7880A-9FED-4995-A15F-B652D8B31CDA}" srcOrd="10" destOrd="0" presId="urn:microsoft.com/office/officeart/2005/8/layout/cycle6"/>
    <dgm:cxn modelId="{C7E985FB-D8B6-4B52-AE3E-8A534C613D9E}" type="presParOf" srcId="{081C9C7B-9F5E-4FA4-A3F3-8DBB282F3B7B}" destId="{B69016C2-AC49-4E23-BA0C-5C1D8F20B8B6}" srcOrd="11" destOrd="0" presId="urn:microsoft.com/office/officeart/2005/8/layout/cycle6"/>
    <dgm:cxn modelId="{452373DF-40DC-4E10-9351-56F89865BC13}" type="presParOf" srcId="{081C9C7B-9F5E-4FA4-A3F3-8DBB282F3B7B}" destId="{AED1B301-80B2-4693-8599-D907F6A3D9E1}" srcOrd="12" destOrd="0" presId="urn:microsoft.com/office/officeart/2005/8/layout/cycle6"/>
    <dgm:cxn modelId="{45A87DFE-EAB8-488F-BE35-24C3B04F3A28}" type="presParOf" srcId="{081C9C7B-9F5E-4FA4-A3F3-8DBB282F3B7B}" destId="{CB254B1C-1AA6-4C91-94AE-7F42C033D416}" srcOrd="13" destOrd="0" presId="urn:microsoft.com/office/officeart/2005/8/layout/cycle6"/>
    <dgm:cxn modelId="{673A535A-15EF-4CE0-A23E-99ADA5ACF8EC}" type="presParOf" srcId="{081C9C7B-9F5E-4FA4-A3F3-8DBB282F3B7B}" destId="{099AF94A-69C6-48C7-8463-0C6BEECCA636}"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bg2">
            <a:lumMod val="1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rgbClr val="FF0000"/>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31640" y="155548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b="1" kern="1200" dirty="0"/>
            <a:t>OSKARŻYCIEL</a:t>
          </a:r>
        </a:p>
      </dsp:txBody>
      <dsp:txXfrm>
        <a:off x="70560" y="1594403"/>
        <a:ext cx="2579826" cy="1250993"/>
      </dsp:txXfrm>
    </dsp:sp>
    <dsp:sp modelId="{696C574F-2FAF-4F6E-9A18-2EB3FDB40FC1}">
      <dsp:nvSpPr>
        <dsp:cNvPr id="0" name=""/>
        <dsp:cNvSpPr/>
      </dsp:nvSpPr>
      <dsp:spPr>
        <a:xfrm rot="18061839">
          <a:off x="2293530" y="1492684"/>
          <a:ext cx="1633741" cy="54492"/>
        </a:xfrm>
        <a:custGeom>
          <a:avLst/>
          <a:gdLst/>
          <a:ahLst/>
          <a:cxnLst/>
          <a:rect l="0" t="0" r="0" b="0"/>
          <a:pathLst>
            <a:path>
              <a:moveTo>
                <a:pt x="0" y="27246"/>
              </a:moveTo>
              <a:lnTo>
                <a:pt x="1633741"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69557" y="1479086"/>
        <a:ext cx="81687" cy="81687"/>
      </dsp:txXfrm>
    </dsp:sp>
    <dsp:sp modelId="{7DFE301B-157E-4C52-9076-19044195C47F}">
      <dsp:nvSpPr>
        <dsp:cNvPr id="0" name=""/>
        <dsp:cNvSpPr/>
      </dsp:nvSpPr>
      <dsp:spPr>
        <a:xfrm>
          <a:off x="3531495" y="15554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PUBLICZNY</a:t>
          </a:r>
        </a:p>
      </dsp:txBody>
      <dsp:txXfrm>
        <a:off x="3570415" y="194463"/>
        <a:ext cx="2579826" cy="1250993"/>
      </dsp:txXfrm>
    </dsp:sp>
    <dsp:sp modelId="{B43C18C3-8FF1-45DF-BF20-3017B568A641}">
      <dsp:nvSpPr>
        <dsp:cNvPr id="0" name=""/>
        <dsp:cNvSpPr/>
      </dsp:nvSpPr>
      <dsp:spPr>
        <a:xfrm rot="69827">
          <a:off x="2689218" y="2201390"/>
          <a:ext cx="860357" cy="54492"/>
        </a:xfrm>
        <a:custGeom>
          <a:avLst/>
          <a:gdLst/>
          <a:ahLst/>
          <a:cxnLst/>
          <a:rect l="0" t="0" r="0" b="0"/>
          <a:pathLst>
            <a:path>
              <a:moveTo>
                <a:pt x="0" y="27246"/>
              </a:moveTo>
              <a:lnTo>
                <a:pt x="860357"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97888" y="2207128"/>
        <a:ext cx="43017" cy="43017"/>
      </dsp:txXfrm>
    </dsp:sp>
    <dsp:sp modelId="{F3871BEB-2571-4CE8-8C7A-25B34C5B1948}">
      <dsp:nvSpPr>
        <dsp:cNvPr id="0" name=""/>
        <dsp:cNvSpPr/>
      </dsp:nvSpPr>
      <dsp:spPr>
        <a:xfrm>
          <a:off x="3549487" y="1572957"/>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POSIŁKOWY</a:t>
          </a:r>
        </a:p>
      </dsp:txBody>
      <dsp:txXfrm>
        <a:off x="3588407" y="1611877"/>
        <a:ext cx="2579826" cy="1250993"/>
      </dsp:txXfrm>
    </dsp:sp>
    <dsp:sp modelId="{C71FEFAE-D9C5-4F67-921D-DC1A5B64C724}">
      <dsp:nvSpPr>
        <dsp:cNvPr id="0" name=""/>
        <dsp:cNvSpPr/>
      </dsp:nvSpPr>
      <dsp:spPr>
        <a:xfrm rot="3619236">
          <a:off x="2252004" y="2945213"/>
          <a:ext cx="1732393" cy="54492"/>
        </a:xfrm>
        <a:custGeom>
          <a:avLst/>
          <a:gdLst/>
          <a:ahLst/>
          <a:cxnLst/>
          <a:rect l="0" t="0" r="0" b="0"/>
          <a:pathLst>
            <a:path>
              <a:moveTo>
                <a:pt x="0" y="27246"/>
              </a:moveTo>
              <a:lnTo>
                <a:pt x="1732393"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074891" y="2929150"/>
        <a:ext cx="86619" cy="86619"/>
      </dsp:txXfrm>
    </dsp:sp>
    <dsp:sp modelId="{20056DB1-97BB-4BCE-8F47-FF7A460D3A3E}">
      <dsp:nvSpPr>
        <dsp:cNvPr id="0" name=""/>
        <dsp:cNvSpPr/>
      </dsp:nvSpPr>
      <dsp:spPr>
        <a:xfrm>
          <a:off x="3547095" y="306060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PRYWATNY</a:t>
          </a:r>
        </a:p>
      </dsp:txBody>
      <dsp:txXfrm>
        <a:off x="3586015" y="3099523"/>
        <a:ext cx="2579826" cy="12509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D5423-8780-4362-B896-E0779E017ED4}">
      <dsp:nvSpPr>
        <dsp:cNvPr id="0" name=""/>
        <dsp:cNvSpPr/>
      </dsp:nvSpPr>
      <dsp:spPr>
        <a:xfrm>
          <a:off x="800" y="2397922"/>
          <a:ext cx="2105019" cy="11287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osoba podejrzana</a:t>
          </a:r>
        </a:p>
      </dsp:txBody>
      <dsp:txXfrm>
        <a:off x="33859" y="2430981"/>
        <a:ext cx="2038901" cy="1062586"/>
      </dsp:txXfrm>
    </dsp:sp>
    <dsp:sp modelId="{3A3CD4FB-7025-48F8-8843-C573FDB240AB}">
      <dsp:nvSpPr>
        <dsp:cNvPr id="0" name=""/>
        <dsp:cNvSpPr/>
      </dsp:nvSpPr>
      <dsp:spPr>
        <a:xfrm>
          <a:off x="2446736" y="2539538"/>
          <a:ext cx="722741" cy="8454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2446736" y="2708632"/>
        <a:ext cx="505919" cy="507283"/>
      </dsp:txXfrm>
    </dsp:sp>
    <dsp:sp modelId="{2FBF3C6A-8A86-4ED1-805D-29C3331B9636}">
      <dsp:nvSpPr>
        <dsp:cNvPr id="0" name=""/>
        <dsp:cNvSpPr/>
      </dsp:nvSpPr>
      <dsp:spPr>
        <a:xfrm>
          <a:off x="3469484" y="2397922"/>
          <a:ext cx="2105019" cy="112870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podejrzany</a:t>
          </a:r>
        </a:p>
      </dsp:txBody>
      <dsp:txXfrm>
        <a:off x="3502543" y="2430981"/>
        <a:ext cx="2038901" cy="1062586"/>
      </dsp:txXfrm>
    </dsp:sp>
    <dsp:sp modelId="{17234832-0262-4783-B24B-0D5B4EA7AF1A}">
      <dsp:nvSpPr>
        <dsp:cNvPr id="0" name=""/>
        <dsp:cNvSpPr/>
      </dsp:nvSpPr>
      <dsp:spPr>
        <a:xfrm>
          <a:off x="5915419" y="2539538"/>
          <a:ext cx="722741" cy="84547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5915419" y="2708632"/>
        <a:ext cx="505919" cy="507283"/>
      </dsp:txXfrm>
    </dsp:sp>
    <dsp:sp modelId="{00189F8B-D5F3-4022-BC48-B9BC4A89A1C0}">
      <dsp:nvSpPr>
        <dsp:cNvPr id="0" name=""/>
        <dsp:cNvSpPr/>
      </dsp:nvSpPr>
      <dsp:spPr>
        <a:xfrm>
          <a:off x="6938167" y="2397922"/>
          <a:ext cx="2105019" cy="11287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oskarżony </a:t>
          </a:r>
        </a:p>
      </dsp:txBody>
      <dsp:txXfrm>
        <a:off x="6971226" y="2430981"/>
        <a:ext cx="2038901" cy="106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C8C6AD-58E4-4E4A-8ED6-6751B59DE6A9}">
      <dsp:nvSpPr>
        <dsp:cNvPr id="0" name=""/>
        <dsp:cNvSpPr/>
      </dsp:nvSpPr>
      <dsp:spPr>
        <a:xfrm>
          <a:off x="1675085" y="0"/>
          <a:ext cx="2878521" cy="9292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Wydanie postanowienia o umorzeniu postępowania przygotowawczego </a:t>
          </a:r>
        </a:p>
      </dsp:txBody>
      <dsp:txXfrm>
        <a:off x="1702302" y="27217"/>
        <a:ext cx="2824087" cy="874824"/>
      </dsp:txXfrm>
    </dsp:sp>
    <dsp:sp modelId="{D3528830-0CE9-4290-9D7B-9926CF5F959C}">
      <dsp:nvSpPr>
        <dsp:cNvPr id="0" name=""/>
        <dsp:cNvSpPr/>
      </dsp:nvSpPr>
      <dsp:spPr>
        <a:xfrm rot="5400000">
          <a:off x="3073825" y="774202"/>
          <a:ext cx="81040" cy="4181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5400000">
        <a:off x="2988895" y="942765"/>
        <a:ext cx="250900" cy="56728"/>
      </dsp:txXfrm>
    </dsp:sp>
    <dsp:sp modelId="{AD2B6D2D-7928-40D4-A97E-9A5F5150C426}">
      <dsp:nvSpPr>
        <dsp:cNvPr id="0" name=""/>
        <dsp:cNvSpPr/>
      </dsp:nvSpPr>
      <dsp:spPr>
        <a:xfrm>
          <a:off x="1675085" y="1037312"/>
          <a:ext cx="2878521" cy="9292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Złożenie zażalenia przez pokrzywdzonego na postanowienia o umorzeniu postępowania przygotowawczego do sądu właściwego do rozpoznania sprawy (art. 306 § 1a § 1a k.p.k. w zw. z art. 465 § 2 k.p.k.</a:t>
          </a:r>
        </a:p>
      </dsp:txBody>
      <dsp:txXfrm>
        <a:off x="1702302" y="1064529"/>
        <a:ext cx="2824087" cy="874824"/>
      </dsp:txXfrm>
    </dsp:sp>
    <dsp:sp modelId="{D7808161-97E5-4BA5-AD09-1D6EE6C4C024}">
      <dsp:nvSpPr>
        <dsp:cNvPr id="0" name=""/>
        <dsp:cNvSpPr/>
      </dsp:nvSpPr>
      <dsp:spPr>
        <a:xfrm rot="5400000">
          <a:off x="3073825" y="1811514"/>
          <a:ext cx="81040" cy="4181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5400000">
        <a:off x="2988895" y="1980077"/>
        <a:ext cx="250900" cy="56728"/>
      </dsp:txXfrm>
    </dsp:sp>
    <dsp:sp modelId="{19637331-4D7F-44C1-8E74-9EDF7467F387}">
      <dsp:nvSpPr>
        <dsp:cNvPr id="0" name=""/>
        <dsp:cNvSpPr/>
      </dsp:nvSpPr>
      <dsp:spPr>
        <a:xfrm>
          <a:off x="1675085" y="2074624"/>
          <a:ext cx="2878521" cy="9292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Uchylenie zaskarżonego postanowienia o umorzeniu postępowania przygotowawczego przez sąd i przekazanie sprawy do ponownego rozpoznania ze wskazaniem powodów uchylenia (art. 330 § 1 k.p.k.)</a:t>
          </a:r>
        </a:p>
      </dsp:txBody>
      <dsp:txXfrm>
        <a:off x="1702302" y="2101841"/>
        <a:ext cx="2824087" cy="8748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DB883-C45A-4E1C-8365-75A3C2C9E48E}">
      <dsp:nvSpPr>
        <dsp:cNvPr id="0" name=""/>
        <dsp:cNvSpPr/>
      </dsp:nvSpPr>
      <dsp:spPr>
        <a:xfrm>
          <a:off x="814043" y="72007"/>
          <a:ext cx="3196449" cy="7991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Przeprowadzenie postępowania zgodnie ze wskazaniem sądu co do okoliczności, które należy wyjaśnić i czynności, które należy przeprowadzić</a:t>
          </a:r>
        </a:p>
      </dsp:txBody>
      <dsp:txXfrm>
        <a:off x="837448" y="95412"/>
        <a:ext cx="3149639" cy="752302"/>
      </dsp:txXfrm>
    </dsp:sp>
    <dsp:sp modelId="{855A8E81-01D3-4269-B9A6-35A78F469816}">
      <dsp:nvSpPr>
        <dsp:cNvPr id="0" name=""/>
        <dsp:cNvSpPr/>
      </dsp:nvSpPr>
      <dsp:spPr>
        <a:xfrm rot="5400000">
          <a:off x="2413124" y="737757"/>
          <a:ext cx="4492" cy="1582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5400000">
        <a:off x="2367882" y="814657"/>
        <a:ext cx="94976" cy="3144"/>
      </dsp:txXfrm>
    </dsp:sp>
    <dsp:sp modelId="{D1D4F9A6-A088-436D-A9BD-D843D71909F2}">
      <dsp:nvSpPr>
        <dsp:cNvPr id="0" name=""/>
        <dsp:cNvSpPr/>
      </dsp:nvSpPr>
      <dsp:spPr>
        <a:xfrm>
          <a:off x="772089" y="901558"/>
          <a:ext cx="3280356" cy="1076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Ponowne wydanie postanowienia o umorzeniu postępowania z pouczeniem co do możliwości zaskarżenia tej decyzji do prokuratora nadrzędnego (art. 330 § 2 k.p.k.)</a:t>
          </a:r>
        </a:p>
      </dsp:txBody>
      <dsp:txXfrm>
        <a:off x="803623" y="933092"/>
        <a:ext cx="3217288" cy="1013584"/>
      </dsp:txXfrm>
    </dsp:sp>
    <dsp:sp modelId="{A0097791-B761-4A98-B5E5-27D14186EE05}">
      <dsp:nvSpPr>
        <dsp:cNvPr id="0" name=""/>
        <dsp:cNvSpPr/>
      </dsp:nvSpPr>
      <dsp:spPr>
        <a:xfrm rot="5400000">
          <a:off x="2374799" y="1848368"/>
          <a:ext cx="74937" cy="3596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5400000">
        <a:off x="2304388" y="1990700"/>
        <a:ext cx="215760" cy="52456"/>
      </dsp:txXfrm>
    </dsp:sp>
    <dsp:sp modelId="{922C0F31-2375-4570-8D50-CC0DB1FE3310}">
      <dsp:nvSpPr>
        <dsp:cNvPr id="0" name=""/>
        <dsp:cNvSpPr/>
      </dsp:nvSpPr>
      <dsp:spPr>
        <a:xfrm>
          <a:off x="725389" y="2078127"/>
          <a:ext cx="3373756" cy="920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Złożenie przez pokrzywdzonego zażalenia na to postanowienie do prokuratora nadrzędnego, który po rozpoznaniu zażalenia na drugie umorzenie utrzymuje zaskarżone postanowienie w mocy (art. 330 § 2 k.p.k.)</a:t>
          </a:r>
        </a:p>
      </dsp:txBody>
      <dsp:txXfrm>
        <a:off x="752342" y="2105080"/>
        <a:ext cx="3319850" cy="8663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9C08B-5E12-4342-9A28-32D8F5621F2E}">
      <dsp:nvSpPr>
        <dsp:cNvPr id="0" name=""/>
        <dsp:cNvSpPr/>
      </dsp:nvSpPr>
      <dsp:spPr>
        <a:xfrm rot="5400000">
          <a:off x="5738838" y="-2451301"/>
          <a:ext cx="933886" cy="5840735"/>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zastępuje go inny oskarżyciel publiczny (np. inny prokurator)</a:t>
          </a:r>
        </a:p>
      </dsp:txBody>
      <dsp:txXfrm rot="-5400000">
        <a:off x="3285414" y="47712"/>
        <a:ext cx="5795146" cy="842708"/>
      </dsp:txXfrm>
    </dsp:sp>
    <dsp:sp modelId="{952E360A-D167-47D3-9220-C2670B9BAA32}">
      <dsp:nvSpPr>
        <dsp:cNvPr id="0" name=""/>
        <dsp:cNvSpPr/>
      </dsp:nvSpPr>
      <dsp:spPr>
        <a:xfrm>
          <a:off x="0" y="9813"/>
          <a:ext cx="3285413" cy="91850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pl-PL" sz="1800" kern="1200" dirty="0"/>
            <a:t>oskarżyciel publiczny</a:t>
          </a:r>
        </a:p>
      </dsp:txBody>
      <dsp:txXfrm>
        <a:off x="44838" y="54651"/>
        <a:ext cx="3195737" cy="828830"/>
      </dsp:txXfrm>
    </dsp:sp>
    <dsp:sp modelId="{3AE30FC6-8938-4446-BF64-4396A08C9841}">
      <dsp:nvSpPr>
        <dsp:cNvPr id="0" name=""/>
        <dsp:cNvSpPr/>
      </dsp:nvSpPr>
      <dsp:spPr>
        <a:xfrm rot="5400000">
          <a:off x="5739239" y="-1471890"/>
          <a:ext cx="933085" cy="5840735"/>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Śmierć oskarżyciela posiłkowego nie tamuje biegu postępowania; osoby najbliższe lub osoby pozostające na jego utrzymaniu mogą przystąpić do postępowania w charakterze oskarżyciela posiłkowego w każdym stadium postępowania (art. 58 § 1)</a:t>
          </a:r>
        </a:p>
      </dsp:txBody>
      <dsp:txXfrm rot="-5400000">
        <a:off x="3285415" y="1027483"/>
        <a:ext cx="5795186" cy="841987"/>
      </dsp:txXfrm>
    </dsp:sp>
    <dsp:sp modelId="{C3370891-27EE-45D1-A282-8A6AFD627E74}">
      <dsp:nvSpPr>
        <dsp:cNvPr id="0" name=""/>
        <dsp:cNvSpPr/>
      </dsp:nvSpPr>
      <dsp:spPr>
        <a:xfrm>
          <a:off x="0" y="989224"/>
          <a:ext cx="3285413" cy="91850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pl-PL" sz="1800" kern="1200" dirty="0"/>
            <a:t>oskarżyciel posiłkowy uboczny</a:t>
          </a:r>
        </a:p>
      </dsp:txBody>
      <dsp:txXfrm>
        <a:off x="44838" y="1034062"/>
        <a:ext cx="3195737" cy="828830"/>
      </dsp:txXfrm>
    </dsp:sp>
    <dsp:sp modelId="{20884F0C-830F-4F3E-8598-C228285D1273}">
      <dsp:nvSpPr>
        <dsp:cNvPr id="0" name=""/>
        <dsp:cNvSpPr/>
      </dsp:nvSpPr>
      <dsp:spPr>
        <a:xfrm rot="5400000">
          <a:off x="5764343" y="-505881"/>
          <a:ext cx="907153" cy="5852160"/>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Postępowanie zawiesza się (sąd lub referendarz sądowy), a osoby najbliższe lub osoby pozostające na utrzymaniu zmarłego mogą wstąpić w jego prawa. Jeżeli w terminie zawitym 3 miesięcy osoba uprawniona nie wstąpi w prawa zmarłego, sąd lub referendarz sądowy umarza postępowanie.(art. 58 § 2 w zw. z art. 61)</a:t>
          </a:r>
        </a:p>
      </dsp:txBody>
      <dsp:txXfrm rot="-5400000">
        <a:off x="3291840" y="2010906"/>
        <a:ext cx="5807876" cy="818585"/>
      </dsp:txXfrm>
    </dsp:sp>
    <dsp:sp modelId="{D6D33757-3DE3-405E-97DB-8F578082288F}">
      <dsp:nvSpPr>
        <dsp:cNvPr id="0" name=""/>
        <dsp:cNvSpPr/>
      </dsp:nvSpPr>
      <dsp:spPr>
        <a:xfrm>
          <a:off x="0" y="1960945"/>
          <a:ext cx="3291840" cy="91850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pl-PL" sz="1800" kern="1200" dirty="0"/>
            <a:t>oskarżyciel posiłkowy subsydiarny</a:t>
          </a:r>
        </a:p>
      </dsp:txBody>
      <dsp:txXfrm>
        <a:off x="44838" y="2005783"/>
        <a:ext cx="3202164" cy="828830"/>
      </dsp:txXfrm>
    </dsp:sp>
    <dsp:sp modelId="{F43C93DF-8A1D-4ABE-9E2D-D8D86C015D73}">
      <dsp:nvSpPr>
        <dsp:cNvPr id="0" name=""/>
        <dsp:cNvSpPr/>
      </dsp:nvSpPr>
      <dsp:spPr>
        <a:xfrm rot="5400000">
          <a:off x="5712936" y="497854"/>
          <a:ext cx="985689" cy="5840735"/>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Postępowanie zawiesza się (sąd lub referendarz sądowy), a osoby najbliższe lub osoby pozostające na utrzymaniu zmarłego mogą wstąpić w jego prawa. Jeżeli w terminie zawitym 3 miesięcy osoba uprawniona nie wstąpi w prawa zmarłego, sąd lub referendarz sądowy umarza postępowanie.(art. 61)</a:t>
          </a:r>
        </a:p>
      </dsp:txBody>
      <dsp:txXfrm rot="-5400000">
        <a:off x="3285414" y="2973494"/>
        <a:ext cx="5792618" cy="889455"/>
      </dsp:txXfrm>
    </dsp:sp>
    <dsp:sp modelId="{2F878DBE-C8D6-460F-AC41-E302C4C1C058}">
      <dsp:nvSpPr>
        <dsp:cNvPr id="0" name=""/>
        <dsp:cNvSpPr/>
      </dsp:nvSpPr>
      <dsp:spPr>
        <a:xfrm>
          <a:off x="0" y="2958968"/>
          <a:ext cx="3285413" cy="91850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pl-PL" sz="1800" kern="1200" dirty="0"/>
            <a:t>oskarżyciel prywatny</a:t>
          </a:r>
        </a:p>
      </dsp:txBody>
      <dsp:txXfrm>
        <a:off x="44838" y="3003806"/>
        <a:ext cx="3195737" cy="828830"/>
      </dsp:txXfrm>
    </dsp:sp>
    <dsp:sp modelId="{36851043-EA35-4E34-B3B0-5B031226CA1B}">
      <dsp:nvSpPr>
        <dsp:cNvPr id="0" name=""/>
        <dsp:cNvSpPr/>
      </dsp:nvSpPr>
      <dsp:spPr>
        <a:xfrm rot="5400000">
          <a:off x="5700518" y="1541887"/>
          <a:ext cx="1010526" cy="5840735"/>
        </a:xfrm>
        <a:prstGeom prst="round2Same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W razie śmierci pokrzywdzonego prawa, które by mu przysługiwały, mogą wykonywać osoby najbliższe lub osoby pozostające na jego utrzymaniu, a w wypadku ich braku lub nieujawnienia - prokurator, działając z urzędu (art. 52)</a:t>
          </a:r>
        </a:p>
      </dsp:txBody>
      <dsp:txXfrm rot="-5400000">
        <a:off x="3285414" y="4006321"/>
        <a:ext cx="5791405" cy="911866"/>
      </dsp:txXfrm>
    </dsp:sp>
    <dsp:sp modelId="{488C0088-78B7-4C5A-B3FD-17D65164F817}">
      <dsp:nvSpPr>
        <dsp:cNvPr id="0" name=""/>
        <dsp:cNvSpPr/>
      </dsp:nvSpPr>
      <dsp:spPr>
        <a:xfrm>
          <a:off x="0" y="4003002"/>
          <a:ext cx="3285413" cy="918506"/>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pl-PL" sz="1800" kern="1200" dirty="0"/>
            <a:t>pokrzywdzony (strona w postępowaniu przygotowawczym)</a:t>
          </a:r>
        </a:p>
      </dsp:txBody>
      <dsp:txXfrm>
        <a:off x="44838" y="4047840"/>
        <a:ext cx="3195737" cy="828830"/>
      </dsp:txXfrm>
    </dsp:sp>
    <dsp:sp modelId="{48E04464-05F3-4184-8524-051A303668DE}">
      <dsp:nvSpPr>
        <dsp:cNvPr id="0" name=""/>
        <dsp:cNvSpPr/>
      </dsp:nvSpPr>
      <dsp:spPr>
        <a:xfrm rot="5400000">
          <a:off x="5850517" y="2546617"/>
          <a:ext cx="734805" cy="5852160"/>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a:t>Umorzenie postępowania (art. 17 § 1 pkt. 5), chyba że chodzi o kasację (art. 529) czy wznowienie postępowania (545). Osoby najbliższe mogą po śmierci oskarżonego dochodzić roszczeń z rozdziału 58 k.p.k.</a:t>
          </a:r>
        </a:p>
      </dsp:txBody>
      <dsp:txXfrm rot="-5400000">
        <a:off x="3291840" y="5141164"/>
        <a:ext cx="5816290" cy="663065"/>
      </dsp:txXfrm>
    </dsp:sp>
    <dsp:sp modelId="{E074C536-2330-43D2-A116-2AF0481864F4}">
      <dsp:nvSpPr>
        <dsp:cNvPr id="0" name=""/>
        <dsp:cNvSpPr/>
      </dsp:nvSpPr>
      <dsp:spPr>
        <a:xfrm>
          <a:off x="0" y="5013443"/>
          <a:ext cx="3291840" cy="91850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pl-PL" sz="1800" kern="1200" dirty="0"/>
            <a:t>oskarżony </a:t>
          </a:r>
        </a:p>
      </dsp:txBody>
      <dsp:txXfrm>
        <a:off x="44838" y="5058281"/>
        <a:ext cx="3202164" cy="8288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08D3C-2657-4ED9-ABEE-C2449C546A75}">
      <dsp:nvSpPr>
        <dsp:cNvPr id="0" name=""/>
        <dsp:cNvSpPr/>
      </dsp:nvSpPr>
      <dsp:spPr>
        <a:xfrm>
          <a:off x="2675385" y="1391831"/>
          <a:ext cx="1800509" cy="691748"/>
        </a:xfrm>
        <a:custGeom>
          <a:avLst/>
          <a:gdLst/>
          <a:ahLst/>
          <a:cxnLst/>
          <a:rect l="0" t="0" r="0" b="0"/>
          <a:pathLst>
            <a:path>
              <a:moveTo>
                <a:pt x="0" y="0"/>
              </a:moveTo>
              <a:lnTo>
                <a:pt x="0" y="483336"/>
              </a:lnTo>
              <a:lnTo>
                <a:pt x="1800509" y="483336"/>
              </a:lnTo>
              <a:lnTo>
                <a:pt x="1800509" y="691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D49FEB-0960-4CF0-8F38-8397E86DC2E5}">
      <dsp:nvSpPr>
        <dsp:cNvPr id="0" name=""/>
        <dsp:cNvSpPr/>
      </dsp:nvSpPr>
      <dsp:spPr>
        <a:xfrm>
          <a:off x="874895" y="1391831"/>
          <a:ext cx="1800489" cy="691748"/>
        </a:xfrm>
        <a:custGeom>
          <a:avLst/>
          <a:gdLst/>
          <a:ahLst/>
          <a:cxnLst/>
          <a:rect l="0" t="0" r="0" b="0"/>
          <a:pathLst>
            <a:path>
              <a:moveTo>
                <a:pt x="1800489" y="0"/>
              </a:moveTo>
              <a:lnTo>
                <a:pt x="1800489" y="483336"/>
              </a:lnTo>
              <a:lnTo>
                <a:pt x="0" y="483336"/>
              </a:lnTo>
              <a:lnTo>
                <a:pt x="0" y="691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D568D3-FC3C-4A25-9DC7-902626877E45}">
      <dsp:nvSpPr>
        <dsp:cNvPr id="0" name=""/>
        <dsp:cNvSpPr/>
      </dsp:nvSpPr>
      <dsp:spPr>
        <a:xfrm>
          <a:off x="1550519" y="-36748"/>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449D1D-AE48-45F3-B6DE-CBFA04EBAD0D}">
      <dsp:nvSpPr>
        <dsp:cNvPr id="0" name=""/>
        <dsp:cNvSpPr/>
      </dsp:nvSpPr>
      <dsp:spPr>
        <a:xfrm>
          <a:off x="1800489" y="200723"/>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obrona obligatoryjna</a:t>
          </a:r>
        </a:p>
      </dsp:txBody>
      <dsp:txXfrm>
        <a:off x="1842331" y="242565"/>
        <a:ext cx="2166048" cy="1344895"/>
      </dsp:txXfrm>
    </dsp:sp>
    <dsp:sp modelId="{C85DC752-A770-4E91-9B41-BF9C2879C4C4}">
      <dsp:nvSpPr>
        <dsp:cNvPr id="0" name=""/>
        <dsp:cNvSpPr/>
      </dsp:nvSpPr>
      <dsp:spPr>
        <a:xfrm>
          <a:off x="-249970" y="2083580"/>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BF5698-E00F-4075-B8F7-8EEB34295ECE}">
      <dsp:nvSpPr>
        <dsp:cNvPr id="0" name=""/>
        <dsp:cNvSpPr/>
      </dsp:nvSpPr>
      <dsp:spPr>
        <a:xfrm>
          <a:off x="0" y="2321052"/>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ze względów podmiotowych</a:t>
          </a:r>
        </a:p>
      </dsp:txBody>
      <dsp:txXfrm>
        <a:off x="41842" y="2362894"/>
        <a:ext cx="2166048" cy="1344895"/>
      </dsp:txXfrm>
    </dsp:sp>
    <dsp:sp modelId="{7E91BE73-58BE-4F12-9E2C-24EC7B72559D}">
      <dsp:nvSpPr>
        <dsp:cNvPr id="0" name=""/>
        <dsp:cNvSpPr/>
      </dsp:nvSpPr>
      <dsp:spPr>
        <a:xfrm>
          <a:off x="3351029" y="2083580"/>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8A5542-84B5-4E57-A9AE-A31B8A722CB9}">
      <dsp:nvSpPr>
        <dsp:cNvPr id="0" name=""/>
        <dsp:cNvSpPr/>
      </dsp:nvSpPr>
      <dsp:spPr>
        <a:xfrm>
          <a:off x="3600999" y="2321052"/>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ze względów przedmiotowych </a:t>
          </a:r>
        </a:p>
      </dsp:txBody>
      <dsp:txXfrm>
        <a:off x="3642841" y="2362894"/>
        <a:ext cx="2166048" cy="13448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5F0C7-E393-42B2-911F-636937C53691}">
      <dsp:nvSpPr>
        <dsp:cNvPr id="0" name=""/>
        <dsp:cNvSpPr/>
      </dsp:nvSpPr>
      <dsp:spPr>
        <a:xfrm>
          <a:off x="1992522" y="166926"/>
          <a:ext cx="1612603" cy="104819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Rzecznik Praw Obywatelskich </a:t>
          </a:r>
        </a:p>
      </dsp:txBody>
      <dsp:txXfrm>
        <a:off x="2043691" y="218095"/>
        <a:ext cx="1510265" cy="945854"/>
      </dsp:txXfrm>
    </dsp:sp>
    <dsp:sp modelId="{F6272CBC-0D7A-434B-AC78-C95608B41294}">
      <dsp:nvSpPr>
        <dsp:cNvPr id="0" name=""/>
        <dsp:cNvSpPr/>
      </dsp:nvSpPr>
      <dsp:spPr>
        <a:xfrm>
          <a:off x="704052" y="691023"/>
          <a:ext cx="4189544" cy="4189544"/>
        </a:xfrm>
        <a:custGeom>
          <a:avLst/>
          <a:gdLst/>
          <a:ahLst/>
          <a:cxnLst/>
          <a:rect l="0" t="0" r="0" b="0"/>
          <a:pathLst>
            <a:path>
              <a:moveTo>
                <a:pt x="2912159" y="166055"/>
              </a:moveTo>
              <a:arcTo wR="2094772" hR="2094772" stAng="17578030" swAng="196216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E910553-A436-4EB9-BE81-89FBFF1042E0}">
      <dsp:nvSpPr>
        <dsp:cNvPr id="0" name=""/>
        <dsp:cNvSpPr/>
      </dsp:nvSpPr>
      <dsp:spPr>
        <a:xfrm>
          <a:off x="3984769" y="1614378"/>
          <a:ext cx="1612603" cy="104819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Rzecznik Praw Dziecka </a:t>
          </a:r>
        </a:p>
      </dsp:txBody>
      <dsp:txXfrm>
        <a:off x="4035938" y="1665547"/>
        <a:ext cx="1510265" cy="945854"/>
      </dsp:txXfrm>
    </dsp:sp>
    <dsp:sp modelId="{D8078843-A793-431B-83AC-9A7769103481}">
      <dsp:nvSpPr>
        <dsp:cNvPr id="0" name=""/>
        <dsp:cNvSpPr/>
      </dsp:nvSpPr>
      <dsp:spPr>
        <a:xfrm>
          <a:off x="704052" y="691023"/>
          <a:ext cx="4189544" cy="4189544"/>
        </a:xfrm>
        <a:custGeom>
          <a:avLst/>
          <a:gdLst/>
          <a:ahLst/>
          <a:cxnLst/>
          <a:rect l="0" t="0" r="0" b="0"/>
          <a:pathLst>
            <a:path>
              <a:moveTo>
                <a:pt x="4186663" y="1984941"/>
              </a:moveTo>
              <a:arcTo wR="2094772" hR="2094772" stAng="21419673" swAng="2196786"/>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D79C95D-1157-42C6-AFA3-079C1866DDCB}">
      <dsp:nvSpPr>
        <dsp:cNvPr id="0" name=""/>
        <dsp:cNvSpPr/>
      </dsp:nvSpPr>
      <dsp:spPr>
        <a:xfrm>
          <a:off x="3223798" y="3956405"/>
          <a:ext cx="1612603" cy="104819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prokurator </a:t>
          </a:r>
        </a:p>
      </dsp:txBody>
      <dsp:txXfrm>
        <a:off x="3274967" y="4007574"/>
        <a:ext cx="1510265" cy="945854"/>
      </dsp:txXfrm>
    </dsp:sp>
    <dsp:sp modelId="{A5FA912F-8E69-4218-9C69-654C44B46979}">
      <dsp:nvSpPr>
        <dsp:cNvPr id="0" name=""/>
        <dsp:cNvSpPr/>
      </dsp:nvSpPr>
      <dsp:spPr>
        <a:xfrm>
          <a:off x="704052" y="691023"/>
          <a:ext cx="4189544" cy="4189544"/>
        </a:xfrm>
        <a:custGeom>
          <a:avLst/>
          <a:gdLst/>
          <a:ahLst/>
          <a:cxnLst/>
          <a:rect l="0" t="0" r="0" b="0"/>
          <a:pathLst>
            <a:path>
              <a:moveTo>
                <a:pt x="2511420" y="4147690"/>
              </a:moveTo>
              <a:arcTo wR="2094772" hR="2094772" stAng="4711645" swAng="1376710"/>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D388D54-E14B-4090-A373-1729265AC735}">
      <dsp:nvSpPr>
        <dsp:cNvPr id="0" name=""/>
        <dsp:cNvSpPr/>
      </dsp:nvSpPr>
      <dsp:spPr>
        <a:xfrm>
          <a:off x="761246" y="3956405"/>
          <a:ext cx="1612603" cy="104819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przedstawiciel społeczny </a:t>
          </a:r>
        </a:p>
      </dsp:txBody>
      <dsp:txXfrm>
        <a:off x="812415" y="4007574"/>
        <a:ext cx="1510265" cy="945854"/>
      </dsp:txXfrm>
    </dsp:sp>
    <dsp:sp modelId="{B69016C2-AC49-4E23-BA0C-5C1D8F20B8B6}">
      <dsp:nvSpPr>
        <dsp:cNvPr id="0" name=""/>
        <dsp:cNvSpPr/>
      </dsp:nvSpPr>
      <dsp:spPr>
        <a:xfrm>
          <a:off x="704052" y="691023"/>
          <a:ext cx="4189544" cy="4189544"/>
        </a:xfrm>
        <a:custGeom>
          <a:avLst/>
          <a:gdLst/>
          <a:ahLst/>
          <a:cxnLst/>
          <a:rect l="0" t="0" r="0" b="0"/>
          <a:pathLst>
            <a:path>
              <a:moveTo>
                <a:pt x="350146" y="3254234"/>
              </a:moveTo>
              <a:arcTo wR="2094772" hR="2094772" stAng="8783541" swAng="2196786"/>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ED1B301-80B2-4693-8599-D907F6A3D9E1}">
      <dsp:nvSpPr>
        <dsp:cNvPr id="0" name=""/>
        <dsp:cNvSpPr/>
      </dsp:nvSpPr>
      <dsp:spPr>
        <a:xfrm>
          <a:off x="275" y="1614378"/>
          <a:ext cx="1612603" cy="1048192"/>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podmiot uprawniony do wniesienia kasacji z art. 521 </a:t>
          </a:r>
        </a:p>
      </dsp:txBody>
      <dsp:txXfrm>
        <a:off x="51444" y="1665547"/>
        <a:ext cx="1510265" cy="945854"/>
      </dsp:txXfrm>
    </dsp:sp>
    <dsp:sp modelId="{099AF94A-69C6-48C7-8463-0C6BEECCA636}">
      <dsp:nvSpPr>
        <dsp:cNvPr id="0" name=""/>
        <dsp:cNvSpPr/>
      </dsp:nvSpPr>
      <dsp:spPr>
        <a:xfrm>
          <a:off x="704052" y="691023"/>
          <a:ext cx="4189544" cy="4189544"/>
        </a:xfrm>
        <a:custGeom>
          <a:avLst/>
          <a:gdLst/>
          <a:ahLst/>
          <a:cxnLst/>
          <a:rect l="0" t="0" r="0" b="0"/>
          <a:pathLst>
            <a:path>
              <a:moveTo>
                <a:pt x="364904" y="913405"/>
              </a:moveTo>
              <a:arcTo wR="2094772" hR="2094772" stAng="12859804" swAng="1962167"/>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6CCAE7-ADA0-47DE-859B-CD872D3748D6}" type="datetimeFigureOut">
              <a:rPr lang="pl-PL" smtClean="0"/>
              <a:t>18.10.2021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7E64A-5DC5-4561-932D-6575A0E0622A}" type="slidenum">
              <a:rPr lang="pl-PL" smtClean="0"/>
              <a:t>‹#›</a:t>
            </a:fld>
            <a:endParaRPr lang="pl-PL"/>
          </a:p>
        </p:txBody>
      </p:sp>
    </p:spTree>
    <p:extLst>
      <p:ext uri="{BB962C8B-B14F-4D97-AF65-F5344CB8AC3E}">
        <p14:creationId xmlns:p14="http://schemas.microsoft.com/office/powerpoint/2010/main" val="262006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t>104</a:t>
            </a:fld>
            <a:endParaRPr lang="pl-PL"/>
          </a:p>
        </p:txBody>
      </p:sp>
    </p:spTree>
    <p:extLst>
      <p:ext uri="{BB962C8B-B14F-4D97-AF65-F5344CB8AC3E}">
        <p14:creationId xmlns:p14="http://schemas.microsoft.com/office/powerpoint/2010/main" val="986418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txBox="1">
            <a:spLocks noGrp="1" noRot="1" noChangeAspect="1" noChangeArrowheads="1"/>
          </p:cNvSpPr>
          <p:nvPr>
            <p:ph type="sldImg"/>
          </p:nvPr>
        </p:nvSpPr>
        <p:spPr bwMode="auto">
          <a:xfrm>
            <a:off x="1143000" y="685800"/>
            <a:ext cx="4568825" cy="34258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p:cNvSpPr txBox="1">
            <a:spLocks noGrp="1" noChangeArrowheads="1"/>
          </p:cNvSpPr>
          <p:nvPr>
            <p:ph type="body" idx="1"/>
          </p:nvPr>
        </p:nvSpPr>
        <p:spPr bwMode="auto">
          <a:xfrm>
            <a:off x="685800" y="4343400"/>
            <a:ext cx="5483225" cy="4111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1667FA0-9385-44FA-9E29-1F4CBD0CE166}" type="datetimeFigureOut">
              <a:rPr lang="pl-PL" smtClean="0"/>
              <a:t>18.10.2021</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18.10.2021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18.10.2021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18.10.2021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667FA0-9385-44FA-9E29-1F4CBD0CE166}" type="datetimeFigureOut">
              <a:rPr lang="pl-PL" smtClean="0"/>
              <a:t>18.10.2021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18.10.2021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667FA0-9385-44FA-9E29-1F4CBD0CE166}" type="datetimeFigureOut">
              <a:rPr lang="pl-PL" smtClean="0"/>
              <a:t>18.10.2021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667FA0-9385-44FA-9E29-1F4CBD0CE166}" type="datetimeFigureOut">
              <a:rPr lang="pl-PL" smtClean="0"/>
              <a:t>18.10.2021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t>18.10.2021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18.10.2021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667FA0-9385-44FA-9E29-1F4CBD0CE166}" type="datetimeFigureOut">
              <a:rPr lang="pl-PL" smtClean="0"/>
              <a:t>18.10.2021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69AC0F08-6F9D-4E55-913C-0E984C71FC4A}"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667FA0-9385-44FA-9E29-1F4CBD0CE166}" type="datetimeFigureOut">
              <a:rPr lang="pl-PL" smtClean="0"/>
              <a:t>18.10.2021</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C0F08-6F9D-4E55-913C-0E984C71FC4A}"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2DCFC0-E4CF-4D27-A6E0-4E9BA8AC8B62}"/>
              </a:ext>
            </a:extLst>
          </p:cNvPr>
          <p:cNvSpPr>
            <a:spLocks noGrp="1"/>
          </p:cNvSpPr>
          <p:nvPr>
            <p:ph type="ctrTitle"/>
          </p:nvPr>
        </p:nvSpPr>
        <p:spPr>
          <a:xfrm>
            <a:off x="533400" y="1196752"/>
            <a:ext cx="7851648" cy="1828800"/>
          </a:xfrm>
        </p:spPr>
        <p:txBody>
          <a:bodyPr/>
          <a:lstStyle/>
          <a:p>
            <a:r>
              <a:rPr lang="pl-PL" dirty="0"/>
              <a:t>Uczestnicy postępowania</a:t>
            </a:r>
          </a:p>
        </p:txBody>
      </p:sp>
      <p:sp>
        <p:nvSpPr>
          <p:cNvPr id="3" name="Podtytuł 2">
            <a:extLst>
              <a:ext uri="{FF2B5EF4-FFF2-40B4-BE49-F238E27FC236}">
                <a16:creationId xmlns:a16="http://schemas.microsoft.com/office/drawing/2014/main" id="{88B4EAE1-4EB3-466E-855D-1E30FD865B46}"/>
              </a:ext>
            </a:extLst>
          </p:cNvPr>
          <p:cNvSpPr>
            <a:spLocks noGrp="1"/>
          </p:cNvSpPr>
          <p:nvPr>
            <p:ph type="subTitle" idx="1"/>
          </p:nvPr>
        </p:nvSpPr>
        <p:spPr/>
        <p:txBody>
          <a:bodyPr/>
          <a:lstStyle/>
          <a:p>
            <a:endParaRPr lang="pl-PL" dirty="0"/>
          </a:p>
          <a:p>
            <a:r>
              <a:rPr lang="pl-PL" dirty="0"/>
              <a:t>mgr Karol Jarząbek</a:t>
            </a:r>
          </a:p>
        </p:txBody>
      </p:sp>
    </p:spTree>
    <p:extLst>
      <p:ext uri="{BB962C8B-B14F-4D97-AF65-F5344CB8AC3E}">
        <p14:creationId xmlns:p14="http://schemas.microsoft.com/office/powerpoint/2010/main" val="102841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pl-PL" b="1" dirty="0"/>
              <a:t>Centralne miejsce sądu w procesie karnym</a:t>
            </a:r>
            <a:r>
              <a:rPr lang="pl-PL" dirty="0"/>
              <a:t>, który m.in. </a:t>
            </a:r>
            <a:r>
              <a:rPr lang="pl-PL" b="1" dirty="0"/>
              <a:t>rozstrzyga o odpowiedzialności karnej oskarżonego </a:t>
            </a:r>
            <a:r>
              <a:rPr lang="pl-PL" dirty="0"/>
              <a:t>oraz dokonuje wielu innych czynności związanych z zagwarantowaniem praw i wolności uczestników postępowania.</a:t>
            </a:r>
          </a:p>
          <a:p>
            <a:endParaRPr lang="pl-PL" dirty="0"/>
          </a:p>
          <a:p>
            <a:pPr algn="just"/>
            <a:r>
              <a:rPr lang="pl-PL" b="1" dirty="0"/>
              <a:t>Prawo do sądu </a:t>
            </a:r>
            <a:r>
              <a:rPr lang="pl-PL" dirty="0"/>
              <a:t>to jedno z podstawowych praw człowieka, które jest zagwarantowane nie tylko na gruncie konstytucyjnym, ale także konwencyjnym (art. 6 EKPCz, art. 14 MPPOiP, art. 45 ust. 1 Konstytucji RP). </a:t>
            </a:r>
          </a:p>
        </p:txBody>
      </p:sp>
      <p:sp>
        <p:nvSpPr>
          <p:cNvPr id="3" name="Title 2"/>
          <p:cNvSpPr>
            <a:spLocks noGrp="1"/>
          </p:cNvSpPr>
          <p:nvPr>
            <p:ph type="title"/>
          </p:nvPr>
        </p:nvSpPr>
        <p:spPr/>
        <p:txBody>
          <a:bodyPr>
            <a:normAutofit fontScale="90000"/>
          </a:bodyPr>
          <a:lstStyle/>
          <a:p>
            <a:pPr algn="ctr"/>
            <a:r>
              <a:rPr lang="pl-PL" dirty="0">
                <a:latin typeface="+mn-lt"/>
              </a:rPr>
              <a:t>Sąd jako organ postępowania karnego</a:t>
            </a:r>
          </a:p>
        </p:txBody>
      </p:sp>
    </p:spTree>
    <p:extLst>
      <p:ext uri="{BB962C8B-B14F-4D97-AF65-F5344CB8AC3E}">
        <p14:creationId xmlns:p14="http://schemas.microsoft.com/office/powerpoint/2010/main" val="240950301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69891" y="692696"/>
            <a:ext cx="7962549" cy="5832647"/>
          </a:xfrm>
        </p:spPr>
        <p:txBody>
          <a:bodyPr>
            <a:noAutofit/>
          </a:bodyPr>
          <a:lstStyle/>
          <a:p>
            <a:pPr algn="just"/>
            <a:r>
              <a:rPr lang="pl-PL" sz="2200" dirty="0">
                <a:latin typeface="Times New Roman" panose="02020603050405020304" pitchFamily="18" charset="0"/>
                <a:cs typeface="Times New Roman" panose="02020603050405020304" pitchFamily="18" charset="0"/>
              </a:rPr>
              <a:t>Uchwała (7) SN z 30.09.2010 r., I KZP 10/10</a:t>
            </a:r>
          </a:p>
          <a:p>
            <a:pPr marL="0" indent="0" algn="ctr">
              <a:buNone/>
            </a:pPr>
            <a:r>
              <a:rPr lang="pl-PL" sz="2200" b="1" dirty="0">
                <a:solidFill>
                  <a:srgbClr val="FFC000"/>
                </a:solidFill>
                <a:latin typeface="Times New Roman" panose="02020603050405020304" pitchFamily="18" charset="0"/>
                <a:cs typeface="Times New Roman" panose="02020603050405020304" pitchFamily="18" charset="0"/>
              </a:rPr>
              <a:t>Rodzic małoletniego nie może, działając w charakterze przedstawiciela ustawowego, wykonywać praw tego małoletniego jako pokrzywdzonego w postępowaniu karnym, w tym także w postępowaniu z oskarżenia prywatnego, jeżeli oskarżonym jest drugi z rodziców.</a:t>
            </a:r>
          </a:p>
          <a:p>
            <a:pPr algn="just"/>
            <a:r>
              <a:rPr lang="pl-PL" sz="2200" dirty="0">
                <a:latin typeface="Times New Roman" panose="02020603050405020304" pitchFamily="18" charset="0"/>
                <a:cs typeface="Times New Roman" panose="02020603050405020304" pitchFamily="18" charset="0"/>
              </a:rPr>
              <a:t>Chodzi o zapobieganie ewentualnej kolizji interesów przedstawiciela ustawowego pokrzywdzonego i oskarżonego. SN zwraca uwagę, że </a:t>
            </a:r>
            <a:r>
              <a:rPr lang="pl-PL" sz="2200" i="1" dirty="0">
                <a:latin typeface="Times New Roman" panose="02020603050405020304" pitchFamily="18" charset="0"/>
                <a:cs typeface="Times New Roman" panose="02020603050405020304" pitchFamily="18" charset="0"/>
              </a:rPr>
              <a:t>w wypadku gdy jeden z rodziców dziecka występuje de facto jako przeciwnik procesowy drugiego rodzica, zachodzić musi uzasadniona obawa związana z trudnością dokonania przez niego obiektywnej oceny sytuacji, mającej przede wszystkim na względzie interes dziecka, a nie swój własny. </a:t>
            </a:r>
          </a:p>
          <a:p>
            <a:pPr algn="just"/>
            <a:r>
              <a:rPr lang="pl-PL" sz="2200" dirty="0">
                <a:latin typeface="Times New Roman" panose="02020603050405020304" pitchFamily="18" charset="0"/>
                <a:cs typeface="Times New Roman" panose="02020603050405020304" pitchFamily="18" charset="0"/>
              </a:rPr>
              <a:t>Por. jednak postanowienie SN z 30.03.2016 r. – rodzic </a:t>
            </a:r>
            <a:r>
              <a:rPr lang="pl-PL" sz="2200" b="1" dirty="0">
                <a:latin typeface="Times New Roman" panose="02020603050405020304" pitchFamily="18" charset="0"/>
                <a:cs typeface="Times New Roman" panose="02020603050405020304" pitchFamily="18" charset="0"/>
              </a:rPr>
              <a:t>może być przedstawicielem ustawowym w sprawie przeciwko drugiemu z rodziców w przypadku przestępstwa </a:t>
            </a:r>
            <a:r>
              <a:rPr lang="pl-PL" sz="2200" b="1" dirty="0" err="1">
                <a:latin typeface="Times New Roman" panose="02020603050405020304" pitchFamily="18" charset="0"/>
                <a:cs typeface="Times New Roman" panose="02020603050405020304" pitchFamily="18" charset="0"/>
              </a:rPr>
              <a:t>niealimentacji</a:t>
            </a:r>
            <a:r>
              <a:rPr lang="pl-PL" sz="2200" b="1" dirty="0">
                <a:latin typeface="Times New Roman" panose="02020603050405020304" pitchFamily="18" charset="0"/>
                <a:cs typeface="Times New Roman" panose="02020603050405020304" pitchFamily="18" charset="0"/>
              </a:rPr>
              <a:t> – art. 209 k.k. </a:t>
            </a:r>
          </a:p>
          <a:p>
            <a:pPr marL="0" indent="0">
              <a:buNone/>
            </a:pP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464204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733C7F-8AB6-4F6D-A0FF-A897B6B5118A}"/>
              </a:ext>
            </a:extLst>
          </p:cNvPr>
          <p:cNvSpPr>
            <a:spLocks noGrp="1"/>
          </p:cNvSpPr>
          <p:nvPr>
            <p:ph type="title"/>
          </p:nvPr>
        </p:nvSpPr>
        <p:spPr/>
        <p:txBody>
          <a:bodyPr>
            <a:normAutofit fontScale="90000"/>
          </a:bodyPr>
          <a:lstStyle/>
          <a:p>
            <a:r>
              <a:rPr lang="pl-PL" dirty="0"/>
              <a:t>Reprezentacja dziecka przez rodzica</a:t>
            </a:r>
          </a:p>
        </p:txBody>
      </p:sp>
      <p:sp>
        <p:nvSpPr>
          <p:cNvPr id="3" name="Symbol zastępczy zawartości 2">
            <a:extLst>
              <a:ext uri="{FF2B5EF4-FFF2-40B4-BE49-F238E27FC236}">
                <a16:creationId xmlns:a16="http://schemas.microsoft.com/office/drawing/2014/main" id="{D658DD0D-B342-48E3-ABC0-A0215B2CC448}"/>
              </a:ext>
            </a:extLst>
          </p:cNvPr>
          <p:cNvSpPr>
            <a:spLocks noGrp="1"/>
          </p:cNvSpPr>
          <p:nvPr>
            <p:ph idx="1"/>
          </p:nvPr>
        </p:nvSpPr>
        <p:spPr/>
        <p:txBody>
          <a:bodyPr>
            <a:normAutofit fontScale="62500" lnSpcReduction="20000"/>
          </a:bodyPr>
          <a:lstStyle/>
          <a:p>
            <a:pPr algn="just"/>
            <a:r>
              <a:rPr lang="pl-PL" sz="3200" b="1" dirty="0"/>
              <a:t>Art.  98. §  1. </a:t>
            </a:r>
            <a:r>
              <a:rPr lang="pl-PL" sz="3200" b="1" dirty="0" err="1"/>
              <a:t>k.r.o</a:t>
            </a:r>
            <a:r>
              <a:rPr lang="pl-PL" sz="3200" b="1" dirty="0"/>
              <a:t>.: </a:t>
            </a:r>
            <a:r>
              <a:rPr lang="pl-PL" sz="3200" dirty="0"/>
              <a:t>Rodzice są przedstawicielami ustawowymi dziecka pozostającego pod ich władzą rodzicielską. Jeżeli dziecko pozostaje pod władzą rodzicielską obojga rodziców, każde z nich może działać samodzielnie jako przedstawiciel ustawowy dziecka.</a:t>
            </a:r>
          </a:p>
          <a:p>
            <a:pPr algn="just"/>
            <a:r>
              <a:rPr lang="pl-PL" sz="3200" dirty="0"/>
              <a:t>§  2.  Jednakże żadne z rodziców nie może reprezentować dziecka:1) przy czynnościach prawnych między dziećmi pozostającymi pod ich władzą rodzicielską;</a:t>
            </a:r>
          </a:p>
          <a:p>
            <a:pPr algn="just"/>
            <a:r>
              <a:rPr lang="pl-PL" sz="3200" dirty="0"/>
              <a:t>2) przy czynnościach prawnych między dzieckiem a jednym z rodziców lub jego małżonkiem, </a:t>
            </a:r>
            <a:r>
              <a:rPr lang="pl-PL" sz="3200" b="1" dirty="0"/>
              <a:t>chyba że czynność prawna polega na bezpłatnym przysporzeniu na rzecz dziecka albo że dotyczy należnych dziecku od drugiego z rodziców środków utrzymania i wychowania.</a:t>
            </a:r>
          </a:p>
          <a:p>
            <a:pPr algn="just"/>
            <a:r>
              <a:rPr lang="pl-PL" sz="3200" dirty="0"/>
              <a:t>§  3.  Przepisy paragrafu poprzedzającego stosuje się odpowiednio w postępowaniu przed sądem lub innym organem państwowym.</a:t>
            </a:r>
          </a:p>
          <a:p>
            <a:endParaRPr lang="pl-PL" dirty="0"/>
          </a:p>
        </p:txBody>
      </p:sp>
    </p:spTree>
    <p:extLst>
      <p:ext uri="{BB962C8B-B14F-4D97-AF65-F5344CB8AC3E}">
        <p14:creationId xmlns:p14="http://schemas.microsoft.com/office/powerpoint/2010/main" val="273388992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pl-PL" b="1" dirty="0"/>
              <a:t>Oskarżyciel posiłkowy - </a:t>
            </a:r>
            <a:r>
              <a:rPr lang="pl-PL" dirty="0"/>
              <a:t>pokrzywdzony działający jako strona </a:t>
            </a:r>
            <a:r>
              <a:rPr lang="pl-PL" b="1" dirty="0"/>
              <a:t>obok</a:t>
            </a:r>
            <a:r>
              <a:rPr lang="pl-PL" dirty="0"/>
              <a:t> lub </a:t>
            </a:r>
            <a:r>
              <a:rPr lang="pl-PL" b="1" dirty="0"/>
              <a:t>zamiast</a:t>
            </a:r>
            <a:r>
              <a:rPr lang="pl-PL" dirty="0"/>
              <a:t> oskarżyciela publicznego w sprawach o przestępstwa ścigane z oskarżenia publicznego. </a:t>
            </a:r>
          </a:p>
          <a:p>
            <a:pPr algn="just"/>
            <a:endParaRPr lang="pl-PL" b="1" dirty="0"/>
          </a:p>
          <a:p>
            <a:pPr algn="just"/>
            <a:r>
              <a:rPr lang="pl-PL" b="1" dirty="0"/>
              <a:t>Oskarżyciel posiłkowy uboczny - </a:t>
            </a:r>
            <a:r>
              <a:rPr lang="pl-PL" dirty="0"/>
              <a:t>pokrzywdzony, który w toku postępowania sądowego występuje jako strona obok oskarżyciela publicznego (art. 53 k.p.k.)</a:t>
            </a:r>
          </a:p>
          <a:p>
            <a:pPr algn="just"/>
            <a:endParaRPr lang="pl-PL" b="1" dirty="0"/>
          </a:p>
          <a:p>
            <a:pPr algn="just"/>
            <a:r>
              <a:rPr lang="pl-PL" b="1" dirty="0"/>
              <a:t>Oskarżyciel posiłkowy subsydiarny - </a:t>
            </a:r>
            <a:r>
              <a:rPr lang="pl-PL" dirty="0"/>
              <a:t>pokrzywdzony kierujący do sądu subsydiarny akt oskarżenia w sytuacji, gdy dwukrotnie umorzono postępowanie przygotowawcze w jego sprawie na skutek złożonego przez niego zażalenia albo gdy dwukrotnie odmówiono w niej wszczęcia postępowania, </a:t>
            </a:r>
            <a:r>
              <a:rPr lang="pl-PL" dirty="0">
                <a:solidFill>
                  <a:srgbClr val="FF0000"/>
                </a:solidFill>
              </a:rPr>
              <a:t>a następnie po wniesieniu zażalenia do prokuratora nadrzędnego na drugie z kolei postanowienie, decyzja ta została przez niego utrzymana w mocy</a:t>
            </a:r>
            <a:r>
              <a:rPr lang="pl-PL" dirty="0"/>
              <a:t> (art. 55 k.p.k. i 330 § 2 k.p.k.)</a:t>
            </a:r>
            <a:endParaRPr lang="pl-PL" b="1" dirty="0"/>
          </a:p>
        </p:txBody>
      </p:sp>
      <p:sp>
        <p:nvSpPr>
          <p:cNvPr id="3" name="Title 2"/>
          <p:cNvSpPr>
            <a:spLocks noGrp="1"/>
          </p:cNvSpPr>
          <p:nvPr>
            <p:ph type="title"/>
          </p:nvPr>
        </p:nvSpPr>
        <p:spPr>
          <a:xfrm>
            <a:off x="467544" y="260648"/>
            <a:ext cx="8229600" cy="1143000"/>
          </a:xfrm>
        </p:spPr>
        <p:txBody>
          <a:bodyPr>
            <a:normAutofit/>
          </a:bodyPr>
          <a:lstStyle/>
          <a:p>
            <a:pPr algn="ctr"/>
            <a:r>
              <a:rPr lang="pl-PL" sz="3200" b="1" dirty="0"/>
              <a:t>Oskarżyciel posiłkowy</a:t>
            </a:r>
          </a:p>
        </p:txBody>
      </p:sp>
    </p:spTree>
    <p:extLst>
      <p:ext uri="{BB962C8B-B14F-4D97-AF65-F5344CB8AC3E}">
        <p14:creationId xmlns:p14="http://schemas.microsoft.com/office/powerpoint/2010/main" val="222375959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9512" y="2027457"/>
            <a:ext cx="4328220" cy="4797152"/>
          </a:xfrm>
        </p:spPr>
        <p:txBody>
          <a:bodyPr>
            <a:normAutofit fontScale="85000" lnSpcReduction="2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6" name="Content Placeholder 5"/>
          <p:cNvSpPr>
            <a:spLocks noGrp="1"/>
          </p:cNvSpPr>
          <p:nvPr>
            <p:ph sz="quarter" idx="4"/>
          </p:nvPr>
        </p:nvSpPr>
        <p:spPr>
          <a:xfrm>
            <a:off x="4644008" y="2060848"/>
            <a:ext cx="4392488" cy="4797152"/>
          </a:xfrm>
        </p:spPr>
        <p:txBody>
          <a:bodyPr>
            <a:normAutofit fontScale="85000" lnSpcReduction="20000"/>
          </a:bodyPr>
          <a:lstStyle/>
          <a:p>
            <a:pPr algn="just"/>
            <a:r>
              <a:rPr lang="pl-PL" b="1" dirty="0"/>
              <a:t>Dwukrotne uzyskanie decyzji</a:t>
            </a:r>
            <a:r>
              <a:rPr lang="pl-PL" dirty="0"/>
              <a:t> o umorzeniu postępowania przygotowawczego (lub o odmowie wszczęcia), </a:t>
            </a:r>
            <a:r>
              <a:rPr lang="pl-PL" dirty="0">
                <a:solidFill>
                  <a:srgbClr val="FF0000"/>
                </a:solidFill>
              </a:rPr>
              <a:t>a następnie utrzymanie </a:t>
            </a:r>
            <a:r>
              <a:rPr lang="pl-PL" b="1" dirty="0">
                <a:solidFill>
                  <a:srgbClr val="FF0000"/>
                </a:solidFill>
              </a:rPr>
              <a:t>drugiego </a:t>
            </a:r>
            <a:r>
              <a:rPr lang="pl-PL" dirty="0">
                <a:solidFill>
                  <a:srgbClr val="FF0000"/>
                </a:solidFill>
              </a:rPr>
              <a:t>umorzenia (odmowy wszczęcia) w mocy przez prokuratora nadrzędnego</a:t>
            </a:r>
            <a:r>
              <a:rPr lang="pl-PL" dirty="0"/>
              <a:t>.</a:t>
            </a:r>
          </a:p>
          <a:p>
            <a:pPr marL="109728" indent="0" algn="just">
              <a:buNone/>
            </a:pPr>
            <a:endParaRPr lang="pl-PL" dirty="0"/>
          </a:p>
          <a:p>
            <a:pPr algn="just"/>
            <a:r>
              <a:rPr lang="pl-PL" dirty="0"/>
              <a:t>Termin: </a:t>
            </a:r>
            <a:r>
              <a:rPr lang="pl-PL" b="1" dirty="0"/>
              <a:t>miesiąc od doręczenia </a:t>
            </a:r>
            <a:r>
              <a:rPr lang="pl-PL" dirty="0">
                <a:solidFill>
                  <a:srgbClr val="FF0000"/>
                </a:solidFill>
              </a:rPr>
              <a:t>zawiadomienia o utrzymaniu w mocy drugiego postanowienia przez prokuratora nadrzędnego</a:t>
            </a:r>
            <a:r>
              <a:rPr lang="pl-PL" dirty="0"/>
              <a:t>. </a:t>
            </a:r>
          </a:p>
          <a:p>
            <a:pPr algn="just"/>
            <a:r>
              <a:rPr lang="pl-PL" b="1" dirty="0"/>
              <a:t>Przymus adwokacko-radcowski</a:t>
            </a:r>
            <a:r>
              <a:rPr lang="pl-PL" dirty="0"/>
              <a:t>→ sporządzenie i podpisanie subsydiarnego aktu oskarżenia przez profesjonalnego reprezentanta procesowego (art. 55 § 2 k.p.k., </a:t>
            </a:r>
            <a:r>
              <a:rPr lang="pl-PL" dirty="0">
                <a:solidFill>
                  <a:srgbClr val="FF0000"/>
                </a:solidFill>
              </a:rPr>
              <a:t>od 05.10.2019 r. także radca Prokuratorii Generalnej RP</a:t>
            </a:r>
            <a:r>
              <a:rPr lang="pl-PL" dirty="0"/>
              <a:t>).</a:t>
            </a:r>
          </a:p>
        </p:txBody>
      </p:sp>
    </p:spTree>
    <p:extLst>
      <p:ext uri="{BB962C8B-B14F-4D97-AF65-F5344CB8AC3E}">
        <p14:creationId xmlns:p14="http://schemas.microsoft.com/office/powerpoint/2010/main" val="65927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36004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9512" y="1556792"/>
            <a:ext cx="4328220" cy="5760640"/>
          </a:xfrm>
        </p:spPr>
        <p:txBody>
          <a:bodyPr>
            <a:normAutofit fontScale="92500" lnSpcReduction="10000"/>
          </a:bodyPr>
          <a:lstStyle/>
          <a:p>
            <a:pPr algn="just"/>
            <a:r>
              <a:rPr lang="pl-PL" dirty="0"/>
              <a:t>Sąd może </a:t>
            </a:r>
            <a:r>
              <a:rPr lang="pl-PL" b="1" dirty="0"/>
              <a:t>ograniczyć liczbę oskarżycieli posiłkowych </a:t>
            </a:r>
            <a:r>
              <a:rPr lang="pl-PL" dirty="0"/>
              <a:t>występujących w sprawie, jeżeli jest to konieczne dla zabezpieczenia prawidłowego toku postępowania (art. 56 § 1 k.p.k.).</a:t>
            </a:r>
          </a:p>
          <a:p>
            <a:pPr algn="just"/>
            <a:r>
              <a:rPr lang="pl-PL" dirty="0"/>
              <a:t>Na postanowienie o odmowie oskarżycielowi posiłkowemu udziału w postępowaniu sądowym ze względu na zbyt dużą liczbę oskarżycieli </a:t>
            </a:r>
            <a:r>
              <a:rPr lang="pl-PL" b="1" dirty="0"/>
              <a:t>zażalenie nie przysługuje</a:t>
            </a:r>
            <a:r>
              <a:rPr lang="pl-PL" dirty="0"/>
              <a:t>. </a:t>
            </a:r>
          </a:p>
          <a:p>
            <a:pPr algn="just"/>
            <a:r>
              <a:rPr lang="pl-PL" dirty="0"/>
              <a:t>Osobie, której </a:t>
            </a:r>
            <a:r>
              <a:rPr lang="pl-PL" b="1" dirty="0"/>
              <a:t>odmówiono</a:t>
            </a:r>
            <a:r>
              <a:rPr lang="pl-PL" dirty="0"/>
              <a:t>, przysługuje jednak prawo złożenia sądowi </a:t>
            </a:r>
            <a:r>
              <a:rPr lang="pl-PL" b="1" dirty="0"/>
              <a:t>pisma wyrażającego jej stanowisko w terminie 7 dni </a:t>
            </a:r>
            <a:r>
              <a:rPr lang="pl-PL" dirty="0"/>
              <a:t>od doręczenia postanowienia.</a:t>
            </a:r>
          </a:p>
          <a:p>
            <a:pPr algn="just"/>
            <a:r>
              <a:rPr lang="pl-PL" dirty="0">
                <a:solidFill>
                  <a:srgbClr val="FF0000"/>
                </a:solidFill>
              </a:rPr>
              <a:t>Zob. zmiany z dnia 05.10.2019 r. dot. art. 56 k.p.k.</a:t>
            </a:r>
          </a:p>
        </p:txBody>
      </p:sp>
      <p:sp>
        <p:nvSpPr>
          <p:cNvPr id="6" name="Content Placeholder 5"/>
          <p:cNvSpPr>
            <a:spLocks noGrp="1"/>
          </p:cNvSpPr>
          <p:nvPr>
            <p:ph sz="quarter" idx="4"/>
          </p:nvPr>
        </p:nvSpPr>
        <p:spPr>
          <a:xfrm>
            <a:off x="4644008" y="2060848"/>
            <a:ext cx="4392488" cy="4797152"/>
          </a:xfrm>
        </p:spPr>
        <p:txBody>
          <a:bodyPr>
            <a:normAutofit fontScale="92500" lnSpcReduction="10000"/>
          </a:bodyPr>
          <a:lstStyle/>
          <a:p>
            <a:pPr algn="just"/>
            <a:r>
              <a:rPr lang="pl-PL" b="1" dirty="0"/>
              <a:t>Inny pokrzywdzony tym samym czynem </a:t>
            </a:r>
            <a:r>
              <a:rPr lang="pl-PL" dirty="0"/>
              <a:t>może aż do rozpoczęcia przewodu sądowego na rozprawie głównej przyłączyć się do postępowania wszczętego na skutek wniesienia subsydiarnego aktu oskarżenia (art. 55 § 3 k.p.k.).</a:t>
            </a:r>
          </a:p>
          <a:p>
            <a:pPr algn="just"/>
            <a:endParaRPr lang="pl-PL" dirty="0"/>
          </a:p>
          <a:p>
            <a:pPr algn="just"/>
            <a:r>
              <a:rPr lang="pl-PL" dirty="0"/>
              <a:t>Do postępowania wszczętego na skutek wniesienia subsydiarnego aktu oskarżenia </a:t>
            </a:r>
            <a:r>
              <a:rPr lang="pl-PL" b="1" dirty="0"/>
              <a:t>może wstąpić w każdym czasie prokurator</a:t>
            </a:r>
            <a:r>
              <a:rPr lang="pl-PL" dirty="0"/>
              <a:t>, który staje się oskarżycielem publicznym, a oskarżyciel posiłkowy subsydiarny staje się oskarżycielem posiłkowym ubocznym.</a:t>
            </a:r>
          </a:p>
        </p:txBody>
      </p:sp>
    </p:spTree>
    <p:extLst>
      <p:ext uri="{BB962C8B-B14F-4D97-AF65-F5344CB8AC3E}">
        <p14:creationId xmlns:p14="http://schemas.microsoft.com/office/powerpoint/2010/main" val="6979483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0" y="2060848"/>
            <a:ext cx="4579740" cy="4797152"/>
          </a:xfrm>
        </p:spPr>
        <p:txBody>
          <a:bodyPr>
            <a:normAutofit/>
          </a:bodyPr>
          <a:lstStyle/>
          <a:p>
            <a:r>
              <a:rPr lang="pl-PL" b="1" dirty="0"/>
              <a:t>Śmierć </a:t>
            </a:r>
            <a:r>
              <a:rPr lang="pl-PL" dirty="0"/>
              <a:t>oskarżyciela ubocznego:</a:t>
            </a:r>
          </a:p>
          <a:p>
            <a:pPr marL="109728" indent="0">
              <a:buNone/>
            </a:pPr>
            <a:endParaRPr lang="pl-PL" dirty="0"/>
          </a:p>
          <a:p>
            <a:pPr>
              <a:buFont typeface="Arial" pitchFamily="34" charset="0"/>
              <a:buChar char="•"/>
            </a:pPr>
            <a:r>
              <a:rPr lang="pl-PL" b="1" dirty="0"/>
              <a:t>Nie tamuje biegu </a:t>
            </a:r>
            <a:r>
              <a:rPr lang="pl-PL" dirty="0"/>
              <a:t>postępowania (art. 58 § 1 k.p.k.)</a:t>
            </a:r>
          </a:p>
          <a:p>
            <a:pPr>
              <a:buFont typeface="Arial" pitchFamily="34" charset="0"/>
              <a:buChar char="•"/>
            </a:pPr>
            <a:r>
              <a:rPr lang="pl-PL" dirty="0"/>
              <a:t>Osoby najbliższe, a także osoby pozostające na jego otrzymaniu mogą przystąpić do postępowania w charakterze oskarżyciela posiłkowego </a:t>
            </a:r>
            <a:r>
              <a:rPr lang="pl-PL" b="1" dirty="0"/>
              <a:t>w każdym stadium</a:t>
            </a:r>
            <a:r>
              <a:rPr lang="pl-PL" dirty="0"/>
              <a:t> postępowania.</a:t>
            </a:r>
          </a:p>
        </p:txBody>
      </p:sp>
      <p:sp>
        <p:nvSpPr>
          <p:cNvPr id="6" name="Content Placeholder 5"/>
          <p:cNvSpPr>
            <a:spLocks noGrp="1"/>
          </p:cNvSpPr>
          <p:nvPr>
            <p:ph sz="quarter" idx="4"/>
          </p:nvPr>
        </p:nvSpPr>
        <p:spPr>
          <a:xfrm>
            <a:off x="4644008" y="2060848"/>
            <a:ext cx="4392488" cy="4797152"/>
          </a:xfrm>
        </p:spPr>
        <p:txBody>
          <a:bodyPr>
            <a:normAutofit/>
          </a:bodyPr>
          <a:lstStyle/>
          <a:p>
            <a:r>
              <a:rPr lang="pl-PL" dirty="0"/>
              <a:t>Śmierć oskarżyciela subsydiarnego:</a:t>
            </a:r>
          </a:p>
          <a:p>
            <a:pPr algn="just">
              <a:buFont typeface="Arial" pitchFamily="34" charset="0"/>
              <a:buChar char="•"/>
            </a:pPr>
            <a:r>
              <a:rPr lang="pl-PL" dirty="0"/>
              <a:t>Postępowanie </a:t>
            </a:r>
            <a:r>
              <a:rPr lang="pl-PL" b="1" dirty="0"/>
              <a:t>zawiesza się</a:t>
            </a:r>
            <a:r>
              <a:rPr lang="pl-PL" dirty="0"/>
              <a:t> (art. 61 § 1 k.p.k. w zw. z art. 58 § 2 k.p.k.)</a:t>
            </a:r>
          </a:p>
          <a:p>
            <a:pPr algn="just">
              <a:buFont typeface="Arial" pitchFamily="34" charset="0"/>
              <a:buChar char="•"/>
            </a:pPr>
            <a:r>
              <a:rPr lang="pl-PL" dirty="0"/>
              <a:t>Osoby najbliższe lub osoby pozostające na utrzymaniu zmarłego mogą wstąpić w jego prawa w terminie </a:t>
            </a:r>
            <a:r>
              <a:rPr lang="pl-PL" b="1" dirty="0"/>
              <a:t>3 miesiecy od dnia śmierci</a:t>
            </a:r>
            <a:r>
              <a:rPr lang="pl-PL" dirty="0"/>
              <a:t>.</a:t>
            </a:r>
          </a:p>
          <a:p>
            <a:pPr algn="just">
              <a:buFont typeface="Arial" pitchFamily="34" charset="0"/>
              <a:buChar char="•"/>
            </a:pPr>
            <a:r>
              <a:rPr lang="pl-PL" dirty="0"/>
              <a:t>Żadna z osób nie wstąpi→ umorzenie (art. 61 § 2 k.p.k.).</a:t>
            </a:r>
          </a:p>
        </p:txBody>
      </p:sp>
    </p:spTree>
    <p:extLst>
      <p:ext uri="{BB962C8B-B14F-4D97-AF65-F5344CB8AC3E}">
        <p14:creationId xmlns:p14="http://schemas.microsoft.com/office/powerpoint/2010/main" val="28322428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spcBef>
                <a:spcPts val="0"/>
              </a:spcBef>
            </a:pPr>
            <a:r>
              <a:rPr lang="pl-PL" dirty="0"/>
              <a:t>Odstąpienie oskarżyciela posiłkowego od oskarżenia- </a:t>
            </a:r>
            <a:r>
              <a:rPr lang="pl-PL" b="1" dirty="0"/>
              <a:t>art. 57 k.p.k.</a:t>
            </a:r>
          </a:p>
          <a:p>
            <a:pPr algn="just">
              <a:spcBef>
                <a:spcPts val="0"/>
              </a:spcBef>
            </a:pPr>
            <a:endParaRPr lang="pl-PL" dirty="0"/>
          </a:p>
          <a:p>
            <a:pPr algn="just">
              <a:spcBef>
                <a:spcPts val="0"/>
              </a:spcBef>
            </a:pPr>
            <a:r>
              <a:rPr lang="pl-PL" dirty="0"/>
              <a:t>W razie odstąpienia </a:t>
            </a:r>
            <a:r>
              <a:rPr lang="pl-PL" b="1" dirty="0"/>
              <a:t>nie może on ponownie przyłączyć </a:t>
            </a:r>
            <a:r>
              <a:rPr lang="pl-PL" dirty="0"/>
              <a:t>się do postępowania.</a:t>
            </a:r>
          </a:p>
          <a:p>
            <a:pPr algn="just">
              <a:spcBef>
                <a:spcPts val="0"/>
              </a:spcBef>
            </a:pPr>
            <a:r>
              <a:rPr lang="pl-PL" dirty="0"/>
              <a:t>Art. 57 § 1a k.p.k. – nieusprawiedliwione niestawiennictwo oskarżyciela posiłkowego subsydiarnego na rozprawie głównej uważa się za odstąpienie od oskarżenia. </a:t>
            </a:r>
          </a:p>
          <a:p>
            <a:pPr algn="just">
              <a:spcBef>
                <a:spcPts val="0"/>
              </a:spcBef>
            </a:pPr>
            <a:endParaRPr lang="pl-PL" dirty="0"/>
          </a:p>
          <a:p>
            <a:pPr algn="just">
              <a:spcBef>
                <a:spcPts val="0"/>
              </a:spcBef>
            </a:pPr>
            <a:r>
              <a:rPr lang="pl-PL" dirty="0"/>
              <a:t>O odstąpieniu oskarżyciela posiłkowego od oskarżenia w sprawie, w której oskarżyciel publiczny nie bierze udziału </a:t>
            </a:r>
            <a:r>
              <a:rPr lang="pl-PL" b="1" i="1" dirty="0"/>
              <a:t>(a więc subsydiarnego</a:t>
            </a:r>
            <a:r>
              <a:rPr lang="pl-PL" b="1" dirty="0"/>
              <a:t>) </a:t>
            </a:r>
            <a:r>
              <a:rPr lang="pl-PL" b="1" i="1" dirty="0"/>
              <a:t>,</a:t>
            </a:r>
            <a:r>
              <a:rPr lang="pl-PL" dirty="0"/>
              <a:t> </a:t>
            </a:r>
            <a:r>
              <a:rPr lang="pl-PL" b="1" dirty="0"/>
              <a:t>sąd zawiadamia prokuratora</a:t>
            </a:r>
            <a:r>
              <a:rPr lang="pl-PL" dirty="0"/>
              <a:t>. Może on wstąpić do postępowania w terminie </a:t>
            </a:r>
            <a:r>
              <a:rPr lang="pl-PL" b="1" dirty="0"/>
              <a:t>14 dni od doręczenia</a:t>
            </a:r>
            <a:r>
              <a:rPr lang="pl-PL" dirty="0"/>
              <a:t> mu zawiadomienia.</a:t>
            </a:r>
          </a:p>
          <a:p>
            <a:pPr algn="just">
              <a:spcBef>
                <a:spcPts val="0"/>
              </a:spcBef>
            </a:pPr>
            <a:endParaRPr lang="pl-PL" dirty="0"/>
          </a:p>
          <a:p>
            <a:pPr algn="just">
              <a:spcBef>
                <a:spcPts val="0"/>
              </a:spcBef>
            </a:pPr>
            <a:r>
              <a:rPr lang="pl-PL" b="1" dirty="0"/>
              <a:t>Nieprzystąpienie</a:t>
            </a:r>
            <a:r>
              <a:rPr lang="pl-PL" dirty="0"/>
              <a:t> w terminie 14 dni</a:t>
            </a:r>
            <a:r>
              <a:rPr lang="pl-PL" b="1" dirty="0"/>
              <a:t>→ umorzenie</a:t>
            </a:r>
            <a:r>
              <a:rPr lang="pl-PL" dirty="0"/>
              <a:t>.</a:t>
            </a:r>
          </a:p>
        </p:txBody>
      </p:sp>
    </p:spTree>
    <p:extLst>
      <p:ext uri="{BB962C8B-B14F-4D97-AF65-F5344CB8AC3E}">
        <p14:creationId xmlns:p14="http://schemas.microsoft.com/office/powerpoint/2010/main" val="328912397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C0675B7E-4BF5-4F71-A764-AD45091219C4}"/>
              </a:ext>
            </a:extLst>
          </p:cNvPr>
          <p:cNvGraphicFramePr/>
          <p:nvPr>
            <p:extLst>
              <p:ext uri="{D42A27DB-BD31-4B8C-83A1-F6EECF244321}">
                <p14:modId xmlns:p14="http://schemas.microsoft.com/office/powerpoint/2010/main" val="2928009366"/>
              </p:ext>
            </p:extLst>
          </p:nvPr>
        </p:nvGraphicFramePr>
        <p:xfrm>
          <a:off x="1151620" y="0"/>
          <a:ext cx="6228692" cy="3717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69084D7-8345-4FD6-B4BB-DA9FBA56A116}"/>
              </a:ext>
            </a:extLst>
          </p:cNvPr>
          <p:cNvGraphicFramePr/>
          <p:nvPr>
            <p:extLst>
              <p:ext uri="{D42A27DB-BD31-4B8C-83A1-F6EECF244321}">
                <p14:modId xmlns:p14="http://schemas.microsoft.com/office/powerpoint/2010/main" val="3159156342"/>
              </p:ext>
            </p:extLst>
          </p:nvPr>
        </p:nvGraphicFramePr>
        <p:xfrm>
          <a:off x="1853698" y="3068960"/>
          <a:ext cx="4824536" cy="36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pole tekstowe 7">
            <a:extLst>
              <a:ext uri="{FF2B5EF4-FFF2-40B4-BE49-F238E27FC236}">
                <a16:creationId xmlns:a16="http://schemas.microsoft.com/office/drawing/2014/main" id="{5077193A-FB4C-41BA-9FB5-C26F24728EEB}"/>
              </a:ext>
            </a:extLst>
          </p:cNvPr>
          <p:cNvSpPr txBox="1"/>
          <p:nvPr/>
        </p:nvSpPr>
        <p:spPr>
          <a:xfrm>
            <a:off x="2789802" y="6150114"/>
            <a:ext cx="2952328" cy="707886"/>
          </a:xfrm>
          <a:prstGeom prst="rect">
            <a:avLst/>
          </a:prstGeom>
          <a:noFill/>
        </p:spPr>
        <p:txBody>
          <a:bodyPr wrap="square" rtlCol="0">
            <a:spAutoFit/>
          </a:bodyPr>
          <a:lstStyle/>
          <a:p>
            <a:pPr algn="ctr"/>
            <a:r>
              <a:rPr lang="pl-PL" sz="1000" dirty="0">
                <a:solidFill>
                  <a:srgbClr val="FF0000"/>
                </a:solidFill>
              </a:rPr>
              <a:t>Wniesienie subsydiarnego aktu oskarżenia w terminie miesiąca od otrzymania zawiadomienia o decyzji prokuratora nadrzędnego o utrzymaniu w mocy drugiego umorzenia (art. 330 § 2 k.p.k.)</a:t>
            </a:r>
          </a:p>
        </p:txBody>
      </p:sp>
    </p:spTree>
    <p:extLst>
      <p:ext uri="{BB962C8B-B14F-4D97-AF65-F5344CB8AC3E}">
        <p14:creationId xmlns:p14="http://schemas.microsoft.com/office/powerpoint/2010/main" val="90097771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471488" y="983947"/>
            <a:ext cx="8223250" cy="102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bIns="9144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9pPr>
          </a:lstStyle>
          <a:p>
            <a:pPr>
              <a:buClrTx/>
              <a:buFontTx/>
              <a:buNone/>
            </a:pPr>
            <a:r>
              <a:rPr lang="en-US" sz="3200" b="1" dirty="0" err="1">
                <a:solidFill>
                  <a:srgbClr val="FF0000"/>
                </a:solidFill>
                <a:latin typeface="Roboto" charset="0"/>
              </a:rPr>
              <a:t>Skarga</a:t>
            </a:r>
            <a:r>
              <a:rPr lang="en-US" sz="3200" b="1" dirty="0">
                <a:solidFill>
                  <a:srgbClr val="FF0000"/>
                </a:solidFill>
                <a:latin typeface="Roboto" charset="0"/>
              </a:rPr>
              <a:t> </a:t>
            </a:r>
            <a:r>
              <a:rPr lang="en-US" sz="3200" b="1" dirty="0" err="1">
                <a:solidFill>
                  <a:srgbClr val="FF0000"/>
                </a:solidFill>
                <a:latin typeface="Roboto" charset="0"/>
              </a:rPr>
              <a:t>subsydiarna</a:t>
            </a:r>
            <a:r>
              <a:rPr lang="en-US" sz="3200" b="1" dirty="0">
                <a:solidFill>
                  <a:srgbClr val="FF0000"/>
                </a:solidFill>
                <a:latin typeface="Roboto" charset="0"/>
              </a:rPr>
              <a:t> - art. 55</a:t>
            </a:r>
          </a:p>
        </p:txBody>
      </p:sp>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486" y="1700808"/>
            <a:ext cx="7315200" cy="362261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928332878"/>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3317FD-188E-434A-A1C3-4DCB44F42EA2}"/>
              </a:ext>
            </a:extLst>
          </p:cNvPr>
          <p:cNvSpPr>
            <a:spLocks noGrp="1"/>
          </p:cNvSpPr>
          <p:nvPr>
            <p:ph type="title"/>
          </p:nvPr>
        </p:nvSpPr>
        <p:spPr>
          <a:xfrm>
            <a:off x="395536" y="752856"/>
            <a:ext cx="8229600" cy="1143000"/>
          </a:xfrm>
        </p:spPr>
        <p:txBody>
          <a:bodyPr>
            <a:normAutofit fontScale="90000"/>
          </a:bodyPr>
          <a:lstStyle/>
          <a:p>
            <a:pPr algn="ctr"/>
            <a:r>
              <a:rPr lang="pl-PL" dirty="0"/>
              <a:t>Pojęcie „ponownego wydania postanowienia”</a:t>
            </a:r>
          </a:p>
        </p:txBody>
      </p:sp>
      <p:sp>
        <p:nvSpPr>
          <p:cNvPr id="3" name="Symbol zastępczy zawartości 2">
            <a:extLst>
              <a:ext uri="{FF2B5EF4-FFF2-40B4-BE49-F238E27FC236}">
                <a16:creationId xmlns:a16="http://schemas.microsoft.com/office/drawing/2014/main" id="{A586DA8A-EDC8-4F53-8C39-EC6DC3154E3D}"/>
              </a:ext>
            </a:extLst>
          </p:cNvPr>
          <p:cNvSpPr>
            <a:spLocks noGrp="1"/>
          </p:cNvSpPr>
          <p:nvPr>
            <p:ph idx="1"/>
          </p:nvPr>
        </p:nvSpPr>
        <p:spPr>
          <a:xfrm>
            <a:off x="457200" y="1340768"/>
            <a:ext cx="8229600" cy="4983832"/>
          </a:xfrm>
        </p:spPr>
        <p:txBody>
          <a:bodyPr/>
          <a:lstStyle/>
          <a:p>
            <a:endParaRPr lang="pl-PL" dirty="0"/>
          </a:p>
          <a:p>
            <a:pPr algn="just"/>
            <a:r>
              <a:rPr lang="pl-PL" dirty="0"/>
              <a:t>Aby zaktualizowało się uprawnienie do wniesienia zażalenia do prokuratora nadrzędnego, musi wystąpić </a:t>
            </a:r>
            <a:r>
              <a:rPr lang="pl-PL" b="1" dirty="0"/>
              <a:t>tożsamość </a:t>
            </a:r>
            <a:r>
              <a:rPr lang="pl-PL" dirty="0"/>
              <a:t>decyzji procesowych (dwa umorzenia lub dwie odmowy wszczęcia postępowania). Uprawnienie nie aktualizuje się natomiast, gdy po uchyleniu decyzji o odmowie, prokurator następnie wyda postanowienie o umorzeniu postępowania.</a:t>
            </a:r>
          </a:p>
          <a:p>
            <a:r>
              <a:rPr lang="pl-PL" dirty="0"/>
              <a:t>Wyrok SN z 10.07.2013 r., IV KK 87/13</a:t>
            </a:r>
          </a:p>
        </p:txBody>
      </p:sp>
    </p:spTree>
    <p:extLst>
      <p:ext uri="{BB962C8B-B14F-4D97-AF65-F5344CB8AC3E}">
        <p14:creationId xmlns:p14="http://schemas.microsoft.com/office/powerpoint/2010/main" val="3263509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53440" y="426720"/>
            <a:ext cx="6682740" cy="1112838"/>
          </a:xfrm>
        </p:spPr>
        <p:txBody>
          <a:bodyPr>
            <a:normAutofit fontScale="90000"/>
          </a:bodyPr>
          <a:lstStyle/>
          <a:p>
            <a:pPr algn="ctr"/>
            <a:r>
              <a:rPr lang="pl-PL" dirty="0"/>
              <a:t>Znaczenie procesowe pojęcia „sąd”</a:t>
            </a:r>
          </a:p>
        </p:txBody>
      </p:sp>
      <p:sp>
        <p:nvSpPr>
          <p:cNvPr id="5" name="Symbol zastępczy zawartości 2"/>
          <p:cNvSpPr>
            <a:spLocks noGrp="1"/>
          </p:cNvSpPr>
          <p:nvPr>
            <p:ph idx="1"/>
          </p:nvPr>
        </p:nvSpPr>
        <p:spPr>
          <a:xfrm>
            <a:off x="395536" y="1841553"/>
            <a:ext cx="7992888" cy="4395760"/>
          </a:xfrm>
        </p:spPr>
        <p:txBody>
          <a:bodyPr>
            <a:normAutofit/>
          </a:bodyPr>
          <a:lstStyle/>
          <a:p>
            <a:pPr algn="just"/>
            <a:r>
              <a:rPr lang="pl-PL" sz="2800" b="1" dirty="0"/>
              <a:t>Sąd </a:t>
            </a:r>
            <a:r>
              <a:rPr lang="pl-PL" sz="2800" dirty="0"/>
              <a:t>to </a:t>
            </a:r>
            <a:r>
              <a:rPr lang="pl-PL" sz="2800" u="sng" dirty="0"/>
              <a:t>zespół osób lub osoba wyposażeni w atrybut niezawisłości, powołani do sprawowania wymiaru sprawiedliwości w imieniu Rzeczypospolitej Polskiej oraz w szczególnej procesowej formie.</a:t>
            </a:r>
          </a:p>
          <a:p>
            <a:pPr algn="just"/>
            <a:r>
              <a:rPr lang="pl-PL" sz="2800" dirty="0"/>
              <a:t>Procesowe znaczenie pojęcia „sąd” jest synonimem takich nazw jak „skład orzekający” czy też „sędzia orzekający jednoosobowo”.</a:t>
            </a:r>
          </a:p>
        </p:txBody>
      </p:sp>
    </p:spTree>
    <p:extLst>
      <p:ext uri="{BB962C8B-B14F-4D97-AF65-F5344CB8AC3E}">
        <p14:creationId xmlns:p14="http://schemas.microsoft.com/office/powerpoint/2010/main" val="175729154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Oskarżyciel prywatny - </a:t>
            </a:r>
            <a:r>
              <a:rPr lang="pl-PL" dirty="0"/>
              <a:t>pokrzywdzony, który wnosi i popiera oskarżenie o przestępstwo ścigane z oskarżenia prywatnego.</a:t>
            </a:r>
          </a:p>
          <a:p>
            <a:pPr algn="just"/>
            <a:endParaRPr lang="pl-PL" dirty="0"/>
          </a:p>
          <a:p>
            <a:pPr algn="just"/>
            <a:r>
              <a:rPr lang="pl-PL" dirty="0"/>
              <a:t>Art. 59 § 1 k.p.k.</a:t>
            </a:r>
          </a:p>
          <a:p>
            <a:pPr algn="just"/>
            <a:endParaRPr lang="pl-PL" dirty="0"/>
          </a:p>
          <a:p>
            <a:pPr algn="just"/>
            <a:r>
              <a:rPr lang="pl-PL" dirty="0"/>
              <a:t>Odrębny tryb postępowania: art. 485-499 k.p.k.</a:t>
            </a:r>
          </a:p>
          <a:p>
            <a:pPr algn="just"/>
            <a:endParaRPr lang="pl-PL" dirty="0"/>
          </a:p>
          <a:p>
            <a:pPr algn="just"/>
            <a:endParaRPr lang="pl-PL" dirty="0"/>
          </a:p>
        </p:txBody>
      </p:sp>
      <p:sp>
        <p:nvSpPr>
          <p:cNvPr id="3" name="Title 2"/>
          <p:cNvSpPr>
            <a:spLocks noGrp="1"/>
          </p:cNvSpPr>
          <p:nvPr>
            <p:ph type="title"/>
          </p:nvPr>
        </p:nvSpPr>
        <p:spPr/>
        <p:txBody>
          <a:bodyPr/>
          <a:lstStyle/>
          <a:p>
            <a:pPr algn="ctr"/>
            <a:r>
              <a:rPr lang="pl-PL" dirty="0"/>
              <a:t>Oskarżyciel prywatny</a:t>
            </a:r>
          </a:p>
        </p:txBody>
      </p:sp>
    </p:spTree>
    <p:extLst>
      <p:ext uri="{BB962C8B-B14F-4D97-AF65-F5344CB8AC3E}">
        <p14:creationId xmlns:p14="http://schemas.microsoft.com/office/powerpoint/2010/main" val="185579825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pl-PL" dirty="0"/>
              <a:t>Obecnie temu trybowi postępowania podlegają:</a:t>
            </a:r>
          </a:p>
          <a:p>
            <a:pPr marL="624078" indent="-514350">
              <a:lnSpc>
                <a:spcPct val="120000"/>
              </a:lnSpc>
              <a:buFont typeface="+mj-lt"/>
              <a:buAutoNum type="arabicParenR"/>
            </a:pPr>
            <a:r>
              <a:rPr lang="pl-PL" dirty="0"/>
              <a:t>Zniesławienie (art. 212 § 4 k.k.),</a:t>
            </a:r>
          </a:p>
          <a:p>
            <a:pPr marL="624078" indent="-514350">
              <a:lnSpc>
                <a:spcPct val="120000"/>
              </a:lnSpc>
              <a:buFont typeface="+mj-lt"/>
              <a:buAutoNum type="arabicParenR"/>
            </a:pPr>
            <a:r>
              <a:rPr lang="pl-PL" dirty="0"/>
              <a:t> Zniewaga (art. 216 § 5 k.k.),</a:t>
            </a:r>
          </a:p>
          <a:p>
            <a:pPr marL="624078" indent="-514350">
              <a:lnSpc>
                <a:spcPct val="120000"/>
              </a:lnSpc>
              <a:buFont typeface="+mj-lt"/>
              <a:buAutoNum type="arabicParenR"/>
            </a:pPr>
            <a:r>
              <a:rPr lang="pl-PL" dirty="0"/>
              <a:t>Naruszenie nietykalności cielesnej (art. 217 § 3 k.k.),</a:t>
            </a:r>
          </a:p>
          <a:p>
            <a:pPr marL="624078" indent="-514350">
              <a:lnSpc>
                <a:spcPct val="120000"/>
              </a:lnSpc>
              <a:buFont typeface="+mj-lt"/>
              <a:buAutoNum type="arabicParenR"/>
            </a:pPr>
            <a:r>
              <a:rPr lang="pl-PL" dirty="0"/>
              <a:t>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a:t>Nieumyślne uszkodzenie ciała inne niż powodujące ciężki uszczerbek na zdrowiu, trwające nie dłużej niż 7 dni, chyba że pokrzywdzonym jest osoba najbliższa zamieszkująca wspólnie ze sprawcą (art. 157 § 3 i 4 k.k.).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36555460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Śmierć</a:t>
            </a:r>
            <a:r>
              <a:rPr lang="pl-PL" dirty="0"/>
              <a:t> oskarżyciela prywatnego→ art. 61 k.p.k.</a:t>
            </a:r>
          </a:p>
          <a:p>
            <a:pPr marL="109728" indent="0" algn="just">
              <a:buNone/>
            </a:pPr>
            <a:endParaRPr lang="pl-PL" dirty="0"/>
          </a:p>
          <a:p>
            <a:pPr algn="just">
              <a:buFont typeface="Arial" pitchFamily="34" charset="0"/>
              <a:buChar char="•"/>
            </a:pPr>
            <a:r>
              <a:rPr lang="pl-PL" b="1" dirty="0"/>
              <a:t>Zawieszenie</a:t>
            </a:r>
            <a:r>
              <a:rPr lang="pl-PL" dirty="0"/>
              <a:t> postępowania.</a:t>
            </a:r>
          </a:p>
          <a:p>
            <a:pPr algn="just">
              <a:buFont typeface="Arial" pitchFamily="34" charset="0"/>
              <a:buChar char="•"/>
            </a:pPr>
            <a:r>
              <a:rPr lang="pl-PL" dirty="0"/>
              <a:t>Osoby najbliższe lub pozostające na utrzymaniu zmarłego mogą wstąpić w jego prawa.</a:t>
            </a:r>
          </a:p>
          <a:p>
            <a:pPr algn="just">
              <a:buFont typeface="Arial" pitchFamily="34" charset="0"/>
              <a:buChar char="•"/>
            </a:pPr>
            <a:r>
              <a:rPr lang="pl-PL" dirty="0"/>
              <a:t>Termin: </a:t>
            </a:r>
            <a:r>
              <a:rPr lang="pl-PL" b="1" dirty="0"/>
              <a:t>3 miesiące od dnia śmierci</a:t>
            </a:r>
          </a:p>
          <a:p>
            <a:pPr algn="just">
              <a:buFont typeface="Arial" pitchFamily="34" charset="0"/>
              <a:buChar char="•"/>
            </a:pPr>
            <a:r>
              <a:rPr lang="pl-PL" b="1" dirty="0"/>
              <a:t>Niewstąpienie</a:t>
            </a:r>
            <a:r>
              <a:rPr lang="pl-PL" dirty="0"/>
              <a:t> w terminie 3 miesięcy→ </a:t>
            </a:r>
            <a:r>
              <a:rPr lang="pl-PL" b="1" dirty="0"/>
              <a:t>umorzenie</a:t>
            </a:r>
            <a:r>
              <a:rPr lang="pl-PL" dirty="0"/>
              <a:t>.</a:t>
            </a:r>
          </a:p>
        </p:txBody>
      </p:sp>
    </p:spTree>
    <p:extLst>
      <p:ext uri="{BB962C8B-B14F-4D97-AF65-F5344CB8AC3E}">
        <p14:creationId xmlns:p14="http://schemas.microsoft.com/office/powerpoint/2010/main" val="155712162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pl-PL" sz="2300" dirty="0"/>
              <a:t>Zakres przestępstw ściganych z oskarżenia prywatnego jest podyktowany </a:t>
            </a:r>
            <a:r>
              <a:rPr lang="pl-PL" sz="2300" b="1" dirty="0"/>
              <a:t>szczególnym rodzajem dóbr prawnych o ściśle osobistym charakterze</a:t>
            </a:r>
            <a:r>
              <a:rPr lang="pl-PL" sz="2300" dirty="0"/>
              <a:t>.</a:t>
            </a:r>
          </a:p>
          <a:p>
            <a:pPr marL="109728" indent="0">
              <a:buNone/>
            </a:pPr>
            <a:endParaRPr lang="pl-PL" sz="2300" dirty="0"/>
          </a:p>
          <a:p>
            <a:r>
              <a:rPr lang="pl-PL" sz="2300" b="1" dirty="0"/>
              <a:t>Karalność jest uzależniona od woli dysponenta </a:t>
            </a:r>
            <a:r>
              <a:rPr lang="pl-PL" sz="2300" dirty="0"/>
              <a:t>danego dobra i leży przede wszystkim w jego interesie, a tylko pośrednio w interesie społecznym.</a:t>
            </a:r>
          </a:p>
          <a:p>
            <a:endParaRPr lang="pl-PL" sz="2300" dirty="0"/>
          </a:p>
          <a:p>
            <a:r>
              <a:rPr lang="pl-PL" sz="2300" dirty="0"/>
              <a:t>Jeżeli </a:t>
            </a:r>
            <a:r>
              <a:rPr lang="pl-PL" sz="2300" b="1" dirty="0"/>
              <a:t>prokurator zauważa interes społeczny </a:t>
            </a:r>
            <a:r>
              <a:rPr lang="pl-PL" sz="2300" dirty="0"/>
              <a:t>w ściganiu takich przestępstw z urzędu, może wszcząć postępowanie lub wstąpić do postępowania już wszczętego→ </a:t>
            </a:r>
            <a:r>
              <a:rPr lang="pl-PL" sz="2300" b="1" dirty="0"/>
              <a:t>art. 60 k.p.k.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106782746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9050" y="-459432"/>
            <a:ext cx="9144000" cy="1499616"/>
          </a:xfrm>
        </p:spPr>
        <p:txBody>
          <a:bodyPr>
            <a:normAutofit/>
          </a:bodyPr>
          <a:lstStyle/>
          <a:p>
            <a:pPr algn="ctr"/>
            <a:r>
              <a:rPr lang="pl-PL" sz="4000" dirty="0"/>
              <a:t>Konsekwencje śmierci stron postępowania </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val="2622562354"/>
              </p:ext>
            </p:extLst>
          </p:nvPr>
        </p:nvGraphicFramePr>
        <p:xfrm>
          <a:off x="0" y="923926"/>
          <a:ext cx="9144000" cy="5934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019154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4583" y="386366"/>
            <a:ext cx="7377969" cy="1466882"/>
          </a:xfrm>
        </p:spPr>
        <p:txBody>
          <a:bodyPr>
            <a:normAutofit fontScale="90000"/>
          </a:bodyPr>
          <a:lstStyle/>
          <a:p>
            <a:pPr algn="ctr"/>
            <a:r>
              <a:rPr lang="pl-PL" dirty="0"/>
              <a:t>REPREZENTANCI STRON PROCESOWYCH</a:t>
            </a:r>
          </a:p>
        </p:txBody>
      </p:sp>
      <p:sp>
        <p:nvSpPr>
          <p:cNvPr id="4" name="Prostokąt 3"/>
          <p:cNvSpPr/>
          <p:nvPr/>
        </p:nvSpPr>
        <p:spPr>
          <a:xfrm>
            <a:off x="560232" y="1997839"/>
            <a:ext cx="8248918" cy="4154984"/>
          </a:xfrm>
          <a:prstGeom prst="rect">
            <a:avLst/>
          </a:prstGeom>
        </p:spPr>
        <p:txBody>
          <a:bodyPr wrap="square">
            <a:spAutoFit/>
          </a:bodyPr>
          <a:lstStyle/>
          <a:p>
            <a:r>
              <a:rPr lang="pl-PL" sz="2800" dirty="0">
                <a:latin typeface="Times New Roman" panose="02020603050405020304" pitchFamily="18" charset="0"/>
                <a:cs typeface="Times New Roman" panose="02020603050405020304" pitchFamily="18" charset="0"/>
              </a:rPr>
              <a:t>Osoby działające </a:t>
            </a:r>
            <a:r>
              <a:rPr lang="pl-PL" sz="2800" b="1" u="sng" dirty="0">
                <a:latin typeface="Times New Roman" panose="02020603050405020304" pitchFamily="18" charset="0"/>
                <a:cs typeface="Times New Roman" panose="02020603050405020304" pitchFamily="18" charset="0"/>
              </a:rPr>
              <a:t>za stronę i w jej imieniu</a:t>
            </a:r>
            <a:r>
              <a:rPr lang="pl-PL" sz="2800" dirty="0">
                <a:latin typeface="Times New Roman" panose="02020603050405020304" pitchFamily="18" charset="0"/>
                <a:cs typeface="Times New Roman" panose="02020603050405020304" pitchFamily="18" charset="0"/>
              </a:rPr>
              <a:t> na mocy odpowiedniego </a:t>
            </a:r>
            <a:r>
              <a:rPr lang="pl-PL" sz="2800" b="1" u="sng" dirty="0">
                <a:solidFill>
                  <a:schemeClr val="accent1"/>
                </a:solidFill>
                <a:latin typeface="Times New Roman" panose="02020603050405020304" pitchFamily="18" charset="0"/>
                <a:cs typeface="Times New Roman" panose="02020603050405020304" pitchFamily="18" charset="0"/>
              </a:rPr>
              <a:t>tytułu prawnego</a:t>
            </a:r>
            <a:r>
              <a:rPr lang="pl-PL" sz="2800" dirty="0">
                <a:latin typeface="Times New Roman" panose="02020603050405020304" pitchFamily="18" charset="0"/>
                <a:cs typeface="Times New Roman" panose="02020603050405020304" pitchFamily="18" charset="0"/>
              </a:rPr>
              <a:t>. </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a:p>
            <a:r>
              <a:rPr lang="pl-PL" sz="2400" dirty="0">
                <a:latin typeface="Times New Roman" panose="02020603050405020304" pitchFamily="18" charset="0"/>
                <a:cs typeface="Times New Roman" panose="02020603050405020304" pitchFamily="18" charset="0"/>
              </a:rPr>
              <a:t>Reprezentanci stron procesowych to:</a:t>
            </a:r>
          </a:p>
          <a:p>
            <a:pPr lvl="1"/>
            <a:r>
              <a:rPr lang="pl-PL" sz="2400" dirty="0">
                <a:latin typeface="Times New Roman" panose="02020603050405020304" pitchFamily="18" charset="0"/>
                <a:cs typeface="Times New Roman" panose="02020603050405020304" pitchFamily="18" charset="0"/>
              </a:rPr>
              <a:t>1. obrońcy</a:t>
            </a:r>
          </a:p>
          <a:p>
            <a:pPr lvl="1"/>
            <a:r>
              <a:rPr lang="pl-PL" sz="2400" dirty="0">
                <a:latin typeface="Times New Roman" panose="02020603050405020304" pitchFamily="18" charset="0"/>
                <a:cs typeface="Times New Roman" panose="02020603050405020304" pitchFamily="18" charset="0"/>
              </a:rPr>
              <a:t>2. pełnomocnicy </a:t>
            </a:r>
          </a:p>
          <a:p>
            <a:pPr lvl="1"/>
            <a:r>
              <a:rPr lang="pl-PL" sz="2400" dirty="0">
                <a:latin typeface="Times New Roman" panose="02020603050405020304" pitchFamily="18" charset="0"/>
                <a:cs typeface="Times New Roman" panose="02020603050405020304" pitchFamily="18" charset="0"/>
              </a:rPr>
              <a:t>3. przedstawiciele ustawowi</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p:txBody>
      </p:sp>
      <p:sp>
        <p:nvSpPr>
          <p:cNvPr id="5" name="Nawias klamrowy zamykający 4"/>
          <p:cNvSpPr/>
          <p:nvPr/>
        </p:nvSpPr>
        <p:spPr>
          <a:xfrm rot="5400000">
            <a:off x="6642077" y="2041604"/>
            <a:ext cx="685800" cy="1957388"/>
          </a:xfrm>
          <a:prstGeom prst="rightBrace">
            <a:avLst>
              <a:gd name="adj1" fmla="val 45833"/>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Prostokąt 5"/>
          <p:cNvSpPr/>
          <p:nvPr/>
        </p:nvSpPr>
        <p:spPr>
          <a:xfrm>
            <a:off x="5283557" y="3573590"/>
            <a:ext cx="3419342" cy="3170099"/>
          </a:xfrm>
          <a:prstGeom prst="rect">
            <a:avLst/>
          </a:prstGeom>
        </p:spPr>
        <p:txBody>
          <a:bodyPr wrap="square">
            <a:spAutoFit/>
          </a:bodyPr>
          <a:lstStyle/>
          <a:p>
            <a:pPr marL="342900" indent="-342900">
              <a:buAutoNum type="arabicPeriod"/>
            </a:pPr>
            <a:r>
              <a:rPr lang="pl-PL" sz="2000" dirty="0">
                <a:latin typeface="Times New Roman" panose="02020603050405020304" pitchFamily="18" charset="0"/>
                <a:cs typeface="Times New Roman" panose="02020603050405020304" pitchFamily="18" charset="0"/>
              </a:rPr>
              <a:t>pełnomocnictwo udzielone przez stronę lub jej przedstawiciela ustawowego </a:t>
            </a:r>
          </a:p>
          <a:p>
            <a:pPr marL="342900" indent="-342900">
              <a:buAutoNum type="arabicPeriod"/>
            </a:pPr>
            <a:r>
              <a:rPr lang="pl-PL" sz="2000" dirty="0">
                <a:latin typeface="Times New Roman" panose="02020603050405020304" pitchFamily="18" charset="0"/>
                <a:cs typeface="Times New Roman" panose="02020603050405020304" pitchFamily="18" charset="0"/>
              </a:rPr>
              <a:t>zarządzenie prezesa sądu, referendarza sądowego, (np. art. 81, 378), </a:t>
            </a:r>
          </a:p>
          <a:p>
            <a:pPr marL="342900" indent="-342900">
              <a:buAutoNum type="arabicPeriod"/>
            </a:pPr>
            <a:r>
              <a:rPr lang="pl-PL" sz="2000" dirty="0">
                <a:latin typeface="Times New Roman" panose="02020603050405020304" pitchFamily="18" charset="0"/>
                <a:cs typeface="Times New Roman" panose="02020603050405020304" pitchFamily="18" charset="0"/>
              </a:rPr>
              <a:t>postanowienie sądu (por. 387)</a:t>
            </a:r>
          </a:p>
          <a:p>
            <a:pPr marL="342900" indent="-342900">
              <a:buAutoNum type="arabicPeriod"/>
            </a:pPr>
            <a:r>
              <a:rPr lang="pl-PL" sz="2000" dirty="0">
                <a:latin typeface="Times New Roman" panose="02020603050405020304" pitchFamily="18" charset="0"/>
                <a:cs typeface="Times New Roman" panose="02020603050405020304" pitchFamily="18" charset="0"/>
              </a:rPr>
              <a:t>przepis ustawy  </a:t>
            </a:r>
          </a:p>
        </p:txBody>
      </p:sp>
    </p:spTree>
    <p:extLst>
      <p:ext uri="{BB962C8B-B14F-4D97-AF65-F5344CB8AC3E}">
        <p14:creationId xmlns:p14="http://schemas.microsoft.com/office/powerpoint/2010/main" val="85475470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endParaRPr lang="pl-PL" b="1" dirty="0"/>
          </a:p>
          <a:p>
            <a:pPr algn="just"/>
            <a:r>
              <a:rPr lang="pl-PL" b="1" dirty="0"/>
              <a:t>Obrońca </a:t>
            </a:r>
            <a:r>
              <a:rPr lang="pl-PL" dirty="0"/>
              <a:t>- przedstawiciel procesowy </a:t>
            </a:r>
            <a:r>
              <a:rPr lang="pl-PL" b="1" dirty="0"/>
              <a:t>oskarżonego</a:t>
            </a:r>
            <a:r>
              <a:rPr lang="pl-PL" dirty="0"/>
              <a:t>, reprezentujący go w toku postępowania karnego i działający w jego imieniu i na jego rzecz; obrońcą może być jedynie adwokat lub radca prawny (art. 82 k.p.k.)</a:t>
            </a:r>
          </a:p>
          <a:p>
            <a:pPr algn="just"/>
            <a:endParaRPr lang="pl-PL" dirty="0"/>
          </a:p>
          <a:p>
            <a:pPr marL="109728" indent="0" algn="just">
              <a:buNone/>
            </a:pPr>
            <a:endParaRPr lang="pl-PL" dirty="0"/>
          </a:p>
          <a:p>
            <a:pPr algn="just"/>
            <a:r>
              <a:rPr lang="pl-PL" b="1" dirty="0"/>
              <a:t>Pełnomocnik -</a:t>
            </a:r>
            <a:r>
              <a:rPr lang="pl-PL" dirty="0"/>
              <a:t>reprezentant procesowy (radca prawny lub adwokat) </a:t>
            </a:r>
            <a:r>
              <a:rPr lang="pl-PL" b="1" dirty="0"/>
              <a:t>strony innej niż oskarżony </a:t>
            </a:r>
            <a:r>
              <a:rPr lang="pl-PL" dirty="0"/>
              <a:t>(np. pokrzywdzonego), a także </a:t>
            </a:r>
            <a:r>
              <a:rPr lang="pl-PL" b="1" dirty="0"/>
              <a:t>osoby niebędącej stroną </a:t>
            </a:r>
            <a:r>
              <a:rPr lang="pl-PL" dirty="0"/>
              <a:t>(np. świadka).</a:t>
            </a:r>
          </a:p>
          <a:p>
            <a:pPr algn="just"/>
            <a:endParaRPr lang="pl-PL" dirty="0"/>
          </a:p>
          <a:p>
            <a:pPr algn="just"/>
            <a:r>
              <a:rPr lang="pl-PL" b="1" dirty="0"/>
              <a:t>Przedstawiciele ustawowi</a:t>
            </a:r>
          </a:p>
          <a:p>
            <a:pPr marL="109728" indent="0" algn="just">
              <a:buNone/>
            </a:pPr>
            <a:endParaRPr lang="pl-PL" dirty="0"/>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123022910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pl-PL" b="1" dirty="0"/>
              <a:t>OBROŃCA</a:t>
            </a:r>
          </a:p>
          <a:p>
            <a:pPr algn="just"/>
            <a:endParaRPr lang="pl-PL" b="1" dirty="0"/>
          </a:p>
          <a:p>
            <a:pPr algn="just"/>
            <a:r>
              <a:rPr lang="pl-PL" dirty="0"/>
              <a:t>Art. 83 k.p.k.</a:t>
            </a:r>
          </a:p>
          <a:p>
            <a:pPr algn="just"/>
            <a:r>
              <a:rPr lang="pl-PL" dirty="0"/>
              <a:t>Obrońcę ustanawia </a:t>
            </a:r>
            <a:r>
              <a:rPr lang="pl-PL" b="1" dirty="0"/>
              <a:t>oskarżony!</a:t>
            </a:r>
          </a:p>
          <a:p>
            <a:pPr algn="just"/>
            <a:r>
              <a:rPr lang="pl-PL" dirty="0"/>
              <a:t>Do czasu ustanowienia obrońcy przez </a:t>
            </a:r>
            <a:r>
              <a:rPr lang="pl-PL" b="1" dirty="0"/>
              <a:t>oskarżonego pozbawionego wolności</a:t>
            </a:r>
            <a:r>
              <a:rPr lang="pl-PL" dirty="0"/>
              <a:t>, obrońcę może ustanowić </a:t>
            </a:r>
            <a:r>
              <a:rPr lang="pl-PL" b="1" dirty="0"/>
              <a:t>inna osoba</a:t>
            </a:r>
            <a:r>
              <a:rPr lang="pl-PL" dirty="0"/>
              <a:t>, o czym niezwłocznie zawiadamia się oskarżonego.</a:t>
            </a:r>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2464942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88032"/>
          </a:xfrm>
        </p:spPr>
        <p:txBody>
          <a:bodyPr>
            <a:normAutofit fontScale="92500" lnSpcReduction="10000"/>
          </a:bodyPr>
          <a:lstStyle/>
          <a:p>
            <a:pPr algn="just"/>
            <a:r>
              <a:rPr lang="pl-PL" dirty="0"/>
              <a:t>Obrońca może przedsiębrać czynności procesowe </a:t>
            </a:r>
            <a:r>
              <a:rPr lang="pl-PL" b="1" dirty="0"/>
              <a:t>jedynie na korzyść </a:t>
            </a:r>
            <a:r>
              <a:rPr lang="pl-PL" dirty="0"/>
              <a:t>oskarżonego(art. 86 § 1 k.p.k.).</a:t>
            </a:r>
          </a:p>
          <a:p>
            <a:pPr marL="109728" indent="0" algn="just">
              <a:buNone/>
            </a:pPr>
            <a:endParaRPr lang="pl-PL" dirty="0"/>
          </a:p>
          <a:p>
            <a:pPr algn="just"/>
            <a:r>
              <a:rPr lang="pl-PL" b="1" dirty="0"/>
              <a:t>Udział obrońcy </a:t>
            </a:r>
            <a:r>
              <a:rPr lang="pl-PL" dirty="0"/>
              <a:t>w postępowaniu </a:t>
            </a:r>
            <a:r>
              <a:rPr lang="pl-PL" b="1" dirty="0"/>
              <a:t>nie wyłącza osobistego działania w nim oskarżonego </a:t>
            </a:r>
            <a:r>
              <a:rPr lang="pl-PL" dirty="0"/>
              <a:t>(art. 86 § 2 k.p.k.). </a:t>
            </a:r>
          </a:p>
          <a:p>
            <a:pPr algn="just"/>
            <a:endParaRPr lang="pl-PL" dirty="0"/>
          </a:p>
          <a:p>
            <a:pPr algn="just"/>
            <a:r>
              <a:rPr lang="pl-PL" dirty="0"/>
              <a:t>Obrońca </a:t>
            </a:r>
            <a:r>
              <a:rPr lang="pl-PL" b="1" dirty="0"/>
              <a:t>może bronić kilku oskarżonych</a:t>
            </a:r>
            <a:r>
              <a:rPr lang="pl-PL" dirty="0"/>
              <a:t>, jeżeli ich </a:t>
            </a:r>
            <a:r>
              <a:rPr lang="pl-PL" b="1" dirty="0"/>
              <a:t>interesy nie pozostają w sprzeczności </a:t>
            </a:r>
            <a:r>
              <a:rPr lang="pl-PL" dirty="0"/>
              <a:t>(art. 85 §  1 k.p.k.).</a:t>
            </a:r>
          </a:p>
          <a:p>
            <a:pPr algn="just"/>
            <a:endParaRPr lang="pl-PL" dirty="0"/>
          </a:p>
          <a:p>
            <a:pPr algn="just"/>
            <a:r>
              <a:rPr lang="pl-PL" dirty="0"/>
              <a:t>W razie </a:t>
            </a:r>
            <a:r>
              <a:rPr lang="pl-PL" b="1" dirty="0"/>
              <a:t>rażącego naruszenia przez obrońcę jego obowiązków procesowych </a:t>
            </a:r>
            <a:r>
              <a:rPr lang="pl-PL" dirty="0"/>
              <a:t>sąd, a w postępowaniu przygotowawczym prokurator, zawiadamia o tym właściwą </a:t>
            </a:r>
            <a:r>
              <a:rPr lang="pl-PL" b="1" dirty="0"/>
              <a:t>okręgową radę adwokacką </a:t>
            </a:r>
            <a:r>
              <a:rPr lang="pl-PL" dirty="0"/>
              <a:t>(art. 20 § 1 k.p.k.).</a:t>
            </a:r>
          </a:p>
        </p:txBody>
      </p:sp>
      <p:sp>
        <p:nvSpPr>
          <p:cNvPr id="3" name="Title 2"/>
          <p:cNvSpPr>
            <a:spLocks noGrp="1"/>
          </p:cNvSpPr>
          <p:nvPr>
            <p:ph type="title"/>
          </p:nvPr>
        </p:nvSpPr>
        <p:spPr>
          <a:xfrm>
            <a:off x="611560" y="0"/>
            <a:ext cx="8229600" cy="1143000"/>
          </a:xfrm>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6450913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8366" y="-171400"/>
            <a:ext cx="8229600" cy="1143000"/>
          </a:xfrm>
        </p:spPr>
        <p:txBody>
          <a:bodyPr/>
          <a:lstStyle/>
          <a:p>
            <a:pPr algn="ctr"/>
            <a:r>
              <a:rPr lang="pl-PL" b="1" dirty="0"/>
              <a:t>OBROŃCA</a:t>
            </a:r>
          </a:p>
        </p:txBody>
      </p:sp>
      <p:sp>
        <p:nvSpPr>
          <p:cNvPr id="6" name="Symbol zastępczy tekstu 1"/>
          <p:cNvSpPr txBox="1">
            <a:spLocks/>
          </p:cNvSpPr>
          <p:nvPr/>
        </p:nvSpPr>
        <p:spPr>
          <a:xfrm>
            <a:off x="768096" y="2440103"/>
            <a:ext cx="3566160" cy="82296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dirty="0"/>
              <a:t>Ze względu na rodzaj tytułu do obrony, obrońcy mogą być: </a:t>
            </a:r>
          </a:p>
        </p:txBody>
      </p:sp>
      <p:sp>
        <p:nvSpPr>
          <p:cNvPr id="7" name="Symbol zastępczy zawartości 4"/>
          <p:cNvSpPr>
            <a:spLocks noGrp="1"/>
          </p:cNvSpPr>
          <p:nvPr>
            <p:ph sz="half" idx="4294967295"/>
          </p:nvPr>
        </p:nvSpPr>
        <p:spPr>
          <a:xfrm>
            <a:off x="768096" y="3263063"/>
            <a:ext cx="3566160" cy="3341572"/>
          </a:xfrm>
          <a:prstGeom prst="rect">
            <a:avLst/>
          </a:prstGeom>
        </p:spPr>
        <p:txBody>
          <a:bodyPr>
            <a:normAutofit fontScale="77500" lnSpcReduction="20000"/>
          </a:bodyPr>
          <a:lstStyle/>
          <a:p>
            <a:pPr algn="just"/>
            <a:r>
              <a:rPr lang="pl-PL" dirty="0"/>
              <a:t>- obrona </a:t>
            </a:r>
            <a:r>
              <a:rPr lang="pl-PL" b="1" dirty="0"/>
              <a:t>z wyboru</a:t>
            </a:r>
            <a:r>
              <a:rPr lang="pl-PL" dirty="0"/>
              <a:t> – tytułem prawnym jest upoważnienie do obrony udzielone adwokatowi (radcy prawnemu) przez oskarżonego lub jego przedstawiciela ustawowego </a:t>
            </a:r>
          </a:p>
          <a:p>
            <a:pPr algn="just"/>
            <a:r>
              <a:rPr lang="pl-PL" dirty="0"/>
              <a:t>- obrona z </a:t>
            </a:r>
            <a:r>
              <a:rPr lang="pl-PL" b="1" dirty="0"/>
              <a:t>urzędu</a:t>
            </a:r>
            <a:r>
              <a:rPr lang="pl-PL" dirty="0"/>
              <a:t> – tytułem prawnym jest zarządzenie prezesa sądu (referendarza sądowego)</a:t>
            </a:r>
          </a:p>
        </p:txBody>
      </p:sp>
      <p:sp>
        <p:nvSpPr>
          <p:cNvPr id="8" name="Symbol zastępczy tekstu 2"/>
          <p:cNvSpPr txBox="1">
            <a:spLocks/>
          </p:cNvSpPr>
          <p:nvPr/>
        </p:nvSpPr>
        <p:spPr>
          <a:xfrm>
            <a:off x="4493166" y="2440103"/>
            <a:ext cx="3566160" cy="822960"/>
          </a:xfrm>
          <a:prstGeom prst="rect">
            <a:avLst/>
          </a:prstGeom>
        </p:spPr>
        <p:txBody>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a:t>Ze względu na obowiązek posiadania obrońcy:</a:t>
            </a:r>
            <a:endParaRPr lang="pl-PL" dirty="0"/>
          </a:p>
        </p:txBody>
      </p:sp>
      <p:sp>
        <p:nvSpPr>
          <p:cNvPr id="9" name="Symbol zastępczy zawartości 5"/>
          <p:cNvSpPr>
            <a:spLocks noGrp="1"/>
          </p:cNvSpPr>
          <p:nvPr>
            <p:ph sz="quarter" idx="4294967295"/>
          </p:nvPr>
        </p:nvSpPr>
        <p:spPr>
          <a:xfrm>
            <a:off x="4493166" y="3263063"/>
            <a:ext cx="3566160" cy="3341572"/>
          </a:xfrm>
          <a:prstGeom prst="rect">
            <a:avLst/>
          </a:prstGeom>
        </p:spPr>
        <p:txBody>
          <a:bodyPr>
            <a:normAutofit fontScale="85000" lnSpcReduction="20000"/>
          </a:bodyPr>
          <a:lstStyle/>
          <a:p>
            <a:pPr algn="just"/>
            <a:r>
              <a:rPr lang="pl-PL" dirty="0"/>
              <a:t>obrona </a:t>
            </a:r>
            <a:r>
              <a:rPr lang="pl-PL" b="1" dirty="0"/>
              <a:t>obligatoryjna</a:t>
            </a:r>
            <a:r>
              <a:rPr lang="pl-PL" dirty="0"/>
              <a:t> – oskarżony musi mieć obrońcę w sytuacjach wskazanych w ustawie (art. 79 § 1 i 2 oraz art. 80) </a:t>
            </a:r>
          </a:p>
          <a:p>
            <a:pPr algn="just"/>
            <a:r>
              <a:rPr lang="pl-PL" dirty="0"/>
              <a:t>obrona </a:t>
            </a:r>
            <a:r>
              <a:rPr lang="pl-PL" b="1" dirty="0"/>
              <a:t>fakultatywna</a:t>
            </a:r>
            <a:r>
              <a:rPr lang="pl-PL" dirty="0"/>
              <a:t> – oskarżony sam podejmuje decyzję czy chce korzystać z pomocy obrońcy </a:t>
            </a:r>
          </a:p>
        </p:txBody>
      </p:sp>
      <p:sp>
        <p:nvSpPr>
          <p:cNvPr id="10" name="pole tekstowe 9"/>
          <p:cNvSpPr txBox="1"/>
          <p:nvPr/>
        </p:nvSpPr>
        <p:spPr>
          <a:xfrm>
            <a:off x="768096" y="1592678"/>
            <a:ext cx="8254461" cy="1107996"/>
          </a:xfrm>
          <a:prstGeom prst="rect">
            <a:avLst/>
          </a:prstGeom>
          <a:noFill/>
        </p:spPr>
        <p:txBody>
          <a:bodyPr wrap="square" rtlCol="0">
            <a:spAutoFit/>
          </a:bodyPr>
          <a:lstStyle/>
          <a:p>
            <a:r>
              <a:rPr lang="pl-PL" sz="2400" dirty="0"/>
              <a:t>Prawo do obrony w znaczeniu formalnym to prawo do korzystania z pomocy obrońcy. </a:t>
            </a:r>
          </a:p>
          <a:p>
            <a:endParaRPr lang="pl-PL" dirty="0"/>
          </a:p>
        </p:txBody>
      </p:sp>
    </p:spTree>
    <p:extLst>
      <p:ext uri="{BB962C8B-B14F-4D97-AF65-F5344CB8AC3E}">
        <p14:creationId xmlns:p14="http://schemas.microsoft.com/office/powerpoint/2010/main" val="864109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a:t>Prawo do sądu</a:t>
            </a:r>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a:solidFill>
                  <a:srgbClr val="FF0000"/>
                </a:solidFill>
              </a:rPr>
              <a:t>Art. 45 § 1 Konstytucji RP</a:t>
            </a:r>
          </a:p>
          <a:p>
            <a:pPr marL="0" indent="0" algn="ctr">
              <a:buNone/>
            </a:pPr>
            <a:r>
              <a:rPr lang="pl-PL" sz="4400" dirty="0"/>
              <a:t>Każdy ma prawo do sprawiedliwego i jawnego rozpatrzenia sprawy bez nieuzasadnionej 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val="35288145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OBROŃCA</a:t>
            </a:r>
          </a:p>
        </p:txBody>
      </p:sp>
      <p:sp>
        <p:nvSpPr>
          <p:cNvPr id="3" name="Symbol zastępczy zawartości 2"/>
          <p:cNvSpPr>
            <a:spLocks noGrp="1"/>
          </p:cNvSpPr>
          <p:nvPr>
            <p:ph idx="1"/>
          </p:nvPr>
        </p:nvSpPr>
        <p:spPr>
          <a:xfrm>
            <a:off x="107504" y="1447612"/>
            <a:ext cx="8856984" cy="5149739"/>
          </a:xfrm>
        </p:spPr>
        <p:txBody>
          <a:bodyPr>
            <a:noAutofit/>
          </a:bodyPr>
          <a:lstStyle/>
          <a:p>
            <a:pPr algn="just"/>
            <a:r>
              <a:rPr lang="pl-PL" sz="1900" dirty="0">
                <a:latin typeface="Times New Roman" panose="02020603050405020304" pitchFamily="18" charset="0"/>
                <a:cs typeface="Times New Roman" panose="02020603050405020304" pitchFamily="18" charset="0"/>
              </a:rPr>
              <a:t>Obrońcą może być jedynie adwokat lub radca prawny (por. art. 82). Oskarżony może mieć </a:t>
            </a:r>
            <a:r>
              <a:rPr lang="pl-PL" sz="1900" b="1" dirty="0">
                <a:latin typeface="Times New Roman" panose="02020603050405020304" pitchFamily="18" charset="0"/>
                <a:cs typeface="Times New Roman" panose="02020603050405020304" pitchFamily="18" charset="0"/>
              </a:rPr>
              <a:t>max. 3 obrońców</a:t>
            </a:r>
            <a:r>
              <a:rPr lang="pl-PL" sz="1900" dirty="0">
                <a:latin typeface="Times New Roman" panose="02020603050405020304" pitchFamily="18" charset="0"/>
                <a:cs typeface="Times New Roman" panose="02020603050405020304" pitchFamily="18" charset="0"/>
              </a:rPr>
              <a:t>. Natomiast jeden obrońca może bronić dowolnej liczby oskarżonych </a:t>
            </a:r>
            <a:r>
              <a:rPr lang="pl-PL" sz="1900" b="1" dirty="0">
                <a:latin typeface="Times New Roman" panose="02020603050405020304" pitchFamily="18" charset="0"/>
                <a:cs typeface="Times New Roman" panose="02020603050405020304" pitchFamily="18" charset="0"/>
              </a:rPr>
              <a:t>o ile interesy tych oskarżonych nie są sprzeczne (art. 85 § 1</a:t>
            </a:r>
            <a:r>
              <a:rPr lang="pl-PL" sz="1900" dirty="0">
                <a:latin typeface="Times New Roman" panose="02020603050405020304" pitchFamily="18" charset="0"/>
                <a:cs typeface="Times New Roman" panose="02020603050405020304" pitchFamily="18" charset="0"/>
              </a:rPr>
              <a:t>)</a:t>
            </a:r>
          </a:p>
          <a:p>
            <a:pPr lvl="1" algn="just"/>
            <a:r>
              <a:rPr lang="pl-PL" sz="1900" dirty="0">
                <a:latin typeface="Times New Roman" panose="02020603050405020304" pitchFamily="18" charset="0"/>
                <a:cs typeface="Times New Roman" panose="02020603050405020304" pitchFamily="18" charset="0"/>
              </a:rPr>
              <a:t>Wyrok SA w Warszawie z dnia 18 września 2012 r., II </a:t>
            </a:r>
            <a:r>
              <a:rPr lang="pl-PL" sz="1900" dirty="0" err="1">
                <a:latin typeface="Times New Roman" panose="02020603050405020304" pitchFamily="18" charset="0"/>
                <a:cs typeface="Times New Roman" panose="02020603050405020304" pitchFamily="18" charset="0"/>
              </a:rPr>
              <a:t>AKa</a:t>
            </a:r>
            <a:r>
              <a:rPr lang="pl-PL" sz="1900" dirty="0">
                <a:latin typeface="Times New Roman" panose="02020603050405020304" pitchFamily="18" charset="0"/>
                <a:cs typeface="Times New Roman" panose="02020603050405020304" pitchFamily="18" charset="0"/>
              </a:rPr>
              <a:t> 191/12 </a:t>
            </a:r>
            <a:r>
              <a:rPr lang="pl-PL" sz="1900" dirty="0">
                <a:latin typeface="Times New Roman" panose="02020603050405020304" pitchFamily="18" charset="0"/>
                <a:cs typeface="Times New Roman" panose="02020603050405020304" pitchFamily="18" charset="0"/>
                <a:sym typeface="Wingdings" panose="05000000000000000000" pitchFamily="2" charset="2"/>
              </a:rPr>
              <a:t> </a:t>
            </a:r>
            <a:r>
              <a:rPr lang="pl-PL" sz="1900" dirty="0">
                <a:latin typeface="Times New Roman" panose="02020603050405020304" pitchFamily="18" charset="0"/>
                <a:cs typeface="Times New Roman" panose="02020603050405020304" pitchFamily="18" charset="0"/>
              </a:rPr>
              <a:t>Sprzeczność interesów oskarżonych zachodzi wtedy, gdy obrona jednego z oskarżonych w sposób nieuchronny naraża dobro drugiego z nich, a więc gdy wyjaśnienia jednego z oskarżonych oraz ich ocena godzi w interes drugiego. Kolizja interesów prowadzi w takiej sytuacji do unicestwienia roli obrońcy w procesie karnym, co stanowi pogwałcenie uprawnień z art. 6 k.p.k. i z reguły musi być traktowane jako mogące mieć wpływ na treść wyroku.</a:t>
            </a:r>
          </a:p>
          <a:p>
            <a:pPr algn="just"/>
            <a:r>
              <a:rPr lang="pl-PL" sz="1900" dirty="0">
                <a:latin typeface="Times New Roman" panose="02020603050405020304" pitchFamily="18" charset="0"/>
                <a:cs typeface="Times New Roman" panose="02020603050405020304" pitchFamily="18" charset="0"/>
              </a:rPr>
              <a:t>Sąd (w postępowaniu przygotowawczym również prezes sądu właściwego do rozpoznania sprawy), stwierdzając sprzeczność interesów, wydaje w tej kwestii postanowienie, w którym jednocześnie:</a:t>
            </a:r>
          </a:p>
          <a:p>
            <a:pPr marL="630936" lvl="1" indent="-457200" algn="just">
              <a:buFont typeface="+mj-lt"/>
              <a:buAutoNum type="arabicPeriod"/>
            </a:pPr>
            <a:r>
              <a:rPr lang="pl-PL" sz="1900" dirty="0">
                <a:latin typeface="Times New Roman" panose="02020603050405020304" pitchFamily="18" charset="0"/>
                <a:cs typeface="Times New Roman" panose="02020603050405020304" pitchFamily="18" charset="0"/>
              </a:rPr>
              <a:t>przy obronie z wyboru wyznacza oskarżonym termin ustanowienia innych obrońców</a:t>
            </a:r>
          </a:p>
          <a:p>
            <a:pPr marL="630936" lvl="1" indent="-457200" algn="just">
              <a:buFont typeface="+mj-lt"/>
              <a:buAutoNum type="arabicPeriod"/>
            </a:pPr>
            <a:r>
              <a:rPr lang="pl-PL" sz="1900" dirty="0">
                <a:latin typeface="Times New Roman" panose="02020603050405020304" pitchFamily="18" charset="0"/>
                <a:cs typeface="Times New Roman" panose="02020603050405020304" pitchFamily="18" charset="0"/>
              </a:rPr>
              <a:t>przy obronie z urzędu wyznacza innego obrońcę.</a:t>
            </a:r>
          </a:p>
          <a:p>
            <a:pPr algn="just"/>
            <a:endParaRPr lang="pl-PL" sz="1900" dirty="0">
              <a:latin typeface="Times New Roman" panose="02020603050405020304" pitchFamily="18" charset="0"/>
              <a:cs typeface="Times New Roman" panose="02020603050405020304" pitchFamily="18" charset="0"/>
            </a:endParaRPr>
          </a:p>
          <a:p>
            <a:pPr marL="0" indent="0">
              <a:buNone/>
            </a:pPr>
            <a:endParaRPr lang="pl-PL"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42275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130278" cy="5564693"/>
          </a:xfrm>
        </p:spPr>
        <p:txBody>
          <a:bodyPr>
            <a:normAutofit fontScale="92500" lnSpcReduction="10000"/>
          </a:bodyPr>
          <a:lstStyle/>
          <a:p>
            <a:pPr algn="just"/>
            <a:r>
              <a:rPr lang="pl-PL" dirty="0">
                <a:latin typeface="Times New Roman" pitchFamily="18" charset="0"/>
                <a:cs typeface="Times New Roman" pitchFamily="18" charset="0"/>
              </a:rPr>
              <a:t>Obrońca </a:t>
            </a:r>
            <a:r>
              <a:rPr lang="pl-PL" b="1" dirty="0">
                <a:latin typeface="Times New Roman" pitchFamily="18" charset="0"/>
                <a:cs typeface="Times New Roman" pitchFamily="18" charset="0"/>
              </a:rPr>
              <a:t>z wyboru </a:t>
            </a:r>
            <a:r>
              <a:rPr lang="pl-PL" dirty="0">
                <a:latin typeface="Times New Roman" pitchFamily="18" charset="0"/>
                <a:cs typeface="Times New Roman" pitchFamily="18" charset="0"/>
              </a:rPr>
              <a:t>/ </a:t>
            </a:r>
            <a:r>
              <a:rPr lang="pl-PL" b="1" dirty="0">
                <a:latin typeface="Times New Roman" pitchFamily="18" charset="0"/>
                <a:cs typeface="Times New Roman" pitchFamily="18" charset="0"/>
              </a:rPr>
              <a:t>z urzędu</a:t>
            </a:r>
            <a:r>
              <a:rPr lang="pl-PL" dirty="0">
                <a:latin typeface="Times New Roman" pitchFamily="18" charset="0"/>
                <a:cs typeface="Times New Roman" pitchFamily="18" charset="0"/>
              </a:rPr>
              <a:t>,</a:t>
            </a:r>
          </a:p>
          <a:p>
            <a:pPr algn="just"/>
            <a:r>
              <a:rPr lang="pl-PL" dirty="0">
                <a:latin typeface="Times New Roman" pitchFamily="18" charset="0"/>
                <a:cs typeface="Times New Roman" pitchFamily="18" charset="0"/>
              </a:rPr>
              <a:t>Oskarżony ustanawia obrońcę na podstawie </a:t>
            </a:r>
            <a:r>
              <a:rPr lang="pl-PL" b="1" dirty="0">
                <a:latin typeface="Times New Roman" pitchFamily="18" charset="0"/>
                <a:cs typeface="Times New Roman" pitchFamily="18" charset="0"/>
              </a:rPr>
              <a:t>upoważnienia do obrony,</a:t>
            </a:r>
          </a:p>
          <a:p>
            <a:pPr algn="just"/>
            <a:r>
              <a:rPr lang="pl-PL" dirty="0">
                <a:latin typeface="Times New Roman" pitchFamily="18" charset="0"/>
                <a:cs typeface="Times New Roman" pitchFamily="18" charset="0"/>
              </a:rPr>
              <a:t>Obrońcę z urzędu prezes sądy lub referendarz sądowy wyznacza z listy obrońców; przyznanie obrońcy z urzędu wymaga wykazania, że oskarżony nie jest w stanie ponieść kosztów działania pełnomocnika bez uszczerbku dla niezbędnego utrzymania siebie i rodziny (tzw. prawo ubogich),</a:t>
            </a:r>
          </a:p>
          <a:p>
            <a:pPr algn="just"/>
            <a:r>
              <a:rPr lang="pl-PL" dirty="0">
                <a:latin typeface="Times New Roman" pitchFamily="18" charset="0"/>
                <a:cs typeface="Times New Roman" pitchFamily="18" charset="0"/>
              </a:rPr>
              <a:t>Uwaga! Zob. art. 616 § 2 pkt 2, art. 618 § 1 pkt 11 i art. 627 k.p.k.,</a:t>
            </a:r>
          </a:p>
          <a:p>
            <a:pPr algn="just"/>
            <a:r>
              <a:rPr lang="pl-PL" dirty="0">
                <a:latin typeface="Times New Roman" pitchFamily="18" charset="0"/>
                <a:cs typeface="Times New Roman" pitchFamily="18" charset="0"/>
              </a:rPr>
              <a:t>Obowiązek podejmowania czynności procesowych aż do prawomocnego zakończenia postępowania, obowiązek sporządzenia apelacji, gdy domaga się tego oskarżony,</a:t>
            </a:r>
          </a:p>
          <a:p>
            <a:pPr algn="just"/>
            <a:r>
              <a:rPr lang="pl-PL" dirty="0">
                <a:latin typeface="Times New Roman" pitchFamily="18" charset="0"/>
                <a:cs typeface="Times New Roman" pitchFamily="18" charset="0"/>
              </a:rPr>
              <a:t>Możliwość udzielenia </a:t>
            </a:r>
            <a:r>
              <a:rPr lang="pl-PL" b="1" dirty="0">
                <a:latin typeface="Times New Roman" pitchFamily="18" charset="0"/>
                <a:cs typeface="Times New Roman" pitchFamily="18" charset="0"/>
              </a:rPr>
              <a:t>substytucji</a:t>
            </a:r>
          </a:p>
        </p:txBody>
      </p:sp>
    </p:spTree>
    <p:extLst>
      <p:ext uri="{BB962C8B-B14F-4D97-AF65-F5344CB8AC3E}">
        <p14:creationId xmlns:p14="http://schemas.microsoft.com/office/powerpoint/2010/main" val="38476997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2502" y="450762"/>
            <a:ext cx="8607970" cy="5930566"/>
          </a:xfrm>
        </p:spPr>
        <p:txBody>
          <a:bodyPr>
            <a:normAutofit/>
          </a:bodyPr>
          <a:lstStyle/>
          <a:p>
            <a:pPr algn="just"/>
            <a:r>
              <a:rPr lang="pl-PL" sz="2400" dirty="0">
                <a:latin typeface="Times New Roman" panose="02020603050405020304" pitchFamily="18" charset="0"/>
                <a:cs typeface="Times New Roman" panose="02020603050405020304" pitchFamily="18" charset="0"/>
              </a:rPr>
              <a:t>Obrońca może przedsiębrać czynności procesowe </a:t>
            </a:r>
            <a:r>
              <a:rPr lang="pl-PL" sz="2400" b="1" u="sng" dirty="0">
                <a:latin typeface="Times New Roman" panose="02020603050405020304" pitchFamily="18" charset="0"/>
                <a:cs typeface="Times New Roman" panose="02020603050405020304" pitchFamily="18" charset="0"/>
              </a:rPr>
              <a:t>jedynie na korzyść oskarżonego</a:t>
            </a:r>
            <a:r>
              <a:rPr lang="pl-PL" sz="2400" dirty="0">
                <a:latin typeface="Times New Roman" panose="02020603050405020304" pitchFamily="18" charset="0"/>
                <a:cs typeface="Times New Roman" panose="02020603050405020304" pitchFamily="18" charset="0"/>
              </a:rPr>
              <a:t>. Udział obrońcy w postępowaniu nie wyłącza osobistego działania w nim oskarżonego. </a:t>
            </a:r>
          </a:p>
          <a:p>
            <a:pPr algn="just"/>
            <a:r>
              <a:rPr lang="pl-PL" sz="2400" dirty="0">
                <a:latin typeface="Times New Roman" panose="02020603050405020304" pitchFamily="18" charset="0"/>
                <a:cs typeface="Times New Roman" panose="02020603050405020304" pitchFamily="18" charset="0"/>
              </a:rPr>
              <a:t> Z nakazu działania wyłącznie na korzyść wynika też </a:t>
            </a:r>
            <a:r>
              <a:rPr lang="pl-PL" sz="2400" b="1" u="sng" dirty="0">
                <a:solidFill>
                  <a:schemeClr val="accent5"/>
                </a:solidFill>
                <a:latin typeface="Times New Roman" panose="02020603050405020304" pitchFamily="18" charset="0"/>
                <a:cs typeface="Times New Roman" panose="02020603050405020304" pitchFamily="18" charset="0"/>
              </a:rPr>
              <a:t>potrzeba uznania za bezskuteczne czynności obrończych niekorzystnych dla oskarżonego</a:t>
            </a:r>
            <a:r>
              <a:rPr lang="pl-PL" sz="2400" dirty="0">
                <a:latin typeface="Times New Roman" panose="02020603050405020304" pitchFamily="18" charset="0"/>
                <a:cs typeface="Times New Roman" panose="02020603050405020304" pitchFamily="18" charset="0"/>
              </a:rPr>
              <a:t>. </a:t>
            </a:r>
          </a:p>
          <a:p>
            <a:pPr algn="just"/>
            <a:r>
              <a:rPr lang="pl-PL" sz="2400" dirty="0">
                <a:latin typeface="Times New Roman" panose="02020603050405020304" pitchFamily="18" charset="0"/>
                <a:cs typeface="Times New Roman" panose="02020603050405020304" pitchFamily="18" charset="0"/>
              </a:rPr>
              <a:t>Postanowienie SN z dnia 28 lipca 2004 r., V KK 60/04 </a:t>
            </a:r>
            <a:r>
              <a:rPr lang="pl-PL" sz="2400" dirty="0">
                <a:latin typeface="Times New Roman" panose="02020603050405020304" pitchFamily="18" charset="0"/>
                <a:cs typeface="Times New Roman" panose="02020603050405020304" pitchFamily="18" charset="0"/>
                <a:sym typeface="Wingdings" panose="05000000000000000000" pitchFamily="2" charset="2"/>
              </a:rPr>
              <a:t> </a:t>
            </a:r>
            <a:r>
              <a:rPr lang="pl-PL" sz="2400" dirty="0">
                <a:latin typeface="Times New Roman" panose="02020603050405020304" pitchFamily="18" charset="0"/>
                <a:cs typeface="Times New Roman" panose="02020603050405020304" pitchFamily="18" charset="0"/>
              </a:rPr>
              <a:t>Obrońca zawsze winien działać z należytą starannością, niezależnie od tego czy jest obrońcą z wyboru, czy też z urzędu oraz czy obrona ma charakter obligatoryjny.</a:t>
            </a:r>
          </a:p>
          <a:p>
            <a:pPr algn="just"/>
            <a:r>
              <a:rPr lang="pl-PL" sz="2400" dirty="0">
                <a:latin typeface="Times New Roman" panose="02020603050405020304" pitchFamily="18" charset="0"/>
                <a:cs typeface="Times New Roman" panose="02020603050405020304" pitchFamily="18" charset="0"/>
              </a:rPr>
              <a:t>Obrońca może zostać ustanowiony (wyznaczony) do udziału w całym postępowaniu, jego części (np. w postępowaniu kasacyjnym) lub do dokonania określonej czynności (np. sporządzenia apelacji, udziału w przesłuchaniu świadka małoletniego).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21440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260648"/>
            <a:ext cx="7053542" cy="1400530"/>
          </a:xfrm>
        </p:spPr>
        <p:txBody>
          <a:bodyPr/>
          <a:lstStyle/>
          <a:p>
            <a:pPr algn="ctr"/>
            <a:r>
              <a:rPr lang="pl-PL" dirty="0"/>
              <a:t>OBROŃCA Z WYBORU</a:t>
            </a:r>
          </a:p>
        </p:txBody>
      </p:sp>
      <p:sp>
        <p:nvSpPr>
          <p:cNvPr id="3" name="Symbol zastępczy zawartości 2"/>
          <p:cNvSpPr>
            <a:spLocks noGrp="1"/>
          </p:cNvSpPr>
          <p:nvPr>
            <p:ph idx="1"/>
          </p:nvPr>
        </p:nvSpPr>
        <p:spPr>
          <a:xfrm>
            <a:off x="251520" y="1700808"/>
            <a:ext cx="8229600" cy="4389120"/>
          </a:xfrm>
        </p:spPr>
        <p:txBody>
          <a:bodyPr>
            <a:normAutofit fontScale="85000" lnSpcReduction="10000"/>
          </a:bodyPr>
          <a:lstStyle/>
          <a:p>
            <a:pPr algn="just"/>
            <a:r>
              <a:rPr lang="pl-PL" dirty="0"/>
              <a:t>Obrońcę ustanawia oskarżony, ewentualnie przedstawiciel ustawowy.  </a:t>
            </a:r>
          </a:p>
          <a:p>
            <a:pPr algn="just"/>
            <a:r>
              <a:rPr lang="pl-PL" dirty="0"/>
              <a:t>Do czasu ustanowienia obrońcy przez oskarżonego pozbawionego wolności, obrońcę może ustanowić inna osoba, o czym niezwłocznie zawiadamia się oskarżonego </a:t>
            </a:r>
            <a:r>
              <a:rPr lang="pl-PL" dirty="0">
                <a:sym typeface="Wingdings" panose="05000000000000000000" pitchFamily="2" charset="2"/>
              </a:rPr>
              <a:t> tzw. </a:t>
            </a:r>
            <a:r>
              <a:rPr lang="pl-PL" b="1" dirty="0">
                <a:sym typeface="Wingdings" panose="05000000000000000000" pitchFamily="2" charset="2"/>
              </a:rPr>
              <a:t>zastępcze upoważnienie do obrony</a:t>
            </a:r>
            <a:r>
              <a:rPr lang="pl-PL" dirty="0">
                <a:sym typeface="Wingdings" panose="05000000000000000000" pitchFamily="2" charset="2"/>
              </a:rPr>
              <a:t>.</a:t>
            </a:r>
            <a:endParaRPr lang="pl-PL" dirty="0"/>
          </a:p>
          <a:p>
            <a:pPr algn="just"/>
            <a:r>
              <a:rPr lang="pl-PL" dirty="0"/>
              <a:t>Upoważnienie do obrony może być udzielone </a:t>
            </a:r>
            <a:r>
              <a:rPr lang="pl-PL" b="1" dirty="0"/>
              <a:t>na piśmie </a:t>
            </a:r>
            <a:r>
              <a:rPr lang="pl-PL" dirty="0"/>
              <a:t>albo przez </a:t>
            </a:r>
            <a:r>
              <a:rPr lang="pl-PL" b="1" dirty="0"/>
              <a:t>oświadczenie do protokołu </a:t>
            </a:r>
            <a:r>
              <a:rPr lang="pl-PL" dirty="0"/>
              <a:t>organu prowadzącego postępowanie karne.</a:t>
            </a:r>
          </a:p>
          <a:p>
            <a:pPr algn="just"/>
            <a:r>
              <a:rPr lang="pl-PL" dirty="0"/>
              <a:t>Zakres działania - art. 84 § 1 – Ustanowienie obrońcy lub wyznaczenie obrońcy z urzędu </a:t>
            </a:r>
            <a:r>
              <a:rPr lang="pl-PL" b="1" u="sng" dirty="0">
                <a:solidFill>
                  <a:schemeClr val="accent6"/>
                </a:solidFill>
              </a:rPr>
              <a:t>uprawnia</a:t>
            </a:r>
            <a:r>
              <a:rPr lang="pl-PL" dirty="0"/>
              <a:t> go do </a:t>
            </a:r>
            <a:r>
              <a:rPr lang="pl-PL" u="sng" dirty="0"/>
              <a:t>działania w całym postępowaniu, nie wyłączając czynności po uprawomocnieniu się orzeczenia</a:t>
            </a:r>
            <a:r>
              <a:rPr lang="pl-PL" dirty="0"/>
              <a:t>, jeżeli nie zawiera ograniczeń.</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300966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143000"/>
          </a:xfrm>
        </p:spPr>
        <p:txBody>
          <a:bodyPr/>
          <a:lstStyle/>
          <a:p>
            <a:pPr algn="ctr"/>
            <a:r>
              <a:rPr lang="pl-PL" dirty="0"/>
              <a:t>OBROŃCA Z URZĘDU</a:t>
            </a:r>
          </a:p>
        </p:txBody>
      </p:sp>
      <p:sp>
        <p:nvSpPr>
          <p:cNvPr id="3" name="Symbol zastępczy zawartości 2"/>
          <p:cNvSpPr>
            <a:spLocks noGrp="1"/>
          </p:cNvSpPr>
          <p:nvPr>
            <p:ph idx="1"/>
          </p:nvPr>
        </p:nvSpPr>
        <p:spPr/>
        <p:txBody>
          <a:bodyPr>
            <a:normAutofit fontScale="92500" lnSpcReduction="20000"/>
          </a:bodyPr>
          <a:lstStyle/>
          <a:p>
            <a:pPr algn="just"/>
            <a:r>
              <a:rPr lang="pl-PL" dirty="0"/>
              <a:t>§ 1. </a:t>
            </a:r>
            <a:r>
              <a:rPr lang="pl-PL" b="1" u="sng" dirty="0">
                <a:solidFill>
                  <a:schemeClr val="accent3"/>
                </a:solidFill>
              </a:rPr>
              <a:t>Oskarżony</a:t>
            </a:r>
            <a:r>
              <a:rPr lang="pl-PL" dirty="0"/>
              <a:t>, który nie ma obrońcy z wyboru, może żądać, aby mu wyznaczono obrońcę z urzędu, </a:t>
            </a:r>
            <a:r>
              <a:rPr lang="pl-PL" b="1" dirty="0">
                <a:solidFill>
                  <a:schemeClr val="accent3"/>
                </a:solidFill>
              </a:rPr>
              <a:t>jeżeli w sposób należyty wykaże, że nie jest w stanie ponieść kosztów obrony bez uszczerbku dla niezbędnego utrzymania siebie i rodziny</a:t>
            </a:r>
            <a:r>
              <a:rPr lang="pl-PL" dirty="0"/>
              <a:t>. </a:t>
            </a:r>
          </a:p>
          <a:p>
            <a:pPr algn="just"/>
            <a:r>
              <a:rPr lang="pl-PL" dirty="0"/>
              <a:t>§1a.Przepis § 1 stosuje się odpowiednio, jeżeli oskarżony żąda wyznaczenia obrońcy z urzędu</a:t>
            </a:r>
            <a:r>
              <a:rPr lang="pl-PL" b="1" u="sng" dirty="0"/>
              <a:t> w celu dokonania określonej czynności procesowej.</a:t>
            </a:r>
          </a:p>
          <a:p>
            <a:pPr algn="just"/>
            <a:r>
              <a:rPr lang="pl-PL" dirty="0"/>
              <a:t>§ 2. Sąd może cofnąć wyznaczenie obrońcy, jeżeli okaże się, że nie istnieją okoliczności, na podstawie których go wyznaczono. Na postanowienie o cofnięciu wyznaczenia obrońcy przysługuje zażalenie do innego równorzędnego składu tego sądu.</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746386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76672"/>
            <a:ext cx="8229600" cy="1143000"/>
          </a:xfrm>
        </p:spPr>
        <p:txBody>
          <a:bodyPr/>
          <a:lstStyle/>
          <a:p>
            <a:pPr algn="ctr"/>
            <a:r>
              <a:rPr lang="pl-PL" dirty="0"/>
              <a:t>OBRONA OBLIGATORYJNA</a:t>
            </a:r>
          </a:p>
        </p:txBody>
      </p:sp>
      <p:sp>
        <p:nvSpPr>
          <p:cNvPr id="3" name="Symbol zastępczy zawartości 2"/>
          <p:cNvSpPr>
            <a:spLocks noGrp="1"/>
          </p:cNvSpPr>
          <p:nvPr>
            <p:ph idx="1"/>
          </p:nvPr>
        </p:nvSpPr>
        <p:spPr>
          <a:xfrm>
            <a:off x="828220" y="1705189"/>
            <a:ext cx="7488196" cy="4676139"/>
          </a:xfrm>
        </p:spPr>
        <p:txBody>
          <a:bodyPr>
            <a:normAutofit fontScale="85000" lnSpcReduction="20000"/>
          </a:bodyPr>
          <a:lstStyle/>
          <a:p>
            <a:pPr marL="0" indent="0" algn="just">
              <a:buNone/>
            </a:pPr>
            <a:r>
              <a:rPr lang="pl-PL" dirty="0">
                <a:latin typeface="Times New Roman" pitchFamily="18" charset="0"/>
                <a:cs typeface="Times New Roman" pitchFamily="18" charset="0"/>
              </a:rPr>
              <a:t>Przesłanki obrony obligatoryjnej zachodzą, gdy oskarżony (podejrzany):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nie ukończył 18 lat,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głuchy, niemy lub niewidomy,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co do jego poczytalności w czasie popełnienia czynu (tempore </a:t>
            </a:r>
            <a:r>
              <a:rPr lang="pl-PL" dirty="0" err="1">
                <a:latin typeface="Times New Roman" pitchFamily="18" charset="0"/>
                <a:cs typeface="Times New Roman" pitchFamily="18" charset="0"/>
              </a:rPr>
              <a:t>criminis</a:t>
            </a:r>
            <a:r>
              <a:rPr lang="pl-PL" dirty="0">
                <a:latin typeface="Times New Roman" pitchFamily="18" charset="0"/>
                <a:cs typeface="Times New Roman" pitchFamily="18" charset="0"/>
              </a:rPr>
              <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czy stan jego zdrowia psychicznego pozwala na udział w postępowaniu lub prowadzenie obrony w sposób samodzielny oraz rozsądny,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oskarżony o zbrodnię w postępowaniu przed sądem okręgowym.</a:t>
            </a:r>
          </a:p>
          <a:p>
            <a:pPr lvl="1" algn="just">
              <a:buClr>
                <a:srgbClr val="00B050"/>
              </a:buClr>
              <a:buFont typeface="Wingdings 3" panose="05040102010807070707" pitchFamily="18" charset="2"/>
              <a:buChar char=""/>
            </a:pPr>
            <a:endParaRPr lang="pl-PL" dirty="0">
              <a:latin typeface="Times New Roman" pitchFamily="18" charset="0"/>
              <a:cs typeface="Times New Roman" pitchFamily="18" charset="0"/>
            </a:endParaRPr>
          </a:p>
          <a:p>
            <a:pPr marL="0" indent="0" algn="just">
              <a:buNone/>
            </a:pPr>
            <a:r>
              <a:rPr lang="pl-PL" dirty="0">
                <a:latin typeface="Times New Roman" pitchFamily="18" charset="0"/>
                <a:cs typeface="Times New Roman" pitchFamily="18" charset="0"/>
              </a:rPr>
              <a:t>Oskarżony musi mieć obrońcę także wtedy, gdy sąd uzna to za niezbędne ze względu na </a:t>
            </a:r>
            <a:r>
              <a:rPr lang="pl-PL" b="1" dirty="0">
                <a:latin typeface="Times New Roman" pitchFamily="18" charset="0"/>
                <a:cs typeface="Times New Roman" pitchFamily="18" charset="0"/>
              </a:rPr>
              <a:t>inne okoliczności utrudniające obronę.</a:t>
            </a:r>
          </a:p>
          <a:p>
            <a:pPr marL="0" indent="0" algn="just">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204181509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1787" y="-171400"/>
            <a:ext cx="8182213" cy="836144"/>
          </a:xfrm>
        </p:spPr>
        <p:txBody>
          <a:bodyPr>
            <a:normAutofit/>
          </a:bodyPr>
          <a:lstStyle/>
          <a:p>
            <a:pPr algn="ctr"/>
            <a:r>
              <a:rPr lang="pl-PL" sz="2800" b="1" dirty="0">
                <a:solidFill>
                  <a:srgbClr val="FF0000"/>
                </a:solidFill>
              </a:rPr>
              <a:t>Inne okoliczności utrudniające obronę</a:t>
            </a:r>
          </a:p>
        </p:txBody>
      </p:sp>
      <p:sp>
        <p:nvSpPr>
          <p:cNvPr id="3" name="Symbol zastępczy zawartości 2"/>
          <p:cNvSpPr>
            <a:spLocks noGrp="1"/>
          </p:cNvSpPr>
          <p:nvPr>
            <p:ph idx="1"/>
          </p:nvPr>
        </p:nvSpPr>
        <p:spPr>
          <a:xfrm>
            <a:off x="179512" y="548680"/>
            <a:ext cx="8964488" cy="4467641"/>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Postanowienie SN z 25.06.2014 r., II KK 124/14 </a:t>
            </a:r>
          </a:p>
          <a:p>
            <a:pPr algn="just"/>
            <a:r>
              <a:rPr lang="pl-PL" sz="2400" dirty="0">
                <a:latin typeface="Times New Roman" panose="02020603050405020304" pitchFamily="18" charset="0"/>
                <a:cs typeface="Times New Roman" panose="02020603050405020304" pitchFamily="18" charset="0"/>
              </a:rPr>
              <a:t>1. Fakt, iż sprawa jest skomplikowana pod względem faktycznym lub nawet pod względem prawnym, sam przez się nie może zadecydować o przyjęciu przez organ procesowy istnienia przesłanki obrony obligatoryjnej, określonej w art. 79 § 2 k.p.k.</a:t>
            </a:r>
          </a:p>
          <a:p>
            <a:pPr algn="just"/>
            <a:r>
              <a:rPr lang="pl-PL" sz="2400" dirty="0">
                <a:latin typeface="Times New Roman" panose="02020603050405020304" pitchFamily="18" charset="0"/>
                <a:cs typeface="Times New Roman" panose="02020603050405020304" pitchFamily="18" charset="0"/>
              </a:rPr>
              <a:t>2. Decyzja, czy zachodzi przesłanka obrony obligatoryjnej, określona w art. 79 § 2 k.p.k., należy do organu procesowego i powinna być podejmowana w oparciu o kryteria zobiektywizowane, tym niemniej ma ona charakter ocenny, a jednym z istotnych elementów służących do dokonania właściwej oceny jest stanowisko oskarżonego co do możliwości skutecznego prowadzenia obrony osobistej.</a:t>
            </a:r>
          </a:p>
          <a:p>
            <a:pPr algn="just"/>
            <a:r>
              <a:rPr lang="pl-PL" sz="2400" dirty="0">
                <a:latin typeface="Times New Roman" panose="02020603050405020304" pitchFamily="18" charset="0"/>
                <a:cs typeface="Times New Roman" panose="02020603050405020304" pitchFamily="18" charset="0"/>
              </a:rPr>
              <a:t>Chodzi o właściwości osobiste oskarżonego, które nie uniemożliwiają, ale w znaczący sposób utrudniają realizację prawa do obrony materialnej bezpośrednio przez samego oskarżonego, np.: wiek, stan zdrowia, stan psychiczny, nieporadność.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19886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542236" y="-6460"/>
            <a:ext cx="7290054" cy="1499616"/>
          </a:xfrm>
        </p:spPr>
        <p:txBody>
          <a:bodyPr/>
          <a:lstStyle/>
          <a:p>
            <a:r>
              <a:rPr lang="pl-PL" dirty="0"/>
              <a:t>Obrona obligatoryjna </a:t>
            </a:r>
          </a:p>
        </p:txBody>
      </p:sp>
      <p:sp>
        <p:nvSpPr>
          <p:cNvPr id="5" name="Symbol zastępczy zawartości 2"/>
          <p:cNvSpPr>
            <a:spLocks noGrp="1"/>
          </p:cNvSpPr>
          <p:nvPr>
            <p:ph idx="1"/>
          </p:nvPr>
        </p:nvSpPr>
        <p:spPr>
          <a:xfrm>
            <a:off x="381731" y="1622530"/>
            <a:ext cx="2796635" cy="4861983"/>
          </a:xfrm>
        </p:spPr>
        <p:txBody>
          <a:bodyPr>
            <a:normAutofit fontScale="70000" lnSpcReduction="20000"/>
          </a:bodyPr>
          <a:lstStyle/>
          <a:p>
            <a:pPr algn="just"/>
            <a:r>
              <a:rPr lang="pl-PL" dirty="0"/>
              <a:t>Od reguły, że oskarżony samodzielnie decyduje, czy chce bronić się samodzielnie czy korzystać z pomocy obrońcy, </a:t>
            </a:r>
            <a:r>
              <a:rPr lang="pl-PL" dirty="0" err="1"/>
              <a:t>kpk</a:t>
            </a:r>
            <a:r>
              <a:rPr lang="pl-PL" dirty="0"/>
              <a:t> wprowadza wyjątek w postaci obrony obligatoryjnej. W sytuacjach wskazanych w art. 79 i 80 oskarżony </a:t>
            </a:r>
            <a:r>
              <a:rPr lang="pl-PL" b="1" dirty="0"/>
              <a:t>musi</a:t>
            </a:r>
            <a:r>
              <a:rPr lang="pl-PL" dirty="0"/>
              <a:t> mieć obrońcę</a:t>
            </a:r>
            <a:r>
              <a:rPr lang="pl-PL" u="sng" dirty="0"/>
              <a:t>. Jeżeli nie ma obrońcy z wyboru, prezes lub referendarz sądowy sądu właściwego do rozpoznania sprawy wyznacza mu obrońcę z urzędu.</a:t>
            </a:r>
          </a:p>
        </p:txBody>
      </p:sp>
      <p:graphicFrame>
        <p:nvGraphicFramePr>
          <p:cNvPr id="6" name="Diagram 5"/>
          <p:cNvGraphicFramePr/>
          <p:nvPr>
            <p:extLst>
              <p:ext uri="{D42A27DB-BD31-4B8C-83A1-F6EECF244321}">
                <p14:modId xmlns:p14="http://schemas.microsoft.com/office/powerpoint/2010/main" val="362772011"/>
              </p:ext>
            </p:extLst>
          </p:nvPr>
        </p:nvGraphicFramePr>
        <p:xfrm>
          <a:off x="3520763" y="1455311"/>
          <a:ext cx="5850732" cy="3749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ole tekstowe 6"/>
          <p:cNvSpPr txBox="1"/>
          <p:nvPr/>
        </p:nvSpPr>
        <p:spPr>
          <a:xfrm>
            <a:off x="3913669" y="5204943"/>
            <a:ext cx="1953816" cy="1477328"/>
          </a:xfrm>
          <a:prstGeom prst="rect">
            <a:avLst/>
          </a:prstGeom>
          <a:noFill/>
        </p:spPr>
        <p:txBody>
          <a:bodyPr wrap="square" rtlCol="0">
            <a:spAutoFit/>
          </a:bodyPr>
          <a:lstStyle/>
          <a:p>
            <a:r>
              <a:rPr lang="pl-PL" dirty="0"/>
              <a:t>okoliczności dotyczące oskarżonego wskazane w art. 79 § 1 i 2 </a:t>
            </a:r>
          </a:p>
        </p:txBody>
      </p:sp>
      <p:sp>
        <p:nvSpPr>
          <p:cNvPr id="8" name="pole tekstowe 7"/>
          <p:cNvSpPr txBox="1"/>
          <p:nvPr/>
        </p:nvSpPr>
        <p:spPr>
          <a:xfrm>
            <a:off x="6914044" y="5331987"/>
            <a:ext cx="1871663" cy="1200329"/>
          </a:xfrm>
          <a:prstGeom prst="rect">
            <a:avLst/>
          </a:prstGeom>
          <a:noFill/>
        </p:spPr>
        <p:txBody>
          <a:bodyPr wrap="square" rtlCol="0">
            <a:spAutoFit/>
          </a:bodyPr>
          <a:lstStyle/>
          <a:p>
            <a:r>
              <a:rPr lang="pl-PL" dirty="0"/>
              <a:t>waga zarzutów, jakie ciążą na oskarżonym – art. 80</a:t>
            </a:r>
          </a:p>
        </p:txBody>
      </p:sp>
    </p:spTree>
    <p:extLst>
      <p:ext uri="{BB962C8B-B14F-4D97-AF65-F5344CB8AC3E}">
        <p14:creationId xmlns:p14="http://schemas.microsoft.com/office/powerpoint/2010/main" val="228312171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Zasada prawa do obrony</a:t>
            </a:r>
            <a:r>
              <a:rPr lang="pl-PL" dirty="0"/>
              <a:t>- dyrektywa, w myśl której oskarżony ma prawo bronić swoich interesów w procesie i korzystać z pomocy obrońcy.</a:t>
            </a:r>
          </a:p>
          <a:p>
            <a:pPr algn="just"/>
            <a:endParaRPr lang="pl-PL" dirty="0"/>
          </a:p>
          <a:p>
            <a:pPr algn="just"/>
            <a:r>
              <a:rPr lang="pl-PL" dirty="0"/>
              <a:t>art. 42 ust. 2 Konstytucji</a:t>
            </a:r>
          </a:p>
          <a:p>
            <a:pPr algn="just"/>
            <a:endParaRPr lang="pl-PL" dirty="0"/>
          </a:p>
          <a:p>
            <a:pPr algn="just"/>
            <a:r>
              <a:rPr lang="pl-PL" dirty="0"/>
              <a:t>Art. 6 k.p.k.</a:t>
            </a:r>
          </a:p>
          <a:p>
            <a:pPr algn="just"/>
            <a:endParaRPr lang="pl-PL" dirty="0"/>
          </a:p>
          <a:p>
            <a:pPr algn="just"/>
            <a:r>
              <a:rPr lang="pl-PL" dirty="0"/>
              <a:t>Art. 6 ust. 3 lit. c EKPCz</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265795696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Na prawo do obrony składa się zespół uprawnień procesowych pozwalających dokonać czynności zmierzających do odparcia oskarżenia lub złagodzenia odpowiedzialności.</a:t>
            </a:r>
          </a:p>
          <a:p>
            <a:pPr algn="just"/>
            <a:endParaRPr lang="pl-PL" dirty="0"/>
          </a:p>
          <a:p>
            <a:pPr algn="just"/>
            <a:r>
              <a:rPr lang="pl-PL" dirty="0"/>
              <a:t>Art. 6 k.p.k. zapewnia prawo do obrony w znaczeniu materialnym i formalnym, prawo do zachowania biernego oraz aktywnego.</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1279306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896544"/>
          </a:xfrm>
        </p:spPr>
        <p:txBody>
          <a:bodyPr>
            <a:normAutofit fontScale="92500" lnSpcReduction="10000"/>
          </a:bodyPr>
          <a:lstStyle/>
          <a:p>
            <a:r>
              <a:rPr lang="pl-PL" b="1" dirty="0"/>
              <a:t>Art. 10 Konstytucji RP</a:t>
            </a:r>
          </a:p>
          <a:p>
            <a:pPr marL="109728" indent="0">
              <a:buNone/>
            </a:pPr>
            <a:endParaRPr lang="pl-PL" b="1" dirty="0"/>
          </a:p>
          <a:p>
            <a:pPr marL="624078" indent="-514350" algn="just">
              <a:buAutoNum type="arabicPeriod"/>
            </a:pPr>
            <a:r>
              <a:rPr lang="pl-PL" dirty="0"/>
              <a:t>Ustrój Rzeczypospolitej Polskiej opiera się na </a:t>
            </a:r>
            <a:r>
              <a:rPr lang="pl-PL" b="1" dirty="0"/>
              <a:t>podziale i równowadze</a:t>
            </a:r>
            <a:r>
              <a:rPr lang="pl-PL" dirty="0"/>
              <a:t> władzy ustawodawczej, władzy wykonawczej i władzy </a:t>
            </a:r>
            <a:r>
              <a:rPr lang="pl-PL" b="1" dirty="0"/>
              <a:t>sądowniczej</a:t>
            </a:r>
            <a:r>
              <a:rPr lang="pl-PL" dirty="0"/>
              <a:t>.</a:t>
            </a:r>
          </a:p>
          <a:p>
            <a:pPr marL="624078" indent="-514350" algn="just">
              <a:buAutoNum type="arabicPeriod"/>
            </a:pPr>
            <a:endParaRPr lang="pl-PL" dirty="0"/>
          </a:p>
          <a:p>
            <a:pPr marL="624078" indent="-514350" algn="just">
              <a:buFont typeface="Wingdings 3"/>
              <a:buAutoNum type="arabicPeriod"/>
            </a:pPr>
            <a:r>
              <a:rPr lang="pl-PL" dirty="0"/>
              <a:t>Władzę ustawodawczą sprawują Sejm i Senat, władzę wykonawczą Prezydent Rzeczypospolitej Polskiej i Rada Ministrów, a </a:t>
            </a:r>
            <a:r>
              <a:rPr lang="pl-PL" b="1" dirty="0"/>
              <a:t>władzę sądowniczą sądy i trybunały</a:t>
            </a:r>
            <a:r>
              <a:rPr lang="pl-PL" dirty="0"/>
              <a:t>.</a:t>
            </a:r>
          </a:p>
          <a:p>
            <a:pPr marL="109728" indent="0">
              <a:buNone/>
            </a:pPr>
            <a:endParaRPr lang="pl-PL" dirty="0"/>
          </a:p>
          <a:p>
            <a:pPr marL="109728" indent="0">
              <a:buNone/>
            </a:pPr>
            <a:br>
              <a:rPr lang="pl-PL" b="1" dirty="0"/>
            </a:br>
            <a:endParaRPr lang="pl-PL" dirty="0"/>
          </a:p>
        </p:txBody>
      </p:sp>
    </p:spTree>
    <p:extLst>
      <p:ext uri="{BB962C8B-B14F-4D97-AF65-F5344CB8AC3E}">
        <p14:creationId xmlns:p14="http://schemas.microsoft.com/office/powerpoint/2010/main" val="203514431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Zasada prawa do obrony</a:t>
            </a:r>
          </a:p>
        </p:txBody>
      </p:sp>
      <p:sp>
        <p:nvSpPr>
          <p:cNvPr id="5" name="Content Placeholder 4"/>
          <p:cNvSpPr>
            <a:spLocks noGrp="1"/>
          </p:cNvSpPr>
          <p:nvPr>
            <p:ph sz="quarter" idx="2"/>
          </p:nvPr>
        </p:nvSpPr>
        <p:spPr/>
        <p:txBody>
          <a:bodyPr>
            <a:normAutofit/>
          </a:bodyPr>
          <a:lstStyle/>
          <a:p>
            <a:pPr marL="109728" indent="0" algn="ctr">
              <a:buNone/>
            </a:pPr>
            <a:r>
              <a:rPr lang="pl-PL" b="1" dirty="0"/>
              <a:t>OBRONA MATERIALNA</a:t>
            </a:r>
          </a:p>
          <a:p>
            <a:pPr marL="109728" indent="0" algn="ctr">
              <a:buNone/>
            </a:pPr>
            <a:endParaRPr lang="pl-PL" dirty="0"/>
          </a:p>
          <a:p>
            <a:pPr marL="109728" indent="0" algn="ctr">
              <a:buNone/>
            </a:pPr>
            <a:r>
              <a:rPr lang="pl-PL" dirty="0"/>
              <a:t>podejmowanie przez jakąkolwiek osobę wszelkich czynności procesowych w celu ochrony interesów oskarżonego w procesie.</a:t>
            </a:r>
          </a:p>
          <a:p>
            <a:pPr marL="109728" indent="0" algn="ctr">
              <a:buNone/>
            </a:pPr>
            <a:endParaRPr lang="pl-PL" dirty="0"/>
          </a:p>
          <a:p>
            <a:r>
              <a:rPr lang="pl-PL" dirty="0"/>
              <a:t>Art. 74 § 1 k.p.k.</a:t>
            </a:r>
          </a:p>
          <a:p>
            <a:endParaRPr lang="pl-PL" dirty="0"/>
          </a:p>
          <a:p>
            <a:endParaRPr lang="pl-PL" dirty="0"/>
          </a:p>
        </p:txBody>
      </p:sp>
      <p:sp>
        <p:nvSpPr>
          <p:cNvPr id="6" name="Content Placeholder 5"/>
          <p:cNvSpPr>
            <a:spLocks noGrp="1"/>
          </p:cNvSpPr>
          <p:nvPr>
            <p:ph sz="quarter" idx="4"/>
          </p:nvPr>
        </p:nvSpPr>
        <p:spPr/>
        <p:txBody>
          <a:bodyPr>
            <a:normAutofit fontScale="77500" lnSpcReduction="20000"/>
          </a:bodyPr>
          <a:lstStyle/>
          <a:p>
            <a:pPr marL="109728" indent="0" algn="ctr">
              <a:buNone/>
            </a:pPr>
            <a:r>
              <a:rPr lang="pl-PL" b="1" dirty="0"/>
              <a:t>OBRONA FORMALNA</a:t>
            </a:r>
          </a:p>
          <a:p>
            <a:pPr marL="109728" indent="0" algn="ctr">
              <a:buNone/>
            </a:pPr>
            <a:endParaRPr lang="pl-PL" b="1" dirty="0"/>
          </a:p>
          <a:p>
            <a:pPr marL="109728" indent="0" algn="ctr">
              <a:buNone/>
            </a:pPr>
            <a:endParaRPr lang="pl-PL" dirty="0"/>
          </a:p>
          <a:p>
            <a:pPr marL="109728" indent="0" algn="ctr">
              <a:buNone/>
            </a:pPr>
            <a:r>
              <a:rPr lang="pl-PL" dirty="0"/>
              <a:t>korzystanie z pomocy obrońcy przez oskarżonego</a:t>
            </a:r>
          </a:p>
          <a:p>
            <a:pPr marL="109728" indent="0" algn="ctr">
              <a:buNone/>
            </a:pPr>
            <a:endParaRPr lang="pl-PL" dirty="0"/>
          </a:p>
          <a:p>
            <a:r>
              <a:rPr lang="pl-PL" dirty="0"/>
              <a:t>Uprawnienie do wyboru obrońcy (art. 83 § 1 k.p.k.)</a:t>
            </a:r>
          </a:p>
          <a:p>
            <a:endParaRPr lang="pl-PL" dirty="0"/>
          </a:p>
          <a:p>
            <a:r>
              <a:rPr lang="pl-PL" dirty="0"/>
              <a:t>Uprawnienie do korzystania z pomocy obrońcy z urzędu (art. 78-81 k.p.k.)</a:t>
            </a:r>
          </a:p>
          <a:p>
            <a:endParaRPr lang="pl-PL" dirty="0"/>
          </a:p>
          <a:p>
            <a:r>
              <a:rPr lang="pl-PL" dirty="0"/>
              <a:t>Obrona obligatoryjna (art. 79, 80, 451, 548 k.p.k.). </a:t>
            </a:r>
          </a:p>
        </p:txBody>
      </p:sp>
    </p:spTree>
    <p:extLst>
      <p:ext uri="{BB962C8B-B14F-4D97-AF65-F5344CB8AC3E}">
        <p14:creationId xmlns:p14="http://schemas.microsoft.com/office/powerpoint/2010/main" val="222789853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PEŁNOMOCNIK</a:t>
            </a:r>
          </a:p>
        </p:txBody>
      </p:sp>
      <p:sp>
        <p:nvSpPr>
          <p:cNvPr id="3" name="Symbol zastępczy zawartości 2"/>
          <p:cNvSpPr>
            <a:spLocks noGrp="1"/>
          </p:cNvSpPr>
          <p:nvPr>
            <p:ph idx="1"/>
          </p:nvPr>
        </p:nvSpPr>
        <p:spPr>
          <a:xfrm>
            <a:off x="251520" y="1730947"/>
            <a:ext cx="7992888" cy="4578373"/>
          </a:xfrm>
        </p:spPr>
        <p:txBody>
          <a:bodyPr>
            <a:noAutofit/>
          </a:bodyPr>
          <a:lstStyle/>
          <a:p>
            <a:pPr algn="just"/>
            <a:r>
              <a:rPr lang="pl-PL" sz="2400" dirty="0">
                <a:latin typeface="Times New Roman" panose="02020603050405020304" pitchFamily="18" charset="0"/>
                <a:cs typeface="Times New Roman" panose="02020603050405020304" pitchFamily="18" charset="0"/>
              </a:rPr>
              <a:t>Reprezentant procesowy strony innej niż oskarżony (np. pokrzywdzonego, oskarżyciela posiłkowego), a także osoby nie będącej stroną (np. świadka),</a:t>
            </a:r>
          </a:p>
          <a:p>
            <a:pPr algn="just"/>
            <a:r>
              <a:rPr lang="pl-PL" sz="2400" dirty="0">
                <a:latin typeface="Times New Roman" panose="02020603050405020304" pitchFamily="18" charset="0"/>
                <a:cs typeface="Times New Roman" panose="02020603050405020304" pitchFamily="18" charset="0"/>
              </a:rPr>
              <a:t>Może nim być adwokat, radca prawny lub Radca Prokuratorii Generalnej RP (art. 88 </a:t>
            </a:r>
            <a:r>
              <a:rPr lang="pl-PL" sz="2400" dirty="0" err="1">
                <a:latin typeface="Times New Roman" panose="02020603050405020304" pitchFamily="18" charset="0"/>
                <a:cs typeface="Times New Roman" panose="02020603050405020304" pitchFamily="18" charset="0"/>
              </a:rPr>
              <a:t>k.</a:t>
            </a:r>
            <a:r>
              <a:rPr lang="pl-PL" sz="2400" err="1">
                <a:latin typeface="Times New Roman" panose="02020603050405020304" pitchFamily="18" charset="0"/>
                <a:cs typeface="Times New Roman" panose="02020603050405020304" pitchFamily="18" charset="0"/>
              </a:rPr>
              <a:t>p</a:t>
            </a:r>
            <a:r>
              <a:rPr lang="pl-PL" sz="2400">
                <a:latin typeface="Times New Roman" panose="02020603050405020304" pitchFamily="18" charset="0"/>
                <a:cs typeface="Times New Roman" panose="02020603050405020304" pitchFamily="18" charset="0"/>
              </a:rPr>
              <a:t>.k.)</a:t>
            </a:r>
            <a:endParaRPr lang="pl-PL" sz="2400" dirty="0">
              <a:latin typeface="Times New Roman" panose="02020603050405020304" pitchFamily="18" charset="0"/>
              <a:cs typeface="Times New Roman" panose="02020603050405020304" pitchFamily="18" charset="0"/>
            </a:endParaRPr>
          </a:p>
          <a:p>
            <a:pPr algn="just"/>
            <a:r>
              <a:rPr lang="pl-PL" sz="2400" dirty="0">
                <a:latin typeface="Times New Roman" panose="02020603050405020304" pitchFamily="18" charset="0"/>
                <a:cs typeface="Times New Roman" panose="02020603050405020304" pitchFamily="18" charset="0"/>
              </a:rPr>
              <a:t>Odpowiednie stosowanie przepisów o obrońcy (odesłanie w art. 88 k.p.k.)</a:t>
            </a:r>
          </a:p>
          <a:p>
            <a:pPr algn="just"/>
            <a:r>
              <a:rPr lang="pl-PL" sz="2400" dirty="0">
                <a:latin typeface="Times New Roman" panose="02020603050405020304" pitchFamily="18" charset="0"/>
                <a:cs typeface="Times New Roman" panose="02020603050405020304" pitchFamily="18" charset="0"/>
              </a:rPr>
              <a:t>Może być wyznaczony z urzędu pod warunkiem wykazania, że wnioskodawca nie jest w stanie ponieść kosztów działania pełnomocnika bez uszczerbku dla niezbędnego utrzymania siebie i rodziny,</a:t>
            </a:r>
          </a:p>
          <a:p>
            <a:pPr algn="just"/>
            <a:r>
              <a:rPr lang="pl-PL" sz="2400" dirty="0">
                <a:latin typeface="Times New Roman" panose="02020603050405020304" pitchFamily="18" charset="0"/>
                <a:cs typeface="Times New Roman" panose="02020603050405020304" pitchFamily="18" charset="0"/>
              </a:rPr>
              <a:t>Działa wyłącznie w granicach swego umocowania i nie jest ograniczony </a:t>
            </a:r>
            <a:r>
              <a:rPr lang="pl-PL" sz="2400" b="1" dirty="0">
                <a:latin typeface="Times New Roman" panose="02020603050405020304" pitchFamily="18" charset="0"/>
                <a:cs typeface="Times New Roman" panose="02020603050405020304" pitchFamily="18" charset="0"/>
              </a:rPr>
              <a:t>kierunkiem</a:t>
            </a:r>
            <a:r>
              <a:rPr lang="pl-PL" sz="2400" dirty="0">
                <a:latin typeface="Times New Roman" panose="02020603050405020304" pitchFamily="18" charset="0"/>
                <a:cs typeface="Times New Roman" panose="02020603050405020304" pitchFamily="18" charset="0"/>
              </a:rPr>
              <a:t> podejmowanych czynności.</a:t>
            </a:r>
          </a:p>
          <a:p>
            <a:pPr marL="0" indent="0" algn="just">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83976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OBROŃCA A PEŁNOMOCNIK</a:t>
            </a:r>
          </a:p>
        </p:txBody>
      </p:sp>
      <p:sp>
        <p:nvSpPr>
          <p:cNvPr id="3" name="Symbol zastępczy zawartości 2"/>
          <p:cNvSpPr>
            <a:spLocks noGrp="1"/>
          </p:cNvSpPr>
          <p:nvPr>
            <p:ph idx="1"/>
          </p:nvPr>
        </p:nvSpPr>
        <p:spPr/>
        <p:txBody>
          <a:bodyPr>
            <a:normAutofit/>
          </a:bodyPr>
          <a:lstStyle/>
          <a:p>
            <a:pPr algn="just"/>
            <a:r>
              <a:rPr lang="pl-PL" dirty="0"/>
              <a:t>Pełnomocnik i obrońca mają </a:t>
            </a:r>
            <a:r>
              <a:rPr lang="pl-PL" b="1" dirty="0"/>
              <a:t>różną pozycję procesową. </a:t>
            </a:r>
          </a:p>
          <a:p>
            <a:pPr algn="just"/>
            <a:r>
              <a:rPr lang="pl-PL" dirty="0"/>
              <a:t>Zaniedbania obrońcy nie mogą negatywnie oddziaływać na oskarżonego. Natomiast strona inna niż oskarżony ponosi ujemne konsekwencje nierzetelnego zachowania pełnomocnika. </a:t>
            </a:r>
          </a:p>
          <a:p>
            <a:pPr algn="just"/>
            <a:r>
              <a:rPr lang="pl-PL" dirty="0"/>
              <a:t>Por. zwłaszcza uchwała SN z 1 października 2013 r., I KZP 6/13 </a:t>
            </a:r>
          </a:p>
          <a:p>
            <a:pPr algn="just"/>
            <a:endParaRPr lang="pl-PL" dirty="0"/>
          </a:p>
          <a:p>
            <a:pPr marL="0" indent="0">
              <a:buNone/>
            </a:pPr>
            <a:endParaRPr lang="pl-PL" dirty="0"/>
          </a:p>
        </p:txBody>
      </p:sp>
    </p:spTree>
    <p:extLst>
      <p:ext uri="{BB962C8B-B14F-4D97-AF65-F5344CB8AC3E}">
        <p14:creationId xmlns:p14="http://schemas.microsoft.com/office/powerpoint/2010/main" val="174023656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0"/>
            <a:ext cx="8507288" cy="634082"/>
          </a:xfrm>
        </p:spPr>
        <p:txBody>
          <a:bodyPr>
            <a:normAutofit/>
          </a:bodyPr>
          <a:lstStyle/>
          <a:p>
            <a:pPr algn="ctr"/>
            <a:r>
              <a:rPr lang="pl-PL" sz="2800" b="1" dirty="0"/>
              <a:t>PRZEDSTAWICIEL USTAWOWY</a:t>
            </a:r>
          </a:p>
        </p:txBody>
      </p:sp>
      <p:sp>
        <p:nvSpPr>
          <p:cNvPr id="3" name="Symbol zastępczy zawartości 2"/>
          <p:cNvSpPr>
            <a:spLocks noGrp="1"/>
          </p:cNvSpPr>
          <p:nvPr>
            <p:ph idx="1"/>
          </p:nvPr>
        </p:nvSpPr>
        <p:spPr>
          <a:xfrm>
            <a:off x="323528" y="620688"/>
            <a:ext cx="8280920" cy="4894992"/>
          </a:xfrm>
        </p:spPr>
        <p:txBody>
          <a:bodyPr>
            <a:noAutofit/>
          </a:bodyPr>
          <a:lstStyle/>
          <a:p>
            <a:pPr algn="just"/>
            <a:r>
              <a:rPr lang="pl-PL" sz="2200" dirty="0">
                <a:latin typeface="Times New Roman" panose="02020603050405020304" pitchFamily="18" charset="0"/>
                <a:cs typeface="Times New Roman" panose="02020603050405020304" pitchFamily="18" charset="0"/>
              </a:rPr>
              <a:t>1. osoby reprezentujące z mocy ustawy pokrzywdzonych małoletnich albo ubezwłasnowolnionych całkowicie lub częściowo</a:t>
            </a:r>
          </a:p>
          <a:p>
            <a:pPr lvl="1" algn="just"/>
            <a:r>
              <a:rPr lang="pl-PL" sz="2200" dirty="0">
                <a:latin typeface="Times New Roman" panose="02020603050405020304" pitchFamily="18" charset="0"/>
                <a:cs typeface="Times New Roman" panose="02020603050405020304" pitchFamily="18" charset="0"/>
              </a:rPr>
              <a:t>przedstawicielami ustawowymi są: </a:t>
            </a:r>
          </a:p>
          <a:p>
            <a:pPr lvl="1" algn="just"/>
            <a:r>
              <a:rPr lang="pl-PL" sz="2200" dirty="0">
                <a:latin typeface="Times New Roman" panose="02020603050405020304" pitchFamily="18" charset="0"/>
                <a:cs typeface="Times New Roman" panose="02020603050405020304" pitchFamily="18" charset="0"/>
              </a:rPr>
              <a:t>rodzicie (art. 98 § 1 </a:t>
            </a:r>
            <a:r>
              <a:rPr lang="pl-PL" sz="2200" dirty="0" err="1">
                <a:latin typeface="Times New Roman" panose="02020603050405020304" pitchFamily="18" charset="0"/>
                <a:cs typeface="Times New Roman" panose="02020603050405020304" pitchFamily="18" charset="0"/>
              </a:rPr>
              <a:t>k.r.o</a:t>
            </a:r>
            <a:r>
              <a:rPr lang="pl-PL" sz="2200" dirty="0">
                <a:latin typeface="Times New Roman" panose="02020603050405020304" pitchFamily="18" charset="0"/>
                <a:cs typeface="Times New Roman" panose="02020603050405020304" pitchFamily="18" charset="0"/>
              </a:rPr>
              <a:t>.)</a:t>
            </a:r>
          </a:p>
          <a:p>
            <a:pPr lvl="1" algn="just"/>
            <a:r>
              <a:rPr lang="pl-PL" sz="2200" dirty="0">
                <a:latin typeface="Times New Roman" panose="02020603050405020304" pitchFamily="18" charset="0"/>
                <a:cs typeface="Times New Roman" panose="02020603050405020304" pitchFamily="18" charset="0"/>
              </a:rPr>
              <a:t>opiekun faktyczny (art. 51 § 2 k.p.k.)</a:t>
            </a:r>
          </a:p>
          <a:p>
            <a:pPr lvl="1" algn="just"/>
            <a:r>
              <a:rPr lang="pl-PL" sz="2200" dirty="0">
                <a:latin typeface="Times New Roman" panose="02020603050405020304" pitchFamily="18" charset="0"/>
                <a:cs typeface="Times New Roman" panose="02020603050405020304" pitchFamily="18" charset="0"/>
              </a:rPr>
              <a:t>opiekun prawny wyznaczony przez sąd opiekuńczy zgodnie z art. 145 i następne </a:t>
            </a:r>
            <a:r>
              <a:rPr lang="pl-PL" sz="2200" dirty="0" err="1">
                <a:latin typeface="Times New Roman" panose="02020603050405020304" pitchFamily="18" charset="0"/>
                <a:cs typeface="Times New Roman" panose="02020603050405020304" pitchFamily="18" charset="0"/>
              </a:rPr>
              <a:t>k.r.o</a:t>
            </a:r>
            <a:r>
              <a:rPr lang="pl-PL" sz="2200" dirty="0">
                <a:latin typeface="Times New Roman" panose="02020603050405020304" pitchFamily="18" charset="0"/>
                <a:cs typeface="Times New Roman" panose="02020603050405020304" pitchFamily="18" charset="0"/>
              </a:rPr>
              <a:t>. </a:t>
            </a:r>
          </a:p>
          <a:p>
            <a:pPr algn="just"/>
            <a:r>
              <a:rPr lang="pl-PL" sz="2200" dirty="0">
                <a:latin typeface="Times New Roman" panose="02020603050405020304" pitchFamily="18" charset="0"/>
                <a:cs typeface="Times New Roman" panose="02020603050405020304" pitchFamily="18" charset="0"/>
              </a:rPr>
              <a:t>2. Osoba pod której pieczą pozostaje pokrzywdzony, który jest osobą nieporadną w szczególności ze względu na wiek lub stan zdrowia. </a:t>
            </a:r>
          </a:p>
          <a:p>
            <a:pPr algn="just"/>
            <a:r>
              <a:rPr lang="pl-PL" sz="2200" dirty="0">
                <a:latin typeface="Times New Roman" panose="02020603050405020304" pitchFamily="18" charset="0"/>
                <a:cs typeface="Times New Roman" panose="02020603050405020304" pitchFamily="18" charset="0"/>
              </a:rPr>
              <a:t>3. Osoby reprezentujące z mocy ustawy oskarżonego nieletniego lub ubezwłasnowolnionego (art. 76 k.p.k.)</a:t>
            </a:r>
          </a:p>
          <a:p>
            <a:pPr marL="459486" lvl="1" algn="just"/>
            <a:r>
              <a:rPr lang="pl-PL" sz="2200" dirty="0">
                <a:latin typeface="Times New Roman" panose="02020603050405020304" pitchFamily="18" charset="0"/>
                <a:cs typeface="Times New Roman" panose="02020603050405020304" pitchFamily="18" charset="0"/>
              </a:rPr>
              <a:t>Jeżeli oskarżony jest nieletni lub ubezwłasnowolniony, jego przedstawiciel ustawowy lub osoba, pod której pieczą oskarżony pozostaje, może podejmować na jego korzyść wszelkie czynności procesowe, a przede wszystkim wnosić środki zaskarżenia, składać wnioski oraz ustanowić obrońcę.</a:t>
            </a:r>
          </a:p>
          <a:p>
            <a:pPr marL="0" indent="0">
              <a:buNone/>
            </a:pP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7702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Rzecznicy interesu społecznego</a:t>
            </a:r>
          </a:p>
        </p:txBody>
      </p:sp>
      <p:sp>
        <p:nvSpPr>
          <p:cNvPr id="3" name="Content Placeholder 2"/>
          <p:cNvSpPr>
            <a:spLocks noGrp="1"/>
          </p:cNvSpPr>
          <p:nvPr>
            <p:ph idx="1"/>
          </p:nvPr>
        </p:nvSpPr>
        <p:spPr/>
        <p:txBody>
          <a:bodyPr/>
          <a:lstStyle/>
          <a:p>
            <a:r>
              <a:rPr lang="pl-PL" dirty="0"/>
              <a:t>osoba </a:t>
            </a:r>
            <a:r>
              <a:rPr lang="pl-PL" b="1" dirty="0"/>
              <a:t>niezależna od stron </a:t>
            </a:r>
            <a:r>
              <a:rPr lang="pl-PL" dirty="0"/>
              <a:t>procesowych, działająca na rzecz </a:t>
            </a:r>
            <a:r>
              <a:rPr lang="pl-PL" b="1" dirty="0"/>
              <a:t>interesu społecznego</a:t>
            </a:r>
          </a:p>
          <a:p>
            <a:pPr marL="0" indent="0">
              <a:buNone/>
            </a:pPr>
            <a:endParaRPr lang="pl-PL" b="1" dirty="0"/>
          </a:p>
          <a:p>
            <a:r>
              <a:rPr lang="pl-PL" dirty="0"/>
              <a:t>Rzecznik Praw Obywatelskich</a:t>
            </a:r>
          </a:p>
          <a:p>
            <a:r>
              <a:rPr lang="pl-PL" dirty="0"/>
              <a:t>Rzecznik Praw Dziecka</a:t>
            </a:r>
          </a:p>
          <a:p>
            <a:r>
              <a:rPr lang="pl-PL" dirty="0"/>
              <a:t>Przedstawiciel organizacji społecznej- art. 90 k.p.k.</a:t>
            </a:r>
          </a:p>
        </p:txBody>
      </p:sp>
    </p:spTree>
    <p:extLst>
      <p:ext uri="{BB962C8B-B14F-4D97-AF65-F5344CB8AC3E}">
        <p14:creationId xmlns:p14="http://schemas.microsoft.com/office/powerpoint/2010/main" val="363295060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0"/>
            <a:ext cx="7271718" cy="1479761"/>
          </a:xfrm>
        </p:spPr>
        <p:txBody>
          <a:bodyPr>
            <a:normAutofit fontScale="90000"/>
          </a:bodyPr>
          <a:lstStyle/>
          <a:p>
            <a:pPr algn="ctr"/>
            <a:r>
              <a:rPr lang="pl-PL" dirty="0"/>
              <a:t>RZECZNICY INTERESU SPOŁECZNEGO</a:t>
            </a:r>
          </a:p>
        </p:txBody>
      </p:sp>
      <p:sp>
        <p:nvSpPr>
          <p:cNvPr id="3" name="Symbol zastępczy zawartości 2"/>
          <p:cNvSpPr>
            <a:spLocks noGrp="1"/>
          </p:cNvSpPr>
          <p:nvPr>
            <p:ph idx="1"/>
          </p:nvPr>
        </p:nvSpPr>
        <p:spPr>
          <a:xfrm>
            <a:off x="457200" y="1600200"/>
            <a:ext cx="8686800" cy="4925144"/>
          </a:xfrm>
        </p:spPr>
        <p:txBody>
          <a:bodyPr>
            <a:noAutofit/>
          </a:bodyPr>
          <a:lstStyle/>
          <a:p>
            <a:r>
              <a:rPr lang="pl-PL" sz="2000" dirty="0">
                <a:latin typeface="Times New Roman" pitchFamily="18" charset="0"/>
                <a:cs typeface="Times New Roman" pitchFamily="18" charset="0"/>
              </a:rPr>
              <a:t>Przedstawiciel organizacji społecznej, który bierze udział w postępowaniu sądowym jeżeli zachodzi potrzeba ochrony interesu społecznego lub ważnego interesu indywidualnego objętego zadaniami statutowymi tej organizacji w szczególności w zakresie ochrony wolności i praw człowieka,</a:t>
            </a:r>
          </a:p>
          <a:p>
            <a:r>
              <a:rPr lang="pl-PL" sz="2000" dirty="0">
                <a:latin typeface="Times New Roman" pitchFamily="18" charset="0"/>
                <a:cs typeface="Times New Roman" pitchFamily="18" charset="0"/>
              </a:rPr>
              <a:t>Przykład: prezes organizacji zajmującej się ochroną praw zwierząt w postępowaniu sądowym w sprawie o przestępstwo z art. 35 ust. 2 ustawy z dnia 21 sierpnia 1997 r. o ochronie praw zwierząt,</a:t>
            </a:r>
          </a:p>
          <a:p>
            <a:r>
              <a:rPr lang="pl-PL" sz="2000" dirty="0">
                <a:latin typeface="Times New Roman" pitchFamily="18" charset="0"/>
                <a:cs typeface="Times New Roman" pitchFamily="18" charset="0"/>
              </a:rPr>
              <a:t>Może zgłosić się do udziału w postępowaniu do rozpoczęcia przewodu na rozprawie głównej,</a:t>
            </a:r>
          </a:p>
          <a:p>
            <a:r>
              <a:rPr lang="pl-PL" sz="2000" dirty="0">
                <a:latin typeface="Times New Roman" pitchFamily="18" charset="0"/>
                <a:cs typeface="Times New Roman" pitchFamily="18" charset="0"/>
              </a:rPr>
              <a:t>Sąd decyduje o dopuszczeniu niezaskarżalnym postanowieniem,</a:t>
            </a:r>
          </a:p>
          <a:p>
            <a:r>
              <a:rPr lang="pl-PL" sz="2000" dirty="0">
                <a:latin typeface="Times New Roman" pitchFamily="18" charset="0"/>
                <a:cs typeface="Times New Roman" pitchFamily="18" charset="0"/>
              </a:rPr>
              <a:t>Prawo uczestniczenia w rozprawie, wypowiadania się i składania oświadczeń na piśmie bez prawa składania wniosków dowodowych i wnoszenia środków odwoławczych.</a:t>
            </a:r>
          </a:p>
          <a:p>
            <a:pPr marL="0" indent="0">
              <a:buNone/>
            </a:pPr>
            <a:endParaRPr lang="pl-PL" sz="2000" dirty="0">
              <a:latin typeface="Times New Roman" pitchFamily="18" charset="0"/>
              <a:cs typeface="Times New Roman" pitchFamily="18" charset="0"/>
            </a:endParaRPr>
          </a:p>
          <a:p>
            <a:endParaRPr lang="pl-PL" sz="2000" dirty="0">
              <a:latin typeface="Times New Roman" pitchFamily="18" charset="0"/>
              <a:cs typeface="Times New Roman" pitchFamily="18" charset="0"/>
            </a:endParaRPr>
          </a:p>
          <a:p>
            <a:pPr marL="0" indent="0">
              <a:buNone/>
            </a:pPr>
            <a:endParaRPr lang="pl-PL" sz="2000" dirty="0">
              <a:latin typeface="Times New Roman" pitchFamily="18" charset="0"/>
              <a:cs typeface="Times New Roman" pitchFamily="18" charset="0"/>
            </a:endParaRPr>
          </a:p>
        </p:txBody>
      </p:sp>
    </p:spTree>
    <p:extLst>
      <p:ext uri="{BB962C8B-B14F-4D97-AF65-F5344CB8AC3E}">
        <p14:creationId xmlns:p14="http://schemas.microsoft.com/office/powerpoint/2010/main" val="65059502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745300" y="0"/>
            <a:ext cx="7920880" cy="787524"/>
          </a:xfrm>
        </p:spPr>
        <p:txBody>
          <a:bodyPr>
            <a:normAutofit/>
          </a:bodyPr>
          <a:lstStyle/>
          <a:p>
            <a:pPr algn="ctr"/>
            <a:r>
              <a:rPr lang="pl-PL" sz="2800" b="1" dirty="0">
                <a:solidFill>
                  <a:srgbClr val="FF0000"/>
                </a:solidFill>
              </a:rPr>
              <a:t>Rzecznicy interesu społecznego </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val="2691663718"/>
              </p:ext>
            </p:extLst>
          </p:nvPr>
        </p:nvGraphicFramePr>
        <p:xfrm>
          <a:off x="3546351" y="1293393"/>
          <a:ext cx="5597649" cy="5241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trzałka w prawo 5"/>
          <p:cNvSpPr/>
          <p:nvPr/>
        </p:nvSpPr>
        <p:spPr>
          <a:xfrm rot="19428722">
            <a:off x="2978680" y="3914204"/>
            <a:ext cx="1400114" cy="838200"/>
          </a:xfrm>
          <a:prstGeom prst="rightArrow">
            <a:avLst>
              <a:gd name="adj1" fmla="val 10857"/>
              <a:gd name="adj2" fmla="val 56464"/>
            </a:avLst>
          </a:prstGeom>
          <a:solidFill>
            <a:srgbClr val="C00000"/>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1" dirty="0">
              <a:ln w="22225">
                <a:solidFill>
                  <a:schemeClr val="accent2"/>
                </a:solidFill>
                <a:prstDash val="solid"/>
              </a:ln>
              <a:solidFill>
                <a:schemeClr val="accent2">
                  <a:lumMod val="40000"/>
                  <a:lumOff val="60000"/>
                </a:schemeClr>
              </a:solidFill>
            </a:endParaRPr>
          </a:p>
        </p:txBody>
      </p:sp>
      <p:sp>
        <p:nvSpPr>
          <p:cNvPr id="7" name="pole tekstowe 6"/>
          <p:cNvSpPr txBox="1"/>
          <p:nvPr/>
        </p:nvSpPr>
        <p:spPr>
          <a:xfrm>
            <a:off x="-201982" y="612726"/>
            <a:ext cx="3883423" cy="6586418"/>
          </a:xfrm>
          <a:prstGeom prst="rect">
            <a:avLst/>
          </a:prstGeom>
          <a:noFill/>
        </p:spPr>
        <p:txBody>
          <a:bodyPr wrap="square" rtlCol="0">
            <a:spAutoFit/>
          </a:bodyPr>
          <a:lstStyle/>
          <a:p>
            <a:pPr algn="just"/>
            <a:r>
              <a:rPr lang="pl-PL" dirty="0"/>
              <a:t>   Tzw. kasacja nadzwyczajna - art. 521 </a:t>
            </a:r>
          </a:p>
          <a:p>
            <a:pPr lvl="1" algn="just"/>
            <a:r>
              <a:rPr lang="pl-PL" sz="1600" dirty="0"/>
              <a:t>§ 1 </a:t>
            </a:r>
            <a:r>
              <a:rPr lang="pl-PL" sz="1600" b="1" dirty="0"/>
              <a:t>Minister Sprawiedliwości - Prokurator Generalny, a także Rzecznik Praw Obywatelskich </a:t>
            </a:r>
            <a:r>
              <a:rPr lang="pl-PL" sz="1600" dirty="0"/>
              <a:t>może wnieść kasację od każdego prawomocnego orzeczenia sądu kończącego postępowanie..</a:t>
            </a:r>
          </a:p>
          <a:p>
            <a:pPr lvl="1" algn="just"/>
            <a:r>
              <a:rPr lang="pl-PL" sz="1600" dirty="0"/>
              <a:t>§ 2. </a:t>
            </a:r>
            <a:r>
              <a:rPr lang="pl-PL" sz="1600" b="1" dirty="0"/>
              <a:t>Rzecznik Praw Dziecka </a:t>
            </a:r>
            <a:r>
              <a:rPr lang="pl-PL" sz="1600" dirty="0"/>
              <a:t>może wnieść kasację od każdego prawomocnego orzeczenia sądu kończącego postępowanie, jeżeli przez wydanie orzeczenia doszło do naruszenia praw dziecka.</a:t>
            </a:r>
          </a:p>
          <a:p>
            <a:pPr lvl="1" algn="just"/>
            <a:r>
              <a:rPr lang="pl-PL" sz="1600" dirty="0"/>
              <a:t>§ 3. Organy, o których mowa w § 1 i 2, mają prawo żądać do wglądu akt sądowych i prokuratorskich oraz akt innych organów ścigania po zakończeniu postępowania i zapadnięciu rozstrzygnięcia</a:t>
            </a:r>
          </a:p>
          <a:p>
            <a:pPr algn="just"/>
            <a:endParaRPr lang="pl-PL" dirty="0"/>
          </a:p>
          <a:p>
            <a:pPr algn="just"/>
            <a:r>
              <a:rPr lang="pl-PL" dirty="0"/>
              <a:t>   Art. 672a</a:t>
            </a:r>
          </a:p>
          <a:p>
            <a:pPr lvl="1" algn="just"/>
            <a:r>
              <a:rPr lang="pl-PL" sz="1600" dirty="0"/>
              <a:t>Kasację, o której mowa w art. 521, do Izby Wojskowej Sądu Najwyższego może wnieść również </a:t>
            </a:r>
            <a:r>
              <a:rPr lang="pl-PL" sz="1600" b="1" dirty="0"/>
              <a:t>Naczelny Prokurator Wojskowy.</a:t>
            </a:r>
          </a:p>
          <a:p>
            <a:pPr algn="just"/>
            <a:endParaRPr lang="pl-PL" sz="1600" dirty="0"/>
          </a:p>
        </p:txBody>
      </p:sp>
    </p:spTree>
    <p:extLst>
      <p:ext uri="{BB962C8B-B14F-4D97-AF65-F5344CB8AC3E}">
        <p14:creationId xmlns:p14="http://schemas.microsoft.com/office/powerpoint/2010/main" val="260704894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t>OSOBOWE ŹRÓDŁA DOWODOWE</a:t>
            </a:r>
          </a:p>
        </p:txBody>
      </p:sp>
      <p:sp>
        <p:nvSpPr>
          <p:cNvPr id="3" name="Symbol zastępczy zawartości 2"/>
          <p:cNvSpPr>
            <a:spLocks noGrp="1"/>
          </p:cNvSpPr>
          <p:nvPr>
            <p:ph idx="1"/>
          </p:nvPr>
        </p:nvSpPr>
        <p:spPr/>
        <p:txBody>
          <a:bodyPr>
            <a:normAutofit/>
          </a:bodyPr>
          <a:lstStyle/>
          <a:p>
            <a:pPr marL="0" indent="0" algn="just">
              <a:buNone/>
            </a:pPr>
            <a:r>
              <a:rPr lang="pl-PL" i="1" dirty="0">
                <a:solidFill>
                  <a:schemeClr val="accent3"/>
                </a:solidFill>
              </a:rPr>
              <a:t>Osoby wezwane przez organ procesowy do dostarczenia środka dowodowego</a:t>
            </a:r>
          </a:p>
          <a:p>
            <a:pPr algn="just"/>
            <a:r>
              <a:rPr lang="pl-PL" dirty="0"/>
              <a:t>1. oskarżony (podejrzany) – wyjaśnienia </a:t>
            </a:r>
          </a:p>
          <a:p>
            <a:pPr algn="just"/>
            <a:r>
              <a:rPr lang="pl-PL" dirty="0"/>
              <a:t>2. świadek  - zeznania </a:t>
            </a:r>
          </a:p>
          <a:p>
            <a:pPr algn="just"/>
            <a:r>
              <a:rPr lang="pl-PL" dirty="0"/>
              <a:t>3. biegły  - opinia </a:t>
            </a:r>
          </a:p>
          <a:p>
            <a:pPr algn="just"/>
            <a:r>
              <a:rPr lang="pl-PL" dirty="0"/>
              <a:t>4. osoba poddana badaniom lub oględzinom (oskarżony, podejrzany, osoba podejrzana, pokrzywdzony, świadek)</a:t>
            </a:r>
          </a:p>
          <a:p>
            <a:pPr algn="just"/>
            <a:r>
              <a:rPr lang="pl-PL" dirty="0"/>
              <a:t>5. zawodowy kurator sądowy – wywiad środowiskowy </a:t>
            </a:r>
          </a:p>
          <a:p>
            <a:pPr marL="0" indent="0">
              <a:buNone/>
            </a:pPr>
            <a:endParaRPr lang="pl-PL" dirty="0"/>
          </a:p>
        </p:txBody>
      </p:sp>
    </p:spTree>
    <p:extLst>
      <p:ext uri="{BB962C8B-B14F-4D97-AF65-F5344CB8AC3E}">
        <p14:creationId xmlns:p14="http://schemas.microsoft.com/office/powerpoint/2010/main" val="262109916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l-PL" dirty="0"/>
              <a:t>Pomocnicy organów procesowych</a:t>
            </a:r>
          </a:p>
        </p:txBody>
      </p:sp>
      <p:sp>
        <p:nvSpPr>
          <p:cNvPr id="3" name="Content Placeholder 2"/>
          <p:cNvSpPr>
            <a:spLocks noGrp="1"/>
          </p:cNvSpPr>
          <p:nvPr>
            <p:ph idx="1"/>
          </p:nvPr>
        </p:nvSpPr>
        <p:spPr>
          <a:xfrm>
            <a:off x="457200" y="1935480"/>
            <a:ext cx="8229600" cy="3941792"/>
          </a:xfrm>
        </p:spPr>
        <p:txBody>
          <a:bodyPr/>
          <a:lstStyle/>
          <a:p>
            <a:r>
              <a:rPr lang="pl-PL" dirty="0"/>
              <a:t>osoba ułatwiająca organowi procesowemu wykonywanie jego funkcji</a:t>
            </a:r>
          </a:p>
          <a:p>
            <a:r>
              <a:rPr lang="pl-PL" dirty="0"/>
              <a:t>specjaliści</a:t>
            </a:r>
          </a:p>
          <a:p>
            <a:r>
              <a:rPr lang="pl-PL" dirty="0"/>
              <a:t>protokolanci</a:t>
            </a:r>
          </a:p>
          <a:p>
            <a:r>
              <a:rPr lang="pl-PL" dirty="0"/>
              <a:t>stenografowie</a:t>
            </a:r>
          </a:p>
          <a:p>
            <a:r>
              <a:rPr lang="pl-PL" dirty="0"/>
              <a:t>tłumacze</a:t>
            </a:r>
          </a:p>
          <a:p>
            <a:r>
              <a:rPr lang="pl-PL" dirty="0"/>
              <a:t>konwojenci</a:t>
            </a:r>
          </a:p>
        </p:txBody>
      </p:sp>
    </p:spTree>
    <p:extLst>
      <p:ext uri="{BB962C8B-B14F-4D97-AF65-F5344CB8AC3E}">
        <p14:creationId xmlns:p14="http://schemas.microsoft.com/office/powerpoint/2010/main" val="50499059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pPr algn="ctr"/>
            <a:r>
              <a:rPr lang="pl-PL" dirty="0"/>
              <a:t>Podmiot zobowiązany z art. 91a </a:t>
            </a:r>
          </a:p>
        </p:txBody>
      </p:sp>
      <p:sp>
        <p:nvSpPr>
          <p:cNvPr id="3" name="Content Placeholder 2"/>
          <p:cNvSpPr>
            <a:spLocks noGrp="1"/>
          </p:cNvSpPr>
          <p:nvPr>
            <p:ph idx="1"/>
          </p:nvPr>
        </p:nvSpPr>
        <p:spPr>
          <a:xfrm>
            <a:off x="457200" y="1556792"/>
            <a:ext cx="8229600" cy="4968552"/>
          </a:xfrm>
        </p:spPr>
        <p:txBody>
          <a:bodyPr>
            <a:normAutofit fontScale="85000" lnSpcReduction="20000"/>
          </a:bodyPr>
          <a:lstStyle/>
          <a:p>
            <a:pPr algn="just"/>
            <a:r>
              <a:rPr lang="pl-PL" dirty="0"/>
              <a:t>osoba fizyczna, osoba prawna lub jednostka organizacyjna niemająca osobowości prawnej, której odrębne przepisy przyznają osobowość prawną,</a:t>
            </a:r>
          </a:p>
          <a:p>
            <a:pPr marL="0" indent="0" algn="just">
              <a:buNone/>
            </a:pPr>
            <a:endParaRPr lang="pl-PL" dirty="0"/>
          </a:p>
          <a:p>
            <a:pPr algn="just"/>
            <a:r>
              <a:rPr lang="pl-PL" dirty="0"/>
              <a:t>która </a:t>
            </a:r>
            <a:r>
              <a:rPr lang="pl-PL" b="1" dirty="0"/>
              <a:t>uzyskała korzyść majątkową lub świadczenie </a:t>
            </a:r>
            <a:r>
              <a:rPr lang="pl-PL" dirty="0"/>
              <a:t>z art. 405-407 kc, 410 kc lub 412 kc od:</a:t>
            </a:r>
          </a:p>
          <a:p>
            <a:pPr algn="just">
              <a:buFontTx/>
              <a:buChar char="-"/>
            </a:pPr>
            <a:r>
              <a:rPr lang="pl-PL" dirty="0"/>
              <a:t>Skarbu Państwa, </a:t>
            </a:r>
          </a:p>
          <a:p>
            <a:pPr algn="just">
              <a:buFontTx/>
              <a:buChar char="-"/>
            </a:pPr>
            <a:r>
              <a:rPr lang="pl-PL" dirty="0"/>
              <a:t>jednostki samorządowej, państwowej lub samorządowej jednostki organizacyjnej</a:t>
            </a:r>
          </a:p>
          <a:p>
            <a:pPr algn="just">
              <a:buFontTx/>
              <a:buChar char="-"/>
            </a:pPr>
            <a:r>
              <a:rPr lang="pl-PL" dirty="0"/>
              <a:t>podmiotu, dla którego organ samorządu jest organem założycielskim</a:t>
            </a:r>
          </a:p>
          <a:p>
            <a:pPr algn="just">
              <a:buFontTx/>
              <a:buChar char="-"/>
            </a:pPr>
            <a:r>
              <a:rPr lang="pl-PL" dirty="0"/>
              <a:t>spółki prawa handlowego z większościowym udziałem SP lub jednostki samorządowej</a:t>
            </a:r>
          </a:p>
          <a:p>
            <a:pPr marL="0" indent="0" algn="just">
              <a:buNone/>
            </a:pPr>
            <a:endParaRPr lang="pl-PL" dirty="0"/>
          </a:p>
          <a:p>
            <a:pPr algn="just"/>
            <a:r>
              <a:rPr lang="pl-PL" dirty="0"/>
              <a:t>korzyść została uzyskana </a:t>
            </a:r>
            <a:r>
              <a:rPr lang="pl-PL" b="1" dirty="0"/>
              <a:t>w związku z popełnieniem czynu zabronionego</a:t>
            </a:r>
          </a:p>
        </p:txBody>
      </p:sp>
    </p:spTree>
    <p:extLst>
      <p:ext uri="{BB962C8B-B14F-4D97-AF65-F5344CB8AC3E}">
        <p14:creationId xmlns:p14="http://schemas.microsoft.com/office/powerpoint/2010/main" val="3483901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229600" cy="5044016"/>
          </a:xfrm>
        </p:spPr>
        <p:txBody>
          <a:bodyPr>
            <a:normAutofit fontScale="77500" lnSpcReduction="20000"/>
          </a:bodyPr>
          <a:lstStyle/>
          <a:p>
            <a:pPr algn="just"/>
            <a:r>
              <a:rPr lang="pl-PL" b="1" dirty="0"/>
              <a:t>Art. 173 Konstytucji RP</a:t>
            </a:r>
          </a:p>
          <a:p>
            <a:pPr marL="109728" indent="0" algn="just">
              <a:buNone/>
            </a:pPr>
            <a:r>
              <a:rPr lang="pl-PL" dirty="0"/>
              <a:t>Sądy i Trybunały są władzą </a:t>
            </a:r>
            <a:r>
              <a:rPr lang="pl-PL" b="1" dirty="0"/>
              <a:t>odrębną i niezależną </a:t>
            </a:r>
            <a:r>
              <a:rPr lang="pl-PL" dirty="0"/>
              <a:t>od innych władz.</a:t>
            </a:r>
          </a:p>
          <a:p>
            <a:pPr marL="109728" indent="0" algn="just">
              <a:buNone/>
            </a:pPr>
            <a:endParaRPr lang="pl-PL" dirty="0"/>
          </a:p>
          <a:p>
            <a:pPr algn="just"/>
            <a:r>
              <a:rPr lang="pl-PL" b="1" dirty="0"/>
              <a:t>Art. 178 ust. 1 Konstytucji RP</a:t>
            </a:r>
          </a:p>
          <a:p>
            <a:pPr marL="109728" indent="0" algn="just">
              <a:buNone/>
            </a:pPr>
            <a:r>
              <a:rPr lang="pl-PL" dirty="0"/>
              <a:t>Sędziowie w sprawowaniu swojego urzędu są </a:t>
            </a:r>
            <a:r>
              <a:rPr lang="pl-PL" b="1" dirty="0"/>
              <a:t>niezawiśli</a:t>
            </a:r>
            <a:r>
              <a:rPr lang="pl-PL" dirty="0"/>
              <a:t> i podlegają tylko Konstytucji oraz ustawom.</a:t>
            </a:r>
          </a:p>
          <a:p>
            <a:pPr marL="109728" indent="0" algn="just">
              <a:buNone/>
            </a:pPr>
            <a:endParaRPr lang="pl-PL" dirty="0"/>
          </a:p>
          <a:p>
            <a:pPr algn="just"/>
            <a:r>
              <a:rPr lang="pl-PL" b="1" dirty="0"/>
              <a:t>Art. 175 ust. 1 Konstytucji RP</a:t>
            </a:r>
          </a:p>
          <a:p>
            <a:pPr marL="109728" indent="0" algn="just">
              <a:buNone/>
            </a:pPr>
            <a:r>
              <a:rPr lang="pl-PL" dirty="0"/>
              <a:t>Wymiar sprawiedliwości w Rzeczypospolitej Polskiej sprawują Sąd Najwyższy, </a:t>
            </a:r>
            <a:r>
              <a:rPr lang="pl-PL" b="1" dirty="0"/>
              <a:t>sądy powszechne</a:t>
            </a:r>
            <a:r>
              <a:rPr lang="pl-PL" dirty="0"/>
              <a:t>, sądy administracyjne oraz sądy wojskowe.</a:t>
            </a:r>
          </a:p>
          <a:p>
            <a:pPr marL="109728" indent="0" algn="just">
              <a:buNone/>
            </a:pPr>
            <a:endParaRPr lang="pl-PL" dirty="0"/>
          </a:p>
          <a:p>
            <a:pPr algn="just"/>
            <a:r>
              <a:rPr lang="pl-PL" b="1" dirty="0"/>
              <a:t>Art. 177 Konstytucji RP</a:t>
            </a:r>
          </a:p>
          <a:p>
            <a:pPr marL="109728" indent="0" algn="just">
              <a:buNone/>
            </a:pPr>
            <a:r>
              <a:rPr lang="pl-PL" b="1" dirty="0"/>
              <a:t>Sądy powszechne</a:t>
            </a:r>
            <a:r>
              <a:rPr lang="pl-PL" dirty="0"/>
              <a:t> sprawują wymiar sprawiedliwości we wszystkich sprawach z wyjątkiem spraw ustawowo zastrzeżonych dla właściwości innych sądów.</a:t>
            </a:r>
          </a:p>
          <a:p>
            <a:pPr marL="109728" indent="0">
              <a:buNone/>
            </a:pPr>
            <a:endParaRPr lang="pl-PL" dirty="0"/>
          </a:p>
          <a:p>
            <a:endParaRPr lang="pl-PL" dirty="0"/>
          </a:p>
          <a:p>
            <a:pPr marL="109728" indent="0">
              <a:buNone/>
            </a:pPr>
            <a:endParaRPr lang="pl-PL" dirty="0"/>
          </a:p>
          <a:p>
            <a:endParaRPr lang="pl-PL" dirty="0"/>
          </a:p>
        </p:txBody>
      </p:sp>
    </p:spTree>
    <p:extLst>
      <p:ext uri="{BB962C8B-B14F-4D97-AF65-F5344CB8AC3E}">
        <p14:creationId xmlns:p14="http://schemas.microsoft.com/office/powerpoint/2010/main" val="143124105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Podmiot zobowiązany z art. 91a</a:t>
            </a:r>
          </a:p>
        </p:txBody>
      </p:sp>
      <p:sp>
        <p:nvSpPr>
          <p:cNvPr id="3" name="Content Placeholder 2"/>
          <p:cNvSpPr>
            <a:spLocks noGrp="1"/>
          </p:cNvSpPr>
          <p:nvPr>
            <p:ph idx="1"/>
          </p:nvPr>
        </p:nvSpPr>
        <p:spPr/>
        <p:txBody>
          <a:bodyPr/>
          <a:lstStyle/>
          <a:p>
            <a:r>
              <a:rPr lang="pl-PL" dirty="0"/>
              <a:t>wniosek prokuratora</a:t>
            </a:r>
          </a:p>
          <a:p>
            <a:r>
              <a:rPr lang="pl-PL" dirty="0"/>
              <a:t>sąd zobowiązuje ją do:</a:t>
            </a:r>
          </a:p>
          <a:p>
            <a:pPr>
              <a:buFontTx/>
              <a:buChar char="-"/>
            </a:pPr>
            <a:r>
              <a:rPr lang="pl-PL" dirty="0"/>
              <a:t>zwrotu korzyści lub jej równowartości uprawnionemu podmiotowi; lub</a:t>
            </a:r>
          </a:p>
          <a:p>
            <a:pPr>
              <a:buFontTx/>
              <a:buChar char="-"/>
            </a:pPr>
            <a:r>
              <a:rPr lang="pl-PL" dirty="0"/>
              <a:t> orzeka przepadek świadczenia lub jego równowartości na rzecz SP</a:t>
            </a:r>
          </a:p>
          <a:p>
            <a:r>
              <a:rPr lang="pl-PL" dirty="0"/>
              <a:t> stosuje w tym wypadku przepisy prawa cywilnego</a:t>
            </a:r>
          </a:p>
        </p:txBody>
      </p:sp>
    </p:spTree>
    <p:extLst>
      <p:ext uri="{BB962C8B-B14F-4D97-AF65-F5344CB8AC3E}">
        <p14:creationId xmlns:p14="http://schemas.microsoft.com/office/powerpoint/2010/main" val="18169830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Podmiot zobowiązany z art. 91a</a:t>
            </a:r>
          </a:p>
        </p:txBody>
      </p:sp>
      <p:sp>
        <p:nvSpPr>
          <p:cNvPr id="3" name="Content Placeholder 2"/>
          <p:cNvSpPr>
            <a:spLocks noGrp="1"/>
          </p:cNvSpPr>
          <p:nvPr>
            <p:ph idx="1"/>
          </p:nvPr>
        </p:nvSpPr>
        <p:spPr/>
        <p:txBody>
          <a:bodyPr>
            <a:normAutofit fontScale="92500" lnSpcReduction="10000"/>
          </a:bodyPr>
          <a:lstStyle/>
          <a:p>
            <a:r>
              <a:rPr lang="pl-PL" dirty="0"/>
              <a:t>jest przesłuchiwany w postępowaniu karnym w charakterze </a:t>
            </a:r>
            <a:r>
              <a:rPr lang="pl-PL" b="1" dirty="0"/>
              <a:t>świadka</a:t>
            </a:r>
          </a:p>
          <a:p>
            <a:pPr marL="0" indent="0">
              <a:buNone/>
            </a:pPr>
            <a:r>
              <a:rPr lang="pl-PL" b="1" dirty="0"/>
              <a:t>Uprawnienia:</a:t>
            </a:r>
          </a:p>
          <a:p>
            <a:r>
              <a:rPr lang="pl-PL" b="1" dirty="0"/>
              <a:t>może odmówić złożenia zeznań!</a:t>
            </a:r>
          </a:p>
          <a:p>
            <a:r>
              <a:rPr lang="pl-PL" dirty="0"/>
              <a:t>prawo do pomocy tłumacza</a:t>
            </a:r>
          </a:p>
          <a:p>
            <a:r>
              <a:rPr lang="pl-PL" dirty="0"/>
              <a:t>prawo do pomocy pełnomocnika</a:t>
            </a:r>
          </a:p>
          <a:p>
            <a:r>
              <a:rPr lang="pl-PL" dirty="0"/>
              <a:t>prawo dostępu do akt postępowania</a:t>
            </a:r>
          </a:p>
          <a:p>
            <a:r>
              <a:rPr lang="pl-PL" dirty="0"/>
              <a:t>inicjatywa  dowodowa</a:t>
            </a:r>
          </a:p>
          <a:p>
            <a:r>
              <a:rPr lang="pl-PL" dirty="0"/>
              <a:t>prawo zadawania pytań osobie przesłuchiwanej</a:t>
            </a:r>
          </a:p>
          <a:p>
            <a:r>
              <a:rPr lang="pl-PL" dirty="0"/>
              <a:t>prawo zabierania głosu końcowego przed obrońcą oskarżonego i oskarżonym</a:t>
            </a:r>
          </a:p>
          <a:p>
            <a:endParaRPr lang="pl-PL" b="1" dirty="0"/>
          </a:p>
        </p:txBody>
      </p:sp>
    </p:spTree>
    <p:extLst>
      <p:ext uri="{BB962C8B-B14F-4D97-AF65-F5344CB8AC3E}">
        <p14:creationId xmlns:p14="http://schemas.microsoft.com/office/powerpoint/2010/main" val="15508949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Podmiot zobowiązany z art. 91a</a:t>
            </a:r>
          </a:p>
        </p:txBody>
      </p:sp>
      <p:sp>
        <p:nvSpPr>
          <p:cNvPr id="3" name="Content Placeholder 2"/>
          <p:cNvSpPr>
            <a:spLocks noGrp="1"/>
          </p:cNvSpPr>
          <p:nvPr>
            <p:ph idx="1"/>
          </p:nvPr>
        </p:nvSpPr>
        <p:spPr/>
        <p:txBody>
          <a:bodyPr/>
          <a:lstStyle/>
          <a:p>
            <a:pPr marL="0" indent="0">
              <a:buNone/>
            </a:pPr>
            <a:r>
              <a:rPr lang="pl-PL" b="1" dirty="0"/>
              <a:t>Obowiązki:</a:t>
            </a:r>
          </a:p>
          <a:p>
            <a:r>
              <a:rPr lang="pl-PL" dirty="0"/>
              <a:t>obowiązek stawiennictwa na wezwanie organu</a:t>
            </a:r>
          </a:p>
          <a:p>
            <a:r>
              <a:rPr lang="pl-PL" dirty="0"/>
              <a:t>obowiązek zawiadamiania o każdej zmianie miejsca swojego zamieszkania lub pobytu trwającego dłużej niż 7 dni, także z powodu pozbawienia wolności w innej sprawie , oraz o każdej zmianie danych umożliwiających kontaktowanie z art. 213 § 1 k.p.k.</a:t>
            </a:r>
          </a:p>
        </p:txBody>
      </p:sp>
    </p:spTree>
    <p:extLst>
      <p:ext uri="{BB962C8B-B14F-4D97-AF65-F5344CB8AC3E}">
        <p14:creationId xmlns:p14="http://schemas.microsoft.com/office/powerpoint/2010/main" val="116257596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idx="4294967295"/>
          </p:nvPr>
        </p:nvSpPr>
        <p:spPr>
          <a:xfrm>
            <a:off x="1619672" y="19050"/>
            <a:ext cx="6624736" cy="1177702"/>
          </a:xfrm>
          <a:ln/>
        </p:spPr>
        <p:txBody>
          <a:bodyP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a:t>Podmiot zobowiązany (art. 91a k.p.k.)		Właściciel przedsiębiorstwa (art. 91b)</a:t>
            </a:r>
          </a:p>
        </p:txBody>
      </p:sp>
      <p:sp>
        <p:nvSpPr>
          <p:cNvPr id="29698" name="Rectangle 2"/>
          <p:cNvSpPr>
            <a:spLocks noGrp="1" noChangeArrowheads="1"/>
          </p:cNvSpPr>
          <p:nvPr>
            <p:ph type="body" idx="4294967295"/>
          </p:nvPr>
        </p:nvSpPr>
        <p:spPr>
          <a:xfrm>
            <a:off x="539552" y="1700808"/>
            <a:ext cx="4320480" cy="4032448"/>
          </a:xfrm>
          <a:ln/>
        </p:spPr>
        <p:txBody>
          <a:bodyPr>
            <a:noAutofit/>
          </a:bodyPr>
          <a:lstStyle/>
          <a:p>
            <a:pPr marL="558800" indent="-557213">
              <a:buSzPct val="45000"/>
              <a:buFont typeface="Wingdings" charset="2"/>
              <a:buChar char=""/>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sz="1800" dirty="0">
                <a:latin typeface="Times New Roman" pitchFamily="18" charset="0"/>
                <a:cs typeface="Times New Roman" pitchFamily="18" charset="0"/>
              </a:rPr>
              <a:t>osoba fizyczna, prawna, ułomna osoba prawna</a:t>
            </a:r>
          </a:p>
          <a:p>
            <a:pPr marL="558800" indent="-557213">
              <a:buSzPct val="45000"/>
              <a:buFont typeface="Wingdings" charset="2"/>
              <a:buChar char=""/>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sz="1800" dirty="0">
                <a:latin typeface="Times New Roman" pitchFamily="18" charset="0"/>
                <a:cs typeface="Times New Roman" pitchFamily="18" charset="0"/>
              </a:rPr>
              <a:t>przesłanka: uzyskanie korzyści majątkowej lub bezpodstawne wzbogacenie się kosztem podmiotów państwowych lub samorządowych</a:t>
            </a:r>
          </a:p>
          <a:p>
            <a:pPr marL="558800" indent="-557213">
              <a:buSzPct val="45000"/>
              <a:buFont typeface="Wingdings" charset="2"/>
              <a:buChar char=""/>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sz="1800" dirty="0">
                <a:latin typeface="Times New Roman" pitchFamily="18" charset="0"/>
                <a:cs typeface="Times New Roman" pitchFamily="18" charset="0"/>
              </a:rPr>
              <a:t>przesłuchanie w charakterze świadka</a:t>
            </a:r>
          </a:p>
          <a:p>
            <a:pPr marL="558800" indent="-557213">
              <a:buSzPct val="45000"/>
              <a:buFont typeface="Wingdings" charset="2"/>
              <a:buChar char=""/>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sz="1800" dirty="0">
                <a:latin typeface="Times New Roman" pitchFamily="18" charset="0"/>
                <a:cs typeface="Times New Roman" pitchFamily="18" charset="0"/>
              </a:rPr>
              <a:t>prawo do odmowy zeznań</a:t>
            </a:r>
          </a:p>
          <a:p>
            <a:pPr marL="558800" indent="-557213">
              <a:buSzPct val="45000"/>
              <a:buFont typeface="Wingdings" charset="2"/>
              <a:buChar char=""/>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sz="1800" dirty="0">
                <a:latin typeface="Times New Roman" pitchFamily="18" charset="0"/>
                <a:cs typeface="Times New Roman" pitchFamily="18" charset="0"/>
              </a:rPr>
              <a:t>prawo do pomocy tłumacza</a:t>
            </a:r>
          </a:p>
          <a:p>
            <a:pPr marL="558800" indent="-557213">
              <a:buSzPct val="45000"/>
              <a:buFont typeface="Wingdings" charset="2"/>
              <a:buChar char=""/>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sz="1800" dirty="0">
                <a:latin typeface="Times New Roman" pitchFamily="18" charset="0"/>
                <a:cs typeface="Times New Roman" pitchFamily="18" charset="0"/>
              </a:rPr>
              <a:t>obowiązek stawiennictwa jak oskarżony</a:t>
            </a:r>
          </a:p>
          <a:p>
            <a:pPr marL="558800" indent="-557213">
              <a:buSzPct val="45000"/>
              <a:buFont typeface="Wingdings" charset="2"/>
              <a:buChar char=""/>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sz="1800" dirty="0">
                <a:latin typeface="Times New Roman" pitchFamily="18" charset="0"/>
                <a:cs typeface="Times New Roman" pitchFamily="18" charset="0"/>
              </a:rPr>
              <a:t>prawo do pomocy pełnomocnika</a:t>
            </a:r>
          </a:p>
          <a:p>
            <a:pPr marL="558800" indent="-557213">
              <a:buSzPct val="45000"/>
              <a:buFont typeface="Wingdings" charset="2"/>
              <a:buChar char=""/>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sz="1800" dirty="0">
                <a:latin typeface="Times New Roman" pitchFamily="18" charset="0"/>
                <a:cs typeface="Times New Roman" pitchFamily="18" charset="0"/>
              </a:rPr>
              <a:t>dostęp do akt postępowania sądowego</a:t>
            </a:r>
          </a:p>
          <a:p>
            <a:pPr marL="558800" indent="-557213">
              <a:buSzPct val="45000"/>
              <a:buFont typeface="Wingdings" charset="2"/>
              <a:buChar char=""/>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sz="1800" dirty="0">
                <a:latin typeface="Times New Roman" pitchFamily="18" charset="0"/>
                <a:cs typeface="Times New Roman" pitchFamily="18" charset="0"/>
              </a:rPr>
              <a:t>inicjatywa dowodowa</a:t>
            </a:r>
          </a:p>
        </p:txBody>
      </p:sp>
      <p:sp>
        <p:nvSpPr>
          <p:cNvPr id="29699" name="Rectangle 3"/>
          <p:cNvSpPr>
            <a:spLocks noGrp="1" noChangeArrowheads="1"/>
          </p:cNvSpPr>
          <p:nvPr>
            <p:ph type="body" idx="4294967295"/>
          </p:nvPr>
        </p:nvSpPr>
        <p:spPr>
          <a:xfrm>
            <a:off x="4932040" y="1772816"/>
            <a:ext cx="4010025" cy="4504993"/>
          </a:xfrm>
          <a:ln/>
        </p:spPr>
        <p:txBody>
          <a:bodyPr>
            <a:normAutofit fontScale="70000" lnSpcReduction="20000"/>
          </a:bodyPr>
          <a:lstStyle/>
          <a:p>
            <a:pPr marL="558800" indent="-557213">
              <a:buSzPct val="45000"/>
              <a:buFont typeface="Wingdings" charset="2"/>
              <a:buNone/>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dirty="0"/>
              <a:t>prawa strony w zakresie czynności procesowych odnoszących się do tego środka</a:t>
            </a:r>
          </a:p>
          <a:p>
            <a:pPr marL="558800" indent="-557213">
              <a:buSzPct val="45000"/>
              <a:buFont typeface="Wingdings" charset="2"/>
              <a:buNone/>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dirty="0"/>
              <a:t>przesłanki:</a:t>
            </a:r>
          </a:p>
          <a:p>
            <a:pPr marL="1174750" lvl="1" indent="-500063">
              <a:buSzPct val="45000"/>
              <a:buFont typeface="Wingdings" charset="2"/>
              <a:buNone/>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dirty="0"/>
              <a:t>z przestępstwa sprawca osiągnął, chociażby pośrednio, korzyść majątkową znacznej wartości</a:t>
            </a:r>
          </a:p>
          <a:p>
            <a:pPr marL="1174750" lvl="1" indent="-500063">
              <a:buSzPct val="45000"/>
              <a:buFont typeface="Wingdings" charset="2"/>
              <a:buNone/>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dirty="0"/>
              <a:t>przedsiębiorstwo jest własnością osoby fizycznej </a:t>
            </a:r>
          </a:p>
          <a:p>
            <a:pPr marL="1174750" lvl="1" indent="-500063">
              <a:buSzPct val="45000"/>
              <a:buFont typeface="Wingdings" charset="2"/>
              <a:buNone/>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dirty="0"/>
              <a:t>przedsiębiorstwo służyło do popełnienia tego przestępstwa lub ukrycia osiągniętej z niego korzyści</a:t>
            </a:r>
          </a:p>
          <a:p>
            <a:pPr marL="1174750" lvl="1" indent="-500063">
              <a:buSzPct val="45000"/>
              <a:buFont typeface="Wingdings" charset="2"/>
              <a:buNone/>
              <a:tabLst>
                <a:tab pos="5588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pl-PL" dirty="0"/>
              <a:t>właściciel tego chciał lub się na to godził</a:t>
            </a:r>
          </a:p>
        </p:txBody>
      </p:sp>
    </p:spTree>
    <p:extLst>
      <p:ext uri="{BB962C8B-B14F-4D97-AF65-F5344CB8AC3E}">
        <p14:creationId xmlns:p14="http://schemas.microsoft.com/office/powerpoint/2010/main" val="495102268"/>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Kumulacja ról procesowych</a:t>
            </a:r>
          </a:p>
        </p:txBody>
      </p:sp>
      <p:sp>
        <p:nvSpPr>
          <p:cNvPr id="3" name="Content Placeholder 2"/>
          <p:cNvSpPr>
            <a:spLocks noGrp="1"/>
          </p:cNvSpPr>
          <p:nvPr>
            <p:ph idx="1"/>
          </p:nvPr>
        </p:nvSpPr>
        <p:spPr>
          <a:xfrm>
            <a:off x="467544" y="2564904"/>
            <a:ext cx="8229600" cy="2213600"/>
          </a:xfrm>
        </p:spPr>
        <p:txBody>
          <a:bodyPr/>
          <a:lstStyle/>
          <a:p>
            <a:r>
              <a:rPr lang="pl-PL" dirty="0"/>
              <a:t>zmiana roli w zależności od stadium procesu</a:t>
            </a:r>
          </a:p>
          <a:p>
            <a:pPr marL="0" indent="0">
              <a:buNone/>
            </a:pPr>
            <a:endParaRPr lang="pl-PL" dirty="0"/>
          </a:p>
          <a:p>
            <a:r>
              <a:rPr lang="pl-PL" dirty="0"/>
              <a:t>kumulacja w jednej osobie kilku kategorii uczestników procesu</a:t>
            </a:r>
          </a:p>
        </p:txBody>
      </p:sp>
    </p:spTree>
    <p:extLst>
      <p:ext uri="{BB962C8B-B14F-4D97-AF65-F5344CB8AC3E}">
        <p14:creationId xmlns:p14="http://schemas.microsoft.com/office/powerpoint/2010/main" val="279089697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0"/>
            <a:ext cx="7272808" cy="360040"/>
          </a:xfrm>
        </p:spPr>
        <p:txBody>
          <a:bodyPr/>
          <a:lstStyle/>
          <a:p>
            <a:pPr algn="ctr"/>
            <a:r>
              <a:rPr lang="pl-PL" sz="1600" b="1" u="sng" dirty="0">
                <a:solidFill>
                  <a:schemeClr val="tx1">
                    <a:lumMod val="50000"/>
                    <a:lumOff val="50000"/>
                  </a:schemeClr>
                </a:solidFill>
              </a:rPr>
              <a:t>KUMULACJA RÓL PROCESOWYCH</a:t>
            </a:r>
          </a:p>
        </p:txBody>
      </p:sp>
      <p:sp>
        <p:nvSpPr>
          <p:cNvPr id="3" name="Symbol zastępczy zawartości 2"/>
          <p:cNvSpPr>
            <a:spLocks noGrp="1"/>
          </p:cNvSpPr>
          <p:nvPr>
            <p:ph idx="1"/>
          </p:nvPr>
        </p:nvSpPr>
        <p:spPr>
          <a:xfrm>
            <a:off x="-9908" y="404664"/>
            <a:ext cx="9144000" cy="5760640"/>
          </a:xfrm>
        </p:spPr>
        <p:txBody>
          <a:bodyPr>
            <a:noAutofit/>
          </a:bodyPr>
          <a:lstStyle/>
          <a:p>
            <a:pPr marL="0" indent="0" algn="just">
              <a:buNone/>
            </a:pPr>
            <a:r>
              <a:rPr lang="pl-PL" sz="1700" dirty="0">
                <a:latin typeface="Times New Roman" panose="02020603050405020304" pitchFamily="18" charset="0"/>
                <a:cs typeface="Times New Roman" panose="02020603050405020304" pitchFamily="18" charset="0"/>
              </a:rPr>
              <a:t>Niektórzy uczestnicy procesu mogą:</a:t>
            </a:r>
          </a:p>
          <a:p>
            <a:pPr marL="516636" lvl="1" indent="-342900" algn="just">
              <a:buFont typeface="+mj-lt"/>
              <a:buAutoNum type="arabicParenR"/>
            </a:pPr>
            <a:r>
              <a:rPr lang="pl-PL" sz="1700" dirty="0">
                <a:latin typeface="Times New Roman" panose="02020603050405020304" pitchFamily="18" charset="0"/>
                <a:cs typeface="Times New Roman" panose="02020603050405020304" pitchFamily="18" charset="0"/>
              </a:rPr>
              <a:t>zmieniać swe role w zależności od stadium, w którym działają, np. prokurator jest organem postępowania przygotowawczego, a w postępowaniu sądowym jest stroną</a:t>
            </a:r>
          </a:p>
          <a:p>
            <a:pPr marL="516636" lvl="1" indent="-342900" algn="just">
              <a:buFont typeface="+mj-lt"/>
              <a:buAutoNum type="arabicParenR"/>
            </a:pPr>
            <a:r>
              <a:rPr lang="pl-PL" sz="1700" dirty="0">
                <a:latin typeface="Times New Roman" panose="02020603050405020304" pitchFamily="18" charset="0"/>
                <a:cs typeface="Times New Roman" panose="02020603050405020304" pitchFamily="18" charset="0"/>
              </a:rPr>
              <a:t>kumulować w swojej osobie, w zależności od konkretnego układu procesowego, kilka kategorii uczestników procesu (spełniać kilka ról procesowych), np. pokrzywdzony może być w postępowaniu przed sądem jednocześnie oskarżycielem posiłkowym, </a:t>
            </a:r>
            <a:r>
              <a:rPr lang="pl-PL" sz="1700" strike="sngStrike" dirty="0">
                <a:latin typeface="Times New Roman" panose="02020603050405020304" pitchFamily="18" charset="0"/>
                <a:cs typeface="Times New Roman" panose="02020603050405020304" pitchFamily="18" charset="0"/>
              </a:rPr>
              <a:t>powodem cywilnym</a:t>
            </a:r>
            <a:r>
              <a:rPr lang="pl-PL" sz="1700" dirty="0">
                <a:latin typeface="Times New Roman" panose="02020603050405020304" pitchFamily="18" charset="0"/>
                <a:cs typeface="Times New Roman" panose="02020603050405020304" pitchFamily="18" charset="0"/>
              </a:rPr>
              <a:t> i świadkiem.</a:t>
            </a:r>
          </a:p>
          <a:p>
            <a:pPr marL="0" indent="0" algn="just">
              <a:buNone/>
            </a:pPr>
            <a:r>
              <a:rPr lang="pl-PL" sz="1700" b="1" dirty="0">
                <a:solidFill>
                  <a:srgbClr val="C00000"/>
                </a:solidFill>
                <a:latin typeface="Times New Roman" panose="02020603050405020304" pitchFamily="18" charset="0"/>
                <a:cs typeface="Times New Roman" panose="02020603050405020304" pitchFamily="18" charset="0"/>
              </a:rPr>
              <a:t>Kumulacja ról procesowych jest niedopuszczalna w następujących przypadkach</a:t>
            </a:r>
            <a:r>
              <a:rPr lang="pl-PL" sz="1700" dirty="0">
                <a:latin typeface="Times New Roman" panose="02020603050405020304" pitchFamily="18" charset="0"/>
                <a:cs typeface="Times New Roman" panose="02020603050405020304" pitchFamily="18" charset="0"/>
              </a:rPr>
              <a:t>:</a:t>
            </a:r>
          </a:p>
          <a:p>
            <a:pPr marL="516636" lvl="1" indent="-342900" algn="just">
              <a:buAutoNum type="arabicParenR"/>
            </a:pPr>
            <a:r>
              <a:rPr lang="pl-PL" sz="1700" dirty="0">
                <a:latin typeface="Times New Roman" panose="02020603050405020304" pitchFamily="18" charset="0"/>
                <a:cs typeface="Times New Roman" panose="02020603050405020304" pitchFamily="18" charset="0"/>
              </a:rPr>
              <a:t>Organ procesowy nie może spełniać żadnej innej roli poza tą jedyną – organu. Nie może wiec sędzia, ławnik, prokurator pełnić dodatkowej drugiej roli, np. świadka, biegłego</a:t>
            </a:r>
          </a:p>
          <a:p>
            <a:pPr marL="516636" lvl="1" indent="-342900" algn="just">
              <a:buAutoNum type="arabicParenR"/>
            </a:pPr>
            <a:r>
              <a:rPr lang="pl-PL" sz="1700" dirty="0">
                <a:latin typeface="Times New Roman" panose="02020603050405020304" pitchFamily="18" charset="0"/>
                <a:cs typeface="Times New Roman" panose="02020603050405020304" pitchFamily="18" charset="0"/>
              </a:rPr>
              <a:t>Sprzeczność ról uczestników procesu uniemożliwia łączenie ich przez jedną osobę (jedna i ta sama osoba nie może pełnić ról przeciwstawnych). Nie można np. być równocześnie w tym samym procesie obrońcą oskarżonego i pełnomocnikiem oskarżyciela posiłkowego</a:t>
            </a:r>
          </a:p>
          <a:p>
            <a:pPr marL="516636" lvl="1" indent="-342900" algn="just">
              <a:buAutoNum type="arabicParenR"/>
            </a:pPr>
            <a:r>
              <a:rPr lang="pl-PL" sz="1700" dirty="0">
                <a:latin typeface="Times New Roman" panose="02020603050405020304" pitchFamily="18" charset="0"/>
                <a:cs typeface="Times New Roman" panose="02020603050405020304" pitchFamily="18" charset="0"/>
              </a:rPr>
              <a:t>Łączne spełnianie niektórych ról uczestników procesu przez jedną osobę spowodowałoby nienależyte wykonanie jednej z ról. Od niektórych uczestników niebędących organami wymaga się bezstronności, a działanie w innej roi równocześnie podważa wiarę w tą bezstronność. Dlatego do biegłego, protokolanta, stenografa i tłumacza odnoszą się przepisy o wyłączeniu sędziego z powodu powołania ich w sprawie w charakterze świadka, a także dlatego, że byli świadkami w sprawie. Ustawa zezwala jednak na kumulację roli świadka i obrońcy, ale z bardzo poważnym ograniczeniem. W myśl </a:t>
            </a:r>
            <a:r>
              <a:rPr lang="pl-PL" sz="1700" b="1" dirty="0">
                <a:latin typeface="Times New Roman" panose="02020603050405020304" pitchFamily="18" charset="0"/>
                <a:cs typeface="Times New Roman" panose="02020603050405020304" pitchFamily="18" charset="0"/>
              </a:rPr>
              <a:t>art. 178 k.p.k.</a:t>
            </a:r>
            <a:r>
              <a:rPr lang="pl-PL" sz="1700" dirty="0">
                <a:latin typeface="Times New Roman" panose="02020603050405020304" pitchFamily="18" charset="0"/>
                <a:cs typeface="Times New Roman" panose="02020603050405020304" pitchFamily="18" charset="0"/>
              </a:rPr>
              <a:t> nie wolno przesłuchiwać jako świadków obrońcy albo adwokata lub radcy prawnego działającego na podstawie art. 245 § 1, co do faktów, o których dowiedział się udzielając porady prawnej lub prowadząc sprawę,</a:t>
            </a:r>
          </a:p>
          <a:p>
            <a:pPr marL="0" indent="0">
              <a:buNone/>
            </a:pPr>
            <a:endParaRPr lang="pl-PL"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81629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p:cNvPicPr>
            <a:picLocks noChangeAspect="1"/>
          </p:cNvPicPr>
          <p:nvPr/>
        </p:nvPicPr>
        <p:blipFill>
          <a:blip r:embed="rId2"/>
          <a:stretch>
            <a:fillRect/>
          </a:stretch>
        </p:blipFill>
        <p:spPr>
          <a:xfrm>
            <a:off x="214441" y="726342"/>
            <a:ext cx="8671982" cy="5804455"/>
          </a:xfrm>
          <a:prstGeom prst="rect">
            <a:avLst/>
          </a:prstGeom>
        </p:spPr>
      </p:pic>
    </p:spTree>
    <p:extLst>
      <p:ext uri="{BB962C8B-B14F-4D97-AF65-F5344CB8AC3E}">
        <p14:creationId xmlns:p14="http://schemas.microsoft.com/office/powerpoint/2010/main" val="4101555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389120"/>
          </a:xfrm>
        </p:spPr>
        <p:txBody>
          <a:bodyPr/>
          <a:lstStyle/>
          <a:p>
            <a:endParaRPr lang="pl-PL" b="1" dirty="0"/>
          </a:p>
          <a:p>
            <a:endParaRPr lang="pl-PL" b="1" dirty="0"/>
          </a:p>
          <a:p>
            <a:r>
              <a:rPr lang="pl-PL" b="1" dirty="0"/>
              <a:t>Art. 179 Konstytucji RP</a:t>
            </a:r>
          </a:p>
          <a:p>
            <a:pPr marL="109728" indent="0" algn="just">
              <a:buNone/>
            </a:pPr>
            <a:r>
              <a:rPr lang="pl-PL" dirty="0"/>
              <a:t>„Sędziowie są powoływani </a:t>
            </a:r>
            <a:r>
              <a:rPr lang="pl-PL" b="1" dirty="0"/>
              <a:t>przez Prezydenta Rzeczypospolitej, na wniosek Krajowej Rady Sądownictwa</a:t>
            </a:r>
            <a:r>
              <a:rPr lang="pl-PL" dirty="0"/>
              <a:t>, na czas nieoznaczony.”</a:t>
            </a:r>
          </a:p>
          <a:p>
            <a:pPr marL="109728" indent="0" algn="just">
              <a:buNone/>
            </a:pPr>
            <a:endParaRPr lang="pl-PL" dirty="0"/>
          </a:p>
          <a:p>
            <a:endParaRPr lang="pl-PL" dirty="0"/>
          </a:p>
        </p:txBody>
      </p:sp>
    </p:spTree>
    <p:extLst>
      <p:ext uri="{BB962C8B-B14F-4D97-AF65-F5344CB8AC3E}">
        <p14:creationId xmlns:p14="http://schemas.microsoft.com/office/powerpoint/2010/main" val="3067924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a:t>Właściwość sądu</a:t>
            </a:r>
          </a:p>
        </p:txBody>
      </p:sp>
    </p:spTree>
    <p:extLst>
      <p:ext uri="{BB962C8B-B14F-4D97-AF65-F5344CB8AC3E}">
        <p14:creationId xmlns:p14="http://schemas.microsoft.com/office/powerpoint/2010/main" val="1500143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568952" cy="4752528"/>
          </a:xfrm>
        </p:spPr>
        <p:txBody>
          <a:bodyPr/>
          <a:lstStyle/>
          <a:p>
            <a:pPr algn="just"/>
            <a:r>
              <a:rPr lang="pl-PL" b="1" dirty="0"/>
              <a:t>Właściwość rzeczowa - </a:t>
            </a:r>
            <a:r>
              <a:rPr lang="pl-PL" dirty="0"/>
              <a:t>kompetencja sądu do rozpoznawania sprawy w pierwszej instancji.</a:t>
            </a:r>
          </a:p>
          <a:p>
            <a:pPr algn="just"/>
            <a:endParaRPr lang="pl-PL" dirty="0"/>
          </a:p>
          <a:p>
            <a:pPr algn="just"/>
            <a:r>
              <a:rPr lang="pl-PL" dirty="0"/>
              <a:t>Kryterium: </a:t>
            </a:r>
            <a:r>
              <a:rPr lang="pl-PL" b="1" dirty="0"/>
              <a:t>rodzaj przestępstwa.</a:t>
            </a:r>
          </a:p>
          <a:p>
            <a:pPr algn="just"/>
            <a:endParaRPr lang="pl-PL" dirty="0"/>
          </a:p>
          <a:p>
            <a:pPr algn="just"/>
            <a:r>
              <a:rPr lang="pl-PL" dirty="0"/>
              <a:t>Sąd rejonowy rozstrzyga w pierwszej instancji w sprawach dotyczących wszystkich kategorii przestępstw z wyjątkiem tych, które zostały przekazane do rozpoznawania sądowi okręgowemu (art. 24 k.p.k.)</a:t>
            </a:r>
          </a:p>
        </p:txBody>
      </p:sp>
    </p:spTree>
    <p:extLst>
      <p:ext uri="{BB962C8B-B14F-4D97-AF65-F5344CB8AC3E}">
        <p14:creationId xmlns:p14="http://schemas.microsoft.com/office/powerpoint/2010/main" val="3628872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85000" lnSpcReduction="10000"/>
          </a:bodyPr>
          <a:lstStyle/>
          <a:p>
            <a:r>
              <a:rPr lang="pl-PL" b="1" dirty="0"/>
              <a:t>Art. 25. §  1</a:t>
            </a:r>
            <a:r>
              <a:rPr lang="pl-PL" dirty="0"/>
              <a:t>.  Sąd  okręgowy  orzeka  w  pierwszej  instancji  w  sprawach  o następujące przestępstwa: </a:t>
            </a:r>
          </a:p>
          <a:p>
            <a:pPr marL="109728" indent="0" algn="just">
              <a:buNone/>
            </a:pPr>
            <a:r>
              <a:rPr lang="pl-PL" dirty="0"/>
              <a:t>1)  o zbrodnie określone w Kodeksie karnym oraz w ustawach szczególnych;</a:t>
            </a:r>
          </a:p>
          <a:p>
            <a:pPr marL="109728" indent="0" algn="just">
              <a:buNone/>
            </a:pPr>
            <a:r>
              <a:rPr lang="pl-PL" dirty="0"/>
              <a:t>2)  o występki określone w rozdziałach XVI i XVII oraz w art. 140–142, art. 148 § 4, art. 149, art. 150 § 1, art. 151–154, </a:t>
            </a:r>
            <a:r>
              <a:rPr lang="pl-PL" strike="sngStrike" dirty="0"/>
              <a:t>art. 156 § 3</a:t>
            </a:r>
            <a:r>
              <a:rPr lang="pl-PL" dirty="0"/>
              <a:t>, art. 158 § 3, art. 163 § 3 i 4, art. 165 § 1, 3 i 4, art. 166 § 1, art. 173 § 3 i 4, art. 185 § 2, art. 189a § 2, art. 210 § 2, art. 211a, art. 252 § 3, art. 258 § 1–3, art. 265 § 1 i 2, art. 269, art. 278 § 1 i 2 w zw. z art. 294, art. 284 § 1 i 2 w zw. z art. 294, art. 286 § 1 w zw. z art. 294, art. 287 § 1 w zw. z art. 294, art. 296 § 3 oraz art. 299 Kodeksu  karnego;</a:t>
            </a:r>
          </a:p>
          <a:p>
            <a:pPr marL="109728" indent="0" algn="just">
              <a:buNone/>
            </a:pPr>
            <a:r>
              <a:rPr lang="pl-PL" dirty="0"/>
              <a:t>3)  o występki, które z mocy przepisu szczególnego należą do właściwości sądu okręgowego (np. art. 43 prawa prasowego)</a:t>
            </a:r>
          </a:p>
        </p:txBody>
      </p:sp>
    </p:spTree>
    <p:extLst>
      <p:ext uri="{BB962C8B-B14F-4D97-AF65-F5344CB8AC3E}">
        <p14:creationId xmlns:p14="http://schemas.microsoft.com/office/powerpoint/2010/main" val="3338470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pPr algn="just"/>
            <a:r>
              <a:rPr lang="pl-PL" b="1" dirty="0"/>
              <a:t>Właściwość miejscowa - </a:t>
            </a:r>
            <a:r>
              <a:rPr lang="pl-PL" dirty="0"/>
              <a:t>pozwala na stwierdzenie, który z sądów tego samego rzędu posiada kompetencje do rozpoznania konkretnej sprawy.</a:t>
            </a:r>
          </a:p>
          <a:p>
            <a:pPr marL="109728" indent="0" algn="just">
              <a:buNone/>
            </a:pPr>
            <a:endParaRPr lang="pl-PL" dirty="0"/>
          </a:p>
          <a:p>
            <a:pPr algn="just"/>
            <a:r>
              <a:rPr lang="pl-PL" dirty="0"/>
              <a:t>Podstawowe kryterium: miejsce popełnienia przestępstwa.</a:t>
            </a:r>
          </a:p>
          <a:p>
            <a:pPr algn="just"/>
            <a:endParaRPr lang="pl-PL" dirty="0"/>
          </a:p>
        </p:txBody>
      </p:sp>
    </p:spTree>
    <p:extLst>
      <p:ext uri="{BB962C8B-B14F-4D97-AF65-F5344CB8AC3E}">
        <p14:creationId xmlns:p14="http://schemas.microsoft.com/office/powerpoint/2010/main" val="269686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Pytania kontrolne</a:t>
            </a:r>
          </a:p>
        </p:txBody>
      </p:sp>
      <p:sp>
        <p:nvSpPr>
          <p:cNvPr id="3" name="Symbol zastępczy zawartości 2"/>
          <p:cNvSpPr>
            <a:spLocks noGrp="1"/>
          </p:cNvSpPr>
          <p:nvPr>
            <p:ph idx="1"/>
          </p:nvPr>
        </p:nvSpPr>
        <p:spPr/>
        <p:txBody>
          <a:bodyPr>
            <a:normAutofit fontScale="92500"/>
          </a:bodyPr>
          <a:lstStyle/>
          <a:p>
            <a:pPr marL="0" indent="0">
              <a:buNone/>
            </a:pPr>
            <a:r>
              <a:rPr lang="pl-PL" b="1" dirty="0"/>
              <a:t>1. Wniosek o ściganie:</a:t>
            </a:r>
          </a:p>
          <a:p>
            <a:pPr marL="971550" lvl="1" indent="-514350">
              <a:buAutoNum type="alphaLcParenR"/>
            </a:pPr>
            <a:r>
              <a:rPr lang="pl-PL" dirty="0"/>
              <a:t>może być zawsze cofnięty,</a:t>
            </a:r>
          </a:p>
          <a:p>
            <a:pPr marL="971550" lvl="1" indent="-514350" algn="just">
              <a:buAutoNum type="alphaLcParenR"/>
            </a:pPr>
            <a:r>
              <a:rPr lang="pl-PL" dirty="0"/>
              <a:t>może być cofnięty do rozpoczęcia przewodu sądowego, ale do dokonania tej czynności wymagana jest zawsze zgoda organu prowadzącego postępowanie,</a:t>
            </a:r>
          </a:p>
          <a:p>
            <a:pPr marL="971550" lvl="1" indent="-514350">
              <a:buAutoNum type="alphaLcParenR"/>
            </a:pPr>
            <a:r>
              <a:rPr lang="pl-PL" dirty="0"/>
              <a:t>może być cofnięty, poza sytuacją, gdy został złożony w sprawach o przestępstwa przeciwko wolności i obyczajności seksualnej,</a:t>
            </a:r>
          </a:p>
          <a:p>
            <a:pPr marL="971550" lvl="1" indent="-514350">
              <a:buFont typeface="Wingdings 2"/>
              <a:buAutoNum type="alphaLcParenR"/>
            </a:pPr>
            <a:r>
              <a:rPr lang="pl-PL" dirty="0"/>
              <a:t>może być cofnięty aż do zamknięcia przewodu sądowego, ale do dokonania tej czynności wymagana jest zawsze zgoda organu prowadzącego postępowanie,</a:t>
            </a:r>
          </a:p>
          <a:p>
            <a:pPr marL="971550" lvl="1" indent="-514350">
              <a:buAutoNum type="alphaLcParenR"/>
            </a:pPr>
            <a:endParaRPr lang="pl-PL" dirty="0"/>
          </a:p>
        </p:txBody>
      </p:sp>
    </p:spTree>
    <p:extLst>
      <p:ext uri="{BB962C8B-B14F-4D97-AF65-F5344CB8AC3E}">
        <p14:creationId xmlns:p14="http://schemas.microsoft.com/office/powerpoint/2010/main" val="2434043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a:t>Art. 31 § 1 k.p.k.</a:t>
            </a:r>
          </a:p>
          <a:p>
            <a:pPr marL="109728" indent="0">
              <a:buNone/>
            </a:pPr>
            <a:r>
              <a:rPr lang="pl-PL" dirty="0"/>
              <a:t>Miejscowo właściwy do rozpoznania sprawy jest sąd, w którego okręgu popełniono przestępstwo.</a:t>
            </a:r>
          </a:p>
          <a:p>
            <a:pPr marL="109728" indent="0">
              <a:buNone/>
            </a:pPr>
            <a:endParaRPr lang="pl-PL" dirty="0"/>
          </a:p>
          <a:p>
            <a:r>
              <a:rPr lang="pl-PL" dirty="0"/>
              <a:t>Art. 31 § 2 k.p.k.</a:t>
            </a:r>
          </a:p>
          <a:p>
            <a:pPr marL="109728" indent="0" algn="just">
              <a:buNone/>
            </a:pPr>
            <a:r>
              <a:rPr lang="pl-PL" dirty="0"/>
              <a:t>Jeżeli  przestępstwo  popełniono  na  polskim  statku  wodnym  lub powietrznym, a § 1 nie może mieć zastosowania, właściwy jest sąd macierzystego portu statku.</a:t>
            </a:r>
          </a:p>
        </p:txBody>
      </p:sp>
    </p:spTree>
    <p:extLst>
      <p:ext uri="{BB962C8B-B14F-4D97-AF65-F5344CB8AC3E}">
        <p14:creationId xmlns:p14="http://schemas.microsoft.com/office/powerpoint/2010/main" val="734437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fontScale="92500" lnSpcReduction="10000"/>
          </a:bodyPr>
          <a:lstStyle/>
          <a:p>
            <a:r>
              <a:rPr lang="pl-PL" dirty="0"/>
              <a:t>Art. 31 § 3 k.p.k.</a:t>
            </a:r>
          </a:p>
          <a:p>
            <a:pPr marL="109728" indent="0" algn="just">
              <a:buNone/>
            </a:pPr>
            <a:r>
              <a:rPr lang="pl-PL" dirty="0"/>
              <a:t>Jeżeli przestępstwo popełniono w okręgu kilku sądów, właściwy jest ten sąd, </a:t>
            </a:r>
            <a:r>
              <a:rPr lang="pl-PL" b="1" dirty="0"/>
              <a:t>w którego okręgu najpierw wszczęto postępowanie przygotowawcze</a:t>
            </a:r>
            <a:r>
              <a:rPr lang="pl-PL" dirty="0"/>
              <a:t>.</a:t>
            </a:r>
          </a:p>
          <a:p>
            <a:endParaRPr lang="pl-PL" dirty="0"/>
          </a:p>
          <a:p>
            <a:r>
              <a:rPr lang="pl-PL" dirty="0"/>
              <a:t>Miejsce popełnienia przestępstwa- art. 6 § 2 k.k.</a:t>
            </a:r>
          </a:p>
          <a:p>
            <a:pPr marL="109728" indent="0">
              <a:buNone/>
            </a:pPr>
            <a:endParaRPr lang="pl-PL" dirty="0"/>
          </a:p>
          <a:p>
            <a:pPr marL="109728" indent="0" algn="just">
              <a:buNone/>
            </a:pPr>
            <a:r>
              <a:rPr lang="pl-PL" b="1" dirty="0"/>
              <a:t>Miejscem popełnienia </a:t>
            </a:r>
            <a:r>
              <a:rPr lang="pl-PL" dirty="0"/>
              <a:t>przestępstwa jest miejsce, gdzie sprawca </a:t>
            </a:r>
            <a:r>
              <a:rPr lang="pl-PL" b="1" dirty="0"/>
              <a:t>działał lub zaniechał </a:t>
            </a:r>
            <a:r>
              <a:rPr lang="pl-PL" dirty="0"/>
              <a:t>działania, do którego był zobowiązany, albo gdzie </a:t>
            </a:r>
            <a:r>
              <a:rPr lang="pl-PL" b="1" dirty="0"/>
              <a:t>skutek</a:t>
            </a:r>
            <a:r>
              <a:rPr lang="pl-PL" dirty="0"/>
              <a:t> przestępny </a:t>
            </a:r>
            <a:r>
              <a:rPr lang="pl-PL" b="1" dirty="0"/>
              <a:t>nastąpił lub miał nastąpić</a:t>
            </a:r>
            <a:r>
              <a:rPr lang="pl-PL" dirty="0"/>
              <a:t>.</a:t>
            </a:r>
          </a:p>
          <a:p>
            <a:endParaRPr lang="pl-PL" dirty="0"/>
          </a:p>
        </p:txBody>
      </p:sp>
    </p:spTree>
    <p:extLst>
      <p:ext uri="{BB962C8B-B14F-4D97-AF65-F5344CB8AC3E}">
        <p14:creationId xmlns:p14="http://schemas.microsoft.com/office/powerpoint/2010/main" val="308683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fontScale="92500" lnSpcReduction="10000"/>
          </a:bodyPr>
          <a:lstStyle/>
          <a:p>
            <a:pPr algn="just"/>
            <a:r>
              <a:rPr lang="pl-PL" dirty="0"/>
              <a:t>Jeżeli nie można ustalić miejsca popełnienia przestępstwa, czyli nie znajdują zastosowania reguły z art. 31 k.p.k., właściwość należy ustalić na podstawie art. 32 § 1 k.p.k.</a:t>
            </a:r>
          </a:p>
          <a:p>
            <a:pPr algn="just"/>
            <a:endParaRPr lang="pl-PL" dirty="0"/>
          </a:p>
          <a:p>
            <a:pPr algn="just"/>
            <a:r>
              <a:rPr lang="pl-PL" dirty="0"/>
              <a:t>Właściwy jest sąd, w okręgu którego:</a:t>
            </a:r>
          </a:p>
          <a:p>
            <a:pPr marL="109728" indent="0" algn="just">
              <a:buNone/>
            </a:pPr>
            <a:r>
              <a:rPr lang="pl-PL" dirty="0"/>
              <a:t>1)  </a:t>
            </a:r>
            <a:r>
              <a:rPr lang="pl-PL" b="1" dirty="0"/>
              <a:t>ujawniono</a:t>
            </a:r>
            <a:r>
              <a:rPr lang="pl-PL" dirty="0"/>
              <a:t> przestępstwo,</a:t>
            </a:r>
          </a:p>
          <a:p>
            <a:pPr marL="109728" indent="0" algn="just">
              <a:buNone/>
            </a:pPr>
            <a:r>
              <a:rPr lang="pl-PL" dirty="0"/>
              <a:t>2)  </a:t>
            </a:r>
            <a:r>
              <a:rPr lang="pl-PL" b="1" dirty="0"/>
              <a:t>ujęto</a:t>
            </a:r>
            <a:r>
              <a:rPr lang="pl-PL" dirty="0"/>
              <a:t> oskarżonego,</a:t>
            </a:r>
          </a:p>
          <a:p>
            <a:pPr marL="109728" indent="0" algn="just">
              <a:buNone/>
            </a:pPr>
            <a:r>
              <a:rPr lang="pl-PL" dirty="0"/>
              <a:t>3)  oskarżony  przed  popełnieniem  przestępstwa  </a:t>
            </a:r>
            <a:r>
              <a:rPr lang="pl-PL" b="1" dirty="0"/>
              <a:t>stale  mieszkał  lub  czasowo przebywał</a:t>
            </a:r>
          </a:p>
          <a:p>
            <a:pPr marL="109728" indent="0" algn="just">
              <a:buNone/>
            </a:pPr>
            <a:r>
              <a:rPr lang="pl-PL" dirty="0"/>
              <a:t>– zależnie od tego, gdzie najpierw wszczęto postępowanie przygotowawcze.</a:t>
            </a:r>
          </a:p>
        </p:txBody>
      </p:sp>
    </p:spTree>
    <p:extLst>
      <p:ext uri="{BB962C8B-B14F-4D97-AF65-F5344CB8AC3E}">
        <p14:creationId xmlns:p14="http://schemas.microsoft.com/office/powerpoint/2010/main" val="1049166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pPr algn="just"/>
            <a:r>
              <a:rPr lang="pl-PL" dirty="0"/>
              <a:t>Jeżeli jednak ustalenie właściwości miejscowej na podstawie reguł z art. 31 i 32 § 1 k.p.k. jest niemożliwe, sprawę rozpoznaje </a:t>
            </a:r>
            <a:r>
              <a:rPr lang="pl-PL" b="1" dirty="0"/>
              <a:t>sąd właściwy dla dzielnicy  Śródmieście miasta stołecznego Warszawy </a:t>
            </a:r>
            <a:r>
              <a:rPr lang="pl-PL" dirty="0"/>
              <a:t>(art. 32 § 3 k.p.k.).</a:t>
            </a:r>
          </a:p>
        </p:txBody>
      </p:sp>
    </p:spTree>
    <p:extLst>
      <p:ext uri="{BB962C8B-B14F-4D97-AF65-F5344CB8AC3E}">
        <p14:creationId xmlns:p14="http://schemas.microsoft.com/office/powerpoint/2010/main" val="60749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2523736"/>
          </a:xfrm>
        </p:spPr>
        <p:txBody>
          <a:bodyPr/>
          <a:lstStyle/>
          <a:p>
            <a:pPr algn="just"/>
            <a:r>
              <a:rPr lang="pl-PL" b="1" dirty="0"/>
              <a:t>Właściwość funkcjonalna - </a:t>
            </a:r>
            <a:r>
              <a:rPr lang="pl-PL" dirty="0"/>
              <a:t>wskazuje do dokonywania jakich czynności jest uprawniony dany sąd (upoważnienie sądu do niecałościowego rozpoznania sprawy).</a:t>
            </a:r>
          </a:p>
          <a:p>
            <a:endParaRPr lang="pl-PL" dirty="0"/>
          </a:p>
          <a:p>
            <a:pPr marL="109728" indent="0">
              <a:buNone/>
            </a:pPr>
            <a:endParaRPr lang="pl-PL" i="1" dirty="0"/>
          </a:p>
        </p:txBody>
      </p:sp>
    </p:spTree>
    <p:extLst>
      <p:ext uri="{BB962C8B-B14F-4D97-AF65-F5344CB8AC3E}">
        <p14:creationId xmlns:p14="http://schemas.microsoft.com/office/powerpoint/2010/main" val="1099571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827873"/>
              </p:ext>
            </p:extLst>
          </p:nvPr>
        </p:nvGraphicFramePr>
        <p:xfrm>
          <a:off x="107504" y="1772816"/>
          <a:ext cx="9036496" cy="4851400"/>
        </p:xfrm>
        <a:graphic>
          <a:graphicData uri="http://schemas.openxmlformats.org/drawingml/2006/table">
            <a:tbl>
              <a:tblPr firstRow="1" bandRow="1">
                <a:tableStyleId>{5C22544A-7EE6-4342-B048-85BDC9FD1C3A}</a:tableStyleId>
              </a:tblPr>
              <a:tblGrid>
                <a:gridCol w="2259124">
                  <a:extLst>
                    <a:ext uri="{9D8B030D-6E8A-4147-A177-3AD203B41FA5}">
                      <a16:colId xmlns:a16="http://schemas.microsoft.com/office/drawing/2014/main" val="20000"/>
                    </a:ext>
                  </a:extLst>
                </a:gridCol>
                <a:gridCol w="2259124">
                  <a:extLst>
                    <a:ext uri="{9D8B030D-6E8A-4147-A177-3AD203B41FA5}">
                      <a16:colId xmlns:a16="http://schemas.microsoft.com/office/drawing/2014/main" val="20001"/>
                    </a:ext>
                  </a:extLst>
                </a:gridCol>
                <a:gridCol w="2259124">
                  <a:extLst>
                    <a:ext uri="{9D8B030D-6E8A-4147-A177-3AD203B41FA5}">
                      <a16:colId xmlns:a16="http://schemas.microsoft.com/office/drawing/2014/main" val="20002"/>
                    </a:ext>
                  </a:extLst>
                </a:gridCol>
                <a:gridCol w="2259124">
                  <a:extLst>
                    <a:ext uri="{9D8B030D-6E8A-4147-A177-3AD203B41FA5}">
                      <a16:colId xmlns:a16="http://schemas.microsoft.com/office/drawing/2014/main" val="20003"/>
                    </a:ext>
                  </a:extLst>
                </a:gridCol>
              </a:tblGrid>
              <a:tr h="370840">
                <a:tc>
                  <a:txBody>
                    <a:bodyPr/>
                    <a:lstStyle/>
                    <a:p>
                      <a:pPr algn="ctr"/>
                      <a:r>
                        <a:rPr lang="pl-PL" dirty="0"/>
                        <a:t>Sąd rejonowy</a:t>
                      </a:r>
                    </a:p>
                  </a:txBody>
                  <a:tcPr/>
                </a:tc>
                <a:tc>
                  <a:txBody>
                    <a:bodyPr/>
                    <a:lstStyle/>
                    <a:p>
                      <a:pPr algn="ctr"/>
                      <a:r>
                        <a:rPr lang="pl-PL" dirty="0"/>
                        <a:t>Sąd okręgowy</a:t>
                      </a:r>
                    </a:p>
                  </a:txBody>
                  <a:tcPr/>
                </a:tc>
                <a:tc>
                  <a:txBody>
                    <a:bodyPr/>
                    <a:lstStyle/>
                    <a:p>
                      <a:pPr algn="ctr"/>
                      <a:r>
                        <a:rPr lang="pl-PL" dirty="0"/>
                        <a:t>Sąd apelacyjny</a:t>
                      </a:r>
                    </a:p>
                  </a:txBody>
                  <a:tcPr/>
                </a:tc>
                <a:tc>
                  <a:txBody>
                    <a:bodyPr/>
                    <a:lstStyle/>
                    <a:p>
                      <a:pPr algn="ctr"/>
                      <a:r>
                        <a:rPr lang="pl-PL" dirty="0"/>
                        <a:t>Sąd Najwyższy</a:t>
                      </a:r>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pl-PL" dirty="0"/>
                        <a:t>Stosowanie tymczasowego</a:t>
                      </a:r>
                      <a:r>
                        <a:rPr lang="pl-PL" baseline="0" dirty="0"/>
                        <a:t> aresztowania na okres do 3 miesięcy (art. 250 </a:t>
                      </a:r>
                      <a:r>
                        <a:rPr lang="pl-PL" dirty="0"/>
                        <a:t>§ 1 i 2 k.p.k.),</a:t>
                      </a:r>
                      <a:endParaRPr lang="pl-PL" baseline="0" dirty="0"/>
                    </a:p>
                    <a:p>
                      <a:pPr marL="285750" indent="-285750">
                        <a:buFont typeface="Arial" pitchFamily="34" charset="0"/>
                        <a:buChar char="•"/>
                      </a:pPr>
                      <a:endParaRPr lang="pl-PL" baseline="0" dirty="0"/>
                    </a:p>
                    <a:p>
                      <a:pPr marL="285750" indent="-285750">
                        <a:buFont typeface="Arial" pitchFamily="34" charset="0"/>
                        <a:buChar char="•"/>
                      </a:pPr>
                      <a:r>
                        <a:rPr lang="pl-PL" baseline="0" dirty="0"/>
                        <a:t>Rozpatrywanie zażaleń na zatrzymanie (art. 246 </a:t>
                      </a:r>
                      <a:r>
                        <a:rPr lang="pl-PL" dirty="0"/>
                        <a:t>§ 1 i 2 k.p.k.).</a:t>
                      </a:r>
                    </a:p>
                  </a:txBody>
                  <a:tcPr/>
                </a:tc>
                <a:tc>
                  <a:txBody>
                    <a:bodyPr/>
                    <a:lstStyle/>
                    <a:p>
                      <a:pPr marL="285750" indent="-285750">
                        <a:buFont typeface="Arial" pitchFamily="34" charset="0"/>
                        <a:buChar char="•"/>
                      </a:pPr>
                      <a:r>
                        <a:rPr lang="pl-PL" dirty="0"/>
                        <a:t>Rozpoznawanie środków odwoławczych od orzeczeń i zarządzeń wydanych przez sąd rejonowy jako sąd pierwszej instancji</a:t>
                      </a:r>
                      <a:r>
                        <a:rPr lang="pl-PL" baseline="0" dirty="0"/>
                        <a:t> (art. 25 </a:t>
                      </a:r>
                      <a:r>
                        <a:rPr lang="pl-PL" dirty="0"/>
                        <a:t>§ 3 k.p.k.),</a:t>
                      </a:r>
                    </a:p>
                    <a:p>
                      <a:pPr marL="285750" indent="-285750">
                        <a:buFont typeface="Arial" pitchFamily="34" charset="0"/>
                        <a:buChar char="•"/>
                      </a:pPr>
                      <a:r>
                        <a:rPr lang="pl-PL" dirty="0"/>
                        <a:t>Orzekanie w przedmiocie nadanie statusu świadka</a:t>
                      </a:r>
                      <a:r>
                        <a:rPr lang="pl-PL" baseline="0" dirty="0"/>
                        <a:t> koronnego.</a:t>
                      </a:r>
                      <a:endParaRPr lang="pl-PL" dirty="0"/>
                    </a:p>
                  </a:txBody>
                  <a:tcPr/>
                </a:tc>
                <a:tc>
                  <a:txBody>
                    <a:bodyPr/>
                    <a:lstStyle/>
                    <a:p>
                      <a:pPr marL="285750" indent="-285750">
                        <a:buFont typeface="Arial" pitchFamily="34" charset="0"/>
                        <a:buChar char="•"/>
                      </a:pPr>
                      <a:r>
                        <a:rPr lang="pl-PL" dirty="0"/>
                        <a:t>Rozpoznawanie środków odwoławczych od orzeczeń i zarządzeń wydanych przez sąd okręgowy jako sąd pierwszej instancji</a:t>
                      </a:r>
                      <a:r>
                        <a:rPr lang="pl-PL" baseline="0" dirty="0"/>
                        <a:t> (art. 26 </a:t>
                      </a:r>
                      <a:r>
                        <a:rPr lang="pl-PL" dirty="0"/>
                        <a:t>§ 1 k.p.k.),</a:t>
                      </a:r>
                    </a:p>
                    <a:p>
                      <a:pPr marL="285750" indent="-285750">
                        <a:buFont typeface="Arial" pitchFamily="34" charset="0"/>
                        <a:buChar char="•"/>
                      </a:pPr>
                      <a:r>
                        <a:rPr lang="pl-PL" dirty="0"/>
                        <a:t>Rozstrzyganie sporów o właściwość</a:t>
                      </a:r>
                      <a:r>
                        <a:rPr lang="pl-PL" baseline="0" dirty="0"/>
                        <a:t> między sądami okręgowymi (art. 38 k.p.k.).</a:t>
                      </a:r>
                      <a:endParaRPr lang="pl-PL" dirty="0"/>
                    </a:p>
                  </a:txBody>
                  <a:tcPr/>
                </a:tc>
                <a:tc>
                  <a:txBody>
                    <a:bodyPr/>
                    <a:lstStyle/>
                    <a:p>
                      <a:pPr marL="285750" indent="-285750">
                        <a:buFont typeface="Arial" pitchFamily="34" charset="0"/>
                        <a:buChar char="•"/>
                      </a:pPr>
                      <a:r>
                        <a:rPr lang="pl-PL" dirty="0"/>
                        <a:t>Rozpoznawanie kasacji (art. 525 k.p.k.),</a:t>
                      </a:r>
                    </a:p>
                    <a:p>
                      <a:pPr marL="285750" indent="-285750">
                        <a:buFont typeface="Arial" pitchFamily="34" charset="0"/>
                        <a:buChar char="•"/>
                      </a:pPr>
                      <a:endParaRPr lang="pl-PL" dirty="0"/>
                    </a:p>
                    <a:p>
                      <a:pPr marL="285750" indent="-285750">
                        <a:buFont typeface="Arial" pitchFamily="34" charset="0"/>
                        <a:buChar char="•"/>
                      </a:pPr>
                      <a:r>
                        <a:rPr lang="pl-PL" dirty="0"/>
                        <a:t>Przekazywanie</a:t>
                      </a:r>
                      <a:r>
                        <a:rPr lang="pl-PL" baseline="0" dirty="0"/>
                        <a:t> sprawy innemu sądowi równorzędnemu, gdy wymaga tego dobro wymiaru sprawiedliwości (art. 37 k.p.k.)</a:t>
                      </a:r>
                      <a:endParaRPr lang="pl-PL" dirty="0"/>
                    </a:p>
                    <a:p>
                      <a:pPr marL="285750" indent="-285750">
                        <a:buFont typeface="Arial" pitchFamily="34" charset="0"/>
                        <a:buChar char="•"/>
                      </a:pPr>
                      <a:endParaRPr lang="pl-PL"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395536" y="404664"/>
            <a:ext cx="8229600" cy="1143000"/>
          </a:xfrm>
        </p:spPr>
        <p:txBody>
          <a:bodyPr>
            <a:normAutofit/>
          </a:bodyPr>
          <a:lstStyle/>
          <a:p>
            <a:pPr algn="ctr"/>
            <a:r>
              <a:rPr lang="pl-PL" sz="2500" dirty="0"/>
              <a:t>Przykłady czynności podejmowanych przez dany sąd w ramach właściwości funkcjonalnej</a:t>
            </a:r>
          </a:p>
        </p:txBody>
      </p:sp>
    </p:spTree>
    <p:extLst>
      <p:ext uri="{BB962C8B-B14F-4D97-AF65-F5344CB8AC3E}">
        <p14:creationId xmlns:p14="http://schemas.microsoft.com/office/powerpoint/2010/main" val="1813651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467544" y="274638"/>
            <a:ext cx="8676456" cy="778098"/>
          </a:xfrm>
        </p:spPr>
        <p:txBody>
          <a:bodyPr>
            <a:normAutofit/>
          </a:bodyPr>
          <a:lstStyle/>
          <a:p>
            <a:pPr algn="ctr"/>
            <a:r>
              <a:rPr lang="pl-PL" sz="3600" b="1" dirty="0"/>
              <a:t>Ruchoma właściwość sądów tradycyjna</a:t>
            </a:r>
          </a:p>
        </p:txBody>
      </p:sp>
      <p:sp>
        <p:nvSpPr>
          <p:cNvPr id="5" name="Symbol zastępczy zawartości 2"/>
          <p:cNvSpPr>
            <a:spLocks noGrp="1"/>
          </p:cNvSpPr>
          <p:nvPr>
            <p:ph idx="1"/>
          </p:nvPr>
        </p:nvSpPr>
        <p:spPr>
          <a:xfrm>
            <a:off x="179512" y="1484784"/>
            <a:ext cx="8964488" cy="5132040"/>
          </a:xfrm>
        </p:spPr>
        <p:txBody>
          <a:bodyPr>
            <a:normAutofit/>
          </a:bodyPr>
          <a:lstStyle/>
          <a:p>
            <a:pPr marL="0" indent="0" algn="just">
              <a:buNone/>
            </a:pPr>
            <a:endParaRPr lang="pl-PL" dirty="0"/>
          </a:p>
          <a:p>
            <a:pPr marL="0" indent="0" algn="just">
              <a:buNone/>
            </a:pPr>
            <a:r>
              <a:rPr lang="pl-PL" dirty="0"/>
              <a:t>K.p.k. zezwala tradycyjnie (podobne przepisy były już w k.p.k. z 1928r.) na zmianę właściwości sądów okręgowych i rejonowych w następujących przypadkach:</a:t>
            </a:r>
          </a:p>
          <a:p>
            <a:pPr marL="514350" indent="-514350" algn="just">
              <a:buAutoNum type="arabicParenR"/>
            </a:pPr>
            <a:r>
              <a:rPr lang="pl-PL" b="1" dirty="0"/>
              <a:t>łączności spraw karnych</a:t>
            </a:r>
            <a:r>
              <a:rPr lang="pl-PL" dirty="0"/>
              <a:t>;</a:t>
            </a:r>
          </a:p>
          <a:p>
            <a:pPr marL="514350" indent="-514350" algn="just">
              <a:buAutoNum type="arabicParenR"/>
            </a:pPr>
            <a:r>
              <a:rPr lang="pl-PL" b="1" dirty="0"/>
              <a:t>postulatu oszczędności procesu (również właściwość z delegacji, różniąca się przesłankami);</a:t>
            </a:r>
          </a:p>
          <a:p>
            <a:pPr marL="514350" indent="-514350" algn="just">
              <a:buAutoNum type="arabicParenR"/>
            </a:pPr>
            <a:r>
              <a:rPr lang="pl-PL" b="1" dirty="0"/>
              <a:t>delegacji.</a:t>
            </a:r>
          </a:p>
          <a:p>
            <a:pPr marL="0" indent="0">
              <a:buNone/>
            </a:pPr>
            <a:endParaRPr lang="pl-PL" b="1" dirty="0"/>
          </a:p>
        </p:txBody>
      </p:sp>
    </p:spTree>
    <p:extLst>
      <p:ext uri="{BB962C8B-B14F-4D97-AF65-F5344CB8AC3E}">
        <p14:creationId xmlns:p14="http://schemas.microsoft.com/office/powerpoint/2010/main" val="13903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5BF435-7CDD-49AD-AFC1-9BDF33E20F69}"/>
              </a:ext>
            </a:extLst>
          </p:cNvPr>
          <p:cNvSpPr>
            <a:spLocks noGrp="1"/>
          </p:cNvSpPr>
          <p:nvPr>
            <p:ph type="title"/>
          </p:nvPr>
        </p:nvSpPr>
        <p:spPr/>
        <p:txBody>
          <a:bodyPr/>
          <a:lstStyle/>
          <a:p>
            <a:pPr algn="ctr"/>
            <a:r>
              <a:rPr lang="pl-PL" dirty="0"/>
              <a:t>Łączność spraw karnych</a:t>
            </a:r>
          </a:p>
        </p:txBody>
      </p:sp>
      <p:sp>
        <p:nvSpPr>
          <p:cNvPr id="3" name="Symbol zastępczy zawartości 2">
            <a:extLst>
              <a:ext uri="{FF2B5EF4-FFF2-40B4-BE49-F238E27FC236}">
                <a16:creationId xmlns:a16="http://schemas.microsoft.com/office/drawing/2014/main" id="{372B1DBF-52A4-4552-B452-913965F87E59}"/>
              </a:ext>
            </a:extLst>
          </p:cNvPr>
          <p:cNvSpPr>
            <a:spLocks noGrp="1"/>
          </p:cNvSpPr>
          <p:nvPr>
            <p:ph idx="1"/>
          </p:nvPr>
        </p:nvSpPr>
        <p:spPr/>
        <p:txBody>
          <a:bodyPr>
            <a:normAutofit fontScale="92500" lnSpcReduction="20000"/>
          </a:bodyPr>
          <a:lstStyle/>
          <a:p>
            <a:pPr algn="just"/>
            <a:r>
              <a:rPr lang="pl-PL" b="1" dirty="0"/>
              <a:t>Łączność podmiotowa </a:t>
            </a:r>
            <a:r>
              <a:rPr lang="pl-PL" dirty="0"/>
              <a:t>występuje wtedy, gdy ta sama osoba oskarżona jest o kilka przestępstw, a sprawy te należą do właściwości różnych sądów </a:t>
            </a:r>
            <a:r>
              <a:rPr lang="pl-PL" b="1" dirty="0"/>
              <a:t>tego samego rzędu</a:t>
            </a:r>
            <a:r>
              <a:rPr lang="pl-PL" dirty="0"/>
              <a:t> – wówczas właściwy jest </a:t>
            </a:r>
            <a:r>
              <a:rPr lang="pl-PL" b="1" dirty="0"/>
              <a:t>sąd, w którym najpierw wszczęto postępowanie</a:t>
            </a:r>
            <a:r>
              <a:rPr lang="pl-PL" dirty="0"/>
              <a:t>.</a:t>
            </a:r>
          </a:p>
          <a:p>
            <a:pPr marL="0" indent="0" algn="just">
              <a:buNone/>
            </a:pPr>
            <a:r>
              <a:rPr lang="pl-PL" dirty="0"/>
              <a:t>Jeżeli sprawy należą do właściwości sądów różnego rzędu (rejonowy i okręgowy), to sprawę rozpoznaje sąd wyższego rzędu (art. 33 § 1 i 2 k.p.k.)</a:t>
            </a:r>
          </a:p>
          <a:p>
            <a:pPr algn="just"/>
            <a:r>
              <a:rPr lang="pl-PL" b="1" dirty="0"/>
              <a:t>Łączność przedmiotowa </a:t>
            </a:r>
            <a:r>
              <a:rPr lang="pl-PL" dirty="0"/>
              <a:t>ma miejsce wtedy, gdy postępowanie toczy się jednocześnie przeciwko sprawcom, pomocnikom, podżegaczom i innym osobom, których przestępstwo pozostaje w ścisłym związku z przestępstwem sprawcy – wówczas jeden i ten sam sąd jest właściwy dla wszystkich tych osób (art. 34 § 1 k.p.k.)</a:t>
            </a:r>
            <a:endParaRPr lang="pl-PL" b="1" dirty="0"/>
          </a:p>
          <a:p>
            <a:endParaRPr lang="pl-PL" dirty="0"/>
          </a:p>
        </p:txBody>
      </p:sp>
    </p:spTree>
    <p:extLst>
      <p:ext uri="{BB962C8B-B14F-4D97-AF65-F5344CB8AC3E}">
        <p14:creationId xmlns:p14="http://schemas.microsoft.com/office/powerpoint/2010/main" val="1331855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83921" y="833120"/>
            <a:ext cx="7174229" cy="5476240"/>
          </a:xfrm>
        </p:spPr>
        <p:txBody>
          <a:bodyPr>
            <a:normAutofit fontScale="77500" lnSpcReduction="20000"/>
          </a:bodyPr>
          <a:lstStyle/>
          <a:p>
            <a:pPr algn="just"/>
            <a:r>
              <a:rPr lang="pl-PL" b="1" dirty="0"/>
              <a:t>Łączność podmiotowo-przedmiotowa </a:t>
            </a:r>
            <a:r>
              <a:rPr lang="pl-PL" dirty="0"/>
              <a:t>ma miejsce wtedy, gdy występuje łączność spraw podmiotowa, jak i przedmiotowa.</a:t>
            </a:r>
          </a:p>
          <a:p>
            <a:pPr marL="0" indent="0" algn="just">
              <a:buNone/>
            </a:pPr>
            <a:endParaRPr lang="pl-PL" dirty="0"/>
          </a:p>
          <a:p>
            <a:pPr marL="0" indent="0" algn="just">
              <a:buNone/>
            </a:pPr>
            <a:r>
              <a:rPr lang="pl-PL" dirty="0"/>
              <a:t>Niekiedy może jednak okazać się, że połączenie spraw i oskarżonych w jednym procesie utrudnia postępowanie oraz ogranicza możliwość dotarcia do prawdy materialnej. W takim przypadku można </a:t>
            </a:r>
            <a:r>
              <a:rPr lang="pl-PL" b="1" dirty="0"/>
              <a:t>wyłączyć i odrębnie rozpoznać</a:t>
            </a:r>
            <a:r>
              <a:rPr lang="pl-PL" dirty="0"/>
              <a:t> sprawę poszczególnych osób lub o poszczególne czyny (art. 34 § 3 k.p.k.)</a:t>
            </a:r>
          </a:p>
          <a:p>
            <a:pPr marL="0" indent="0" algn="just">
              <a:buNone/>
            </a:pPr>
            <a:r>
              <a:rPr lang="pl-PL" b="1" dirty="0"/>
              <a:t>Postulat oszczędności procesu - </a:t>
            </a:r>
            <a:r>
              <a:rPr lang="pl-PL" dirty="0"/>
              <a:t>art. 36 k.p.k. – sąd wyższego rzędu nad sądem właściwym może przekazać sprawę innemu sądowi równorzędnemu, jeżeli większość osób, które należy wezwać na rozprawę zamieszkuje blisko sądu, a z dala od sądu właściwego.</a:t>
            </a:r>
          </a:p>
          <a:p>
            <a:pPr marL="0" indent="0" algn="just">
              <a:buNone/>
            </a:pPr>
            <a:endParaRPr lang="pl-PL" dirty="0"/>
          </a:p>
          <a:p>
            <a:pPr marL="0" indent="0" algn="just">
              <a:buNone/>
            </a:pPr>
            <a:r>
              <a:rPr lang="pl-PL" b="1" dirty="0"/>
              <a:t>Delegacja właściwości – </a:t>
            </a:r>
            <a:r>
              <a:rPr lang="pl-PL" dirty="0"/>
              <a:t>art. 37 k.p.k. - Sąd Najwyższy może z inicjatywy właściwego sądu przekazać sprawę do rozpoznania innemu sądowi równorzędnemu, jeżeli wymaga tego dobro wymiaru sprawiedliwości. </a:t>
            </a:r>
          </a:p>
          <a:p>
            <a:pPr marL="0" indent="0" algn="just">
              <a:buNone/>
            </a:pPr>
            <a:endParaRPr lang="pl-PL" b="1" dirty="0"/>
          </a:p>
          <a:p>
            <a:pPr marL="0" indent="0" algn="just">
              <a:buNone/>
            </a:pPr>
            <a:endParaRPr lang="pl-PL" b="1" dirty="0"/>
          </a:p>
          <a:p>
            <a:pPr algn="just"/>
            <a:endParaRPr lang="pl-PL" dirty="0"/>
          </a:p>
        </p:txBody>
      </p:sp>
    </p:spTree>
    <p:extLst>
      <p:ext uri="{BB962C8B-B14F-4D97-AF65-F5344CB8AC3E}">
        <p14:creationId xmlns:p14="http://schemas.microsoft.com/office/powerpoint/2010/main" val="3155603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389120"/>
          </a:xfrm>
        </p:spPr>
        <p:txBody>
          <a:bodyPr>
            <a:normAutofit/>
          </a:bodyPr>
          <a:lstStyle/>
          <a:p>
            <a:pPr algn="just"/>
            <a:r>
              <a:rPr lang="pl-PL" dirty="0"/>
              <a:t>Łączność </a:t>
            </a:r>
            <a:r>
              <a:rPr lang="pl-PL" b="1" dirty="0"/>
              <a:t>podmiotowa</a:t>
            </a:r>
            <a:r>
              <a:rPr lang="pl-PL" dirty="0"/>
              <a:t>→ art. 33 § 1 k.p.k.; łączne rozpoznanie co najmniej </a:t>
            </a:r>
            <a:r>
              <a:rPr lang="pl-PL" b="1" dirty="0"/>
              <a:t>dwóch spraw </a:t>
            </a:r>
            <a:r>
              <a:rPr lang="pl-PL" dirty="0"/>
              <a:t>o różne przestępstwa </a:t>
            </a:r>
            <a:r>
              <a:rPr lang="pl-PL" b="1" dirty="0"/>
              <a:t>jednego oskarżonego</a:t>
            </a:r>
          </a:p>
          <a:p>
            <a:pPr algn="just"/>
            <a:endParaRPr lang="pl-PL" dirty="0"/>
          </a:p>
          <a:p>
            <a:pPr algn="just"/>
            <a:r>
              <a:rPr lang="pl-PL" dirty="0"/>
              <a:t>Łączność </a:t>
            </a:r>
            <a:r>
              <a:rPr lang="pl-PL" b="1" dirty="0"/>
              <a:t>przedmiotowa</a:t>
            </a:r>
            <a:r>
              <a:rPr lang="pl-PL" dirty="0"/>
              <a:t>→ art. 34 § 1 k.p.k.; łączne rozpoznanie spraw przynajmniej </a:t>
            </a:r>
            <a:r>
              <a:rPr lang="pl-PL" b="1" dirty="0"/>
              <a:t>dwóch oskarżonych</a:t>
            </a:r>
          </a:p>
          <a:p>
            <a:pPr marL="109728" indent="0" algn="just">
              <a:buNone/>
            </a:pPr>
            <a:endParaRPr lang="pl-PL" dirty="0"/>
          </a:p>
          <a:p>
            <a:pPr algn="just"/>
            <a:r>
              <a:rPr lang="pl-PL" dirty="0"/>
              <a:t>Łączność </a:t>
            </a:r>
            <a:r>
              <a:rPr lang="pl-PL" b="1" dirty="0"/>
              <a:t>przedmiotowo-podmiotowa</a:t>
            </a:r>
            <a:r>
              <a:rPr lang="pl-PL" dirty="0"/>
              <a:t> (mieszana) → połączenie spraw na podstawie kryteriów podmiotowych i przedmiotowych.</a:t>
            </a:r>
          </a:p>
        </p:txBody>
      </p:sp>
    </p:spTree>
    <p:extLst>
      <p:ext uri="{BB962C8B-B14F-4D97-AF65-F5344CB8AC3E}">
        <p14:creationId xmlns:p14="http://schemas.microsoft.com/office/powerpoint/2010/main" val="354697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435280" cy="5433467"/>
          </a:xfrm>
        </p:spPr>
        <p:txBody>
          <a:bodyPr>
            <a:normAutofit/>
          </a:bodyPr>
          <a:lstStyle/>
          <a:p>
            <a:pPr marL="0" indent="0">
              <a:buNone/>
            </a:pPr>
            <a:r>
              <a:rPr lang="pl-PL" b="1" dirty="0"/>
              <a:t>2. </a:t>
            </a:r>
            <a:r>
              <a:rPr lang="pl-PL" dirty="0"/>
              <a:t>Wniosek o ściganie wyłącznie niektórych sprawców przestępstwa:</a:t>
            </a:r>
          </a:p>
          <a:p>
            <a:pPr marL="0" indent="0" algn="just">
              <a:buNone/>
            </a:pPr>
            <a:r>
              <a:rPr lang="pl-PL" dirty="0"/>
              <a:t>a) nie wywołuje żadnych skutków prawnych,</a:t>
            </a:r>
          </a:p>
          <a:p>
            <a:pPr marL="0" indent="0" algn="just">
              <a:buNone/>
            </a:pPr>
            <a:r>
              <a:rPr lang="pl-PL" dirty="0"/>
              <a:t>b) powoduje ściganie oprócz osoby wskazanej we wniosku również innych osób, których czyny pozostają w ścisłym związku z czynem osoby wskazanej we wniosku, chyba że dotyczy to osób najbliższych osoby składającej wniosek</a:t>
            </a:r>
          </a:p>
          <a:p>
            <a:pPr marL="0" indent="0" algn="just">
              <a:buNone/>
            </a:pPr>
            <a:r>
              <a:rPr lang="pl-PL" dirty="0"/>
              <a:t>c) powoduje zawsze ściganie wyłącznie wskazanych we wniosku sprawców,</a:t>
            </a:r>
          </a:p>
          <a:p>
            <a:pPr marL="0" indent="0" algn="just">
              <a:buNone/>
            </a:pPr>
            <a:r>
              <a:rPr lang="pl-PL" dirty="0"/>
              <a:t>d) powoduje zawsze ściganie oprócz osoby wskazanej we wniosku również innych osób, których czyny pozostają w ścisłym związku z czynem osoby wskazanej we wniosku</a:t>
            </a:r>
          </a:p>
        </p:txBody>
      </p:sp>
    </p:spTree>
    <p:extLst>
      <p:ext uri="{BB962C8B-B14F-4D97-AF65-F5344CB8AC3E}">
        <p14:creationId xmlns:p14="http://schemas.microsoft.com/office/powerpoint/2010/main" val="3758923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145780" cy="1191831"/>
          </a:xfrm>
        </p:spPr>
        <p:txBody>
          <a:bodyPr>
            <a:normAutofit fontScale="90000"/>
          </a:bodyPr>
          <a:lstStyle/>
          <a:p>
            <a:pPr algn="ctr"/>
            <a:r>
              <a:rPr lang="pl-PL" b="1" dirty="0"/>
              <a:t>Ruchoma właściwość nadzwyczajna</a:t>
            </a:r>
          </a:p>
        </p:txBody>
      </p:sp>
      <p:sp>
        <p:nvSpPr>
          <p:cNvPr id="5" name="Symbol zastępczy zawartości 2"/>
          <p:cNvSpPr>
            <a:spLocks noGrp="1"/>
          </p:cNvSpPr>
          <p:nvPr>
            <p:ph idx="1"/>
          </p:nvPr>
        </p:nvSpPr>
        <p:spPr>
          <a:xfrm>
            <a:off x="731520" y="1483360"/>
            <a:ext cx="7757160" cy="4836160"/>
          </a:xfrm>
        </p:spPr>
        <p:txBody>
          <a:bodyPr>
            <a:normAutofit fontScale="77500" lnSpcReduction="20000"/>
          </a:bodyPr>
          <a:lstStyle/>
          <a:p>
            <a:pPr marL="0" indent="0" algn="just">
              <a:lnSpc>
                <a:spcPct val="150000"/>
              </a:lnSpc>
              <a:buNone/>
            </a:pPr>
            <a:r>
              <a:rPr lang="pl-PL" dirty="0"/>
              <a:t>Art. 25 § 2 k.p.k.: </a:t>
            </a:r>
            <a:r>
              <a:rPr lang="pl-PL" b="1" dirty="0"/>
              <a:t>sąd apelacyjny, na wniosek sądu rejonowego, może przekazać do rozpoznania sądowi okręgowemu, sprawę o każde przestępstwo ze względu na szczególną wagę lub zawiłość sprawy </a:t>
            </a:r>
            <a:r>
              <a:rPr lang="pl-PL" b="1" i="1" dirty="0"/>
              <a:t>(wyjątek od właściwości rzeczowej!).</a:t>
            </a:r>
          </a:p>
          <a:p>
            <a:pPr marL="0" indent="0" algn="just">
              <a:lnSpc>
                <a:spcPct val="150000"/>
              </a:lnSpc>
              <a:buNone/>
            </a:pPr>
            <a:r>
              <a:rPr lang="pl-PL" dirty="0"/>
              <a:t>Art. 11a przepisów wprowadzających k.p.k. – jeżeli rozpoznanie sprawy w sądzie miejscowo właściwym nie jest możliwe w terminie zabezpieczającym przedawnienie karalności przestępstw określonych w art. 101 k.k., to na wniosek właściwego sądu sąd apelacyjny może przekazać taką sprawę do rozpoznania innemu sądowi równorzędnemu.</a:t>
            </a:r>
          </a:p>
        </p:txBody>
      </p:sp>
    </p:spTree>
    <p:extLst>
      <p:ext uri="{BB962C8B-B14F-4D97-AF65-F5344CB8AC3E}">
        <p14:creationId xmlns:p14="http://schemas.microsoft.com/office/powerpoint/2010/main" val="3496715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389120"/>
          </a:xfrm>
        </p:spPr>
        <p:txBody>
          <a:bodyPr>
            <a:normAutofit fontScale="85000" lnSpcReduction="20000"/>
          </a:bodyPr>
          <a:lstStyle/>
          <a:p>
            <a:pPr marL="109728" indent="0" algn="just">
              <a:buNone/>
            </a:pPr>
            <a:r>
              <a:rPr lang="pl-PL" dirty="0"/>
              <a:t>Następstwa naruszenia właściwości mogą być różnorakie w zależności od charakteru naruszenia. </a:t>
            </a:r>
          </a:p>
          <a:p>
            <a:pPr marL="109728" indent="0" algn="just">
              <a:buNone/>
            </a:pPr>
            <a:endParaRPr lang="pl-PL" dirty="0"/>
          </a:p>
          <a:p>
            <a:pPr marL="109728" indent="0" algn="just">
              <a:buNone/>
            </a:pPr>
            <a:r>
              <a:rPr lang="pl-PL" dirty="0"/>
              <a:t>Z rygorystycznymi następstwami mamy do czynienia, gdy:</a:t>
            </a:r>
          </a:p>
          <a:p>
            <a:pPr marL="109728" indent="0" algn="just">
              <a:buNone/>
            </a:pPr>
            <a:r>
              <a:rPr lang="pl-PL" dirty="0"/>
              <a:t> 1) sąd rozpozna sprawę oskarżonego, który nie podlegał orzecznictwu polskich sądów karnych;</a:t>
            </a:r>
          </a:p>
          <a:p>
            <a:pPr marL="109728" indent="0" algn="just">
              <a:buNone/>
            </a:pPr>
            <a:r>
              <a:rPr lang="pl-PL" dirty="0"/>
              <a:t> 2) sąd powszechny orzeknie w sprawie, gdzie właściwy jest sąd szczególny lub odwrotnie;</a:t>
            </a:r>
          </a:p>
          <a:p>
            <a:pPr marL="109728" indent="0" algn="just">
              <a:buNone/>
            </a:pPr>
            <a:r>
              <a:rPr lang="pl-PL" dirty="0"/>
              <a:t> 3) sąd niższego rzędu orzeknie w sprawie należącej do sądu wyższego rzędu. </a:t>
            </a:r>
          </a:p>
          <a:p>
            <a:pPr marL="109728" indent="0" algn="just">
              <a:buNone/>
            </a:pPr>
            <a:endParaRPr lang="pl-PL" dirty="0"/>
          </a:p>
          <a:p>
            <a:pPr marL="109728" indent="0" algn="just">
              <a:buNone/>
            </a:pPr>
            <a:r>
              <a:rPr lang="pl-PL" dirty="0"/>
              <a:t>Takie naruszenia mogą stanowić tzw. </a:t>
            </a:r>
            <a:r>
              <a:rPr lang="pl-PL" b="1" dirty="0"/>
              <a:t>bezwzględne przyczyny odwoławcze</a:t>
            </a:r>
            <a:r>
              <a:rPr lang="pl-PL" dirty="0"/>
              <a:t> (art. 439 k.p.k.).</a:t>
            </a:r>
          </a:p>
        </p:txBody>
      </p:sp>
    </p:spTree>
    <p:extLst>
      <p:ext uri="{BB962C8B-B14F-4D97-AF65-F5344CB8AC3E}">
        <p14:creationId xmlns:p14="http://schemas.microsoft.com/office/powerpoint/2010/main" val="537817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a:t>
            </a:r>
            <a:r>
              <a:rPr lang="pl-PL" b="1" dirty="0"/>
              <a:t>obiektywizmu</a:t>
            </a:r>
          </a:p>
          <a:p>
            <a:pPr marL="109728" indent="0" algn="just">
              <a:buNone/>
            </a:pPr>
            <a:endParaRPr lang="pl-PL" dirty="0"/>
          </a:p>
          <a:p>
            <a:pPr algn="just"/>
            <a:r>
              <a:rPr lang="pl-PL" dirty="0"/>
              <a:t>art. 40 k.p.k.→ wyłączenie </a:t>
            </a:r>
            <a:r>
              <a:rPr lang="pl-PL" b="1" dirty="0"/>
              <a:t>z mocy prawa</a:t>
            </a:r>
            <a:r>
              <a:rPr lang="pl-PL" dirty="0"/>
              <a:t>; </a:t>
            </a:r>
            <a:r>
              <a:rPr lang="pl-PL" i="1" dirty="0" err="1"/>
              <a:t>iudex</a:t>
            </a:r>
            <a:r>
              <a:rPr lang="pl-PL" dirty="0"/>
              <a:t> </a:t>
            </a:r>
            <a:r>
              <a:rPr lang="pl-PL" i="1" dirty="0" err="1"/>
              <a:t>inhabilis</a:t>
            </a:r>
            <a:r>
              <a:rPr lang="pl-PL" i="1" dirty="0"/>
              <a:t> (</a:t>
            </a:r>
            <a:r>
              <a:rPr lang="pl-PL" dirty="0"/>
              <a:t>zob. art. 439 § 1 pkt 1 k.p.k.)</a:t>
            </a:r>
          </a:p>
          <a:p>
            <a:pPr algn="just"/>
            <a:endParaRPr lang="pl-PL" dirty="0"/>
          </a:p>
          <a:p>
            <a:pPr algn="just"/>
            <a:r>
              <a:rPr lang="pl-PL" dirty="0"/>
              <a:t>art. 41k.p.k.→ </a:t>
            </a:r>
            <a:r>
              <a:rPr lang="pl-PL" b="1" dirty="0"/>
              <a:t>na wniosek</a:t>
            </a:r>
            <a:r>
              <a:rPr lang="pl-PL" dirty="0"/>
              <a:t>; </a:t>
            </a:r>
            <a:r>
              <a:rPr lang="pl-PL" i="1" dirty="0"/>
              <a:t>iudex</a:t>
            </a:r>
            <a:r>
              <a:rPr lang="pl-PL" dirty="0"/>
              <a:t> </a:t>
            </a:r>
            <a:r>
              <a:rPr lang="pl-PL" i="1" dirty="0"/>
              <a:t>suspectus</a:t>
            </a:r>
            <a:r>
              <a:rPr lang="pl-PL" dirty="0"/>
              <a:t>.</a:t>
            </a:r>
          </a:p>
          <a:p>
            <a:pPr algn="just"/>
            <a:endParaRPr lang="pl-PL" i="1" dirty="0"/>
          </a:p>
          <a:p>
            <a:pPr algn="just"/>
            <a:r>
              <a:rPr lang="pl-PL" dirty="0"/>
              <a:t>art. 42 k.p.k. → procedura wyłączenia sędziego</a:t>
            </a:r>
          </a:p>
        </p:txBody>
      </p:sp>
      <p:sp>
        <p:nvSpPr>
          <p:cNvPr id="3" name="Title 2"/>
          <p:cNvSpPr>
            <a:spLocks noGrp="1"/>
          </p:cNvSpPr>
          <p:nvPr>
            <p:ph type="title"/>
          </p:nvPr>
        </p:nvSpPr>
        <p:spPr/>
        <p:txBody>
          <a:bodyPr/>
          <a:lstStyle/>
          <a:p>
            <a:pPr algn="ctr"/>
            <a:r>
              <a:rPr lang="pl-PL" dirty="0"/>
              <a:t>Wyłączenie sędziego</a:t>
            </a:r>
          </a:p>
        </p:txBody>
      </p:sp>
    </p:spTree>
    <p:extLst>
      <p:ext uri="{BB962C8B-B14F-4D97-AF65-F5344CB8AC3E}">
        <p14:creationId xmlns:p14="http://schemas.microsoft.com/office/powerpoint/2010/main" val="3982848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9E3F91-9A9E-4D57-9E21-9219E8F65B65}"/>
              </a:ext>
            </a:extLst>
          </p:cNvPr>
          <p:cNvSpPr>
            <a:spLocks noGrp="1"/>
          </p:cNvSpPr>
          <p:nvPr>
            <p:ph type="title"/>
          </p:nvPr>
        </p:nvSpPr>
        <p:spPr/>
        <p:txBody>
          <a:bodyPr/>
          <a:lstStyle/>
          <a:p>
            <a:pPr algn="ctr"/>
            <a:r>
              <a:rPr lang="pl-PL" i="1" dirty="0" err="1"/>
              <a:t>Iudex</a:t>
            </a:r>
            <a:r>
              <a:rPr lang="pl-PL" i="1" dirty="0"/>
              <a:t> </a:t>
            </a:r>
            <a:r>
              <a:rPr lang="pl-PL" i="1" dirty="0" err="1"/>
              <a:t>suspectus</a:t>
            </a:r>
            <a:endParaRPr lang="pl-PL" i="1" dirty="0"/>
          </a:p>
        </p:txBody>
      </p:sp>
      <p:sp>
        <p:nvSpPr>
          <p:cNvPr id="3" name="Symbol zastępczy zawartości 2">
            <a:extLst>
              <a:ext uri="{FF2B5EF4-FFF2-40B4-BE49-F238E27FC236}">
                <a16:creationId xmlns:a16="http://schemas.microsoft.com/office/drawing/2014/main" id="{FF88FE8F-03E8-4054-9717-612A53C2AB72}"/>
              </a:ext>
            </a:extLst>
          </p:cNvPr>
          <p:cNvSpPr>
            <a:spLocks noGrp="1"/>
          </p:cNvSpPr>
          <p:nvPr>
            <p:ph idx="1"/>
          </p:nvPr>
        </p:nvSpPr>
        <p:spPr/>
        <p:txBody>
          <a:bodyPr>
            <a:normAutofit/>
          </a:bodyPr>
          <a:lstStyle/>
          <a:p>
            <a:r>
              <a:rPr lang="pl-PL" dirty="0"/>
              <a:t>Art.  41.  k.p.k.</a:t>
            </a:r>
          </a:p>
          <a:p>
            <a:pPr algn="just"/>
            <a:r>
              <a:rPr lang="pl-PL" dirty="0"/>
              <a:t>§  1. Sędzia ulega wyłączeniu, jeżeli istnieje okoliczność tego rodzaju, że mogłaby wywołać </a:t>
            </a:r>
            <a:r>
              <a:rPr lang="pl-PL" b="1" dirty="0"/>
              <a:t>uzasadnioną wątpliwość co do jego bezstronności w danej sprawie.</a:t>
            </a:r>
            <a:r>
              <a:rPr lang="pl-PL" b="1" dirty="0">
                <a:effectLst/>
              </a:rPr>
              <a:t> </a:t>
            </a:r>
          </a:p>
          <a:p>
            <a:pPr algn="just"/>
            <a:r>
              <a:rPr lang="pl-PL" dirty="0"/>
              <a:t>§  2. Wniosek o wyłączenie sędziego, zgłoszony na podstawie § 1 </a:t>
            </a:r>
            <a:r>
              <a:rPr lang="pl-PL" b="1" dirty="0"/>
              <a:t>po rozpoczęciu przewodu sądowego</a:t>
            </a:r>
            <a:r>
              <a:rPr lang="pl-PL" dirty="0"/>
              <a:t>, pozostawia się bez rozpoznania, chyba że przyczyna wyłączenia powstała lub stała się stronie wiadoma dopiero po rozpoczęciu przewodu.</a:t>
            </a:r>
          </a:p>
          <a:p>
            <a:endParaRPr lang="pl-PL" dirty="0"/>
          </a:p>
        </p:txBody>
      </p:sp>
    </p:spTree>
    <p:extLst>
      <p:ext uri="{BB962C8B-B14F-4D97-AF65-F5344CB8AC3E}">
        <p14:creationId xmlns:p14="http://schemas.microsoft.com/office/powerpoint/2010/main" val="903899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331BF9-9C48-4540-BD97-4A170408C731}"/>
              </a:ext>
            </a:extLst>
          </p:cNvPr>
          <p:cNvSpPr>
            <a:spLocks noGrp="1"/>
          </p:cNvSpPr>
          <p:nvPr>
            <p:ph type="title"/>
          </p:nvPr>
        </p:nvSpPr>
        <p:spPr/>
        <p:txBody>
          <a:bodyPr/>
          <a:lstStyle/>
          <a:p>
            <a:pPr algn="ctr"/>
            <a:r>
              <a:rPr lang="pl-PL" dirty="0"/>
              <a:t>Wyłączenie sędziego</a:t>
            </a:r>
          </a:p>
        </p:txBody>
      </p:sp>
      <p:sp>
        <p:nvSpPr>
          <p:cNvPr id="3" name="Symbol zastępczy zawartości 2">
            <a:extLst>
              <a:ext uri="{FF2B5EF4-FFF2-40B4-BE49-F238E27FC236}">
                <a16:creationId xmlns:a16="http://schemas.microsoft.com/office/drawing/2014/main" id="{94F5A8F0-8536-43A0-96D1-7A43809B853E}"/>
              </a:ext>
            </a:extLst>
          </p:cNvPr>
          <p:cNvSpPr>
            <a:spLocks noGrp="1"/>
          </p:cNvSpPr>
          <p:nvPr>
            <p:ph idx="1"/>
          </p:nvPr>
        </p:nvSpPr>
        <p:spPr/>
        <p:txBody>
          <a:bodyPr>
            <a:normAutofit fontScale="77500" lnSpcReduction="20000"/>
          </a:bodyPr>
          <a:lstStyle/>
          <a:p>
            <a:r>
              <a:rPr lang="pl-PL" dirty="0"/>
              <a:t>Art.  42.  §  1. Wyłączenie następuje na żądanie sędziego, z urzędu albo na wniosek strony.</a:t>
            </a:r>
          </a:p>
          <a:p>
            <a:pPr algn="just"/>
            <a:r>
              <a:rPr lang="pl-PL" dirty="0"/>
              <a:t>§  2. Jeżeli sędzia </a:t>
            </a:r>
            <a:r>
              <a:rPr lang="pl-PL" b="1" dirty="0"/>
              <a:t>uznaje, że zachodzi przyczyna wyłączająca go z mocy art. 40, wyłącza się, składając oświadczenie na piśmie do akt</a:t>
            </a:r>
            <a:r>
              <a:rPr lang="pl-PL" dirty="0"/>
              <a:t>, a na jego miejsce wstępuje inny sędzia.</a:t>
            </a:r>
          </a:p>
          <a:p>
            <a:pPr algn="just"/>
            <a:r>
              <a:rPr lang="pl-PL" dirty="0"/>
              <a:t>§  3. Sędzia, co do którego zgłoszono wniosek o wyłączenie na podstawie art. 41, może złożyć do akt stosowne oświadczenie na piśmie. Wniosek rozpoznaje się niezwłocznie. Z chwilą wyłączenia sędziego czynności procesowe dokonane z jego udziałem po złożeniu wniosku stają się bezskuteczne.</a:t>
            </a:r>
          </a:p>
          <a:p>
            <a:pPr algn="just"/>
            <a:r>
              <a:rPr lang="pl-PL" dirty="0"/>
              <a:t>§  4. Poza wypadkiem określonym w § 2 o wyłączeniu orzeka </a:t>
            </a:r>
            <a:r>
              <a:rPr lang="pl-PL" b="1" dirty="0"/>
              <a:t>sąd, przed którym toczy się postępowanie</a:t>
            </a:r>
            <a:r>
              <a:rPr lang="pl-PL" dirty="0"/>
              <a:t>; w składzie orzekającym w kwestii wyłączenia nie może brać udziału sędzia, którego dotyczy wyłączenie. W razie niemożności utworzenia takiego składu sądu, w kwestii wyłączenia orzeka sąd wyższego rzędu.</a:t>
            </a:r>
          </a:p>
          <a:p>
            <a:endParaRPr lang="pl-PL" dirty="0"/>
          </a:p>
        </p:txBody>
      </p:sp>
    </p:spTree>
    <p:extLst>
      <p:ext uri="{BB962C8B-B14F-4D97-AF65-F5344CB8AC3E}">
        <p14:creationId xmlns:p14="http://schemas.microsoft.com/office/powerpoint/2010/main" val="1308960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FA0A8C-52EA-4084-A8FD-05024087C7D5}"/>
              </a:ext>
            </a:extLst>
          </p:cNvPr>
          <p:cNvSpPr>
            <a:spLocks noGrp="1"/>
          </p:cNvSpPr>
          <p:nvPr>
            <p:ph type="title"/>
          </p:nvPr>
        </p:nvSpPr>
        <p:spPr/>
        <p:txBody>
          <a:bodyPr/>
          <a:lstStyle/>
          <a:p>
            <a:pPr algn="ctr"/>
            <a:r>
              <a:rPr lang="pl-PL" dirty="0"/>
              <a:t>Kazus</a:t>
            </a:r>
          </a:p>
        </p:txBody>
      </p:sp>
      <p:sp>
        <p:nvSpPr>
          <p:cNvPr id="3" name="Symbol zastępczy zawartości 2">
            <a:extLst>
              <a:ext uri="{FF2B5EF4-FFF2-40B4-BE49-F238E27FC236}">
                <a16:creationId xmlns:a16="http://schemas.microsoft.com/office/drawing/2014/main" id="{E1685FC1-0DB8-46BD-A703-19FD580E44AA}"/>
              </a:ext>
            </a:extLst>
          </p:cNvPr>
          <p:cNvSpPr>
            <a:spLocks noGrp="1"/>
          </p:cNvSpPr>
          <p:nvPr>
            <p:ph idx="1"/>
          </p:nvPr>
        </p:nvSpPr>
        <p:spPr/>
        <p:txBody>
          <a:bodyPr/>
          <a:lstStyle/>
          <a:p>
            <a:pPr algn="just"/>
            <a:r>
              <a:rPr lang="pl-PL" i="1" dirty="0"/>
              <a:t>Sędzia złożył żądanie wyłączenia go ze sprawy ze względu na to, że oskarżonym jest partner sąsiadki siostry jego teściowej, z którą miał okazję się spotkać. Sąd, przed którym toczy </a:t>
            </a:r>
            <a:r>
              <a:rPr lang="pl-PL" i="1"/>
              <a:t>się postępowanie zdecydował</a:t>
            </a:r>
            <a:r>
              <a:rPr lang="pl-PL" i="1" dirty="0"/>
              <a:t>, że nie jest to przesłanka uzasadniająca wyłączenie sędziego. Jednak sędzia argumentował, że w wypadku złożenia tego typu żądania wyłączenie następuje automatycznie i nie podlega kontroli sądu. </a:t>
            </a:r>
          </a:p>
          <a:p>
            <a:pPr algn="just"/>
            <a:r>
              <a:rPr lang="pl-PL" b="1" dirty="0"/>
              <a:t>Kto ma rację w tym sporze?</a:t>
            </a:r>
          </a:p>
        </p:txBody>
      </p:sp>
    </p:spTree>
    <p:extLst>
      <p:ext uri="{BB962C8B-B14F-4D97-AF65-F5344CB8AC3E}">
        <p14:creationId xmlns:p14="http://schemas.microsoft.com/office/powerpoint/2010/main" val="749691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298180" cy="1227753"/>
          </a:xfrm>
        </p:spPr>
        <p:txBody>
          <a:bodyPr>
            <a:normAutofit fontScale="90000"/>
          </a:bodyPr>
          <a:lstStyle/>
          <a:p>
            <a:r>
              <a:rPr lang="pl-PL" b="1" dirty="0"/>
              <a:t>Zasada niezawisłości sędziowskiej</a:t>
            </a:r>
          </a:p>
        </p:txBody>
      </p:sp>
      <p:sp>
        <p:nvSpPr>
          <p:cNvPr id="5" name="Symbol zastępczy zawartości 2"/>
          <p:cNvSpPr>
            <a:spLocks noGrp="1"/>
          </p:cNvSpPr>
          <p:nvPr>
            <p:ph idx="1"/>
          </p:nvPr>
        </p:nvSpPr>
        <p:spPr>
          <a:xfrm>
            <a:off x="342900" y="1600200"/>
            <a:ext cx="8298180" cy="4861560"/>
          </a:xfrm>
        </p:spPr>
        <p:txBody>
          <a:bodyPr>
            <a:noAutofit/>
          </a:bodyPr>
          <a:lstStyle/>
          <a:p>
            <a:pPr algn="just"/>
            <a:r>
              <a:rPr lang="pl-PL" sz="2400" dirty="0"/>
              <a:t>Jest to dyrektywa, w myśl której sąd powinien posiadać swobodę podejmowania decyzji procesowych w granicach zakreślonych przez Konstytucję i ustawy (art. 178 ust. 1 Konstytucji RP).</a:t>
            </a:r>
          </a:p>
          <a:p>
            <a:pPr algn="just"/>
            <a:r>
              <a:rPr lang="pl-PL" sz="2400" dirty="0"/>
              <a:t>Jest to zasada ustrojowa organów wymiaru sprawiedliwości.</a:t>
            </a:r>
          </a:p>
          <a:p>
            <a:pPr algn="just"/>
            <a:r>
              <a:rPr lang="pl-PL" sz="2400" dirty="0"/>
              <a:t>Mamy wiele </a:t>
            </a:r>
            <a:r>
              <a:rPr lang="pl-PL" sz="2400" b="1" dirty="0"/>
              <a:t>gwarancji ustrojowych </a:t>
            </a:r>
            <a:r>
              <a:rPr lang="pl-PL" sz="2400" dirty="0"/>
              <a:t>niezawisłości, np. pełnia praw publicznych, nieskazitelny charakter, złożenie egzaminu sędziowskiego, zakaz przynależności do partii politycznych, immunitet sędziowski, etc.</a:t>
            </a:r>
          </a:p>
          <a:p>
            <a:pPr algn="just"/>
            <a:r>
              <a:rPr lang="pl-PL" sz="2400" b="1" dirty="0"/>
              <a:t>Gwarancje procesowe </a:t>
            </a:r>
            <a:r>
              <a:rPr lang="pl-PL" sz="2400" dirty="0"/>
              <a:t>zapewniają szczególną pozycję sądu wobec innych uczestników procesu. Wyraża się to m. in. w </a:t>
            </a:r>
            <a:r>
              <a:rPr lang="pl-PL" sz="2400" b="1" dirty="0"/>
              <a:t>nadrzędnością</a:t>
            </a:r>
            <a:r>
              <a:rPr lang="pl-PL" sz="2400" dirty="0"/>
              <a:t> </a:t>
            </a:r>
            <a:r>
              <a:rPr lang="pl-PL" sz="2400" b="1" dirty="0"/>
              <a:t>sądu</a:t>
            </a:r>
            <a:r>
              <a:rPr lang="pl-PL" sz="2400" dirty="0"/>
              <a:t> wobec innych stron procesowych oraz </a:t>
            </a:r>
            <a:r>
              <a:rPr lang="pl-PL" sz="2400" b="1" dirty="0"/>
              <a:t>kolegialnością</a:t>
            </a:r>
            <a:r>
              <a:rPr lang="pl-PL" sz="2400" dirty="0"/>
              <a:t> </a:t>
            </a:r>
            <a:r>
              <a:rPr lang="pl-PL" sz="2400" b="1" dirty="0"/>
              <a:t>orzekania</a:t>
            </a:r>
            <a:r>
              <a:rPr lang="pl-PL" sz="2400" dirty="0"/>
              <a:t>, która powinna być regułą.</a:t>
            </a:r>
            <a:endParaRPr lang="pl-PL" sz="2400" b="1" dirty="0"/>
          </a:p>
        </p:txBody>
      </p:sp>
    </p:spTree>
    <p:extLst>
      <p:ext uri="{BB962C8B-B14F-4D97-AF65-F5344CB8AC3E}">
        <p14:creationId xmlns:p14="http://schemas.microsoft.com/office/powerpoint/2010/main" val="3748361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95536" y="0"/>
            <a:ext cx="8118668" cy="1405850"/>
          </a:xfrm>
        </p:spPr>
        <p:txBody>
          <a:bodyPr>
            <a:normAutofit/>
          </a:bodyPr>
          <a:lstStyle/>
          <a:p>
            <a:pPr algn="ctr"/>
            <a:r>
              <a:rPr lang="pl-PL" sz="3600" b="1" dirty="0"/>
              <a:t>Inne gwarancje procesowe niezawisłości</a:t>
            </a:r>
          </a:p>
        </p:txBody>
      </p:sp>
      <p:sp>
        <p:nvSpPr>
          <p:cNvPr id="5" name="Symbol zastępczy zawartości 2"/>
          <p:cNvSpPr>
            <a:spLocks noGrp="1"/>
          </p:cNvSpPr>
          <p:nvPr>
            <p:ph idx="1"/>
          </p:nvPr>
        </p:nvSpPr>
        <p:spPr>
          <a:xfrm>
            <a:off x="960120" y="1620520"/>
            <a:ext cx="7338060" cy="4577079"/>
          </a:xfrm>
        </p:spPr>
        <p:txBody>
          <a:bodyPr>
            <a:normAutofit/>
          </a:bodyPr>
          <a:lstStyle/>
          <a:p>
            <a:r>
              <a:rPr lang="pl-PL" dirty="0"/>
              <a:t>zasada obiektywizmu (art. 4 k.p.k.)</a:t>
            </a:r>
          </a:p>
          <a:p>
            <a:r>
              <a:rPr lang="pl-PL" dirty="0"/>
              <a:t>zapewnienie tajności narady i głosowania nad orzeczeniem (art. 108 k.p.k.)</a:t>
            </a:r>
          </a:p>
          <a:p>
            <a:r>
              <a:rPr lang="pl-PL" b="1" dirty="0"/>
              <a:t>Zasada samodzielności jurysdykcyjnej sądu karnego</a:t>
            </a:r>
            <a:r>
              <a:rPr lang="pl-PL" dirty="0"/>
              <a:t> – autonomia orzekania.</a:t>
            </a:r>
          </a:p>
          <a:p>
            <a:pPr marL="0" indent="0">
              <a:buNone/>
            </a:pPr>
            <a:r>
              <a:rPr lang="pl-PL" dirty="0"/>
              <a:t>Ale! Art. 8 § 2 k.p.k.</a:t>
            </a:r>
          </a:p>
          <a:p>
            <a:pPr marL="0" indent="0">
              <a:buNone/>
            </a:pPr>
            <a:r>
              <a:rPr lang="pl-PL" b="1" dirty="0"/>
              <a:t>Ważne przepisy: </a:t>
            </a:r>
            <a:r>
              <a:rPr lang="pl-PL" dirty="0"/>
              <a:t>art. 442 §</a:t>
            </a:r>
            <a:r>
              <a:rPr lang="pl-PL" b="1" dirty="0"/>
              <a:t> </a:t>
            </a:r>
            <a:r>
              <a:rPr lang="pl-PL" dirty="0"/>
              <a:t>3 k.p.k., 441 § 3 k.p.k., art. 190 ust. 1 Konstytucji RP oraz art. 9 Konstytucji RP (ETPC, TSUE, ENA).</a:t>
            </a:r>
            <a:endParaRPr lang="pl-PL" b="1" dirty="0"/>
          </a:p>
        </p:txBody>
      </p:sp>
    </p:spTree>
    <p:extLst>
      <p:ext uri="{BB962C8B-B14F-4D97-AF65-F5344CB8AC3E}">
        <p14:creationId xmlns:p14="http://schemas.microsoft.com/office/powerpoint/2010/main" val="29844827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prawnie zdefiniowana (art. 8 k.p.k.)</a:t>
            </a:r>
          </a:p>
          <a:p>
            <a:pPr marL="109728" indent="0" algn="just">
              <a:buNone/>
            </a:pPr>
            <a:endParaRPr lang="pl-PL" dirty="0"/>
          </a:p>
          <a:p>
            <a:pPr algn="just"/>
            <a:r>
              <a:rPr lang="pl-PL" dirty="0"/>
              <a:t>Zasada pozakonstytucyjna</a:t>
            </a:r>
          </a:p>
          <a:p>
            <a:pPr marL="109728" indent="0" algn="just">
              <a:buNone/>
            </a:pPr>
            <a:endParaRPr lang="pl-PL" dirty="0"/>
          </a:p>
          <a:p>
            <a:pPr algn="just"/>
            <a:r>
              <a:rPr lang="pl-PL" dirty="0"/>
              <a:t>Wyraża dyrektywę, w myśl której sąd karny samodzielnie kształtuje zarówno faktyczną, jak i prawną podstawę każdego rozstrzygnięcia.</a:t>
            </a:r>
          </a:p>
        </p:txBody>
      </p:sp>
      <p:sp>
        <p:nvSpPr>
          <p:cNvPr id="3" name="Title 2"/>
          <p:cNvSpPr>
            <a:spLocks noGrp="1"/>
          </p:cNvSpPr>
          <p:nvPr>
            <p:ph type="title"/>
          </p:nvPr>
        </p:nvSpPr>
        <p:spPr/>
        <p:txBody>
          <a:bodyPr>
            <a:normAutofit fontScale="90000"/>
          </a:bodyPr>
          <a:lstStyle/>
          <a:p>
            <a:pPr algn="ctr"/>
            <a:r>
              <a:rPr lang="pl-PL" dirty="0"/>
              <a:t>Zasada samodzielności jurysdykcyjnej sądu karnego</a:t>
            </a:r>
          </a:p>
        </p:txBody>
      </p:sp>
    </p:spTree>
    <p:extLst>
      <p:ext uri="{BB962C8B-B14F-4D97-AF65-F5344CB8AC3E}">
        <p14:creationId xmlns:p14="http://schemas.microsoft.com/office/powerpoint/2010/main" val="2912505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pl-PL" dirty="0"/>
              <a:t>wyjątek→ art. 8 § 2 k.p.k.</a:t>
            </a:r>
          </a:p>
          <a:p>
            <a:pPr algn="just"/>
            <a:endParaRPr lang="pl-PL" dirty="0"/>
          </a:p>
          <a:p>
            <a:pPr algn="just"/>
            <a:r>
              <a:rPr lang="pl-PL" dirty="0"/>
              <a:t>Sąd karny jest związany tylko prawomocnymi rozstrzygnięciami sądu kształtującymi prawo albo stosunek prawny.</a:t>
            </a:r>
          </a:p>
          <a:p>
            <a:pPr algn="just"/>
            <a:endParaRPr lang="pl-PL" dirty="0"/>
          </a:p>
          <a:p>
            <a:pPr algn="just"/>
            <a:r>
              <a:rPr lang="pl-PL" dirty="0"/>
              <a:t>Np. z zakresu prawa rodzinnego i opiekuńczego- orzeczenie o przysposobieniu całkowitym; z zakresu prawa administracyjnego- wygaśnięcie mandatu radnego na podstawie uchwały rady lub zarządzenia zastępczego wojewody.</a:t>
            </a:r>
          </a:p>
        </p:txBody>
      </p:sp>
      <p:sp>
        <p:nvSpPr>
          <p:cNvPr id="3" name="Title 2"/>
          <p:cNvSpPr>
            <a:spLocks noGrp="1"/>
          </p:cNvSpPr>
          <p:nvPr>
            <p:ph type="title"/>
          </p:nvPr>
        </p:nvSpPr>
        <p:spPr/>
        <p:txBody>
          <a:bodyPr>
            <a:normAutofit fontScale="90000"/>
          </a:bodyPr>
          <a:lstStyle/>
          <a:p>
            <a:pPr algn="ctr"/>
            <a:r>
              <a:rPr lang="pl-PL" dirty="0"/>
              <a:t>Zasada samodzielności jurysdykcyjnej sądu karnego</a:t>
            </a:r>
          </a:p>
        </p:txBody>
      </p:sp>
    </p:spTree>
    <p:extLst>
      <p:ext uri="{BB962C8B-B14F-4D97-AF65-F5344CB8AC3E}">
        <p14:creationId xmlns:p14="http://schemas.microsoft.com/office/powerpoint/2010/main" val="79192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075240" cy="5577483"/>
          </a:xfrm>
        </p:spPr>
        <p:txBody>
          <a:bodyPr/>
          <a:lstStyle/>
          <a:p>
            <a:pPr marL="0" indent="0">
              <a:buNone/>
            </a:pPr>
            <a:r>
              <a:rPr lang="pl-PL" b="1" dirty="0"/>
              <a:t>3. </a:t>
            </a:r>
            <a:r>
              <a:rPr lang="pl-PL" dirty="0"/>
              <a:t>Przed złożeniem przez pokrzywdzonego wniosku o ściganie:</a:t>
            </a:r>
          </a:p>
          <a:p>
            <a:pPr marL="0" indent="0">
              <a:buNone/>
            </a:pPr>
            <a:r>
              <a:rPr lang="pl-PL" dirty="0"/>
              <a:t>	a) nie jest dopuszczalne przeprowadzenie żadnych czynności dowodowych,</a:t>
            </a:r>
          </a:p>
          <a:p>
            <a:pPr marL="0" indent="0">
              <a:buNone/>
            </a:pPr>
            <a:r>
              <a:rPr lang="pl-PL" dirty="0"/>
              <a:t>	b) jest dopuszczalne przeprowadzenie każdej czynności dowodowej,</a:t>
            </a:r>
          </a:p>
          <a:p>
            <a:pPr marL="0" indent="0">
              <a:buNone/>
            </a:pPr>
            <a:r>
              <a:rPr lang="pl-PL" dirty="0"/>
              <a:t>	c) jest dopuszczalne dokonanie czynności niecierpiących zwłoki w celu zabezpieczenia śladów i dowodów,</a:t>
            </a:r>
          </a:p>
          <a:p>
            <a:pPr marL="0" indent="0">
              <a:buNone/>
            </a:pPr>
            <a:r>
              <a:rPr lang="pl-PL" dirty="0"/>
              <a:t>	d) żadna z powyższych.</a:t>
            </a:r>
          </a:p>
        </p:txBody>
      </p:sp>
    </p:spTree>
    <p:extLst>
      <p:ext uri="{BB962C8B-B14F-4D97-AF65-F5344CB8AC3E}">
        <p14:creationId xmlns:p14="http://schemas.microsoft.com/office/powerpoint/2010/main" val="39259420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11560" y="260648"/>
            <a:ext cx="7741920" cy="1181567"/>
          </a:xfrm>
        </p:spPr>
        <p:txBody>
          <a:bodyPr/>
          <a:lstStyle/>
          <a:p>
            <a:pPr algn="ctr"/>
            <a:r>
              <a:rPr lang="pl-PL" dirty="0"/>
              <a:t>Ławnicy i referendarze</a:t>
            </a:r>
          </a:p>
        </p:txBody>
      </p:sp>
      <p:sp>
        <p:nvSpPr>
          <p:cNvPr id="5" name="Symbol zastępczy zawartości 2"/>
          <p:cNvSpPr>
            <a:spLocks noGrp="1"/>
          </p:cNvSpPr>
          <p:nvPr>
            <p:ph idx="1"/>
          </p:nvPr>
        </p:nvSpPr>
        <p:spPr>
          <a:xfrm>
            <a:off x="683568" y="1412776"/>
            <a:ext cx="7741920" cy="4678680"/>
          </a:xfrm>
        </p:spPr>
        <p:txBody>
          <a:bodyPr>
            <a:normAutofit fontScale="92500" lnSpcReduction="10000"/>
          </a:bodyPr>
          <a:lstStyle/>
          <a:p>
            <a:pPr algn="just"/>
            <a:r>
              <a:rPr lang="pl-PL" dirty="0"/>
              <a:t>Ławnicy również korzystają z atrybutu niezawisłości – art. 169 § 1 </a:t>
            </a:r>
            <a:r>
              <a:rPr lang="pl-PL" dirty="0" err="1"/>
              <a:t>PrUSP</a:t>
            </a:r>
            <a:r>
              <a:rPr lang="pl-PL" dirty="0"/>
              <a:t>.</a:t>
            </a:r>
          </a:p>
          <a:p>
            <a:pPr marL="0" indent="0" algn="just">
              <a:buNone/>
            </a:pPr>
            <a:r>
              <a:rPr lang="pl-PL" b="1" dirty="0"/>
              <a:t>Instytucja ławnika jest </a:t>
            </a:r>
            <a:r>
              <a:rPr lang="pl-PL" dirty="0"/>
              <a:t>wyrazem realizacji </a:t>
            </a:r>
            <a:r>
              <a:rPr lang="pl-PL" b="1" dirty="0"/>
              <a:t>zasady współdziałania ze społeczeństwem i instytucjami w ściganiu przestępstw.</a:t>
            </a:r>
          </a:p>
          <a:p>
            <a:pPr algn="just"/>
            <a:r>
              <a:rPr lang="pl-PL" dirty="0"/>
              <a:t>Referendarze sądowi nie korzystają z atrybutu niezawisłości, a w zakresie wykonywanych obowiązków są niezależni co do treści wydawanych orzeczeń i zarządzeń - art. 151 § 1 </a:t>
            </a:r>
            <a:r>
              <a:rPr lang="pl-PL" dirty="0" err="1"/>
              <a:t>PrUSP</a:t>
            </a:r>
            <a:r>
              <a:rPr lang="pl-PL" dirty="0"/>
              <a:t>.</a:t>
            </a:r>
          </a:p>
          <a:p>
            <a:pPr marL="0" indent="0" algn="just">
              <a:buNone/>
            </a:pPr>
            <a:r>
              <a:rPr lang="pl-PL" dirty="0"/>
              <a:t>Uprawnienie referendarza określone są w różnorakich przepisach, np. art. 60 § 4 k.p.k., 81, art. 231 § 1 k.p.k.</a:t>
            </a:r>
          </a:p>
          <a:p>
            <a:pPr marL="0" indent="0" algn="just">
              <a:buNone/>
            </a:pPr>
            <a:r>
              <a:rPr lang="pl-PL" dirty="0"/>
              <a:t>Postanowienia i zarządzenia referendarza sądowego </a:t>
            </a:r>
            <a:r>
              <a:rPr lang="pl-PL" b="1" dirty="0"/>
              <a:t>można zaskarżyć sprzeciwem</a:t>
            </a:r>
            <a:r>
              <a:rPr lang="pl-PL" dirty="0"/>
              <a:t> – art. 93a k.p.k.</a:t>
            </a:r>
          </a:p>
          <a:p>
            <a:pPr algn="just"/>
            <a:endParaRPr lang="pl-PL" dirty="0"/>
          </a:p>
        </p:txBody>
      </p:sp>
    </p:spTree>
    <p:extLst>
      <p:ext uri="{BB962C8B-B14F-4D97-AF65-F5344CB8AC3E}">
        <p14:creationId xmlns:p14="http://schemas.microsoft.com/office/powerpoint/2010/main" val="2683832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noAutofit/>
          </a:bodyPr>
          <a:lstStyle/>
          <a:p>
            <a:pPr algn="just"/>
            <a:r>
              <a:rPr lang="pl-PL" sz="2200" dirty="0"/>
              <a:t>Ławnicy, obok sędziów zawodowych, </a:t>
            </a:r>
            <a:r>
              <a:rPr lang="pl-PL" sz="2200" b="1" dirty="0"/>
              <a:t>decydują, o kwestii o najwyższym znaczeniu w procesie karnym- </a:t>
            </a:r>
            <a:r>
              <a:rPr lang="pl-PL" sz="2200" dirty="0"/>
              <a:t>kwestii odpowiedzialności karnej oskarżonego. W ten sposób ustawodawca zapewnia </a:t>
            </a:r>
            <a:r>
              <a:rPr lang="pl-PL" sz="2200" b="1" dirty="0"/>
              <a:t>bezpośredni wpływ czynnika społecznego na orzecznictwo</a:t>
            </a:r>
            <a:r>
              <a:rPr lang="pl-PL" sz="2200" dirty="0"/>
              <a:t> sądowe.</a:t>
            </a:r>
          </a:p>
          <a:p>
            <a:pPr algn="just"/>
            <a:r>
              <a:rPr lang="pl-PL" sz="2200" u="sng" dirty="0"/>
              <a:t>Zalety</a:t>
            </a:r>
            <a:r>
              <a:rPr lang="pl-PL" sz="2200" dirty="0"/>
              <a:t>: ławnicy </a:t>
            </a:r>
            <a:r>
              <a:rPr lang="pl-PL" sz="2200" b="1" dirty="0"/>
              <a:t>reprezentują poczucie sprawiedliwości </a:t>
            </a:r>
            <a:r>
              <a:rPr lang="pl-PL" sz="2200" dirty="0"/>
              <a:t>i opinię publiczną, w szczególności środowiska, z którego się wywodzą, wnoszą do orzekania własne doświadczenie życiowe i wiedzę zawodową oraz przyczyniają się do kształtowania poglądów prawnych społeczeństwa.</a:t>
            </a:r>
          </a:p>
          <a:p>
            <a:pPr algn="just"/>
            <a:r>
              <a:rPr lang="pl-PL" sz="2200" u="sng" dirty="0"/>
              <a:t>Wady</a:t>
            </a:r>
            <a:r>
              <a:rPr lang="pl-PL" sz="2200" dirty="0"/>
              <a:t>: uczestnictwo ławników powoduje niejednokrotnie przewlekłość postępowania, związaną z niestawiennictwem, nieobowiązkowością, a także biernością przy orzekaniu, </a:t>
            </a:r>
            <a:r>
              <a:rPr lang="pl-PL" sz="2200" b="1" dirty="0"/>
              <a:t>fikcja kolegialnego orzekania</a:t>
            </a:r>
            <a:r>
              <a:rPr lang="pl-PL" sz="2200" dirty="0"/>
              <a:t>.</a:t>
            </a:r>
          </a:p>
          <a:p>
            <a:pPr algn="just"/>
            <a:endParaRPr lang="pl-PL" sz="2200" dirty="0"/>
          </a:p>
        </p:txBody>
      </p:sp>
      <p:sp>
        <p:nvSpPr>
          <p:cNvPr id="3" name="Title 2"/>
          <p:cNvSpPr>
            <a:spLocks noGrp="1"/>
          </p:cNvSpPr>
          <p:nvPr>
            <p:ph type="title"/>
          </p:nvPr>
        </p:nvSpPr>
        <p:spPr>
          <a:xfrm>
            <a:off x="395536" y="0"/>
            <a:ext cx="8229600" cy="1143000"/>
          </a:xfrm>
        </p:spPr>
        <p:txBody>
          <a:bodyPr/>
          <a:lstStyle/>
          <a:p>
            <a:pPr algn="ctr"/>
            <a:r>
              <a:rPr lang="pl-PL" b="1" dirty="0"/>
              <a:t>Udział w składzie orzekającym</a:t>
            </a:r>
          </a:p>
        </p:txBody>
      </p:sp>
    </p:spTree>
    <p:extLst>
      <p:ext uri="{BB962C8B-B14F-4D97-AF65-F5344CB8AC3E}">
        <p14:creationId xmlns:p14="http://schemas.microsoft.com/office/powerpoint/2010/main" val="3626425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389120"/>
          </a:xfrm>
        </p:spPr>
        <p:txBody>
          <a:bodyPr/>
          <a:lstStyle/>
          <a:p>
            <a:r>
              <a:rPr lang="pl-PL" dirty="0"/>
              <a:t> </a:t>
            </a:r>
            <a:r>
              <a:rPr lang="pl-PL" b="1" dirty="0"/>
              <a:t>Jednoosobowy</a:t>
            </a:r>
            <a:r>
              <a:rPr lang="pl-PL" dirty="0"/>
              <a:t> – art. 28 § 1, 30 § 1 i § 2, 449 § 2, 534 § 1 k.p.k. • </a:t>
            </a:r>
          </a:p>
          <a:p>
            <a:endParaRPr lang="pl-PL" dirty="0"/>
          </a:p>
          <a:p>
            <a:r>
              <a:rPr lang="pl-PL" b="1" dirty="0"/>
              <a:t>Kolegialnie</a:t>
            </a:r>
            <a:r>
              <a:rPr lang="pl-PL" dirty="0"/>
              <a:t> – art. 28 § 2, 28 § 4, 28 § 3, 29 § 1, 29 § 2, 30 § 1, 30 § 2, 534 § 2, 441 § 2 k.p.k.</a:t>
            </a:r>
          </a:p>
          <a:p>
            <a:endParaRPr lang="pl-PL" dirty="0"/>
          </a:p>
          <a:p>
            <a:r>
              <a:rPr lang="pl-PL" dirty="0"/>
              <a:t>Zasada </a:t>
            </a:r>
            <a:r>
              <a:rPr lang="pl-PL" b="1" dirty="0"/>
              <a:t>udziału czynnika społecznego</a:t>
            </a:r>
          </a:p>
          <a:p>
            <a:pPr marL="0" indent="0">
              <a:buNone/>
            </a:pPr>
            <a:endParaRPr lang="pl-PL" b="1" dirty="0"/>
          </a:p>
        </p:txBody>
      </p:sp>
      <p:sp>
        <p:nvSpPr>
          <p:cNvPr id="3" name="Title 2"/>
          <p:cNvSpPr>
            <a:spLocks noGrp="1"/>
          </p:cNvSpPr>
          <p:nvPr>
            <p:ph type="title"/>
          </p:nvPr>
        </p:nvSpPr>
        <p:spPr>
          <a:xfrm>
            <a:off x="179512" y="404664"/>
            <a:ext cx="8229600" cy="1143000"/>
          </a:xfrm>
        </p:spPr>
        <p:txBody>
          <a:bodyPr/>
          <a:lstStyle/>
          <a:p>
            <a:pPr algn="ctr"/>
            <a:r>
              <a:rPr lang="pl-PL" dirty="0"/>
              <a:t>Skład sądu</a:t>
            </a:r>
          </a:p>
        </p:txBody>
      </p:sp>
    </p:spTree>
    <p:extLst>
      <p:ext uri="{BB962C8B-B14F-4D97-AF65-F5344CB8AC3E}">
        <p14:creationId xmlns:p14="http://schemas.microsoft.com/office/powerpoint/2010/main" val="15675988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5709140"/>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479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85000" lnSpcReduction="20000"/>
          </a:bodyPr>
          <a:lstStyle/>
          <a:p>
            <a:pPr algn="just"/>
            <a:r>
              <a:rPr lang="pl-PL" dirty="0"/>
              <a:t>Jako </a:t>
            </a:r>
            <a:r>
              <a:rPr lang="pl-PL" b="1" dirty="0"/>
              <a:t>organ</a:t>
            </a:r>
            <a:r>
              <a:rPr lang="pl-PL" dirty="0"/>
              <a:t> postępowania przygotowawczego - prokurator jest przede wszystkim </a:t>
            </a:r>
            <a:r>
              <a:rPr lang="pl-PL" i="1" dirty="0"/>
              <a:t>dominus litis </a:t>
            </a:r>
            <a:r>
              <a:rPr lang="pl-PL" dirty="0"/>
              <a:t>tego etapu procesu i występuje  jako organ kierowniczy postępowania przygotowawczego i z tego względu ustawa wyposaża go w szereg kompetencji.</a:t>
            </a:r>
          </a:p>
          <a:p>
            <a:pPr marL="109728" indent="0" algn="just">
              <a:buNone/>
            </a:pPr>
            <a:endParaRPr lang="pl-PL" dirty="0"/>
          </a:p>
          <a:p>
            <a:pPr algn="just"/>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oskarżyciela</a:t>
            </a:r>
          </a:p>
          <a:p>
            <a:pPr marL="109728" indent="0" algn="just">
              <a:buNone/>
            </a:pPr>
            <a:endParaRPr lang="pl-PL" dirty="0"/>
          </a:p>
          <a:p>
            <a:pPr algn="just"/>
            <a:r>
              <a:rPr lang="pl-PL" b="1" dirty="0"/>
              <a:t>Rzecznik interesu społecznego- </a:t>
            </a:r>
            <a:r>
              <a:rPr lang="pl-PL" dirty="0"/>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a:solidFill>
                  <a:srgbClr val="FF0000"/>
                </a:solidFill>
              </a:rPr>
              <a:t>Prokurator</a:t>
            </a:r>
          </a:p>
        </p:txBody>
      </p:sp>
    </p:spTree>
    <p:extLst>
      <p:ext uri="{BB962C8B-B14F-4D97-AF65-F5344CB8AC3E}">
        <p14:creationId xmlns:p14="http://schemas.microsoft.com/office/powerpoint/2010/main" val="2984012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buNone/>
            </a:pPr>
            <a:endParaRPr lang="pl-PL" b="1" dirty="0"/>
          </a:p>
          <a:p>
            <a:pPr marL="109728" indent="0" algn="ctr">
              <a:buNone/>
            </a:pPr>
            <a:r>
              <a:rPr lang="pl-PL" b="1" dirty="0"/>
              <a:t>Zasady działania prokuratury</a:t>
            </a:r>
          </a:p>
          <a:p>
            <a:pPr marL="109728" indent="0" algn="ctr">
              <a:buNone/>
            </a:pPr>
            <a:endParaRPr lang="pl-PL" b="1" dirty="0"/>
          </a:p>
          <a:p>
            <a:r>
              <a:rPr lang="pl-PL" dirty="0"/>
              <a:t>Zasada jednolitości</a:t>
            </a:r>
          </a:p>
          <a:p>
            <a:r>
              <a:rPr lang="pl-PL" dirty="0"/>
              <a:t>Zasada centralizmu</a:t>
            </a:r>
          </a:p>
          <a:p>
            <a:r>
              <a:rPr lang="pl-PL" dirty="0"/>
              <a:t>Zasada hierarchicznego podporządkowania</a:t>
            </a:r>
          </a:p>
          <a:p>
            <a:r>
              <a:rPr lang="pl-PL" dirty="0"/>
              <a:t>Zasada dewolucji</a:t>
            </a:r>
          </a:p>
          <a:p>
            <a:r>
              <a:rPr lang="pl-PL" dirty="0"/>
              <a:t>Zasada substytucji</a:t>
            </a:r>
          </a:p>
          <a:p>
            <a:r>
              <a:rPr lang="pl-PL" dirty="0"/>
              <a:t>Zasada indyferencji</a:t>
            </a:r>
          </a:p>
          <a:p>
            <a:r>
              <a:rPr lang="pl-PL" dirty="0"/>
              <a:t>Zasada niezależności</a:t>
            </a:r>
          </a:p>
          <a:p>
            <a:r>
              <a:rPr lang="pl-PL" dirty="0"/>
              <a:t>Zasada samodzielności</a:t>
            </a:r>
          </a:p>
        </p:txBody>
      </p:sp>
      <p:sp>
        <p:nvSpPr>
          <p:cNvPr id="3" name="Title 2"/>
          <p:cNvSpPr>
            <a:spLocks noGrp="1"/>
          </p:cNvSpPr>
          <p:nvPr>
            <p:ph type="title"/>
          </p:nvPr>
        </p:nvSpPr>
        <p:spPr>
          <a:xfrm>
            <a:off x="467544" y="548680"/>
            <a:ext cx="8229600" cy="1143000"/>
          </a:xfrm>
        </p:spPr>
        <p:txBody>
          <a:bodyPr>
            <a:normAutofit/>
          </a:bodyPr>
          <a:lstStyle/>
          <a:p>
            <a:pPr algn="ctr"/>
            <a:r>
              <a:rPr lang="pl-PL" dirty="0"/>
              <a:t>Prokurator</a:t>
            </a:r>
          </a:p>
        </p:txBody>
      </p:sp>
    </p:spTree>
    <p:extLst>
      <p:ext uri="{BB962C8B-B14F-4D97-AF65-F5344CB8AC3E}">
        <p14:creationId xmlns:p14="http://schemas.microsoft.com/office/powerpoint/2010/main" val="14341508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a:p>
          <a:p>
            <a:r>
              <a:rPr lang="pl-PL" dirty="0"/>
              <a:t>Zasada </a:t>
            </a:r>
            <a:r>
              <a:rPr lang="pl-PL" b="1" dirty="0"/>
              <a:t>jednolitości</a:t>
            </a:r>
          </a:p>
          <a:p>
            <a:endParaRPr lang="pl-PL" b="1" dirty="0"/>
          </a:p>
          <a:p>
            <a:pPr marL="109728" indent="0" algn="just">
              <a:buNone/>
            </a:pPr>
            <a:r>
              <a:rPr lang="pl-PL" dirty="0"/>
              <a:t>Prokuratura jest jednolitym organem państwa, a działania prokuratorów na zewnątrz są jednoznaczne z działaniem prokuratury.</a:t>
            </a:r>
          </a:p>
          <a:p>
            <a:pPr marL="109728" indent="0">
              <a:buNone/>
            </a:pPr>
            <a:endParaRPr lang="pl-PL" dirty="0"/>
          </a:p>
        </p:txBody>
      </p:sp>
    </p:spTree>
    <p:extLst>
      <p:ext uri="{BB962C8B-B14F-4D97-AF65-F5344CB8AC3E}">
        <p14:creationId xmlns:p14="http://schemas.microsoft.com/office/powerpoint/2010/main" val="2111548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12776"/>
            <a:ext cx="8229600" cy="4389120"/>
          </a:xfrm>
        </p:spPr>
        <p:txBody>
          <a:bodyPr/>
          <a:lstStyle/>
          <a:p>
            <a:pPr algn="just"/>
            <a:endParaRPr lang="pl-PL" dirty="0"/>
          </a:p>
          <a:p>
            <a:pPr algn="just"/>
            <a:r>
              <a:rPr lang="pl-PL" dirty="0"/>
              <a:t>Zasada </a:t>
            </a:r>
            <a:r>
              <a:rPr lang="pl-PL" b="1" dirty="0"/>
              <a:t>centralizmu</a:t>
            </a:r>
          </a:p>
          <a:p>
            <a:pPr algn="just"/>
            <a:endParaRPr lang="pl-PL" b="1" dirty="0"/>
          </a:p>
          <a:p>
            <a:pPr marL="109728" indent="0" algn="just">
              <a:buNone/>
            </a:pPr>
            <a:r>
              <a:rPr lang="pl-PL" dirty="0"/>
              <a:t>Dotyczy kompetencji Prokuratora Generalnego, któremu podporządkowana jest cała prokuratura.</a:t>
            </a:r>
          </a:p>
          <a:p>
            <a:pPr marL="109728" indent="0" algn="just">
              <a:buNone/>
            </a:pPr>
            <a:r>
              <a:rPr lang="pl-PL" dirty="0"/>
              <a:t>Kieruje on jej działalnością osobiście lub przez swoich zastępców. Ponadto wydaje zarządzenia, wytyczne i polecenia.</a:t>
            </a:r>
          </a:p>
        </p:txBody>
      </p:sp>
    </p:spTree>
    <p:extLst>
      <p:ext uri="{BB962C8B-B14F-4D97-AF65-F5344CB8AC3E}">
        <p14:creationId xmlns:p14="http://schemas.microsoft.com/office/powerpoint/2010/main" val="3451410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055" y="1436716"/>
            <a:ext cx="8229600" cy="4389120"/>
          </a:xfrm>
        </p:spPr>
        <p:txBody>
          <a:bodyPr/>
          <a:lstStyle/>
          <a:p>
            <a:pPr algn="just"/>
            <a:endParaRPr lang="pl-PL" dirty="0"/>
          </a:p>
          <a:p>
            <a:pPr algn="just"/>
            <a:r>
              <a:rPr lang="pl-PL" dirty="0"/>
              <a:t>Zasada </a:t>
            </a:r>
            <a:r>
              <a:rPr lang="pl-PL" b="1" dirty="0"/>
              <a:t>hierarchicznego podporządkowania</a:t>
            </a:r>
          </a:p>
          <a:p>
            <a:pPr algn="just"/>
            <a:endParaRPr lang="pl-PL" b="1" dirty="0"/>
          </a:p>
          <a:p>
            <a:pPr marL="109728" indent="0" algn="just">
              <a:buNone/>
            </a:pPr>
            <a:r>
              <a:rPr lang="pl-PL" dirty="0"/>
              <a:t>Polega na podporządkowaniu prokuratorów niższego szczebla prokuratorom nadrzędnym oraz na podporządkowaniu prokuratorów w ramach poszczególnych jednostek prokuratury bezpośredniemu przełożonemu.</a:t>
            </a:r>
          </a:p>
        </p:txBody>
      </p:sp>
    </p:spTree>
    <p:extLst>
      <p:ext uri="{BB962C8B-B14F-4D97-AF65-F5344CB8AC3E}">
        <p14:creationId xmlns:p14="http://schemas.microsoft.com/office/powerpoint/2010/main" val="38324134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389120"/>
          </a:xfrm>
        </p:spPr>
        <p:txBody>
          <a:bodyPr/>
          <a:lstStyle/>
          <a:p>
            <a:pPr algn="just"/>
            <a:endParaRPr lang="pl-PL" dirty="0"/>
          </a:p>
          <a:p>
            <a:pPr algn="just"/>
            <a:r>
              <a:rPr lang="pl-PL" dirty="0"/>
              <a:t>Zasada </a:t>
            </a:r>
            <a:r>
              <a:rPr lang="pl-PL" b="1" dirty="0"/>
              <a:t>dewolucji</a:t>
            </a:r>
          </a:p>
          <a:p>
            <a:pPr algn="just"/>
            <a:endParaRPr lang="pl-PL" b="1" dirty="0"/>
          </a:p>
          <a:p>
            <a:pPr marL="109728" indent="0" algn="just">
              <a:buNone/>
            </a:pPr>
            <a:r>
              <a:rPr lang="pl-PL" dirty="0"/>
              <a:t>Możliwość przejęcia czynności postępowania przez prokuratora przełożonego od prokuratora podwładnego do własnego prowadzenia.</a:t>
            </a:r>
          </a:p>
        </p:txBody>
      </p:sp>
    </p:spTree>
    <p:extLst>
      <p:ext uri="{BB962C8B-B14F-4D97-AF65-F5344CB8AC3E}">
        <p14:creationId xmlns:p14="http://schemas.microsoft.com/office/powerpoint/2010/main" val="2374142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C3EFC4-3082-4656-AF23-0796B6CF1D31}"/>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7DB86E14-7B94-46AC-8AF9-6222EA25EB55}"/>
              </a:ext>
            </a:extLst>
          </p:cNvPr>
          <p:cNvSpPr>
            <a:spLocks noGrp="1"/>
          </p:cNvSpPr>
          <p:nvPr>
            <p:ph idx="1"/>
          </p:nvPr>
        </p:nvSpPr>
        <p:spPr/>
        <p:txBody>
          <a:bodyPr/>
          <a:lstStyle/>
          <a:p>
            <a:r>
              <a:rPr lang="pl-PL" dirty="0"/>
              <a:t>4. Przestępstwo z art. 190 § 1 k.k.:</a:t>
            </a:r>
          </a:p>
          <a:p>
            <a:pPr marL="514350" indent="-514350" algn="just">
              <a:buAutoNum type="alphaLcParenR"/>
            </a:pPr>
            <a:r>
              <a:rPr lang="pl-PL" dirty="0"/>
              <a:t>jest przestępstwem względnie wnioskowym, ściganym z oskarżenia prywatnego</a:t>
            </a:r>
          </a:p>
          <a:p>
            <a:pPr marL="514350" indent="-514350" algn="just">
              <a:buAutoNum type="alphaLcParenR"/>
            </a:pPr>
            <a:r>
              <a:rPr lang="pl-PL" dirty="0"/>
              <a:t>jest przestępstwem bezwzględnie wnioskowym, ściganym z oskarżenia publicznego</a:t>
            </a:r>
          </a:p>
          <a:p>
            <a:pPr marL="514350" indent="-514350" algn="just">
              <a:buAutoNum type="alphaLcParenR"/>
            </a:pPr>
            <a:r>
              <a:rPr lang="pl-PL" dirty="0"/>
              <a:t>jest przestępstwem względnie wnioskowym, ściganym z oskarżenia publicznego</a:t>
            </a:r>
          </a:p>
          <a:p>
            <a:pPr marL="514350" indent="-514350" algn="just">
              <a:buAutoNum type="alphaLcParenR"/>
            </a:pPr>
            <a:r>
              <a:rPr lang="pl-PL" dirty="0"/>
              <a:t>jest przestępstwem bezwzględnie wnioskowym, ściganym z oskarżenia prywatnego</a:t>
            </a:r>
          </a:p>
        </p:txBody>
      </p:sp>
    </p:spTree>
    <p:extLst>
      <p:ext uri="{BB962C8B-B14F-4D97-AF65-F5344CB8AC3E}">
        <p14:creationId xmlns:p14="http://schemas.microsoft.com/office/powerpoint/2010/main" val="15654110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lstStyle/>
          <a:p>
            <a:pPr algn="just"/>
            <a:endParaRPr lang="pl-PL" dirty="0"/>
          </a:p>
          <a:p>
            <a:pPr algn="just"/>
            <a:r>
              <a:rPr lang="pl-PL" dirty="0"/>
              <a:t>Zasada </a:t>
            </a:r>
            <a:r>
              <a:rPr lang="pl-PL" b="1" dirty="0"/>
              <a:t>substytucji</a:t>
            </a:r>
          </a:p>
          <a:p>
            <a:pPr algn="just"/>
            <a:endParaRPr lang="pl-PL" b="1" dirty="0"/>
          </a:p>
          <a:p>
            <a:pPr marL="109728" indent="0" algn="just">
              <a:buNone/>
            </a:pPr>
            <a:r>
              <a:rPr lang="pl-PL" dirty="0"/>
              <a:t>Pozwala na zlecanie podległym prokuratorom wykonania czynności będących w kompetencji prokuratora zlecającego, chyba że ustawa zastrzega daną czynność do jego właściwości.</a:t>
            </a:r>
          </a:p>
        </p:txBody>
      </p:sp>
    </p:spTree>
    <p:extLst>
      <p:ext uri="{BB962C8B-B14F-4D97-AF65-F5344CB8AC3E}">
        <p14:creationId xmlns:p14="http://schemas.microsoft.com/office/powerpoint/2010/main" val="18587605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29600" cy="4389120"/>
          </a:xfrm>
        </p:spPr>
        <p:txBody>
          <a:bodyPr>
            <a:normAutofit lnSpcReduction="10000"/>
          </a:bodyPr>
          <a:lstStyle/>
          <a:p>
            <a:pPr algn="just"/>
            <a:endParaRPr lang="pl-PL" dirty="0"/>
          </a:p>
          <a:p>
            <a:pPr algn="just"/>
            <a:r>
              <a:rPr lang="pl-PL" dirty="0"/>
              <a:t>Zasada </a:t>
            </a:r>
            <a:r>
              <a:rPr lang="pl-PL" b="1" dirty="0"/>
              <a:t>indyferencji</a:t>
            </a:r>
          </a:p>
          <a:p>
            <a:pPr algn="just"/>
            <a:endParaRPr lang="pl-PL" b="1" dirty="0"/>
          </a:p>
          <a:p>
            <a:pPr marL="109728" indent="0" algn="just">
              <a:buNone/>
            </a:pPr>
            <a:r>
              <a:rPr lang="pl-PL" dirty="0"/>
              <a:t>Polega na tym, że bez względu na to, który prokurator dokonał danej czynności, jeśli nastąpiła jego zmiana na innego prokuratora w toku postępowania, to z prawnego punktu widzenia nie wpływa to na ważność, czy skuteczność czynności.</a:t>
            </a:r>
          </a:p>
          <a:p>
            <a:pPr marL="109728" indent="0" algn="just">
              <a:buNone/>
            </a:pPr>
            <a:r>
              <a:rPr lang="pl-PL" dirty="0"/>
              <a:t>Wyjątkiem jest brak możliwości zastępstwa w czynnościach powierzonych prokuratorowi określonego szczebla.</a:t>
            </a:r>
          </a:p>
          <a:p>
            <a:pPr marL="109728" indent="0" algn="just">
              <a:buNone/>
            </a:pPr>
            <a:endParaRPr lang="pl-PL" dirty="0"/>
          </a:p>
        </p:txBody>
      </p:sp>
    </p:spTree>
    <p:extLst>
      <p:ext uri="{BB962C8B-B14F-4D97-AF65-F5344CB8AC3E}">
        <p14:creationId xmlns:p14="http://schemas.microsoft.com/office/powerpoint/2010/main" val="14233448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pPr algn="just"/>
            <a:endParaRPr lang="pl-PL" dirty="0"/>
          </a:p>
          <a:p>
            <a:pPr algn="just"/>
            <a:r>
              <a:rPr lang="pl-PL" dirty="0"/>
              <a:t>Zasada </a:t>
            </a:r>
            <a:r>
              <a:rPr lang="pl-PL" b="1" dirty="0"/>
              <a:t>niezależności</a:t>
            </a:r>
          </a:p>
          <a:p>
            <a:pPr marL="0" indent="0" algn="just">
              <a:buNone/>
            </a:pPr>
            <a:r>
              <a:rPr lang="pl-PL" dirty="0"/>
              <a:t>Ustawa – Prawo o prokuraturze:</a:t>
            </a:r>
          </a:p>
          <a:p>
            <a:pPr marL="109728" indent="0" algn="just">
              <a:buNone/>
            </a:pPr>
            <a:endParaRPr lang="pl-PL" b="1" dirty="0"/>
          </a:p>
          <a:p>
            <a:pPr marL="109728" indent="0" algn="just">
              <a:buNone/>
            </a:pPr>
            <a:r>
              <a:rPr lang="pl-PL" dirty="0"/>
              <a:t>Art. 7. § 1. Prokurator </a:t>
            </a:r>
            <a:r>
              <a:rPr lang="pl-PL" b="1" dirty="0"/>
              <a:t>przy wykonywaniu czynności określonych w ustawach </a:t>
            </a:r>
            <a:r>
              <a:rPr lang="pl-PL" b="1" u="sng" dirty="0"/>
              <a:t>jest niezależny</a:t>
            </a:r>
            <a:r>
              <a:rPr lang="pl-PL" dirty="0"/>
              <a:t>, z zastrzeżeniem § 2–6 oraz art. 8 i art. 9.</a:t>
            </a:r>
          </a:p>
          <a:p>
            <a:pPr marL="109728" indent="0" algn="just">
              <a:buNone/>
            </a:pPr>
            <a:endParaRPr lang="pl-PL" b="1" dirty="0"/>
          </a:p>
          <a:p>
            <a:pPr marL="109728" indent="0" algn="just">
              <a:buNone/>
            </a:pPr>
            <a:endParaRPr lang="pl-PL" b="1" dirty="0"/>
          </a:p>
        </p:txBody>
      </p:sp>
      <p:sp>
        <p:nvSpPr>
          <p:cNvPr id="4" name="Cloud Callout 3"/>
          <p:cNvSpPr/>
          <p:nvPr/>
        </p:nvSpPr>
        <p:spPr>
          <a:xfrm>
            <a:off x="2771800" y="4509120"/>
            <a:ext cx="5557580" cy="1772816"/>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Uwaga!</a:t>
            </a:r>
          </a:p>
          <a:p>
            <a:pPr algn="ctr"/>
            <a:r>
              <a:rPr lang="pl-PL" dirty="0"/>
              <a:t>Prokurator </a:t>
            </a:r>
            <a:r>
              <a:rPr lang="pl-PL" b="1" dirty="0"/>
              <a:t>nie jest </a:t>
            </a:r>
            <a:r>
              <a:rPr lang="pl-PL" dirty="0"/>
              <a:t>niezawisły jak sędzia.</a:t>
            </a:r>
          </a:p>
          <a:p>
            <a:pPr algn="ctr"/>
            <a:r>
              <a:rPr lang="pl-PL" dirty="0"/>
              <a:t>Prokurator jest </a:t>
            </a:r>
            <a:r>
              <a:rPr lang="pl-PL" b="1" dirty="0"/>
              <a:t>niezależny</a:t>
            </a:r>
            <a:r>
              <a:rPr lang="pl-PL" dirty="0"/>
              <a:t>.</a:t>
            </a:r>
          </a:p>
        </p:txBody>
      </p:sp>
    </p:spTree>
    <p:extLst>
      <p:ext uri="{BB962C8B-B14F-4D97-AF65-F5344CB8AC3E}">
        <p14:creationId xmlns:p14="http://schemas.microsoft.com/office/powerpoint/2010/main" val="9662718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640960" cy="5904656"/>
          </a:xfrm>
        </p:spPr>
        <p:txBody>
          <a:bodyPr>
            <a:normAutofit fontScale="70000" lnSpcReduction="20000"/>
          </a:bodyPr>
          <a:lstStyle/>
          <a:p>
            <a:endParaRPr lang="pl-PL" dirty="0"/>
          </a:p>
          <a:p>
            <a:pPr marL="109728" indent="0" algn="just">
              <a:buNone/>
            </a:pPr>
            <a:r>
              <a:rPr lang="pl-PL" dirty="0"/>
              <a:t>§ 2. Prokurator  jest  obowiązany  wykonywać  zarządzenia,  wytyczne </a:t>
            </a:r>
          </a:p>
          <a:p>
            <a:pPr marL="109728" indent="0" algn="just">
              <a:buNone/>
            </a:pPr>
            <a:r>
              <a:rPr lang="pl-PL" dirty="0"/>
              <a:t>i polecenia prokuratora przełożonego.</a:t>
            </a:r>
          </a:p>
          <a:p>
            <a:pPr marL="109728" indent="0" algn="just">
              <a:buNone/>
            </a:pPr>
            <a:r>
              <a:rPr lang="pl-PL" dirty="0"/>
              <a:t>§ 3. Polecenie </a:t>
            </a:r>
            <a:r>
              <a:rPr lang="pl-PL" b="1" dirty="0"/>
              <a:t>dotyczące treści czynności procesowej</a:t>
            </a:r>
            <a:r>
              <a:rPr lang="pl-PL" dirty="0"/>
              <a:t> prokurator przełożony </a:t>
            </a:r>
          </a:p>
          <a:p>
            <a:pPr marL="109728" indent="0" algn="just">
              <a:buNone/>
            </a:pPr>
            <a:r>
              <a:rPr lang="pl-PL" b="1" dirty="0"/>
              <a:t>wydaje  na  piśmie</a:t>
            </a:r>
            <a:r>
              <a:rPr lang="pl-PL" dirty="0"/>
              <a:t>,  a na  żądanie  prokuratora  –  wraz  z uzasadnieniem.  W razie </a:t>
            </a:r>
          </a:p>
          <a:p>
            <a:pPr marL="109728" indent="0" algn="just">
              <a:buNone/>
            </a:pPr>
            <a:r>
              <a:rPr lang="pl-PL" dirty="0"/>
              <a:t>przeszkody  w doręczeniu  polecenia  w formie  pisemnej  dopuszczalne  jest </a:t>
            </a:r>
          </a:p>
          <a:p>
            <a:pPr marL="109728" indent="0" algn="just">
              <a:buNone/>
            </a:pPr>
            <a:r>
              <a:rPr lang="pl-PL" dirty="0"/>
              <a:t>przekazanie polecenia ustnie, z tym że przełożony jest obowiązany niezwłocznie </a:t>
            </a:r>
          </a:p>
          <a:p>
            <a:pPr marL="109728" indent="0" algn="just">
              <a:buNone/>
            </a:pPr>
            <a:r>
              <a:rPr lang="pl-PL" dirty="0"/>
              <a:t>potwierdzić je na piśmie. Polecenie włącza się do akt podręcznych sprawy.</a:t>
            </a:r>
          </a:p>
          <a:p>
            <a:pPr marL="109728" indent="0" algn="just">
              <a:buNone/>
            </a:pPr>
            <a:r>
              <a:rPr lang="pl-PL" dirty="0"/>
              <a:t>§ 4. Jeżeli  prokurator  nie  zgadza  się  z poleceniem  dotyczącym  treści </a:t>
            </a:r>
          </a:p>
          <a:p>
            <a:pPr marL="109728" indent="0" algn="just">
              <a:buNone/>
            </a:pPr>
            <a:r>
              <a:rPr lang="pl-PL" dirty="0"/>
              <a:t>czynności  procesowej,  może  żądać  zmiany  polecenia  lub  wyłączenia  go  od </a:t>
            </a:r>
          </a:p>
          <a:p>
            <a:pPr marL="109728" indent="0" algn="just">
              <a:buNone/>
            </a:pPr>
            <a:r>
              <a:rPr lang="pl-PL" dirty="0"/>
              <a:t>wykonania  czynności  albo  od  udziału  w sprawie.  O wyłączeniu  rozstrzyga </a:t>
            </a:r>
          </a:p>
          <a:p>
            <a:pPr marL="109728" indent="0" algn="just">
              <a:buNone/>
            </a:pPr>
            <a:r>
              <a:rPr lang="pl-PL" dirty="0"/>
              <a:t>ostatecznie  prokurator  bezpośrednio  przełożony  nad  prokuratorem,  który  wydał </a:t>
            </a:r>
          </a:p>
          <a:p>
            <a:pPr marL="109728" indent="0" algn="just">
              <a:buNone/>
            </a:pPr>
            <a:r>
              <a:rPr lang="pl-PL" dirty="0"/>
              <a:t>polecenie.</a:t>
            </a:r>
          </a:p>
          <a:p>
            <a:pPr marL="109728" indent="0" algn="just">
              <a:buNone/>
            </a:pPr>
            <a:r>
              <a:rPr lang="pl-PL" dirty="0"/>
              <a:t>§ 5. Żądanie,  o którym  mowa  w § 4,  prokurator  zgłasza  na  piśmie  wraz </a:t>
            </a:r>
          </a:p>
          <a:p>
            <a:pPr marL="109728" indent="0" algn="just">
              <a:buNone/>
            </a:pPr>
            <a:r>
              <a:rPr lang="pl-PL" dirty="0"/>
              <a:t>z uzasadnieniem przełożonemu, który wydał polecenie.</a:t>
            </a:r>
          </a:p>
          <a:p>
            <a:pPr marL="109728" indent="0" algn="just">
              <a:buNone/>
            </a:pPr>
            <a:r>
              <a:rPr lang="pl-PL" dirty="0"/>
              <a:t>§ 6. W przypadku  gdy  w postępowaniu  sądowym  ujawnią  się  nowe </a:t>
            </a:r>
          </a:p>
          <a:p>
            <a:pPr marL="109728" indent="0" algn="just">
              <a:buNone/>
            </a:pPr>
            <a:r>
              <a:rPr lang="pl-PL" dirty="0"/>
              <a:t>okoliczności,  prokurator  samodzielnie  podejmuje  decyzje  związane  z dalszym </a:t>
            </a:r>
          </a:p>
          <a:p>
            <a:pPr marL="109728" indent="0" algn="just">
              <a:buNone/>
            </a:pPr>
            <a:r>
              <a:rPr lang="pl-PL" dirty="0"/>
              <a:t>tokiem  tego  postępowania.  Jeżeli  następstwem  decyzji  może  być  konieczność </a:t>
            </a:r>
          </a:p>
          <a:p>
            <a:pPr marL="109728" indent="0" algn="just">
              <a:buNone/>
            </a:pPr>
            <a:r>
              <a:rPr lang="pl-PL" dirty="0"/>
              <a:t>dokonania wydatku przewyższającego kwotę ustaloną przez kierownika jednostki </a:t>
            </a:r>
          </a:p>
          <a:p>
            <a:pPr marL="109728" indent="0" algn="just">
              <a:buNone/>
            </a:pPr>
            <a:r>
              <a:rPr lang="pl-PL" dirty="0"/>
              <a:t>organizacyjnej, prokurator może podjąć decyzję po uzyskaniu zgody kierownika </a:t>
            </a:r>
          </a:p>
          <a:p>
            <a:pPr marL="109728" indent="0" algn="just">
              <a:buNone/>
            </a:pPr>
            <a:r>
              <a:rPr lang="pl-PL" dirty="0"/>
              <a:t>jednostki organizacyjnej. </a:t>
            </a:r>
          </a:p>
        </p:txBody>
      </p:sp>
    </p:spTree>
    <p:extLst>
      <p:ext uri="{BB962C8B-B14F-4D97-AF65-F5344CB8AC3E}">
        <p14:creationId xmlns:p14="http://schemas.microsoft.com/office/powerpoint/2010/main" val="33199934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85000" lnSpcReduction="20000"/>
          </a:bodyPr>
          <a:lstStyle/>
          <a:p>
            <a:pPr marL="109728" indent="0">
              <a:buNone/>
            </a:pPr>
            <a:r>
              <a:rPr lang="pl-PL" b="1" dirty="0"/>
              <a:t>Art. 8. </a:t>
            </a:r>
            <a:r>
              <a:rPr lang="pl-PL" dirty="0"/>
              <a:t>§ 1.  Prokurator  przełożony  uprawniony  jest  do  zmiany  lub  uchylenia decyzji  prokuratora  podległego.  Zmiana  lub  uchylenie  decyzji  wymagają  formy pisemnej i są włączane do akt sprawy.</a:t>
            </a:r>
          </a:p>
          <a:p>
            <a:pPr marL="109728" indent="0">
              <a:buNone/>
            </a:pPr>
            <a:r>
              <a:rPr lang="pl-PL" dirty="0"/>
              <a:t>§ 2. Zmiana  lub  uchylenie  decyzji  doręczonej  stronom,  ich  pełnomocnikom lub  obrońcom  oraz  innym  uprawnionym  podmiotom  może  nastąpić  wyłącznie z zachowaniem trybu i zasad określonych w ustawie.</a:t>
            </a:r>
          </a:p>
          <a:p>
            <a:pPr marL="109728" indent="0">
              <a:buNone/>
            </a:pPr>
            <a:endParaRPr lang="pl-PL" dirty="0"/>
          </a:p>
          <a:p>
            <a:pPr marL="109728" indent="0">
              <a:buNone/>
            </a:pPr>
            <a:r>
              <a:rPr lang="pl-PL" b="1" dirty="0"/>
              <a:t>Art. 9. </a:t>
            </a:r>
            <a:r>
              <a:rPr lang="pl-PL" dirty="0"/>
              <a:t>§ 1. Prokurator przełożony może powierzyć podległym prokuratorom wykonywanie  czynności  należących  do  jego  zakresu  działania,  chyba  że  ustawa zastrzega określoną czynność wyłącznie do jego właściwości.</a:t>
            </a:r>
          </a:p>
          <a:p>
            <a:pPr marL="109728" indent="0">
              <a:buNone/>
            </a:pPr>
            <a:r>
              <a:rPr lang="pl-PL" dirty="0"/>
              <a:t>§ 2. Prokurator  przełożony  może  przejmować  sprawy  prowadzone  przez prokuratorów  podległych  i wykonywać  ich  czynności,  chyba  że  przepisy  ustawy stanowią inaczej.</a:t>
            </a:r>
          </a:p>
        </p:txBody>
      </p:sp>
    </p:spTree>
    <p:extLst>
      <p:ext uri="{BB962C8B-B14F-4D97-AF65-F5344CB8AC3E}">
        <p14:creationId xmlns:p14="http://schemas.microsoft.com/office/powerpoint/2010/main" val="27680317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229600" cy="4389120"/>
          </a:xfrm>
        </p:spPr>
        <p:txBody>
          <a:bodyPr>
            <a:normAutofit fontScale="85000" lnSpcReduction="20000"/>
          </a:bodyPr>
          <a:lstStyle/>
          <a:p>
            <a:endParaRPr lang="pl-PL" dirty="0"/>
          </a:p>
          <a:p>
            <a:r>
              <a:rPr lang="pl-PL" dirty="0"/>
              <a:t>Zasada </a:t>
            </a:r>
            <a:r>
              <a:rPr lang="pl-PL" b="1" dirty="0"/>
              <a:t>samodzielności</a:t>
            </a:r>
          </a:p>
          <a:p>
            <a:endParaRPr lang="pl-PL" b="1" dirty="0"/>
          </a:p>
          <a:p>
            <a:pPr marL="109728" indent="0" algn="just">
              <a:buNone/>
            </a:pPr>
            <a:r>
              <a:rPr lang="pl-PL" dirty="0"/>
              <a:t>W przypadku ujawnienia się </a:t>
            </a:r>
            <a:r>
              <a:rPr lang="pl-PL" b="1" dirty="0"/>
              <a:t>nowych okoliczności w postępowaniu sądowym </a:t>
            </a:r>
            <a:r>
              <a:rPr lang="pl-PL" dirty="0"/>
              <a:t>prokurator samodzielnie podejmuje decyzje związane z dalszym tokiem tego postępowania.</a:t>
            </a:r>
          </a:p>
          <a:p>
            <a:pPr marL="109728" indent="0">
              <a:buNone/>
            </a:pPr>
            <a:endParaRPr lang="pl-PL" dirty="0"/>
          </a:p>
          <a:p>
            <a:pPr marL="109728" indent="0" algn="just">
              <a:buNone/>
            </a:pPr>
            <a:r>
              <a:rPr lang="pl-PL" b="1" dirty="0"/>
              <a:t>Art. 7 § 6. </a:t>
            </a:r>
            <a:r>
              <a:rPr lang="pl-PL" dirty="0"/>
              <a:t>W przypadku  gdy  w postępowaniu  sądowym  ujawnią  się  nowe okoliczności,  prokurator  samodzielnie  podejmuje  decyzje  związane  z dalszym tokiem  tego  postępowania.  Jeżeli  następstwem  decyzji  może  być  konieczność dokonania wydatku przewyższającego kwotę ustaloną przez kierownika jednostki organizacyjnej, prokurator może podjąć decyzję po uzyskaniu zgody kierownika jednostki organizacyjnej. </a:t>
            </a:r>
          </a:p>
          <a:p>
            <a:pPr marL="109728" indent="0">
              <a:buNone/>
            </a:pPr>
            <a:endParaRPr lang="pl-PL" dirty="0"/>
          </a:p>
          <a:p>
            <a:pPr marL="109728" indent="0">
              <a:buNone/>
            </a:pPr>
            <a:endParaRPr lang="pl-PL" dirty="0"/>
          </a:p>
          <a:p>
            <a:pPr marL="109728" indent="0">
              <a:buNone/>
            </a:pPr>
            <a:endParaRPr lang="pl-PL" dirty="0"/>
          </a:p>
        </p:txBody>
      </p:sp>
    </p:spTree>
    <p:extLst>
      <p:ext uri="{BB962C8B-B14F-4D97-AF65-F5344CB8AC3E}">
        <p14:creationId xmlns:p14="http://schemas.microsoft.com/office/powerpoint/2010/main" val="4407085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Wyłączenie</a:t>
            </a:r>
            <a:r>
              <a:rPr lang="pl-PL" dirty="0"/>
              <a:t> oskarżyciela publicznego→ art. 47 i 48 k.p.k.</a:t>
            </a:r>
          </a:p>
          <a:p>
            <a:endParaRPr lang="pl-PL" dirty="0"/>
          </a:p>
          <a:p>
            <a:r>
              <a:rPr lang="pl-PL" dirty="0"/>
              <a:t>Odesłanie do przepisów o wyłączeniu sędziego.</a:t>
            </a:r>
          </a:p>
          <a:p>
            <a:endParaRPr lang="pl-PL" dirty="0"/>
          </a:p>
          <a:p>
            <a:r>
              <a:rPr lang="pl-PL" dirty="0"/>
              <a:t>Zasada </a:t>
            </a:r>
            <a:r>
              <a:rPr lang="pl-PL" b="1" dirty="0"/>
              <a:t>obiektywizmu </a:t>
            </a:r>
            <a:r>
              <a:rPr lang="pl-PL" dirty="0"/>
              <a:t>(art. 4 k.p.k.)</a:t>
            </a:r>
          </a:p>
          <a:p>
            <a:endParaRPr lang="pl-PL" b="1" dirty="0"/>
          </a:p>
          <a:p>
            <a:endParaRPr lang="pl-PL" b="1" dirty="0"/>
          </a:p>
        </p:txBody>
      </p:sp>
    </p:spTree>
    <p:extLst>
      <p:ext uri="{BB962C8B-B14F-4D97-AF65-F5344CB8AC3E}">
        <p14:creationId xmlns:p14="http://schemas.microsoft.com/office/powerpoint/2010/main" val="8548305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229600" cy="2883776"/>
          </a:xfrm>
        </p:spPr>
        <p:txBody>
          <a:bodyPr/>
          <a:lstStyle/>
          <a:p>
            <a:pPr marL="109728" indent="0" algn="just">
              <a:buNone/>
            </a:pPr>
            <a:r>
              <a:rPr lang="pl-PL" b="1" dirty="0"/>
              <a:t>Zasada obiektywizmu </a:t>
            </a:r>
            <a:r>
              <a:rPr lang="pl-PL" dirty="0"/>
              <a:t>- dyrektywa, zgodnie z którą organ procesowy powinien mieć bezstronny stosunek do stron i innych uczestników procesu oraz nie powinien kierunkowo nastawiać się do samej sprawy.</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36998062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20249"/>
            <a:ext cx="8229600" cy="5112568"/>
          </a:xfrm>
        </p:spPr>
        <p:txBody>
          <a:bodyPr>
            <a:normAutofit fontScale="77500" lnSpcReduction="20000"/>
          </a:bodyPr>
          <a:lstStyle/>
          <a:p>
            <a:pPr algn="just"/>
            <a:r>
              <a:rPr lang="pl-PL" dirty="0"/>
              <a:t>Art. 4 k.p.k.→ dotyczy wszystkich organów procesowych.</a:t>
            </a:r>
          </a:p>
          <a:p>
            <a:pPr algn="just"/>
            <a:endParaRPr lang="pl-PL" dirty="0"/>
          </a:p>
          <a:p>
            <a:pPr algn="just"/>
            <a:r>
              <a:rPr lang="pl-PL" dirty="0"/>
              <a:t>Obowiązywanie tej zasady, w aspekcie bezstronności, można również wywieść z przepisów o wyłączeniu uczestników procesu</a:t>
            </a:r>
          </a:p>
          <a:p>
            <a:pPr algn="just">
              <a:buFontTx/>
              <a:buChar char="-"/>
            </a:pPr>
            <a:r>
              <a:rPr lang="pl-PL" dirty="0"/>
              <a:t>wyłączenie sędziego (art. 40-41 k.p.k.),</a:t>
            </a:r>
          </a:p>
          <a:p>
            <a:pPr algn="just">
              <a:buFontTx/>
              <a:buChar char="-"/>
            </a:pPr>
            <a:r>
              <a:rPr lang="pl-PL" dirty="0"/>
              <a:t>wyłączenie mediatora (art. 23a § 3 k.p.k.),</a:t>
            </a:r>
          </a:p>
          <a:p>
            <a:pPr algn="just">
              <a:buFontTx/>
              <a:buChar char="-"/>
            </a:pPr>
            <a:r>
              <a:rPr lang="pl-PL" dirty="0"/>
              <a:t>wyłączenie ławnika i referendarza sądowego (art. 44 k.p.k.),</a:t>
            </a:r>
          </a:p>
          <a:p>
            <a:pPr algn="just">
              <a:buFontTx/>
              <a:buChar char="-"/>
            </a:pPr>
            <a:r>
              <a:rPr lang="pl-PL" dirty="0"/>
              <a:t>wyłączenie prokuratora i innych organów prowadzących postępowanie przygotowawcze lub będących oskarżycielem publicznym przed sądem (art. 47 § 1 k.p.k.),</a:t>
            </a:r>
          </a:p>
          <a:p>
            <a:pPr algn="just">
              <a:buFontTx/>
              <a:buChar char="-"/>
            </a:pPr>
            <a:r>
              <a:rPr lang="pl-PL" dirty="0"/>
              <a:t>wyłączenie biegłego (art. 196 § 3 k.p.k.),</a:t>
            </a:r>
          </a:p>
          <a:p>
            <a:pPr algn="just">
              <a:buFontTx/>
              <a:buChar char="-"/>
            </a:pPr>
            <a:r>
              <a:rPr lang="pl-PL" dirty="0"/>
              <a:t>wyłączenie tłumacza (art. 204 § 3 k.p.k.),</a:t>
            </a:r>
          </a:p>
          <a:p>
            <a:pPr algn="just">
              <a:buFontTx/>
              <a:buChar char="-"/>
            </a:pPr>
            <a:r>
              <a:rPr lang="pl-PL" dirty="0"/>
              <a:t>wyłączenie specjalisty (art. 206 § 1 k.p.k.),</a:t>
            </a:r>
          </a:p>
          <a:p>
            <a:pPr algn="just">
              <a:buFontTx/>
              <a:buChar char="-"/>
            </a:pPr>
            <a:r>
              <a:rPr lang="pl-PL" dirty="0"/>
              <a:t>wyłączenie protokolanta i stenografa (art. 146 § 1 k.p.k.),</a:t>
            </a:r>
          </a:p>
          <a:p>
            <a:pPr algn="just">
              <a:buFontTx/>
              <a:buChar char="-"/>
            </a:pPr>
            <a:r>
              <a:rPr lang="pl-PL" dirty="0"/>
              <a:t>wyłączenie osoby przeprowadzającej wywiad środowiskowy (art. 214 § 8 k.p.k.).</a:t>
            </a:r>
          </a:p>
        </p:txBody>
      </p:sp>
      <p:sp>
        <p:nvSpPr>
          <p:cNvPr id="3" name="Title 2"/>
          <p:cNvSpPr>
            <a:spLocks noGrp="1"/>
          </p:cNvSpPr>
          <p:nvPr>
            <p:ph type="title"/>
          </p:nvPr>
        </p:nvSpPr>
        <p:spPr>
          <a:xfrm>
            <a:off x="395536" y="332656"/>
            <a:ext cx="8229600" cy="1143000"/>
          </a:xfrm>
        </p:spPr>
        <p:txBody>
          <a:bodyPr/>
          <a:lstStyle/>
          <a:p>
            <a:pPr algn="ctr"/>
            <a:r>
              <a:rPr lang="pl-PL" dirty="0"/>
              <a:t>Zasada obiektywizmu</a:t>
            </a:r>
          </a:p>
        </p:txBody>
      </p:sp>
    </p:spTree>
    <p:extLst>
      <p:ext uri="{BB962C8B-B14F-4D97-AF65-F5344CB8AC3E}">
        <p14:creationId xmlns:p14="http://schemas.microsoft.com/office/powerpoint/2010/main" val="33576507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pl-PL" dirty="0"/>
          </a:p>
          <a:p>
            <a:pPr marL="109728" indent="0" algn="ctr">
              <a:buNone/>
            </a:pPr>
            <a:endParaRPr lang="pl-PL" dirty="0"/>
          </a:p>
        </p:txBody>
      </p:sp>
      <p:sp>
        <p:nvSpPr>
          <p:cNvPr id="3" name="Title 2"/>
          <p:cNvSpPr>
            <a:spLocks noGrp="1"/>
          </p:cNvSpPr>
          <p:nvPr>
            <p:ph type="title"/>
          </p:nvPr>
        </p:nvSpPr>
        <p:spPr/>
        <p:txBody>
          <a:bodyPr/>
          <a:lstStyle/>
          <a:p>
            <a:pPr algn="ctr"/>
            <a:r>
              <a:rPr lang="pl-PL" dirty="0"/>
              <a:t>Zasada obiektywizmu</a:t>
            </a:r>
          </a:p>
        </p:txBody>
      </p:sp>
      <p:sp>
        <p:nvSpPr>
          <p:cNvPr id="6" name="Down Arrow 5"/>
          <p:cNvSpPr/>
          <p:nvPr/>
        </p:nvSpPr>
        <p:spPr>
          <a:xfrm>
            <a:off x="1979712"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Down Arrow 6"/>
          <p:cNvSpPr/>
          <p:nvPr/>
        </p:nvSpPr>
        <p:spPr>
          <a:xfrm>
            <a:off x="6610791"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TextBox 7"/>
          <p:cNvSpPr txBox="1"/>
          <p:nvPr/>
        </p:nvSpPr>
        <p:spPr>
          <a:xfrm>
            <a:off x="3275856" y="2780928"/>
            <a:ext cx="2592288" cy="369332"/>
          </a:xfrm>
          <a:prstGeom prst="rect">
            <a:avLst/>
          </a:prstGeom>
          <a:noFill/>
        </p:spPr>
        <p:txBody>
          <a:bodyPr wrap="square" rtlCol="0">
            <a:spAutoFit/>
          </a:bodyPr>
          <a:lstStyle/>
          <a:p>
            <a:pPr algn="ctr"/>
            <a:r>
              <a:rPr lang="pl-PL" b="1" dirty="0"/>
              <a:t>NEUTRALNOŚĆ</a:t>
            </a:r>
          </a:p>
        </p:txBody>
      </p:sp>
      <p:sp>
        <p:nvSpPr>
          <p:cNvPr id="9" name="Flowchart: Process 8"/>
          <p:cNvSpPr/>
          <p:nvPr/>
        </p:nvSpPr>
        <p:spPr>
          <a:xfrm>
            <a:off x="2339751" y="1700808"/>
            <a:ext cx="4392489"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ORGAN PROCESOWY</a:t>
            </a:r>
          </a:p>
        </p:txBody>
      </p:sp>
      <p:sp>
        <p:nvSpPr>
          <p:cNvPr id="10" name="Flowchart: Connector 9"/>
          <p:cNvSpPr/>
          <p:nvPr/>
        </p:nvSpPr>
        <p:spPr>
          <a:xfrm>
            <a:off x="1115616"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a:t>
            </a:r>
          </a:p>
        </p:txBody>
      </p:sp>
      <p:sp>
        <p:nvSpPr>
          <p:cNvPr id="11" name="Flowchart: Connector 10"/>
          <p:cNvSpPr/>
          <p:nvPr/>
        </p:nvSpPr>
        <p:spPr>
          <a:xfrm>
            <a:off x="5772987"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SPRAWA</a:t>
            </a:r>
          </a:p>
        </p:txBody>
      </p:sp>
    </p:spTree>
    <p:extLst>
      <p:ext uri="{BB962C8B-B14F-4D97-AF65-F5344CB8AC3E}">
        <p14:creationId xmlns:p14="http://schemas.microsoft.com/office/powerpoint/2010/main" val="21528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136904" cy="638944"/>
          </a:xfrm>
        </p:spPr>
        <p:txBody>
          <a:bodyPr>
            <a:normAutofit/>
          </a:bodyPr>
          <a:lstStyle/>
          <a:p>
            <a:pPr algn="ctr"/>
            <a:r>
              <a:rPr lang="pl-PL" sz="3200" b="1" dirty="0">
                <a:solidFill>
                  <a:srgbClr val="FF0000"/>
                </a:solidFill>
              </a:rPr>
              <a:t>Kazus: wniosek o ściganie</a:t>
            </a:r>
          </a:p>
        </p:txBody>
      </p:sp>
      <p:sp>
        <p:nvSpPr>
          <p:cNvPr id="3" name="Symbol zastępczy zawartości 2"/>
          <p:cNvSpPr>
            <a:spLocks noGrp="1"/>
          </p:cNvSpPr>
          <p:nvPr>
            <p:ph idx="1"/>
          </p:nvPr>
        </p:nvSpPr>
        <p:spPr>
          <a:xfrm>
            <a:off x="179512" y="908720"/>
            <a:ext cx="8795320" cy="6165304"/>
          </a:xfrm>
        </p:spPr>
        <p:txBody>
          <a:bodyPr>
            <a:normAutofit fontScale="55000" lnSpcReduction="20000"/>
          </a:bodyPr>
          <a:lstStyle/>
          <a:p>
            <a:pPr marL="0" indent="0" algn="just">
              <a:buNone/>
            </a:pPr>
            <a:r>
              <a:rPr lang="pl-PL" sz="4400" dirty="0">
                <a:latin typeface="Times New Roman" pitchFamily="18" charset="0"/>
                <a:cs typeface="Times New Roman" pitchFamily="18" charset="0"/>
              </a:rPr>
              <a:t>W dniu 25 marca 2010r. na komisariat Policji we Wrocławiu zgłosiła się Anna K. i złożyła zawiadomienie o tym, że w dniu 24 marca 2010r. w trakcie imprezy domowej zorganizowanej przez szwagra Krzysztofa W. w jego mieszkaniu groził on jej wraz z dwoma kolegami – Józefem D. oraz Rafałem G. – że „jeżeli nie da im pieniędzy na alkohol, to lepiej, żeby już się nie pojawiała na dzielnicy”. Anna K. opuściła mieszkanie szwagra, ale jak zeznała w trakcie przesłuchania, znając kryminalną przeszłość mężczyzn, obawia się, że ich groźby mogą zostać spełnione. Pouczona o fakcie, że przestępstwo z art. 190 § 1 k.k. jest przestępstwem ściganym na wniosek pokrzywdzonego, złożyła taki wniosek w odniesieniu do Józefa D., gdyż jak stwierdziła, to on był prowodyrem całego zajścia, a jej szwagier oraz Rafał G. bez zachęty ze strony Józefa D. nigdy nie wyrządziliby jej krzywdy.</a:t>
            </a:r>
          </a:p>
          <a:p>
            <a:pPr marL="0" indent="0">
              <a:buNone/>
            </a:pPr>
            <a:endParaRPr lang="pl-PL" b="1" i="1" dirty="0">
              <a:latin typeface="Times New Roman" pitchFamily="18" charset="0"/>
              <a:cs typeface="Times New Roman" pitchFamily="18" charset="0"/>
            </a:endParaRPr>
          </a:p>
          <a:p>
            <a:pPr marL="0" indent="0">
              <a:buNone/>
            </a:pPr>
            <a:r>
              <a:rPr lang="pl-PL" sz="4400" b="1" i="1" dirty="0">
                <a:latin typeface="Times New Roman" pitchFamily="18" charset="0"/>
                <a:cs typeface="Times New Roman" pitchFamily="18" charset="0"/>
              </a:rPr>
              <a:t>Jaki skutek ma złożony przez Annę K. wniosek o ściganie?</a:t>
            </a:r>
          </a:p>
          <a:p>
            <a:pPr marL="0" indent="0">
              <a:buNone/>
            </a:pPr>
            <a:r>
              <a:rPr lang="pl-PL" sz="4400" b="1" i="1" dirty="0">
                <a:latin typeface="Times New Roman" pitchFamily="18" charset="0"/>
                <a:cs typeface="Times New Roman" pitchFamily="18" charset="0"/>
              </a:rPr>
              <a:t>Czy pokrzywdzona może go cofnąć? </a:t>
            </a:r>
          </a:p>
        </p:txBody>
      </p:sp>
    </p:spTree>
    <p:extLst>
      <p:ext uri="{BB962C8B-B14F-4D97-AF65-F5344CB8AC3E}">
        <p14:creationId xmlns:p14="http://schemas.microsoft.com/office/powerpoint/2010/main" val="7706617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Nakazuje organom dokonującym czynności procesowych podejście do uczestników procesu oraz do samej sprawy bez uprzedzeń oraz bez uprzedniego nastawienia.</a:t>
            </a:r>
          </a:p>
          <a:p>
            <a:pPr algn="just"/>
            <a:endParaRPr lang="pl-PL" dirty="0"/>
          </a:p>
          <a:p>
            <a:pPr algn="just"/>
            <a:r>
              <a:rPr lang="pl-PL" dirty="0"/>
              <a:t>Organy procesowe zobowiązane są do wyzbycia się czysto subiektywnej perspektywy oraz wszechstronnego przeanalizowania sprawy i poświęcenia szczególnej uwagi stanowisku stron.</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20999029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dirty="0"/>
              <a:t>Obiektywizm jest realny, gdy zostaną spełnione następujące warunki:</a:t>
            </a:r>
          </a:p>
          <a:p>
            <a:pPr marL="624078" indent="-514350" algn="just">
              <a:buAutoNum type="arabicParenR"/>
            </a:pPr>
            <a:r>
              <a:rPr lang="pl-PL" dirty="0"/>
              <a:t>niezawisłość,</a:t>
            </a:r>
          </a:p>
          <a:p>
            <a:pPr marL="624078" indent="-514350" algn="just">
              <a:buAutoNum type="arabicParenR"/>
            </a:pPr>
            <a:endParaRPr lang="pl-PL" dirty="0"/>
          </a:p>
          <a:p>
            <a:pPr marL="624078" indent="-514350" algn="just">
              <a:buAutoNum type="arabicParenR"/>
            </a:pPr>
            <a:r>
              <a:rPr lang="pl-PL" dirty="0"/>
              <a:t>przestrzeganie reguły </a:t>
            </a:r>
            <a:r>
              <a:rPr lang="pl-PL" i="1" dirty="0"/>
              <a:t>audiatur et altera pars,</a:t>
            </a:r>
          </a:p>
          <a:p>
            <a:pPr marL="624078" indent="-514350" algn="just">
              <a:buAutoNum type="arabicParenR"/>
            </a:pPr>
            <a:endParaRPr lang="pl-PL" i="1" dirty="0"/>
          </a:p>
          <a:p>
            <a:pPr marL="624078" indent="-514350" algn="just">
              <a:buAutoNum type="arabicParenR"/>
            </a:pPr>
            <a:r>
              <a:rPr lang="pl-PL" dirty="0"/>
              <a:t>minimalne działanie czynników irracjonalnych, wpływających na podejmowanie decyzji.</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12723853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pl-PL" b="1" dirty="0"/>
              <a:t>niezawisłość</a:t>
            </a:r>
          </a:p>
          <a:p>
            <a:pPr marL="109728" indent="0" algn="just">
              <a:buNone/>
            </a:pPr>
            <a:r>
              <a:rPr lang="pl-PL" dirty="0"/>
              <a:t>Niezawisłość nie tylko od stron procesowych, ale także od środowiska, oraz niepodległość sposobu myślenia.</a:t>
            </a:r>
          </a:p>
          <a:p>
            <a:pPr marL="109728" indent="0" algn="just">
              <a:buNone/>
            </a:pPr>
            <a:endParaRPr lang="pl-PL" dirty="0"/>
          </a:p>
          <a:p>
            <a:pPr algn="just"/>
            <a:r>
              <a:rPr lang="pl-PL" b="1" i="1" dirty="0"/>
              <a:t>audiatur et altera pars</a:t>
            </a:r>
          </a:p>
          <a:p>
            <a:pPr marL="109728" indent="0" algn="just">
              <a:buNone/>
            </a:pPr>
            <a:r>
              <a:rPr lang="pl-PL" dirty="0"/>
              <a:t>Należy wziąć pod uwagę cały materiał dowodowy, świadczący na rzecz, jak i przeciw każdej ze stron, oraz wysłuchać argumentów wszystkich stron procesowych.</a:t>
            </a:r>
          </a:p>
          <a:p>
            <a:pPr marL="109728" indent="0" algn="just">
              <a:buNone/>
            </a:pPr>
            <a:endParaRPr lang="pl-PL" dirty="0"/>
          </a:p>
          <a:p>
            <a:pPr algn="just"/>
            <a:r>
              <a:rPr lang="pl-PL" b="1" dirty="0"/>
              <a:t>minimalne działanie czynników irracjonalnych</a:t>
            </a:r>
          </a:p>
          <a:p>
            <a:pPr marL="109728" indent="0" algn="just">
              <a:buNone/>
            </a:pPr>
            <a:r>
              <a:rPr lang="pl-PL" dirty="0"/>
              <a:t>Warunek ten nie sprowadza się do żądania, by sędzia stał się automatem. Chodzi o to, aby poziom irracjonalizmu został zredukowany do minimum. Służy temu doświadczenie życiowe i charakter sędziego, jego wiedza i kolektywność orzekania.</a:t>
            </a:r>
          </a:p>
        </p:txBody>
      </p:sp>
      <p:sp>
        <p:nvSpPr>
          <p:cNvPr id="3" name="Title 2"/>
          <p:cNvSpPr>
            <a:spLocks noGrp="1"/>
          </p:cNvSpPr>
          <p:nvPr>
            <p:ph type="title"/>
          </p:nvPr>
        </p:nvSpPr>
        <p:spPr/>
        <p:txBody>
          <a:bodyPr/>
          <a:lstStyle/>
          <a:p>
            <a:pPr algn="ctr"/>
            <a:r>
              <a:rPr lang="pl-PL" dirty="0"/>
              <a:t>Zasada obiektywzimu</a:t>
            </a:r>
          </a:p>
        </p:txBody>
      </p:sp>
    </p:spTree>
    <p:extLst>
      <p:ext uri="{BB962C8B-B14F-4D97-AF65-F5344CB8AC3E}">
        <p14:creationId xmlns:p14="http://schemas.microsoft.com/office/powerpoint/2010/main" val="17040288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968552"/>
          </a:xfrm>
        </p:spPr>
        <p:txBody>
          <a:bodyPr>
            <a:normAutofit fontScale="92500" lnSpcReduction="10000"/>
          </a:bodyPr>
          <a:lstStyle/>
          <a:p>
            <a:pPr marL="109728" indent="0" algn="ctr">
              <a:buNone/>
            </a:pPr>
            <a:r>
              <a:rPr lang="pl-PL" b="1" dirty="0"/>
              <a:t>Gwarancje zasady obiektywizmu</a:t>
            </a:r>
          </a:p>
          <a:p>
            <a:pPr marL="109728" indent="0" algn="ctr">
              <a:buNone/>
            </a:pPr>
            <a:endParaRPr lang="pl-PL" b="1" dirty="0"/>
          </a:p>
          <a:p>
            <a:r>
              <a:rPr lang="pl-PL" dirty="0"/>
              <a:t>niezależność sądownictwa,</a:t>
            </a:r>
          </a:p>
          <a:p>
            <a:r>
              <a:rPr lang="pl-PL" dirty="0"/>
              <a:t>niezawisłość sędziowska,</a:t>
            </a:r>
          </a:p>
          <a:p>
            <a:r>
              <a:rPr lang="pl-PL" dirty="0"/>
              <a:t>ustawowo określona właściwość sądów,</a:t>
            </a:r>
          </a:p>
          <a:p>
            <a:r>
              <a:rPr lang="pl-PL" dirty="0"/>
              <a:t>ustawowe regulacje dotyczące wyznaczania składów orzekających,</a:t>
            </a:r>
          </a:p>
          <a:p>
            <a:r>
              <a:rPr lang="pl-PL" dirty="0"/>
              <a:t>kolegialność składu orzekającego,</a:t>
            </a:r>
          </a:p>
          <a:p>
            <a:r>
              <a:rPr lang="pl-PL" dirty="0"/>
              <a:t>instytucja wyłączenia uczestników postępowania,</a:t>
            </a:r>
          </a:p>
          <a:p>
            <a:r>
              <a:rPr lang="pl-PL" dirty="0"/>
              <a:t>jawność postępowania,</a:t>
            </a:r>
          </a:p>
          <a:p>
            <a:r>
              <a:rPr lang="pl-PL" dirty="0"/>
              <a:t>obowiązek uzasadniania rozstrzygnięć procesowych,</a:t>
            </a:r>
          </a:p>
          <a:p>
            <a:r>
              <a:rPr lang="pl-PL" dirty="0"/>
              <a:t>kontrola instancyjna.</a:t>
            </a:r>
          </a:p>
        </p:txBody>
      </p:sp>
      <p:sp>
        <p:nvSpPr>
          <p:cNvPr id="3" name="Title 2"/>
          <p:cNvSpPr>
            <a:spLocks noGrp="1"/>
          </p:cNvSpPr>
          <p:nvPr>
            <p:ph type="title"/>
          </p:nvPr>
        </p:nvSpPr>
        <p:spPr>
          <a:xfrm>
            <a:off x="467544" y="332656"/>
            <a:ext cx="8229600" cy="1143000"/>
          </a:xfrm>
        </p:spPr>
        <p:txBody>
          <a:bodyPr/>
          <a:lstStyle/>
          <a:p>
            <a:pPr algn="ctr"/>
            <a:r>
              <a:rPr lang="pl-PL" dirty="0"/>
              <a:t>Zasada obiektywizmu</a:t>
            </a:r>
          </a:p>
        </p:txBody>
      </p:sp>
    </p:spTree>
    <p:extLst>
      <p:ext uri="{BB962C8B-B14F-4D97-AF65-F5344CB8AC3E}">
        <p14:creationId xmlns:p14="http://schemas.microsoft.com/office/powerpoint/2010/main" val="4575483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692696"/>
            <a:ext cx="8496944" cy="792088"/>
          </a:xfrm>
        </p:spPr>
        <p:txBody>
          <a:bodyPr>
            <a:normAutofit fontScale="90000"/>
          </a:bodyPr>
          <a:lstStyle/>
          <a:p>
            <a:pPr algn="ctr"/>
            <a:r>
              <a:rPr lang="pl-PL" b="1" dirty="0"/>
              <a:t>Policja, ABW, CBA, inne uprawnione służby</a:t>
            </a:r>
          </a:p>
        </p:txBody>
      </p:sp>
      <p:sp>
        <p:nvSpPr>
          <p:cNvPr id="3" name="Symbol zastępczy zawartości 2"/>
          <p:cNvSpPr>
            <a:spLocks noGrp="1"/>
          </p:cNvSpPr>
          <p:nvPr>
            <p:ph idx="1"/>
          </p:nvPr>
        </p:nvSpPr>
        <p:spPr>
          <a:xfrm>
            <a:off x="395536" y="1340768"/>
            <a:ext cx="8496944" cy="5373216"/>
          </a:xfrm>
        </p:spPr>
        <p:txBody>
          <a:bodyPr>
            <a:noAutofit/>
          </a:bodyPr>
          <a:lstStyle/>
          <a:p>
            <a:r>
              <a:rPr lang="pl-PL" sz="2300" b="1" dirty="0"/>
              <a:t>Policja</a:t>
            </a:r>
            <a:r>
              <a:rPr lang="pl-PL" sz="2300" dirty="0"/>
              <a:t> to umundurowana i uzbrojona formacja służąca społeczeństwu i przeznaczona do ochrony bezpieczeństwa obywateli oraz do utrzymania bezpieczeństwa i porządku publicznego. Policją kieruje </a:t>
            </a:r>
            <a:r>
              <a:rPr lang="pl-PL" sz="2300" b="1" dirty="0"/>
              <a:t>Komendant Główny Policji</a:t>
            </a:r>
            <a:r>
              <a:rPr lang="pl-PL" sz="2300" dirty="0"/>
              <a:t>.</a:t>
            </a:r>
          </a:p>
          <a:p>
            <a:r>
              <a:rPr lang="pl-PL" sz="2300" b="1" dirty="0"/>
              <a:t>Agencja Bezpieczeństwa Wewnętrznego</a:t>
            </a:r>
            <a:r>
              <a:rPr lang="pl-PL" sz="2300" dirty="0"/>
              <a:t> jest instytucją państwową, właściwą w sprawach ochrony bezpieczeństwa wewnętrznego państwa i jego porządku konstytucyjnego.</a:t>
            </a:r>
          </a:p>
          <a:p>
            <a:r>
              <a:rPr lang="pl-PL" sz="2300" b="1" dirty="0"/>
              <a:t>Centralne Biuro Antykorupcyjne</a:t>
            </a:r>
            <a:r>
              <a:rPr lang="pl-PL" sz="2300" dirty="0"/>
              <a:t> jest służbą specjalną do zwalczania korupcji w życiu publicznym i gospodarczym, w szczególności w instytucjach państwowych i samorządowych, a także do działalności godzącej w interesy ekonomiczne państwa.</a:t>
            </a:r>
          </a:p>
          <a:p>
            <a:r>
              <a:rPr lang="pl-PL" sz="2300" b="1" dirty="0"/>
              <a:t>Inne służby: </a:t>
            </a:r>
            <a:r>
              <a:rPr lang="pl-PL" sz="2300" dirty="0"/>
              <a:t>Straż Graniczna, Służba </a:t>
            </a:r>
            <a:r>
              <a:rPr lang="pl-PL" sz="2300" dirty="0" err="1"/>
              <a:t>Celno</a:t>
            </a:r>
            <a:r>
              <a:rPr lang="pl-PL" sz="2300" dirty="0"/>
              <a:t> - Skarbowa, Żandarmeria Wojskowa, Służba Kontrwywiadu Wojskowego.</a:t>
            </a:r>
            <a:endParaRPr lang="pl-PL" sz="2300" b="1" dirty="0"/>
          </a:p>
        </p:txBody>
      </p:sp>
    </p:spTree>
    <p:extLst>
      <p:ext uri="{BB962C8B-B14F-4D97-AF65-F5344CB8AC3E}">
        <p14:creationId xmlns:p14="http://schemas.microsoft.com/office/powerpoint/2010/main" val="21476474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pPr marL="0" indent="0" algn="just">
              <a:buNone/>
            </a:pPr>
            <a:r>
              <a:rPr lang="pl-PL" dirty="0"/>
              <a:t>Policjant obowiązany jest przestrzegać dyscypliny służbowej oraz wykonywać rozkazy i polecenia przełożonych oraz dochować obowiązków wynikających z roty złożonego ślubowania. </a:t>
            </a:r>
          </a:p>
          <a:p>
            <a:pPr marL="0" indent="0" algn="just">
              <a:buNone/>
            </a:pPr>
            <a:r>
              <a:rPr lang="pl-PL" dirty="0"/>
              <a:t>Policjanci w toku wykonywania czynności służbowych mają </a:t>
            </a:r>
            <a:r>
              <a:rPr lang="pl-PL" b="1" dirty="0"/>
              <a:t>obowiązek respektowania godności ludzkiej oraz przestrzegania i ochrony praw człowieka.</a:t>
            </a:r>
          </a:p>
          <a:p>
            <a:pPr marL="0" indent="0" algn="just">
              <a:buNone/>
            </a:pPr>
            <a:r>
              <a:rPr lang="pl-PL" dirty="0"/>
              <a:t>Na Policji spoczywa główny ciężar walki z przestępczością w Polsce. </a:t>
            </a:r>
          </a:p>
        </p:txBody>
      </p:sp>
    </p:spTree>
    <p:extLst>
      <p:ext uri="{BB962C8B-B14F-4D97-AF65-F5344CB8AC3E}">
        <p14:creationId xmlns:p14="http://schemas.microsoft.com/office/powerpoint/2010/main" val="7980821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r>
              <a:rPr lang="pl-PL" dirty="0"/>
              <a:t>Z reguły to Policja jest tym organem, który otrzymuje pierwszą wiadomość o przestępstwie i do którego należy zabezpieczenie pierwszych dowodów przestępstwa oraz podjęcie czynności zmierzających do wykrycia i ujęcia sprawcy.</a:t>
            </a:r>
          </a:p>
          <a:p>
            <a:r>
              <a:rPr lang="pl-PL" dirty="0"/>
              <a:t>Policja przeprowadza też tzw. </a:t>
            </a:r>
            <a:r>
              <a:rPr lang="pl-PL" b="1" dirty="0"/>
              <a:t>czynności operacyjno-rozpoznawcze</a:t>
            </a:r>
            <a:r>
              <a:rPr lang="pl-PL" dirty="0"/>
              <a:t>.</a:t>
            </a:r>
          </a:p>
          <a:p>
            <a:r>
              <a:rPr lang="pl-PL" dirty="0"/>
              <a:t>Im rzetelniej i bardziej fachowo wykonywane są czynności dowodowe przez Policję, tym większe jest do nich zaufanie sądu i prokuratora. </a:t>
            </a:r>
          </a:p>
        </p:txBody>
      </p:sp>
    </p:spTree>
    <p:extLst>
      <p:ext uri="{BB962C8B-B14F-4D97-AF65-F5344CB8AC3E}">
        <p14:creationId xmlns:p14="http://schemas.microsoft.com/office/powerpoint/2010/main" val="15537236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procesowe w poszczególnych stadiach procesu</a:t>
            </a:r>
          </a:p>
        </p:txBody>
      </p:sp>
      <p:sp>
        <p:nvSpPr>
          <p:cNvPr id="3" name="Symbol zastępczy zawartości 2"/>
          <p:cNvSpPr>
            <a:spLocks noGrp="1"/>
          </p:cNvSpPr>
          <p:nvPr>
            <p:ph idx="1"/>
          </p:nvPr>
        </p:nvSpPr>
        <p:spPr/>
        <p:txBody>
          <a:bodyPr/>
          <a:lstStyle/>
          <a:p>
            <a:pPr marL="0" indent="0">
              <a:buNone/>
            </a:pPr>
            <a:r>
              <a:rPr lang="pl-PL" dirty="0"/>
              <a:t>Zależnie od stadium procesu rozróżniamy:</a:t>
            </a:r>
          </a:p>
          <a:p>
            <a:pPr marL="514350" indent="-514350">
              <a:buAutoNum type="arabicParenR"/>
            </a:pPr>
            <a:r>
              <a:rPr lang="pl-PL" dirty="0"/>
              <a:t>organy postępowania przygotowawczego;</a:t>
            </a:r>
          </a:p>
          <a:p>
            <a:pPr marL="514350" indent="-514350">
              <a:buAutoNum type="arabicParenR"/>
            </a:pPr>
            <a:r>
              <a:rPr lang="pl-PL" dirty="0"/>
              <a:t>organy postępowania głównego i odwoławczego;</a:t>
            </a:r>
          </a:p>
          <a:p>
            <a:pPr marL="514350" indent="-514350">
              <a:buAutoNum type="arabicParenR"/>
            </a:pPr>
            <a:r>
              <a:rPr lang="pl-PL" dirty="0"/>
              <a:t>organy postępowania wykonawczego.</a:t>
            </a:r>
          </a:p>
        </p:txBody>
      </p:sp>
    </p:spTree>
    <p:extLst>
      <p:ext uri="{BB962C8B-B14F-4D97-AF65-F5344CB8AC3E}">
        <p14:creationId xmlns:p14="http://schemas.microsoft.com/office/powerpoint/2010/main" val="3078791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Organy prowadzące i nadzorujące</a:t>
            </a:r>
          </a:p>
        </p:txBody>
      </p:sp>
      <p:sp>
        <p:nvSpPr>
          <p:cNvPr id="3" name="Symbol zastępczy zawartości 2"/>
          <p:cNvSpPr>
            <a:spLocks noGrp="1"/>
          </p:cNvSpPr>
          <p:nvPr>
            <p:ph idx="1"/>
          </p:nvPr>
        </p:nvSpPr>
        <p:spPr/>
        <p:txBody>
          <a:bodyPr>
            <a:normAutofit/>
          </a:bodyPr>
          <a:lstStyle/>
          <a:p>
            <a:r>
              <a:rPr lang="pl-PL" b="1" dirty="0"/>
              <a:t>Organy prowadzące</a:t>
            </a:r>
            <a:r>
              <a:rPr lang="pl-PL" dirty="0"/>
              <a:t> są to organy państwowe, które same przeprowadzają czynności dowodowe w postępowaniu przygotowawczym, choćby zakres tych czynności był ściśle ograniczony.</a:t>
            </a:r>
          </a:p>
          <a:p>
            <a:r>
              <a:rPr lang="pl-PL" b="1" dirty="0"/>
              <a:t>Organem nadzorującym</a:t>
            </a:r>
            <a:r>
              <a:rPr lang="pl-PL" dirty="0"/>
              <a:t> jest organ, który w zasadzie nie przeprowadza postępowania bezpośrednio, lecz czuwa nad zgodnością postępowania z prawem i dba o jego sprawność</a:t>
            </a:r>
            <a:endParaRPr lang="pl-PL" b="1" dirty="0"/>
          </a:p>
        </p:txBody>
      </p:sp>
    </p:spTree>
    <p:extLst>
      <p:ext uri="{BB962C8B-B14F-4D97-AF65-F5344CB8AC3E}">
        <p14:creationId xmlns:p14="http://schemas.microsoft.com/office/powerpoint/2010/main" val="10677700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p>
        </p:txBody>
      </p:sp>
      <p:sp>
        <p:nvSpPr>
          <p:cNvPr id="3" name="Symbol zastępczy zawartości 2"/>
          <p:cNvSpPr>
            <a:spLocks noGrp="1"/>
          </p:cNvSpPr>
          <p:nvPr>
            <p:ph idx="1"/>
          </p:nvPr>
        </p:nvSpPr>
        <p:spPr/>
        <p:txBody>
          <a:bodyPr>
            <a:normAutofit/>
          </a:bodyPr>
          <a:lstStyle/>
          <a:p>
            <a:r>
              <a:rPr lang="pl-PL" b="1" dirty="0"/>
              <a:t>Śledztwo </a:t>
            </a:r>
            <a:r>
              <a:rPr lang="pl-PL" dirty="0"/>
              <a:t>prowadzi:</a:t>
            </a:r>
          </a:p>
          <a:p>
            <a:pPr lvl="1"/>
            <a:r>
              <a:rPr lang="pl-PL" b="1" dirty="0"/>
              <a:t>prokurator</a:t>
            </a:r>
            <a:r>
              <a:rPr lang="pl-PL" dirty="0"/>
              <a:t> (art. 311 § 1 k.p.k.);</a:t>
            </a:r>
          </a:p>
          <a:p>
            <a:pPr lvl="1"/>
            <a:r>
              <a:rPr lang="pl-PL" b="1" dirty="0"/>
              <a:t>Policja</a:t>
            </a:r>
            <a:r>
              <a:rPr lang="pl-PL" dirty="0"/>
              <a:t>, jeżeli prokurator powierzy jej prowadzenie śledztwa w całości lub w określonym zakresie albo dokonanie poszczególnych czynności (art. 311 § 2 k.p.k.);</a:t>
            </a:r>
          </a:p>
          <a:p>
            <a:pPr lvl="1"/>
            <a:r>
              <a:rPr lang="pl-PL" b="1" dirty="0"/>
              <a:t>Straż Graniczna, ABW, Służba </a:t>
            </a:r>
            <a:r>
              <a:rPr lang="pl-PL" b="1" dirty="0" err="1"/>
              <a:t>Celno</a:t>
            </a:r>
            <a:r>
              <a:rPr lang="pl-PL" b="1" dirty="0"/>
              <a:t> - Skarbowa, CBA, Żandarmeria Wojskowa</a:t>
            </a:r>
            <a:r>
              <a:rPr lang="pl-PL" dirty="0"/>
              <a:t> oraz inne przewidziane w przepisach szczególnych, np. Państwowa Straż Łowiecka (art. 312 pkt 1 i 2 k.p.k.).</a:t>
            </a:r>
            <a:endParaRPr lang="pl-PL" b="1" dirty="0"/>
          </a:p>
        </p:txBody>
      </p:sp>
    </p:spTree>
    <p:extLst>
      <p:ext uri="{BB962C8B-B14F-4D97-AF65-F5344CB8AC3E}">
        <p14:creationId xmlns:p14="http://schemas.microsoft.com/office/powerpoint/2010/main" val="77741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4864"/>
            <a:ext cx="7772400" cy="1362456"/>
          </a:xfrm>
        </p:spPr>
        <p:txBody>
          <a:bodyPr/>
          <a:lstStyle/>
          <a:p>
            <a:pPr algn="ctr"/>
            <a:r>
              <a:rPr lang="pl-PL" dirty="0">
                <a:solidFill>
                  <a:srgbClr val="FFC000"/>
                </a:solidFill>
              </a:rPr>
              <a:t>Uczestnicy postępowania</a:t>
            </a:r>
          </a:p>
        </p:txBody>
      </p:sp>
    </p:spTree>
    <p:extLst>
      <p:ext uri="{BB962C8B-B14F-4D97-AF65-F5344CB8AC3E}">
        <p14:creationId xmlns:p14="http://schemas.microsoft.com/office/powerpoint/2010/main" val="23303874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lnSpcReduction="10000"/>
          </a:bodyPr>
          <a:lstStyle/>
          <a:p>
            <a:r>
              <a:rPr lang="pl-PL" b="1" dirty="0"/>
              <a:t>Dochodzenie </a:t>
            </a:r>
            <a:r>
              <a:rPr lang="pl-PL" dirty="0"/>
              <a:t>prowadzi:</a:t>
            </a:r>
          </a:p>
          <a:p>
            <a:pPr lvl="1"/>
            <a:r>
              <a:rPr lang="pl-PL" b="1" dirty="0"/>
              <a:t>Policja</a:t>
            </a:r>
            <a:r>
              <a:rPr lang="pl-PL" dirty="0"/>
              <a:t>, która jest klasycznym organem dochodzenia (art. 325a § 1 k.p.k.),</a:t>
            </a:r>
          </a:p>
          <a:p>
            <a:pPr lvl="1"/>
            <a:r>
              <a:rPr lang="pl-PL" b="1" dirty="0"/>
              <a:t>prokurator</a:t>
            </a:r>
            <a:r>
              <a:rPr lang="pl-PL" dirty="0"/>
              <a:t>, jeżeli ze względu na wagę lub zawiłość sprawy tak postanowi (art. 325a § 1 </a:t>
            </a:r>
            <a:r>
              <a:rPr lang="pl-PL" i="1" dirty="0"/>
              <a:t>in fine</a:t>
            </a:r>
            <a:r>
              <a:rPr lang="pl-PL" dirty="0"/>
              <a:t>),</a:t>
            </a:r>
          </a:p>
          <a:p>
            <a:pPr lvl="1"/>
            <a:r>
              <a:rPr lang="pl-PL" b="1" dirty="0"/>
              <a:t>organy Straży Granicznej, CBA, ABW </a:t>
            </a:r>
            <a:r>
              <a:rPr lang="pl-PL" dirty="0"/>
              <a:t>w sprawach należących do ich właściwości,</a:t>
            </a:r>
          </a:p>
          <a:p>
            <a:pPr lvl="1"/>
            <a:r>
              <a:rPr lang="pl-PL" b="1" dirty="0"/>
              <a:t>finansowe organy dochodzenia </a:t>
            </a:r>
            <a:r>
              <a:rPr lang="pl-PL" dirty="0"/>
              <a:t>w zakresie ich właściwości,</a:t>
            </a:r>
          </a:p>
          <a:p>
            <a:pPr lvl="1"/>
            <a:r>
              <a:rPr lang="pl-PL" dirty="0"/>
              <a:t>inne uprawnione organy, np. organy Inspekcji Handlowej, Państwowej </a:t>
            </a:r>
            <a:r>
              <a:rPr lang="pl-PL"/>
              <a:t>Inspekcji Sanitarnej, </a:t>
            </a:r>
            <a:r>
              <a:rPr lang="pl-PL" dirty="0"/>
              <a:t>etc.</a:t>
            </a:r>
          </a:p>
        </p:txBody>
      </p:sp>
    </p:spTree>
    <p:extLst>
      <p:ext uri="{BB962C8B-B14F-4D97-AF65-F5344CB8AC3E}">
        <p14:creationId xmlns:p14="http://schemas.microsoft.com/office/powerpoint/2010/main" val="2217209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753B5F-80F4-4BA9-9DEB-22FB09224E31}"/>
              </a:ext>
            </a:extLst>
          </p:cNvPr>
          <p:cNvSpPr>
            <a:spLocks noGrp="1"/>
          </p:cNvSpPr>
          <p:nvPr>
            <p:ph type="title"/>
          </p:nvPr>
        </p:nvSpPr>
        <p:spPr/>
        <p:txBody>
          <a:bodyPr/>
          <a:lstStyle/>
          <a:p>
            <a:pPr algn="ctr"/>
            <a:r>
              <a:rPr lang="pl-PL" dirty="0"/>
              <a:t>Rozporządzenie</a:t>
            </a:r>
          </a:p>
        </p:txBody>
      </p:sp>
      <p:sp>
        <p:nvSpPr>
          <p:cNvPr id="3" name="Symbol zastępczy zawartości 2">
            <a:extLst>
              <a:ext uri="{FF2B5EF4-FFF2-40B4-BE49-F238E27FC236}">
                <a16:creationId xmlns:a16="http://schemas.microsoft.com/office/drawing/2014/main" id="{236B70D1-4587-4C23-A4B7-9D951B1623A4}"/>
              </a:ext>
            </a:extLst>
          </p:cNvPr>
          <p:cNvSpPr>
            <a:spLocks noGrp="1"/>
          </p:cNvSpPr>
          <p:nvPr>
            <p:ph idx="1"/>
          </p:nvPr>
        </p:nvSpPr>
        <p:spPr/>
        <p:txBody>
          <a:bodyPr/>
          <a:lstStyle/>
          <a:p>
            <a:pPr marL="0" indent="0" algn="ctr">
              <a:buNone/>
            </a:pPr>
            <a:r>
              <a:rPr lang="pl-PL" b="1" dirty="0"/>
              <a:t>ROZPORZĄDZENIE MINISTRA SPRAWIEDLIWOŚCI </a:t>
            </a:r>
            <a:r>
              <a:rPr lang="pl-PL" dirty="0"/>
              <a:t>z dnia 22 września 2015 r.</a:t>
            </a:r>
          </a:p>
          <a:p>
            <a:pPr marL="0" indent="0" algn="just">
              <a:buNone/>
            </a:pPr>
            <a:r>
              <a:rPr lang="pl-PL" b="1" dirty="0"/>
              <a:t>w sprawie organów uprawnionych obok Policji do prowadzenia dochodzeń oraz organów uprawnionych do wnoszenia i popierania oskarżenia przed sądem pierwszej instancji w sprawach, w których prowadzono dochodzenie, jak również zakresu spraw zleconych tym organom</a:t>
            </a:r>
          </a:p>
          <a:p>
            <a:endParaRPr lang="pl-PL" dirty="0"/>
          </a:p>
        </p:txBody>
      </p:sp>
    </p:spTree>
    <p:extLst>
      <p:ext uri="{BB962C8B-B14F-4D97-AF65-F5344CB8AC3E}">
        <p14:creationId xmlns:p14="http://schemas.microsoft.com/office/powerpoint/2010/main" val="35584868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a:bodyPr>
          <a:lstStyle/>
          <a:p>
            <a:r>
              <a:rPr lang="pl-PL" b="1" dirty="0"/>
              <a:t>Organami nadzorującymi postępowanie przygotowawcze są:</a:t>
            </a:r>
          </a:p>
          <a:p>
            <a:pPr lvl="1"/>
            <a:r>
              <a:rPr lang="pl-PL" b="1" u="sng" dirty="0"/>
              <a:t>prokurator</a:t>
            </a:r>
            <a:r>
              <a:rPr lang="pl-PL" dirty="0"/>
              <a:t>, którego zakres uprawnień w dziedzinie nadzoru określają art. 311 § 6 oraz art. 326-328 k.p.k.;</a:t>
            </a:r>
          </a:p>
          <a:p>
            <a:pPr lvl="1"/>
            <a:r>
              <a:rPr lang="pl-PL" b="1" u="sng" dirty="0"/>
              <a:t>sąd</a:t>
            </a:r>
            <a:r>
              <a:rPr lang="pl-PL" dirty="0"/>
              <a:t>, któremu k.p.k. zastrzega:</a:t>
            </a:r>
          </a:p>
          <a:p>
            <a:pPr lvl="2"/>
            <a:r>
              <a:rPr lang="pl-PL" dirty="0"/>
              <a:t>wyłączność niektórych decyzji,</a:t>
            </a:r>
          </a:p>
          <a:p>
            <a:pPr lvl="2"/>
            <a:r>
              <a:rPr lang="pl-PL" dirty="0"/>
              <a:t>rozpoznawanie zażalenia na niektóre postanowienia prokuratora,</a:t>
            </a:r>
          </a:p>
          <a:p>
            <a:pPr lvl="2"/>
            <a:r>
              <a:rPr lang="pl-PL" dirty="0"/>
              <a:t>upoważnia do niektórych czynności dowodowych.</a:t>
            </a:r>
          </a:p>
        </p:txBody>
      </p:sp>
    </p:spTree>
    <p:extLst>
      <p:ext uri="{BB962C8B-B14F-4D97-AF65-F5344CB8AC3E}">
        <p14:creationId xmlns:p14="http://schemas.microsoft.com/office/powerpoint/2010/main" val="4559263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sądowego</a:t>
            </a:r>
          </a:p>
        </p:txBody>
      </p:sp>
      <p:sp>
        <p:nvSpPr>
          <p:cNvPr id="3" name="Symbol zastępczy zawartości 2"/>
          <p:cNvSpPr>
            <a:spLocks noGrp="1"/>
          </p:cNvSpPr>
          <p:nvPr>
            <p:ph idx="1"/>
          </p:nvPr>
        </p:nvSpPr>
        <p:spPr/>
        <p:txBody>
          <a:bodyPr/>
          <a:lstStyle/>
          <a:p>
            <a:r>
              <a:rPr lang="pl-PL" b="1" dirty="0"/>
              <a:t>Organy postępowania jurysdykcyjnego:</a:t>
            </a:r>
          </a:p>
          <a:p>
            <a:pPr lvl="1"/>
            <a:r>
              <a:rPr lang="pl-PL" b="1" dirty="0"/>
              <a:t>sąd</a:t>
            </a:r>
            <a:r>
              <a:rPr lang="pl-PL" dirty="0"/>
              <a:t> w znaczeniu składu orzekającego,</a:t>
            </a:r>
          </a:p>
          <a:p>
            <a:pPr lvl="1"/>
            <a:r>
              <a:rPr lang="pl-PL" b="1" dirty="0"/>
              <a:t>przewodniczący rozprawy (składu orzekającego) lub prowadzący posiedzenie pojednawcze,</a:t>
            </a:r>
          </a:p>
          <a:p>
            <a:pPr lvl="1"/>
            <a:r>
              <a:rPr lang="pl-PL" b="1" dirty="0"/>
              <a:t>prezes sądu (przewodniczący wydziału)</a:t>
            </a:r>
            <a:r>
              <a:rPr lang="pl-PL" dirty="0"/>
              <a:t>, który nie działa tylko jako organ administracyjny w sądzie, ale i wykonuje wiele czynności procesowych, z reguły bardzo istotnych w procesie, przesądzających o jego dalszym toku.</a:t>
            </a:r>
            <a:endParaRPr lang="pl-PL" b="1" dirty="0"/>
          </a:p>
        </p:txBody>
      </p:sp>
    </p:spTree>
    <p:extLst>
      <p:ext uri="{BB962C8B-B14F-4D97-AF65-F5344CB8AC3E}">
        <p14:creationId xmlns:p14="http://schemas.microsoft.com/office/powerpoint/2010/main" val="14323464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b="1" dirty="0"/>
          </a:p>
          <a:p>
            <a:pPr marL="109728" indent="0">
              <a:buNone/>
            </a:pPr>
            <a:endParaRPr lang="pl-PL" b="1" dirty="0"/>
          </a:p>
          <a:p>
            <a:pPr algn="just"/>
            <a:r>
              <a:rPr lang="pl-PL" b="1" dirty="0"/>
              <a:t>Strona postępowania - </a:t>
            </a:r>
            <a:r>
              <a:rPr lang="pl-PL" dirty="0"/>
              <a:t>uczestnik procesu działający w postępowaniu karnym we własnym imieniu, posiadający </a:t>
            </a:r>
            <a:r>
              <a:rPr lang="pl-PL" b="1" dirty="0"/>
              <a:t>interes prawny </a:t>
            </a:r>
            <a:r>
              <a:rPr lang="pl-PL" dirty="0"/>
              <a:t>w określonym rozstrzygnięciu w przedmiocie procesu.</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4969204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980728"/>
            <a:ext cx="6833732" cy="5125299"/>
          </a:xfrm>
        </p:spPr>
      </p:pic>
      <p:sp>
        <p:nvSpPr>
          <p:cNvPr id="3" name="Title 2"/>
          <p:cNvSpPr>
            <a:spLocks noGrp="1"/>
          </p:cNvSpPr>
          <p:nvPr>
            <p:ph type="title"/>
          </p:nvPr>
        </p:nvSpPr>
        <p:spPr>
          <a:xfrm>
            <a:off x="467544" y="116632"/>
            <a:ext cx="8229600" cy="922114"/>
          </a:xfrm>
        </p:spPr>
        <p:txBody>
          <a:bodyPr/>
          <a:lstStyle/>
          <a:p>
            <a:pPr algn="ctr"/>
            <a:r>
              <a:rPr lang="pl-PL" dirty="0"/>
              <a:t>Strony procesowe</a:t>
            </a:r>
          </a:p>
        </p:txBody>
      </p:sp>
      <p:sp>
        <p:nvSpPr>
          <p:cNvPr id="5" name="TextBox 4"/>
          <p:cNvSpPr txBox="1"/>
          <p:nvPr/>
        </p:nvSpPr>
        <p:spPr>
          <a:xfrm>
            <a:off x="3995936" y="6165304"/>
            <a:ext cx="5148064" cy="523220"/>
          </a:xfrm>
          <a:prstGeom prst="rect">
            <a:avLst/>
          </a:prstGeom>
          <a:noFill/>
        </p:spPr>
        <p:txBody>
          <a:bodyPr wrap="square" rtlCol="0">
            <a:spAutoFit/>
          </a:bodyPr>
          <a:lstStyle/>
          <a:p>
            <a:r>
              <a:rPr lang="pl-PL" sz="1400" dirty="0"/>
              <a:t>Źródło: S. Waltoś, P. Hofmański, </a:t>
            </a:r>
            <a:r>
              <a:rPr lang="pl-PL" sz="1400" i="1" dirty="0"/>
              <a:t>Proces karny. Zarys systemu, </a:t>
            </a:r>
            <a:r>
              <a:rPr lang="pl-PL" sz="1400" dirty="0"/>
              <a:t>Warszawa 2016, s. 184.</a:t>
            </a:r>
          </a:p>
        </p:txBody>
      </p:sp>
    </p:spTree>
    <p:extLst>
      <p:ext uri="{BB962C8B-B14F-4D97-AF65-F5344CB8AC3E}">
        <p14:creationId xmlns:p14="http://schemas.microsoft.com/office/powerpoint/2010/main" val="420581097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pPr algn="ctr"/>
            <a:r>
              <a:rPr lang="pl-PL" dirty="0"/>
              <a:t>Strony procesowe</a:t>
            </a:r>
          </a:p>
        </p:txBody>
      </p:sp>
      <p:sp>
        <p:nvSpPr>
          <p:cNvPr id="5" name="Content Placeholder 4"/>
          <p:cNvSpPr>
            <a:spLocks noGrp="1"/>
          </p:cNvSpPr>
          <p:nvPr>
            <p:ph sz="quarter" idx="2"/>
          </p:nvPr>
        </p:nvSpPr>
        <p:spPr>
          <a:xfrm>
            <a:off x="467544" y="2420888"/>
            <a:ext cx="4040188" cy="3845720"/>
          </a:xfrm>
        </p:spPr>
        <p:txBody>
          <a:bodyPr/>
          <a:lstStyle/>
          <a:p>
            <a:pPr marL="109728" indent="0" algn="ctr">
              <a:buNone/>
            </a:pPr>
            <a:r>
              <a:rPr lang="pl-PL" b="1" dirty="0"/>
              <a:t>ZASADNICZA</a:t>
            </a:r>
          </a:p>
          <a:p>
            <a:endParaRPr lang="pl-PL" dirty="0"/>
          </a:p>
          <a:p>
            <a:r>
              <a:rPr lang="pl-PL" dirty="0"/>
              <a:t>Występuje w trybie zwyczajnym</a:t>
            </a:r>
          </a:p>
          <a:p>
            <a:endParaRPr lang="pl-PL" dirty="0"/>
          </a:p>
        </p:txBody>
      </p:sp>
      <p:sp>
        <p:nvSpPr>
          <p:cNvPr id="6" name="Content Placeholder 5"/>
          <p:cNvSpPr>
            <a:spLocks noGrp="1"/>
          </p:cNvSpPr>
          <p:nvPr>
            <p:ph sz="quarter" idx="4"/>
          </p:nvPr>
        </p:nvSpPr>
        <p:spPr>
          <a:xfrm>
            <a:off x="4644008" y="2420888"/>
            <a:ext cx="4041775" cy="3856914"/>
          </a:xfrm>
        </p:spPr>
        <p:txBody>
          <a:bodyPr>
            <a:normAutofit lnSpcReduction="10000"/>
          </a:bodyPr>
          <a:lstStyle/>
          <a:p>
            <a:pPr marL="109728" indent="0" algn="ctr">
              <a:buNone/>
            </a:pPr>
            <a:r>
              <a:rPr lang="pl-PL" b="1" dirty="0"/>
              <a:t>SZCZEGÓLNA</a:t>
            </a:r>
          </a:p>
          <a:p>
            <a:pPr marL="109728" indent="0" algn="ctr">
              <a:buNone/>
            </a:pPr>
            <a:endParaRPr lang="pl-PL" b="1" dirty="0"/>
          </a:p>
          <a:p>
            <a:r>
              <a:rPr lang="pl-PL" dirty="0"/>
              <a:t>Występuje jedynie w trybach szczególnych</a:t>
            </a:r>
          </a:p>
          <a:p>
            <a:endParaRPr lang="pl-PL" dirty="0"/>
          </a:p>
          <a:p>
            <a:r>
              <a:rPr lang="pl-PL" dirty="0"/>
              <a:t>Np. rodzic lub opiekun nieleteniego w postępowaniach w sprawach nieletnich (art. 30 § 1 pkt 2 ustawy o postępowaniu w sprawach nieletnich)</a:t>
            </a:r>
          </a:p>
        </p:txBody>
      </p:sp>
    </p:spTree>
    <p:extLst>
      <p:ext uri="{BB962C8B-B14F-4D97-AF65-F5344CB8AC3E}">
        <p14:creationId xmlns:p14="http://schemas.microsoft.com/office/powerpoint/2010/main" val="22570154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normAutofit/>
          </a:bodyPr>
          <a:lstStyle/>
          <a:p>
            <a:pPr marL="109728" indent="0" algn="ctr">
              <a:buNone/>
            </a:pPr>
            <a:r>
              <a:rPr lang="pl-PL" b="1" dirty="0"/>
              <a:t>CZYNNA</a:t>
            </a:r>
          </a:p>
          <a:p>
            <a:endParaRPr lang="pl-PL" dirty="0"/>
          </a:p>
          <a:p>
            <a:r>
              <a:rPr lang="pl-PL" dirty="0"/>
              <a:t>Występuje z żądaniem rozstrzygnięcia odpowiedzialności prawnej zgodnie z jej interesem prawnym</a:t>
            </a:r>
          </a:p>
          <a:p>
            <a:endParaRPr lang="pl-PL" dirty="0"/>
          </a:p>
          <a:p>
            <a:r>
              <a:rPr lang="pl-PL" dirty="0"/>
              <a:t>Np. oskarżyciel publiczny</a:t>
            </a:r>
          </a:p>
        </p:txBody>
      </p:sp>
      <p:sp>
        <p:nvSpPr>
          <p:cNvPr id="6" name="Content Placeholder 5"/>
          <p:cNvSpPr>
            <a:spLocks noGrp="1"/>
          </p:cNvSpPr>
          <p:nvPr>
            <p:ph sz="quarter" idx="4"/>
          </p:nvPr>
        </p:nvSpPr>
        <p:spPr/>
        <p:txBody>
          <a:bodyPr/>
          <a:lstStyle/>
          <a:p>
            <a:pPr marL="109728" indent="0" algn="ctr">
              <a:buNone/>
            </a:pPr>
            <a:r>
              <a:rPr lang="pl-PL" b="1" dirty="0"/>
              <a:t>BIERNA</a:t>
            </a:r>
          </a:p>
          <a:p>
            <a:endParaRPr lang="pl-PL" dirty="0"/>
          </a:p>
          <a:p>
            <a:r>
              <a:rPr lang="pl-PL" dirty="0"/>
              <a:t>Przeciwko niej kierowane jest żądanie</a:t>
            </a:r>
          </a:p>
          <a:p>
            <a:endParaRPr lang="pl-PL" dirty="0"/>
          </a:p>
          <a:p>
            <a:r>
              <a:rPr lang="pl-PL" dirty="0"/>
              <a:t>Np. oskarżony</a:t>
            </a:r>
          </a:p>
        </p:txBody>
      </p:sp>
    </p:spTree>
    <p:extLst>
      <p:ext uri="{BB962C8B-B14F-4D97-AF65-F5344CB8AC3E}">
        <p14:creationId xmlns:p14="http://schemas.microsoft.com/office/powerpoint/2010/main" val="39267544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ZASTĘPCZA</a:t>
            </a:r>
          </a:p>
          <a:p>
            <a:pPr marL="109728" indent="0" algn="ctr">
              <a:buNone/>
            </a:pPr>
            <a:endParaRPr lang="pl-PL" b="1" dirty="0"/>
          </a:p>
          <a:p>
            <a:r>
              <a:rPr lang="pl-PL" dirty="0"/>
              <a:t>podmiot wchodzący w prawa pokrzywdzonego w razie jego śmierci jeszcze przed rozpoczęciem przewodu sądowego</a:t>
            </a:r>
          </a:p>
        </p:txBody>
      </p:sp>
      <p:sp>
        <p:nvSpPr>
          <p:cNvPr id="6" name="Content Placeholder 5"/>
          <p:cNvSpPr>
            <a:spLocks noGrp="1"/>
          </p:cNvSpPr>
          <p:nvPr>
            <p:ph sz="quarter" idx="4"/>
          </p:nvPr>
        </p:nvSpPr>
        <p:spPr/>
        <p:txBody>
          <a:bodyPr>
            <a:normAutofit/>
          </a:bodyPr>
          <a:lstStyle/>
          <a:p>
            <a:pPr marL="109728" indent="0" algn="ctr">
              <a:buNone/>
            </a:pPr>
            <a:r>
              <a:rPr lang="pl-PL" b="1" dirty="0"/>
              <a:t>NOWA</a:t>
            </a:r>
          </a:p>
          <a:p>
            <a:endParaRPr lang="pl-PL" dirty="0"/>
          </a:p>
          <a:p>
            <a:r>
              <a:rPr lang="pl-PL" dirty="0"/>
              <a:t>podmiot wchodzący w prawa pokrzywdzonego mającego status strony postępowania sądowego w razie jego śmierci już po rozpoczęciu przewodu sądowego</a:t>
            </a:r>
          </a:p>
        </p:txBody>
      </p:sp>
    </p:spTree>
    <p:extLst>
      <p:ext uri="{BB962C8B-B14F-4D97-AF65-F5344CB8AC3E}">
        <p14:creationId xmlns:p14="http://schemas.microsoft.com/office/powerpoint/2010/main" val="1497057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POSTĘPOWANIA PRZYGOTOWAWCZEGO</a:t>
            </a:r>
          </a:p>
          <a:p>
            <a:pPr marL="109728" indent="0">
              <a:buNone/>
            </a:pPr>
            <a:endParaRPr lang="pl-PL" dirty="0"/>
          </a:p>
          <a:p>
            <a:r>
              <a:rPr lang="pl-PL" dirty="0"/>
              <a:t>pokrzywdzony</a:t>
            </a:r>
          </a:p>
          <a:p>
            <a:endParaRPr lang="pl-PL" dirty="0"/>
          </a:p>
          <a:p>
            <a:r>
              <a:rPr lang="pl-PL" dirty="0"/>
              <a:t>podejrzany</a:t>
            </a:r>
          </a:p>
        </p:txBody>
      </p:sp>
      <p:sp>
        <p:nvSpPr>
          <p:cNvPr id="6" name="Content Placeholder 5"/>
          <p:cNvSpPr>
            <a:spLocks noGrp="1"/>
          </p:cNvSpPr>
          <p:nvPr>
            <p:ph sz="quarter" idx="4"/>
          </p:nvPr>
        </p:nvSpPr>
        <p:spPr/>
        <p:txBody>
          <a:bodyPr/>
          <a:lstStyle/>
          <a:p>
            <a:pPr marL="109728" indent="0" algn="ctr">
              <a:buNone/>
            </a:pPr>
            <a:r>
              <a:rPr lang="pl-PL" b="1" dirty="0"/>
              <a:t>POSTĘPOWANIA SĄDOWEGO</a:t>
            </a:r>
          </a:p>
          <a:p>
            <a:pPr marL="109728" indent="0">
              <a:buNone/>
            </a:pPr>
            <a:endParaRPr lang="pl-PL" b="1" dirty="0"/>
          </a:p>
          <a:p>
            <a:r>
              <a:rPr lang="pl-PL" dirty="0"/>
              <a:t>Oskarżyciel publiczny, posiłkowy, prywatny</a:t>
            </a:r>
          </a:p>
          <a:p>
            <a:endParaRPr lang="pl-PL" dirty="0"/>
          </a:p>
          <a:p>
            <a:r>
              <a:rPr lang="pl-PL" dirty="0"/>
              <a:t>oskarżony</a:t>
            </a:r>
          </a:p>
        </p:txBody>
      </p:sp>
    </p:spTree>
    <p:extLst>
      <p:ext uri="{BB962C8B-B14F-4D97-AF65-F5344CB8AC3E}">
        <p14:creationId xmlns:p14="http://schemas.microsoft.com/office/powerpoint/2010/main" val="119645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a:t>Uczestnicy </a:t>
            </a:r>
            <a:r>
              <a:rPr lang="pl-PL" dirty="0">
                <a:latin typeface="+mn-lt"/>
              </a:rPr>
              <a:t>procesu</a:t>
            </a:r>
            <a:r>
              <a:rPr lang="pl-PL" dirty="0"/>
              <a:t> karnego</a:t>
            </a:r>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 PROCESOWE</a:t>
            </a:r>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PRZEDSTAWICIELE PROCESOWI STRON</a:t>
            </a:r>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 SPOŁECZNY</a:t>
            </a:r>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OSOBOWE ŹRÓDŁA DOWODOWE</a:t>
            </a:r>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POMOCNICY ORGANÓW PROCESOWYCH</a:t>
            </a:r>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ORGANY PROCESOWE</a:t>
            </a:r>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a:t>Uczestnik procesu- </a:t>
            </a:r>
            <a:r>
              <a:rPr lang="pl-PL" dirty="0"/>
              <a:t>osoba biorąca udział w postępowaniu karnym w roli określonej przez przepisy prawa.</a:t>
            </a:r>
          </a:p>
        </p:txBody>
      </p:sp>
    </p:spTree>
    <p:extLst>
      <p:ext uri="{BB962C8B-B14F-4D97-AF65-F5344CB8AC3E}">
        <p14:creationId xmlns:p14="http://schemas.microsoft.com/office/powerpoint/2010/main" val="35213628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UBOCZNY</a:t>
              </a:r>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aphicFrame>
        <p:nvGraphicFramePr>
          <p:cNvPr id="17" name="Content Placeholder 16"/>
          <p:cNvGraphicFramePr>
            <a:graphicFrameLocks noGrp="1"/>
          </p:cNvGraphicFramePr>
          <p:nvPr>
            <p:ph idx="1"/>
            <p:extLst>
              <p:ext uri="{D42A27DB-BD31-4B8C-83A1-F6EECF244321}">
                <p14:modId xmlns:p14="http://schemas.microsoft.com/office/powerpoint/2010/main" val="345205437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3565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pl-PL" b="1" dirty="0"/>
              <a:t>Oskarżyciel publiczny - </a:t>
            </a:r>
            <a:r>
              <a:rPr lang="pl-PL" dirty="0"/>
              <a:t>organ państwowy wnoszący i popierający oskarżenie w sprawach o przestępstwa publicznoskargowe.</a:t>
            </a:r>
          </a:p>
          <a:p>
            <a:pPr algn="just"/>
            <a:endParaRPr lang="pl-PL" dirty="0"/>
          </a:p>
          <a:p>
            <a:pPr algn="just"/>
            <a:r>
              <a:rPr lang="pl-PL" dirty="0"/>
              <a:t>Najczęściej </a:t>
            </a:r>
            <a:r>
              <a:rPr lang="pl-PL" b="1" dirty="0"/>
              <a:t>prokurator </a:t>
            </a:r>
            <a:r>
              <a:rPr lang="pl-PL" dirty="0"/>
              <a:t>→ art. 45 § 1 k.p.k. </a:t>
            </a:r>
          </a:p>
          <a:p>
            <a:pPr algn="just"/>
            <a:endParaRPr lang="pl-PL" dirty="0"/>
          </a:p>
          <a:p>
            <a:pPr algn="just"/>
            <a:r>
              <a:rPr lang="pl-PL" b="1" dirty="0"/>
              <a:t>Nieprokuratorscy oskarżyciele publiczni </a:t>
            </a:r>
            <a:r>
              <a:rPr lang="pl-PL" dirty="0"/>
              <a:t>→ art. 45 § 2 k.p.k., np. Państwowa Straż Łowiecka, Straż Leśna, ale także organy uprawnione na podstawie rozporządzenia wydanego na podstawie art. 325d k.p.k.</a:t>
            </a:r>
          </a:p>
          <a:p>
            <a:pPr algn="just"/>
            <a:endParaRPr lang="pl-PL" dirty="0"/>
          </a:p>
          <a:p>
            <a:pPr algn="just"/>
            <a:r>
              <a:rPr lang="pl-PL" dirty="0"/>
              <a:t>Podstawowym obowiązkiem oskarżyciela publicznego jest </a:t>
            </a:r>
            <a:r>
              <a:rPr lang="pl-PL" b="1" dirty="0"/>
              <a:t>wniesienie i popieranie aktu oskarżenia </a:t>
            </a:r>
            <a:r>
              <a:rPr lang="pl-PL" dirty="0"/>
              <a:t>przed sądem o czyn ścigany z urzędu→ art. 10 § 1 k.p.k. (zasada </a:t>
            </a:r>
            <a:r>
              <a:rPr lang="pl-PL" b="1" dirty="0"/>
              <a:t>legalizmu</a:t>
            </a:r>
            <a:r>
              <a:rPr lang="pl-PL" dirty="0"/>
              <a:t>).</a:t>
            </a:r>
          </a:p>
          <a:p>
            <a:pPr algn="just"/>
            <a:endParaRPr lang="pl-PL" b="1"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16612083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lstStyle/>
          <a:p>
            <a:pPr algn="ctr"/>
            <a:r>
              <a:rPr lang="pl-PL" b="1" dirty="0"/>
              <a:t>Strony bierne</a:t>
            </a:r>
          </a:p>
        </p:txBody>
      </p:sp>
      <p:sp>
        <p:nvSpPr>
          <p:cNvPr id="3" name="Symbol zastępczy zawartości 2"/>
          <p:cNvSpPr>
            <a:spLocks noGrp="1"/>
          </p:cNvSpPr>
          <p:nvPr>
            <p:ph idx="1"/>
          </p:nvPr>
        </p:nvSpPr>
        <p:spPr>
          <a:xfrm>
            <a:off x="467544" y="1052736"/>
            <a:ext cx="8435280" cy="4709120"/>
          </a:xfrm>
        </p:spPr>
        <p:txBody>
          <a:bodyPr>
            <a:noAutofit/>
          </a:bodyPr>
          <a:lstStyle/>
          <a:p>
            <a:pPr marL="0" indent="0">
              <a:buNone/>
            </a:pPr>
            <a:r>
              <a:rPr lang="pl-PL" sz="1800" dirty="0"/>
              <a:t>Stronami biernymi są: </a:t>
            </a:r>
            <a:r>
              <a:rPr lang="pl-PL" sz="1800" b="1" dirty="0"/>
              <a:t>oskarżony</a:t>
            </a:r>
            <a:r>
              <a:rPr lang="pl-PL" sz="1800" dirty="0"/>
              <a:t> (art. 71 – 81 k.p.k.)</a:t>
            </a:r>
            <a:r>
              <a:rPr lang="pl-PL" sz="1800" b="1" dirty="0"/>
              <a:t> i skazany </a:t>
            </a:r>
            <a:r>
              <a:rPr lang="pl-PL" sz="1800" dirty="0"/>
              <a:t>(k.k.w.)</a:t>
            </a:r>
            <a:r>
              <a:rPr lang="pl-PL" sz="1800" b="1" dirty="0"/>
              <a:t>.</a:t>
            </a:r>
            <a:endParaRPr lang="pl-PL" sz="1800" dirty="0"/>
          </a:p>
          <a:p>
            <a:pPr marL="0" indent="0" algn="just">
              <a:buNone/>
            </a:pPr>
            <a:r>
              <a:rPr lang="pl-PL" sz="1800" dirty="0"/>
              <a:t>Pojęcie oskarżonego występuje w trzech znaczeniach (art. 71 § 1-2 k.p.k.):</a:t>
            </a:r>
          </a:p>
          <a:p>
            <a:pPr marL="0" indent="0" algn="just">
              <a:buNone/>
            </a:pPr>
            <a:r>
              <a:rPr lang="pl-PL" sz="1800" dirty="0"/>
              <a:t>1)  </a:t>
            </a:r>
            <a:r>
              <a:rPr lang="pl-PL" sz="1800" b="1" dirty="0"/>
              <a:t>ścisłym</a:t>
            </a:r>
            <a:r>
              <a:rPr lang="pl-PL" sz="1800" dirty="0"/>
              <a:t> – wówczas oskarżonym jest osoba, przeciwko której wniesiono akt oskarżenia, a także osoba, co do której prokurator złożył wniosek o warunkowe umorzenie postępowania;</a:t>
            </a:r>
          </a:p>
          <a:p>
            <a:pPr marL="0" indent="0" algn="just">
              <a:buNone/>
            </a:pPr>
            <a:r>
              <a:rPr lang="pl-PL" sz="1800" b="1" dirty="0"/>
              <a:t>2) szerszym </a:t>
            </a:r>
            <a:r>
              <a:rPr lang="pl-PL" sz="1800" dirty="0"/>
              <a:t>– wówczas za oskarżonego uznaje się nie tylko oskarżonego w sensie ścisłym, ale również podejrzanego, czyli osobę, co do której wydano postanowienie o przedstawieniu zarzutów albo której bez wydania takiego postanowienia postawiono zarzut w związku z przystąpieniem do przesłuchania w charakterze podejrzanego;</a:t>
            </a:r>
          </a:p>
          <a:p>
            <a:pPr marL="0" indent="0" algn="just">
              <a:buNone/>
            </a:pPr>
            <a:r>
              <a:rPr lang="pl-PL" sz="1800" dirty="0"/>
              <a:t>3) </a:t>
            </a:r>
            <a:r>
              <a:rPr lang="pl-PL" sz="1800" b="1" dirty="0"/>
              <a:t>najszerszym</a:t>
            </a:r>
            <a:r>
              <a:rPr lang="pl-PL" sz="1800" dirty="0"/>
              <a:t> – obejmuje także </a:t>
            </a:r>
            <a:r>
              <a:rPr lang="pl-PL" sz="1800" b="1" dirty="0"/>
              <a:t>osobę podejrzaną</a:t>
            </a:r>
            <a:r>
              <a:rPr lang="pl-PL" sz="1800" dirty="0"/>
              <a:t> (tzw. faktycznie podejrzanego), czyli osobę, w stosunku do której podjęto w postępowaniu przygotowawczym pewne czynności procesowe (np. art. 219, 237 § 4, 243, 244, 308 k.p.k.) wskazujące, że traktuje się ją jak podejrzanego, choć nie wydano jeszcze postanowienia o przedstawieniu zarzutów lub nie przystąpiono do przesłuchania w charakterze podejrzanego.</a:t>
            </a:r>
          </a:p>
          <a:p>
            <a:pPr marL="0" indent="0">
              <a:buNone/>
            </a:pPr>
            <a:r>
              <a:rPr lang="pl-PL" sz="1800" b="1" dirty="0"/>
              <a:t>Skazany </a:t>
            </a:r>
            <a:r>
              <a:rPr lang="pl-PL" sz="1800" dirty="0"/>
              <a:t>to osoba, w stosunku do której wydano prawomocny wyrok skazujący. Oskarżony „przekształca się” w skazanego z chwilą uprawomocnienia się wyroku skazującego.</a:t>
            </a:r>
            <a:endParaRPr lang="pl-PL" sz="1800" b="1" dirty="0"/>
          </a:p>
        </p:txBody>
      </p:sp>
    </p:spTree>
    <p:extLst>
      <p:ext uri="{BB962C8B-B14F-4D97-AF65-F5344CB8AC3E}">
        <p14:creationId xmlns:p14="http://schemas.microsoft.com/office/powerpoint/2010/main" val="78161881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560"/>
          </a:xfrm>
        </p:spPr>
        <p:txBody>
          <a:bodyPr>
            <a:normAutofit fontScale="85000" lnSpcReduction="20000"/>
          </a:bodyPr>
          <a:lstStyle/>
          <a:p>
            <a:r>
              <a:rPr lang="pl-PL" b="1" dirty="0"/>
              <a:t>Oskarżony</a:t>
            </a:r>
            <a:r>
              <a:rPr lang="pl-PL" dirty="0"/>
              <a:t>- osoba, przeciwko której wniesiono </a:t>
            </a:r>
            <a:r>
              <a:rPr lang="pl-PL" b="1" dirty="0"/>
              <a:t>oskarżenie do sądu</a:t>
            </a:r>
            <a:r>
              <a:rPr lang="pl-PL" dirty="0"/>
              <a:t>, a także osoba, co do której prokurator złożył </a:t>
            </a:r>
            <a:r>
              <a:rPr lang="pl-PL" b="1" dirty="0"/>
              <a:t>wniosek o skazanie bez przeprowadzenia rozprawy </a:t>
            </a:r>
            <a:r>
              <a:rPr lang="pl-PL" dirty="0"/>
              <a:t>(art. 335 § 1 k.p.k.) lub </a:t>
            </a:r>
            <a:r>
              <a:rPr lang="pl-PL" b="1" dirty="0"/>
              <a:t>wniosek o warunkowe umorzenie postępowania </a:t>
            </a:r>
            <a:r>
              <a:rPr lang="pl-PL" dirty="0"/>
              <a:t>(art. 71 § 2 k.p.k.).</a:t>
            </a:r>
          </a:p>
          <a:p>
            <a:pPr marL="0" indent="0">
              <a:buNone/>
            </a:pPr>
            <a:endParaRPr lang="pl-PL" dirty="0"/>
          </a:p>
          <a:p>
            <a:r>
              <a:rPr lang="pl-PL" dirty="0"/>
              <a:t>Pojęcie oskarżenia obejmuje oskarżenie publiczne, oskarżenie subsydiarne i prywatne. </a:t>
            </a:r>
          </a:p>
          <a:p>
            <a:pPr marL="0" indent="0">
              <a:buNone/>
            </a:pPr>
            <a:endParaRPr lang="pl-PL" dirty="0"/>
          </a:p>
          <a:p>
            <a:r>
              <a:rPr lang="pl-PL" b="1" dirty="0"/>
              <a:t>W szerokim ujęciu (</a:t>
            </a:r>
            <a:r>
              <a:rPr lang="pl-PL" b="1" i="1" dirty="0"/>
              <a:t>sensu largo</a:t>
            </a:r>
            <a:r>
              <a:rPr lang="pl-PL" b="1" dirty="0"/>
              <a:t>)</a:t>
            </a:r>
            <a:r>
              <a:rPr lang="pl-PL" dirty="0"/>
              <a:t>, za oskarżonego uznaje się także </a:t>
            </a:r>
            <a:r>
              <a:rPr lang="pl-PL" b="1" dirty="0"/>
              <a:t>podejrzanego</a:t>
            </a:r>
            <a:r>
              <a:rPr lang="pl-PL" dirty="0"/>
              <a:t>, którym jest </a:t>
            </a:r>
          </a:p>
          <a:p>
            <a:pPr>
              <a:buFontTx/>
              <a:buChar char="-"/>
            </a:pPr>
            <a:r>
              <a:rPr lang="pl-PL" dirty="0"/>
              <a:t>osoba, co do której wydano postanowienie o przedstawieniu zarzutów albo </a:t>
            </a:r>
          </a:p>
          <a:p>
            <a:pPr>
              <a:buFontTx/>
              <a:buChar char="-"/>
            </a:pPr>
            <a:r>
              <a:rPr lang="pl-PL" dirty="0"/>
              <a:t>której bez wydania takiego postanowienia postawiono zarzut w związku z przystąpieniem do przesłuchania w charakterze podejrzanego.</a:t>
            </a:r>
          </a:p>
          <a:p>
            <a:endParaRPr lang="pl-PL" dirty="0"/>
          </a:p>
          <a:p>
            <a:pPr marL="109728" indent="0">
              <a:buNone/>
            </a:pPr>
            <a:endParaRPr lang="pl-PL" dirty="0"/>
          </a:p>
        </p:txBody>
      </p:sp>
      <p:sp>
        <p:nvSpPr>
          <p:cNvPr id="3" name="Title 2"/>
          <p:cNvSpPr>
            <a:spLocks noGrp="1"/>
          </p:cNvSpPr>
          <p:nvPr>
            <p:ph type="title"/>
          </p:nvPr>
        </p:nvSpPr>
        <p:spPr>
          <a:xfrm>
            <a:off x="467544" y="116632"/>
            <a:ext cx="8229600" cy="1143000"/>
          </a:xfrm>
        </p:spPr>
        <p:txBody>
          <a:bodyPr/>
          <a:lstStyle/>
          <a:p>
            <a:pPr algn="ctr"/>
            <a:r>
              <a:rPr lang="pl-PL" dirty="0"/>
              <a:t>Strony bierne</a:t>
            </a:r>
          </a:p>
        </p:txBody>
      </p:sp>
    </p:spTree>
    <p:extLst>
      <p:ext uri="{BB962C8B-B14F-4D97-AF65-F5344CB8AC3E}">
        <p14:creationId xmlns:p14="http://schemas.microsoft.com/office/powerpoint/2010/main" val="15641957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823"/>
            <a:ext cx="8229600" cy="1143000"/>
          </a:xfrm>
        </p:spPr>
        <p:txBody>
          <a:bodyPr/>
          <a:lstStyle/>
          <a:p>
            <a:pPr algn="ctr"/>
            <a:r>
              <a:rPr lang="pl-PL" dirty="0"/>
              <a:t>Obowiązki oskarżonego</a:t>
            </a:r>
          </a:p>
        </p:txBody>
      </p:sp>
      <p:sp>
        <p:nvSpPr>
          <p:cNvPr id="3" name="Content Placeholder 2"/>
          <p:cNvSpPr>
            <a:spLocks noGrp="1"/>
          </p:cNvSpPr>
          <p:nvPr>
            <p:ph idx="1"/>
          </p:nvPr>
        </p:nvSpPr>
        <p:spPr>
          <a:xfrm>
            <a:off x="457200" y="1196752"/>
            <a:ext cx="8229600" cy="5400600"/>
          </a:xfrm>
        </p:spPr>
        <p:txBody>
          <a:bodyPr>
            <a:normAutofit fontScale="70000" lnSpcReduction="20000"/>
          </a:bodyPr>
          <a:lstStyle/>
          <a:p>
            <a:pPr algn="just"/>
            <a:r>
              <a:rPr lang="pl-PL" dirty="0"/>
              <a:t>Oskarżony </a:t>
            </a:r>
            <a:r>
              <a:rPr lang="pl-PL" b="1" dirty="0"/>
              <a:t>nie ma obowiązku dowodzenia swojej niewinności</a:t>
            </a:r>
            <a:r>
              <a:rPr lang="pl-PL" dirty="0"/>
              <a:t>, ani obowiązku dostarczania dowodów na swoją niekorzyść (art. 74 § 1 k.p.k.). Jest to zasada </a:t>
            </a:r>
            <a:r>
              <a:rPr lang="pl-PL" b="1" i="1" dirty="0" err="1"/>
              <a:t>nemo</a:t>
            </a:r>
            <a:r>
              <a:rPr lang="pl-PL" b="1" i="1" dirty="0"/>
              <a:t> </a:t>
            </a:r>
            <a:r>
              <a:rPr lang="pl-PL" b="1" i="1" dirty="0" err="1"/>
              <a:t>se</a:t>
            </a:r>
            <a:r>
              <a:rPr lang="pl-PL" b="1" i="1" dirty="0"/>
              <a:t> </a:t>
            </a:r>
            <a:r>
              <a:rPr lang="pl-PL" b="1" i="1" dirty="0" err="1"/>
              <a:t>ipsum</a:t>
            </a:r>
            <a:r>
              <a:rPr lang="pl-PL" b="1" i="1" dirty="0"/>
              <a:t> </a:t>
            </a:r>
            <a:r>
              <a:rPr lang="pl-PL" b="1" i="1" dirty="0" err="1"/>
              <a:t>accusare</a:t>
            </a:r>
            <a:r>
              <a:rPr lang="pl-PL" b="1" i="1" dirty="0"/>
              <a:t> </a:t>
            </a:r>
            <a:r>
              <a:rPr lang="pl-PL" b="1" i="1" dirty="0" err="1"/>
              <a:t>tenetur</a:t>
            </a:r>
            <a:r>
              <a:rPr lang="pl-PL" dirty="0"/>
              <a:t>. </a:t>
            </a:r>
          </a:p>
          <a:p>
            <a:pPr marL="0" indent="0">
              <a:buNone/>
            </a:pPr>
            <a:endParaRPr lang="pl-PL" dirty="0"/>
          </a:p>
          <a:p>
            <a:r>
              <a:rPr lang="pl-PL" dirty="0"/>
              <a:t>Pomimo to, oskarżony obowiązany jest znosić </a:t>
            </a:r>
            <a:r>
              <a:rPr lang="pl-PL" b="1" dirty="0"/>
              <a:t>pewne działania organów postępowania</a:t>
            </a:r>
            <a:r>
              <a:rPr lang="pl-PL" dirty="0"/>
              <a:t>. Oskarżony jest obowiązany poddać się:</a:t>
            </a:r>
          </a:p>
          <a:p>
            <a:pPr marL="0" indent="0">
              <a:buNone/>
            </a:pPr>
            <a:endParaRPr lang="pl-PL" dirty="0"/>
          </a:p>
          <a:p>
            <a:pPr marL="0" lvl="0" indent="0" algn="just">
              <a:buNone/>
            </a:pPr>
            <a:r>
              <a:rPr lang="pl-PL" dirty="0"/>
              <a:t>1. oględzinom zewnętrznym ciała oraz innym badaniom niepołączonym z naruszeniem integralności ciała; wolno także w szczególności od oskarżonego pobrać odciski, fotografować go oraz okazać w celach rozpoznawczych innym osobom,</a:t>
            </a:r>
          </a:p>
          <a:p>
            <a:pPr marL="0" lvl="0" indent="0" algn="just">
              <a:buNone/>
            </a:pPr>
            <a:r>
              <a:rPr lang="pl-PL" dirty="0"/>
              <a:t>2. </a:t>
            </a:r>
            <a:r>
              <a:rPr lang="pl-PL" b="1" dirty="0"/>
              <a:t>badaniom psychologicznym i psychiatrycznym</a:t>
            </a:r>
            <a:r>
              <a:rPr lang="pl-PL" dirty="0"/>
              <a:t>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lvl="0" indent="0" algn="just">
              <a:buNone/>
            </a:pPr>
            <a:r>
              <a:rPr lang="pl-PL" dirty="0"/>
              <a:t>3. pobraniu przez funkcjonariusza Policji wymazu ze śluzówki policzków, jeżeli jest to nieodzowne i nie zachodzi obawa, że zagrażałoby to zdrowiu oskarżonego lub innych osób (art. 74 § 2 k.p.k.).</a:t>
            </a:r>
          </a:p>
          <a:p>
            <a:endParaRPr lang="pl-PL" dirty="0"/>
          </a:p>
        </p:txBody>
      </p:sp>
    </p:spTree>
    <p:extLst>
      <p:ext uri="{BB962C8B-B14F-4D97-AF65-F5344CB8AC3E}">
        <p14:creationId xmlns:p14="http://schemas.microsoft.com/office/powerpoint/2010/main" val="2233139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Obowiązki oskarżonego</a:t>
            </a:r>
          </a:p>
        </p:txBody>
      </p:sp>
      <p:sp>
        <p:nvSpPr>
          <p:cNvPr id="3" name="Content Placeholder 2"/>
          <p:cNvSpPr>
            <a:spLocks noGrp="1"/>
          </p:cNvSpPr>
          <p:nvPr>
            <p:ph idx="1"/>
          </p:nvPr>
        </p:nvSpPr>
        <p:spPr/>
        <p:txBody>
          <a:bodyPr/>
          <a:lstStyle/>
          <a:p>
            <a:pPr algn="just"/>
            <a:r>
              <a:rPr lang="pl-PL" b="1" dirty="0"/>
              <a:t>Obowiązek stawiennictwa </a:t>
            </a:r>
            <a:r>
              <a:rPr lang="pl-PL" dirty="0"/>
              <a:t>na każde wezwanie (art. 75 </a:t>
            </a:r>
            <a:r>
              <a:rPr lang="pl-PL" sz="2800" dirty="0"/>
              <a:t>§ 1 k.p.k.)</a:t>
            </a:r>
          </a:p>
          <a:p>
            <a:pPr algn="just"/>
            <a:r>
              <a:rPr lang="pl-PL" b="1" dirty="0"/>
              <a:t>Obowiązek zawiadamiania o każdej zmianie swojego miejsca zamieszkania lub pobytu trwającego dłużej niż 7 dni</a:t>
            </a:r>
            <a:r>
              <a:rPr lang="pl-PL" dirty="0"/>
              <a:t>, w tym także z powodu pozbawienia wolności w innej sprawie, jak również o każdej zmianie danych umożliwiających kontaktowanie się, wskazanych w art. 213 § 1 k.p.k., o których wie, że są znane organowi prowadzącemu postępowanie.</a:t>
            </a:r>
          </a:p>
        </p:txBody>
      </p:sp>
    </p:spTree>
    <p:extLst>
      <p:ext uri="{BB962C8B-B14F-4D97-AF65-F5344CB8AC3E}">
        <p14:creationId xmlns:p14="http://schemas.microsoft.com/office/powerpoint/2010/main" val="39737454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484784"/>
            <a:ext cx="8892480" cy="3308598"/>
          </a:xfrm>
          <a:prstGeom prst="rect">
            <a:avLst/>
          </a:prstGeom>
          <a:noFill/>
        </p:spPr>
        <p:txBody>
          <a:bodyPr wrap="square" rtlCol="0">
            <a:spAutoFit/>
          </a:bodyPr>
          <a:lstStyle/>
          <a:p>
            <a:r>
              <a:rPr lang="pl-PL" sz="2300" b="1" dirty="0"/>
              <a:t>Odmowa poddania się czynnościom</a:t>
            </a:r>
            <a:r>
              <a:rPr lang="pl-PL" sz="2300" dirty="0"/>
              <a:t>                      może skutkować zatrzymaniem i przymusowym doprowadzeniem oskarżonego, nawet z zastosowaniem siły fizycznej lub środków technicznych służących obezwładnieniu, w zakresie niezbędnym do wykonania danej czynności (art. 75 § 3a k.p.k.).</a:t>
            </a:r>
          </a:p>
          <a:p>
            <a:endParaRPr lang="pl-PL" sz="2300" dirty="0"/>
          </a:p>
          <a:p>
            <a:r>
              <a:rPr lang="pl-PL" sz="2300" b="1" dirty="0"/>
              <a:t>Nieusprawiedliwione niestawiennictwo                  </a:t>
            </a:r>
            <a:r>
              <a:rPr lang="pl-PL" sz="2300" dirty="0"/>
              <a:t>może skutkować </a:t>
            </a:r>
            <a:r>
              <a:rPr lang="pl-PL" sz="2400" dirty="0"/>
              <a:t>jego zatrzymaniem i przymusowym doprowadzeniem do organu wzywającego. </a:t>
            </a:r>
            <a:endParaRPr lang="pl-PL" sz="2300" dirty="0"/>
          </a:p>
        </p:txBody>
      </p:sp>
      <p:sp>
        <p:nvSpPr>
          <p:cNvPr id="3" name="Right Arrow 2"/>
          <p:cNvSpPr/>
          <p:nvPr/>
        </p:nvSpPr>
        <p:spPr>
          <a:xfrm>
            <a:off x="5652120" y="1468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ight Arrow 3"/>
          <p:cNvSpPr/>
          <p:nvPr/>
        </p:nvSpPr>
        <p:spPr>
          <a:xfrm>
            <a:off x="5796136" y="3544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8997862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Podejrzany</a:t>
            </a:r>
          </a:p>
        </p:txBody>
      </p:sp>
      <p:sp>
        <p:nvSpPr>
          <p:cNvPr id="3" name="Content Placeholder 2"/>
          <p:cNvSpPr>
            <a:spLocks noGrp="1"/>
          </p:cNvSpPr>
          <p:nvPr>
            <p:ph idx="1"/>
          </p:nvPr>
        </p:nvSpPr>
        <p:spPr>
          <a:xfrm>
            <a:off x="467544" y="2348880"/>
            <a:ext cx="8229600" cy="2357616"/>
          </a:xfrm>
        </p:spPr>
        <p:txBody>
          <a:bodyPr/>
          <a:lstStyle/>
          <a:p>
            <a:pPr marL="0" indent="0" algn="just">
              <a:buNone/>
            </a:pPr>
            <a:r>
              <a:rPr lang="pl-PL" sz="2800" dirty="0"/>
              <a:t>Osoba, co do której wydano </a:t>
            </a:r>
            <a:r>
              <a:rPr lang="pl-PL" sz="2800" b="1" dirty="0"/>
              <a:t>postanowienie o przedstawieniu zarzutów</a:t>
            </a:r>
            <a:r>
              <a:rPr lang="pl-PL" sz="2800" dirty="0"/>
              <a:t>, albo której bez wydania takiego postanowienia postawiono zarzut w związku z przystąpieniem do </a:t>
            </a:r>
            <a:r>
              <a:rPr lang="pl-PL" sz="2800" b="1" dirty="0"/>
              <a:t>przesłuchania w charakterze podejrzanego</a:t>
            </a:r>
          </a:p>
          <a:p>
            <a:pPr marL="0" indent="0">
              <a:buNone/>
            </a:pPr>
            <a:endParaRPr lang="pl-PL" dirty="0"/>
          </a:p>
        </p:txBody>
      </p:sp>
    </p:spTree>
    <p:extLst>
      <p:ext uri="{BB962C8B-B14F-4D97-AF65-F5344CB8AC3E}">
        <p14:creationId xmlns:p14="http://schemas.microsoft.com/office/powerpoint/2010/main" val="9093283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Osoba podejrzana</a:t>
            </a:r>
          </a:p>
        </p:txBody>
      </p:sp>
      <p:sp>
        <p:nvSpPr>
          <p:cNvPr id="3" name="Content Placeholder 2"/>
          <p:cNvSpPr>
            <a:spLocks noGrp="1"/>
          </p:cNvSpPr>
          <p:nvPr>
            <p:ph idx="1"/>
          </p:nvPr>
        </p:nvSpPr>
        <p:spPr>
          <a:xfrm>
            <a:off x="467544" y="2492896"/>
            <a:ext cx="8229600" cy="2429624"/>
          </a:xfrm>
        </p:spPr>
        <p:txBody>
          <a:bodyPr>
            <a:normAutofit/>
          </a:bodyPr>
          <a:lstStyle/>
          <a:p>
            <a:pPr marL="0" indent="0" algn="just">
              <a:buNone/>
            </a:pPr>
            <a:r>
              <a:rPr lang="pl-PL" dirty="0"/>
              <a:t>osoba, co do której organy posiadają informacje typujące ją na sprawcę przestępstwa i wobec której kierują postępowanie, pomimo że nie postawiono jej żadnych zarzutów. Osoba podejrzana nie posiada statusu strony, ale przysługują jej nieliczne uprawnienia</a:t>
            </a:r>
          </a:p>
        </p:txBody>
      </p:sp>
    </p:spTree>
    <p:extLst>
      <p:ext uri="{BB962C8B-B14F-4D97-AF65-F5344CB8AC3E}">
        <p14:creationId xmlns:p14="http://schemas.microsoft.com/office/powerpoint/2010/main" val="129913213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699456250"/>
              </p:ext>
            </p:extLst>
          </p:nvPr>
        </p:nvGraphicFramePr>
        <p:xfrm>
          <a:off x="100012" y="-1323974"/>
          <a:ext cx="9043988" cy="5924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00013" y="2630507"/>
            <a:ext cx="2593181" cy="4247317"/>
          </a:xfrm>
          <a:prstGeom prst="rect">
            <a:avLst/>
          </a:prstGeom>
          <a:noFill/>
        </p:spPr>
        <p:txBody>
          <a:bodyPr wrap="square" rtlCol="0">
            <a:spAutoFit/>
          </a:bodyPr>
          <a:lstStyle/>
          <a:p>
            <a:pPr algn="just"/>
            <a:r>
              <a:rPr lang="pl-PL" dirty="0"/>
              <a:t>Osoba podejrzana to tzw. faktycznie podejrzany, czyli osoba w stosunku do której podjęto w postępowaniu przygotowawczym określone czynności procesowe (art. 219, 237 § 4, art. 243, 244, 308), ale nie zostały jej przedstawione zarzuty. Osoba podejrzana to osoba znajdująca się „w kręgu zainteresowania” organów postępowania.  </a:t>
            </a:r>
          </a:p>
        </p:txBody>
      </p:sp>
      <p:sp>
        <p:nvSpPr>
          <p:cNvPr id="6" name="pole tekstowe 5"/>
          <p:cNvSpPr txBox="1"/>
          <p:nvPr/>
        </p:nvSpPr>
        <p:spPr>
          <a:xfrm>
            <a:off x="3596878" y="2615417"/>
            <a:ext cx="2068116" cy="3693319"/>
          </a:xfrm>
          <a:prstGeom prst="rect">
            <a:avLst/>
          </a:prstGeom>
          <a:noFill/>
        </p:spPr>
        <p:txBody>
          <a:bodyPr wrap="square" rtlCol="0">
            <a:spAutoFit/>
          </a:bodyPr>
          <a:lstStyle/>
          <a:p>
            <a:pPr algn="just"/>
            <a:r>
              <a:rPr lang="pl-PL" dirty="0"/>
              <a:t>art. 71 § 1 – </a:t>
            </a:r>
            <a:r>
              <a:rPr lang="pl-PL" b="1" dirty="0"/>
              <a:t>podejrzany to osoba, co do której wydano postanowienie o przedstawieniu zarzutów albo bez wydania takiego postanowienia przesłuchano w charakterze podejrzanego </a:t>
            </a:r>
          </a:p>
          <a:p>
            <a:pPr algn="just"/>
            <a:endParaRPr lang="pl-PL" dirty="0"/>
          </a:p>
        </p:txBody>
      </p:sp>
      <p:sp>
        <p:nvSpPr>
          <p:cNvPr id="7" name="pole tekstowe 6"/>
          <p:cNvSpPr txBox="1"/>
          <p:nvPr/>
        </p:nvSpPr>
        <p:spPr>
          <a:xfrm>
            <a:off x="6228184" y="2615417"/>
            <a:ext cx="2915817" cy="3139321"/>
          </a:xfrm>
          <a:prstGeom prst="rect">
            <a:avLst/>
          </a:prstGeom>
          <a:noFill/>
        </p:spPr>
        <p:txBody>
          <a:bodyPr wrap="square" rtlCol="0">
            <a:spAutoFit/>
          </a:bodyPr>
          <a:lstStyle/>
          <a:p>
            <a:pPr algn="just"/>
            <a:r>
              <a:rPr lang="pl-PL" dirty="0"/>
              <a:t>art. 71 § 2 – </a:t>
            </a:r>
            <a:r>
              <a:rPr lang="pl-PL" b="1" dirty="0"/>
              <a:t>oskarżony to osoba, przeciwko której wniesiono oskarżenie do sądu, a także osoba, co do której prokurator złożył wniosek o warunkowe umorzenie postępowania albo wniosek w trybie art. 335 § 1 k.p.k. </a:t>
            </a:r>
          </a:p>
          <a:p>
            <a:pPr algn="just"/>
            <a:endParaRPr lang="pl-PL" dirty="0"/>
          </a:p>
        </p:txBody>
      </p:sp>
      <p:sp>
        <p:nvSpPr>
          <p:cNvPr id="8" name="pole tekstowe 7"/>
          <p:cNvSpPr txBox="1"/>
          <p:nvPr/>
        </p:nvSpPr>
        <p:spPr>
          <a:xfrm>
            <a:off x="1864519" y="133351"/>
            <a:ext cx="2563465" cy="1015663"/>
          </a:xfrm>
          <a:prstGeom prst="rect">
            <a:avLst/>
          </a:prstGeom>
          <a:noFill/>
        </p:spPr>
        <p:txBody>
          <a:bodyPr wrap="square" rtlCol="0">
            <a:spAutoFit/>
          </a:bodyPr>
          <a:lstStyle/>
          <a:p>
            <a:r>
              <a:rPr lang="pl-PL" sz="2000" b="1" dirty="0"/>
              <a:t>PRZEDSTAWIENIE ZARZUTÓW – ART. 313 </a:t>
            </a:r>
          </a:p>
        </p:txBody>
      </p:sp>
      <p:sp>
        <p:nvSpPr>
          <p:cNvPr id="9" name="pole tekstowe 8"/>
          <p:cNvSpPr txBox="1"/>
          <p:nvPr/>
        </p:nvSpPr>
        <p:spPr>
          <a:xfrm>
            <a:off x="4932040" y="25629"/>
            <a:ext cx="3984568" cy="1015663"/>
          </a:xfrm>
          <a:prstGeom prst="rect">
            <a:avLst/>
          </a:prstGeom>
          <a:noFill/>
        </p:spPr>
        <p:txBody>
          <a:bodyPr wrap="square" rtlCol="0">
            <a:spAutoFit/>
          </a:bodyPr>
          <a:lstStyle/>
          <a:p>
            <a:r>
              <a:rPr lang="pl-PL" sz="2000" b="1" dirty="0"/>
              <a:t>WNIESIENIE DO SĄDU OSKARŻENIA/WNIOSKU O WARUNKOWE UMORZENIE </a:t>
            </a:r>
          </a:p>
        </p:txBody>
      </p:sp>
      <p:sp>
        <p:nvSpPr>
          <p:cNvPr id="10" name="pole tekstowe 9"/>
          <p:cNvSpPr txBox="1"/>
          <p:nvPr/>
        </p:nvSpPr>
        <p:spPr>
          <a:xfrm>
            <a:off x="2693194" y="6150114"/>
            <a:ext cx="6419239" cy="707886"/>
          </a:xfrm>
          <a:prstGeom prst="rect">
            <a:avLst/>
          </a:prstGeom>
          <a:noFill/>
        </p:spPr>
        <p:txBody>
          <a:bodyPr wrap="square" rtlCol="0">
            <a:spAutoFit/>
          </a:bodyPr>
          <a:lstStyle/>
          <a:p>
            <a:pPr algn="ctr"/>
            <a:r>
              <a:rPr lang="pl-PL" sz="2000" b="1" u="sng" dirty="0">
                <a:solidFill>
                  <a:srgbClr val="FF0000"/>
                </a:solidFill>
              </a:rPr>
              <a:t>PODEJRZANY I OSOBA PODEJRZANA TO NIE JEST TO SAMO!!!</a:t>
            </a:r>
            <a:endParaRPr lang="pl-PL" sz="2000" dirty="0">
              <a:solidFill>
                <a:srgbClr val="FF0000"/>
              </a:solidFill>
            </a:endParaRPr>
          </a:p>
        </p:txBody>
      </p:sp>
    </p:spTree>
    <p:extLst>
      <p:ext uri="{BB962C8B-B14F-4D97-AF65-F5344CB8AC3E}">
        <p14:creationId xmlns:p14="http://schemas.microsoft.com/office/powerpoint/2010/main" val="647863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marL="109728" indent="0" algn="just">
              <a:buNone/>
            </a:pPr>
            <a:r>
              <a:rPr lang="pl-PL" b="1" dirty="0"/>
              <a:t>Organ procesowy </a:t>
            </a:r>
            <a:r>
              <a:rPr lang="pl-PL" dirty="0"/>
              <a:t>- uczestnik postępowania, organ państwowy o strukturze organizacyjnej określonej przez przepisy prawa oraz wyposażony przez te przepisy w określone uprawnienia i obowiązki.</a:t>
            </a:r>
          </a:p>
        </p:txBody>
      </p:sp>
    </p:spTree>
    <p:extLst>
      <p:ext uri="{BB962C8B-B14F-4D97-AF65-F5344CB8AC3E}">
        <p14:creationId xmlns:p14="http://schemas.microsoft.com/office/powerpoint/2010/main" val="161801714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pPr algn="ctr"/>
            <a:r>
              <a:rPr lang="pl-PL" dirty="0"/>
              <a:t>Pokrzywdzony</a:t>
            </a:r>
          </a:p>
        </p:txBody>
      </p:sp>
      <p:sp>
        <p:nvSpPr>
          <p:cNvPr id="3" name="Content Placeholder 2"/>
          <p:cNvSpPr>
            <a:spLocks noGrp="1"/>
          </p:cNvSpPr>
          <p:nvPr>
            <p:ph idx="1"/>
          </p:nvPr>
        </p:nvSpPr>
        <p:spPr>
          <a:xfrm>
            <a:off x="467544" y="2348880"/>
            <a:ext cx="8229600" cy="1637536"/>
          </a:xfrm>
        </p:spPr>
        <p:txBody>
          <a:bodyPr/>
          <a:lstStyle/>
          <a:p>
            <a:pPr algn="just"/>
            <a:r>
              <a:rPr lang="pl-PL" dirty="0"/>
              <a:t>Osoba fizyczna lub prawna, której dobro prawne zostało bezpośrednio naruszone lub zagrożone przez przestępstwo.</a:t>
            </a:r>
          </a:p>
        </p:txBody>
      </p:sp>
    </p:spTree>
    <p:extLst>
      <p:ext uri="{BB962C8B-B14F-4D97-AF65-F5344CB8AC3E}">
        <p14:creationId xmlns:p14="http://schemas.microsoft.com/office/powerpoint/2010/main" val="152570215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p:txBody>
          <a:bodyPr>
            <a:normAutofit fontScale="77500" lnSpcReduction="20000"/>
          </a:bodyPr>
          <a:lstStyle/>
          <a:p>
            <a:pPr algn="just"/>
            <a:r>
              <a:rPr lang="pl-PL" dirty="0"/>
              <a:t>Za pokrzywdzonego uważa się także </a:t>
            </a:r>
            <a:r>
              <a:rPr lang="pl-PL" b="1" dirty="0"/>
              <a:t>zakład ubezpieczeń</a:t>
            </a:r>
            <a:r>
              <a:rPr lang="pl-PL" dirty="0"/>
              <a:t> w zakresie w jakim pokrył szkodę wyrządzoną pokrzywdzonemu przez przestępstwo lub jest zobowiązany do jej pokrycia (art. 49 § 3 k.p.k.).</a:t>
            </a:r>
          </a:p>
          <a:p>
            <a:pPr algn="just"/>
            <a:r>
              <a:rPr lang="pl-PL" dirty="0"/>
              <a:t>Prawa pokrzywdzonego mogą zaś wykonywać: </a:t>
            </a:r>
          </a:p>
          <a:p>
            <a:pPr marL="514350" lvl="0" indent="-514350" algn="just">
              <a:buAutoNum type="arabicPeriod"/>
            </a:pPr>
            <a:r>
              <a:rPr lang="pl-PL" b="1" dirty="0"/>
              <a:t>organy Państwowej Inspekcji Pracy</a:t>
            </a:r>
            <a:r>
              <a:rPr lang="pl-PL" dirty="0"/>
              <a:t>, w sprawach o przestępstwa przeciwko prawom osób wykonujących pracę zarobkową, o których mowa w art. 218-221 oraz w art. 225 § 2 k.k., jeżeli w zakresie swego działania ujawniły przestępstwo lub wystąpiły o wszczęcie postępowania (art. 49 § 3a k.p.k.),</a:t>
            </a:r>
          </a:p>
          <a:p>
            <a:pPr marL="514350" lvl="0" indent="-514350" algn="just">
              <a:buAutoNum type="arabicPeriod"/>
            </a:pPr>
            <a:r>
              <a:rPr lang="pl-PL" b="1" dirty="0"/>
              <a:t>organy kontroli państwowej</a:t>
            </a:r>
            <a:r>
              <a:rPr lang="pl-PL" dirty="0"/>
              <a:t> w sprawach o przestępstwa, którymi wyrządzono szkodę w mieniu instytucji lub jednostki organizacyjnej, o której mowa w art. 49 § 2 k.p.k., jeżeli nie działa organ pokrzywdzonej instytucji lub jednostki organizacyjnej, ale jedynie wówczas gdy organy kontroli państwowej w zakresie swojego działania ujawniły przestępstwo lub wystąpiły o wszczęcie postępowania.</a:t>
            </a:r>
          </a:p>
          <a:p>
            <a:endParaRPr lang="pl-PL" dirty="0"/>
          </a:p>
        </p:txBody>
      </p:sp>
    </p:spTree>
    <p:extLst>
      <p:ext uri="{BB962C8B-B14F-4D97-AF65-F5344CB8AC3E}">
        <p14:creationId xmlns:p14="http://schemas.microsoft.com/office/powerpoint/2010/main" val="23854168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a:xfrm>
            <a:off x="457200" y="1935480"/>
            <a:ext cx="8229600" cy="4517856"/>
          </a:xfrm>
        </p:spPr>
        <p:txBody>
          <a:bodyPr>
            <a:normAutofit fontScale="92500" lnSpcReduction="10000"/>
          </a:bodyPr>
          <a:lstStyle/>
          <a:p>
            <a:pPr algn="just"/>
            <a:r>
              <a:rPr lang="pl-PL" dirty="0"/>
              <a:t>Posiada status strony postępowania przygotowawczego i ze względu na to przysługuje mu szereg uprawnień na tym etapie postępowania, o czym jest pouczany przed pierwszym przesłuchaniem</a:t>
            </a:r>
          </a:p>
          <a:p>
            <a:pPr algn="just"/>
            <a:r>
              <a:rPr lang="pl-PL" dirty="0"/>
              <a:t>Przykładowe uprawnienia:</a:t>
            </a:r>
          </a:p>
          <a:p>
            <a:pPr algn="just">
              <a:buFontTx/>
              <a:buChar char="-"/>
            </a:pPr>
            <a:r>
              <a:rPr lang="pl-PL" dirty="0"/>
              <a:t>składanie wniosków o dokonanie czynności śledztwa,</a:t>
            </a:r>
          </a:p>
          <a:p>
            <a:pPr algn="just">
              <a:buFontTx/>
              <a:buChar char="-"/>
            </a:pPr>
            <a:r>
              <a:rPr lang="pl-PL" dirty="0"/>
              <a:t>korzystania z pomocy pełnomocnika,</a:t>
            </a:r>
          </a:p>
          <a:p>
            <a:pPr algn="just">
              <a:buFontTx/>
              <a:buChar char="-"/>
            </a:pPr>
            <a:r>
              <a:rPr lang="pl-PL" dirty="0"/>
              <a:t>wyrażenie zgody na skierowanie sprawy do mediacji,</a:t>
            </a:r>
          </a:p>
          <a:p>
            <a:pPr algn="just">
              <a:buFontTx/>
              <a:buChar char="-"/>
            </a:pPr>
            <a:r>
              <a:rPr lang="pl-PL" dirty="0"/>
              <a:t>złożenie zażalenia na odmowę wszczęcia śledztwa lub dochodzenia oraz na umorzenie postępowania przygotowawczego.</a:t>
            </a:r>
          </a:p>
          <a:p>
            <a:pPr algn="just"/>
            <a:r>
              <a:rPr lang="pl-PL" dirty="0"/>
              <a:t>Zob. art. 300 § 2 k.p.k.</a:t>
            </a:r>
          </a:p>
          <a:p>
            <a:pPr algn="just">
              <a:buFontTx/>
              <a:buChar char="-"/>
            </a:pPr>
            <a:endParaRPr lang="pl-PL" dirty="0"/>
          </a:p>
          <a:p>
            <a:pPr algn="just">
              <a:buFontTx/>
              <a:buChar char="-"/>
            </a:pPr>
            <a:endParaRPr lang="pl-PL" dirty="0"/>
          </a:p>
          <a:p>
            <a:pPr algn="just"/>
            <a:endParaRPr lang="pl-PL" dirty="0"/>
          </a:p>
          <a:p>
            <a:pPr algn="just"/>
            <a:endParaRPr lang="pl-PL" dirty="0"/>
          </a:p>
          <a:p>
            <a:pPr marL="0" indent="0" algn="just">
              <a:buNone/>
            </a:pPr>
            <a:endParaRPr lang="pl-PL" dirty="0"/>
          </a:p>
        </p:txBody>
      </p:sp>
    </p:spTree>
    <p:extLst>
      <p:ext uri="{BB962C8B-B14F-4D97-AF65-F5344CB8AC3E}">
        <p14:creationId xmlns:p14="http://schemas.microsoft.com/office/powerpoint/2010/main" val="103149256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29600" cy="1143000"/>
          </a:xfrm>
        </p:spPr>
        <p:txBody>
          <a:bodyPr>
            <a:normAutofit fontScale="90000"/>
          </a:bodyPr>
          <a:lstStyle/>
          <a:p>
            <a:pPr algn="ctr"/>
            <a:r>
              <a:rPr lang="pl-PL" sz="3300" dirty="0">
                <a:latin typeface="+mn-lt"/>
              </a:rPr>
              <a:t>Prawo do złożenia wniosku o przeprowadzenie czynności w postępowaniu przygotowawczym </a:t>
            </a:r>
          </a:p>
        </p:txBody>
      </p:sp>
      <p:sp>
        <p:nvSpPr>
          <p:cNvPr id="3" name="Symbol zastępczy zawartości 2"/>
          <p:cNvSpPr>
            <a:spLocks noGrp="1"/>
          </p:cNvSpPr>
          <p:nvPr>
            <p:ph idx="1"/>
          </p:nvPr>
        </p:nvSpPr>
        <p:spPr/>
        <p:txBody>
          <a:bodyPr>
            <a:normAutofit fontScale="92500"/>
          </a:bodyPr>
          <a:lstStyle/>
          <a:p>
            <a:pPr algn="just"/>
            <a:r>
              <a:rPr lang="pl-PL" dirty="0"/>
              <a:t>Inkwizycyjny charakter postępowania przygotowawczego nie wyłącza prawa stron do złożenia wniosku dowodowego. Zastosowanie ma art. 167 – dowody przeprowadza się na wniosek stron lub z urzędu. </a:t>
            </a:r>
          </a:p>
          <a:p>
            <a:pPr algn="just"/>
            <a:r>
              <a:rPr lang="pl-PL" dirty="0"/>
              <a:t>Art. 315 § 1 k.p.k. – Podejrzany i jego obrońca oraz pokrzywdzony i jego pełnomocnik mogą składać wnioski o dokonanie czynności śledztwa (dot. także dochodzenia).  </a:t>
            </a:r>
          </a:p>
          <a:p>
            <a:pPr algn="just"/>
            <a:r>
              <a:rPr lang="pl-PL" dirty="0"/>
              <a:t>Art. 316 § 3 k.p.k. – prawo do żądania przesłuchania świadka przez sąd, jeżeli istnieje niebezpieczeństwo, że nie będzie można go przesłuchać na rozprawie. </a:t>
            </a:r>
          </a:p>
          <a:p>
            <a:pPr algn="just"/>
            <a:endParaRPr lang="pl-PL" dirty="0"/>
          </a:p>
          <a:p>
            <a:pPr algn="just"/>
            <a:endParaRPr lang="pl-PL" dirty="0"/>
          </a:p>
        </p:txBody>
      </p:sp>
    </p:spTree>
    <p:extLst>
      <p:ext uri="{BB962C8B-B14F-4D97-AF65-F5344CB8AC3E}">
        <p14:creationId xmlns:p14="http://schemas.microsoft.com/office/powerpoint/2010/main" val="10477198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normAutofit/>
          </a:bodyPr>
          <a:lstStyle/>
          <a:p>
            <a:pPr algn="ctr"/>
            <a:r>
              <a:rPr lang="pl-PL" sz="3300" dirty="0">
                <a:latin typeface="+mn-lt"/>
              </a:rPr>
              <a:t>Prawo do udziału w czynnościach postępowania przygotowawczego </a:t>
            </a:r>
          </a:p>
        </p:txBody>
      </p:sp>
      <p:sp>
        <p:nvSpPr>
          <p:cNvPr id="3" name="Symbol zastępczy zawartości 2"/>
          <p:cNvSpPr>
            <a:spLocks noGrp="1"/>
          </p:cNvSpPr>
          <p:nvPr>
            <p:ph idx="1"/>
          </p:nvPr>
        </p:nvSpPr>
        <p:spPr>
          <a:xfrm>
            <a:off x="251520" y="1556792"/>
            <a:ext cx="8784976" cy="5184576"/>
          </a:xfrm>
        </p:spPr>
        <p:txBody>
          <a:bodyPr>
            <a:normAutofit fontScale="70000" lnSpcReduction="20000"/>
          </a:bodyPr>
          <a:lstStyle/>
          <a:p>
            <a:pPr marL="514350" indent="-514350" algn="just">
              <a:lnSpc>
                <a:spcPct val="120000"/>
              </a:lnSpc>
              <a:buFont typeface="+mj-lt"/>
              <a:buAutoNum type="arabicPeriod"/>
            </a:pPr>
            <a:r>
              <a:rPr lang="pl-PL" sz="2200" dirty="0"/>
              <a:t>Art. 315 </a:t>
            </a:r>
            <a:r>
              <a:rPr lang="pl-PL" dirty="0"/>
              <a:t>§ 2 k.p.k. – „</a:t>
            </a:r>
            <a:r>
              <a:rPr lang="pl-PL" b="1" dirty="0"/>
              <a:t>czynności wnioskowe</a:t>
            </a:r>
            <a:r>
              <a:rPr lang="pl-PL" dirty="0"/>
              <a:t>” stronie, która złożyła wniosek oraz jej obrońcy lub pełnomocnikowi nie można odmówić wzięcia udziału w czynności, jeżeli tego żądają. Można jednak nie sprowadzać podejrzanego pozbawionego wolności, jeżeli spowodowałoby to poważne trudności. </a:t>
            </a:r>
          </a:p>
          <a:p>
            <a:pPr lvl="1" algn="just">
              <a:lnSpc>
                <a:spcPct val="120000"/>
              </a:lnSpc>
            </a:pPr>
            <a:r>
              <a:rPr lang="pl-PL" dirty="0"/>
              <a:t>uprawniony do udziału w czynności powinien zostać o niej powiadomiony zgodnie z art. 117 k.p.k. </a:t>
            </a:r>
          </a:p>
          <a:p>
            <a:pPr lvl="1" algn="just">
              <a:lnSpc>
                <a:spcPct val="120000"/>
              </a:lnSpc>
            </a:pPr>
            <a:r>
              <a:rPr lang="pl-PL" dirty="0"/>
              <a:t>„Poważne trudności” to np. znaczna odległość między miejscem, gdzie przebywa podejrzany a miejscem przeprowadzenia czynności. </a:t>
            </a:r>
          </a:p>
          <a:p>
            <a:pPr lvl="1" algn="just">
              <a:lnSpc>
                <a:spcPct val="120000"/>
              </a:lnSpc>
            </a:pPr>
            <a:r>
              <a:rPr lang="pl-PL" dirty="0"/>
              <a:t>Jeżeli strona złożyła wniosek, ale nie uczestniczyła w czynności nie można jej odmówić udostępnienia akt w tym zakresie (np. protokołu przesłuchania – por. art. 157 § 3)</a:t>
            </a:r>
          </a:p>
          <a:p>
            <a:pPr marL="514350" indent="-514350" algn="just">
              <a:lnSpc>
                <a:spcPct val="120000"/>
              </a:lnSpc>
              <a:buFont typeface="+mj-lt"/>
              <a:buAutoNum type="arabicPeriod"/>
            </a:pPr>
            <a:r>
              <a:rPr lang="pl-PL" dirty="0"/>
              <a:t>Art. 316  §  1 – prawo do udziału w </a:t>
            </a:r>
            <a:r>
              <a:rPr lang="pl-PL" b="1" u="sng" dirty="0"/>
              <a:t>czynnościach niepowtarzalnych </a:t>
            </a:r>
            <a:r>
              <a:rPr lang="pl-PL" dirty="0"/>
              <a:t>(chyba że zachodzi niebezpieczeństwo utraty lub zniekształcenia dowodu)</a:t>
            </a:r>
          </a:p>
          <a:p>
            <a:pPr lvl="1" algn="just">
              <a:lnSpc>
                <a:spcPct val="120000"/>
              </a:lnSpc>
            </a:pPr>
            <a:r>
              <a:rPr lang="pl-PL" dirty="0"/>
              <a:t>art. 316 § 2 – podejrzanego pozbawionego wolności nie sprowadza się, wtedy gdy zwłoka grozi utratą lub zniekształceniem dowodu. </a:t>
            </a:r>
          </a:p>
        </p:txBody>
      </p:sp>
    </p:spTree>
    <p:extLst>
      <p:ext uri="{BB962C8B-B14F-4D97-AF65-F5344CB8AC3E}">
        <p14:creationId xmlns:p14="http://schemas.microsoft.com/office/powerpoint/2010/main" val="253882916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229600" cy="1143000"/>
          </a:xfrm>
        </p:spPr>
        <p:txBody>
          <a:bodyPr>
            <a:normAutofit/>
          </a:bodyPr>
          <a:lstStyle/>
          <a:p>
            <a:pPr algn="ctr"/>
            <a:r>
              <a:rPr lang="pl-PL" sz="3300" dirty="0">
                <a:latin typeface="+mn-lt"/>
              </a:rPr>
              <a:t>Prawo do udziału w czynnościach postępowania przygotowawczego </a:t>
            </a:r>
          </a:p>
        </p:txBody>
      </p:sp>
      <p:sp>
        <p:nvSpPr>
          <p:cNvPr id="3" name="Symbol zastępczy zawartości 2"/>
          <p:cNvSpPr>
            <a:spLocks noGrp="1"/>
          </p:cNvSpPr>
          <p:nvPr>
            <p:ph idx="1"/>
          </p:nvPr>
        </p:nvSpPr>
        <p:spPr>
          <a:xfrm>
            <a:off x="457200" y="1628800"/>
            <a:ext cx="8229600" cy="4695800"/>
          </a:xfrm>
        </p:spPr>
        <p:txBody>
          <a:bodyPr>
            <a:normAutofit fontScale="77500" lnSpcReduction="20000"/>
          </a:bodyPr>
          <a:lstStyle/>
          <a:p>
            <a:pPr marL="514350" indent="-514350" algn="just">
              <a:lnSpc>
                <a:spcPct val="120000"/>
              </a:lnSpc>
              <a:buFont typeface="+mj-lt"/>
              <a:buAutoNum type="arabicPeriod" startAt="3"/>
            </a:pPr>
            <a:r>
              <a:rPr lang="pl-PL" dirty="0"/>
              <a:t>Art. 317 </a:t>
            </a:r>
            <a:r>
              <a:rPr lang="pl-PL" sz="2400" dirty="0"/>
              <a:t>§ 1 – prawo do udziału w innych czynnościach niż powyższe, jeżeli strony zgłosiły takie żądanie</a:t>
            </a:r>
          </a:p>
          <a:p>
            <a:pPr lvl="1" algn="just">
              <a:lnSpc>
                <a:spcPct val="120000"/>
              </a:lnSpc>
            </a:pPr>
            <a:r>
              <a:rPr lang="pl-PL" dirty="0"/>
              <a:t>w szczególnie uzasadnionym wypadku prokurator może odmówić dopuszczenia do udziału w czynności ze względu na interes śledztwa albo może odmówić sprowadzenia podejrzanego pozbawionego wolności gdy spowodowałoby to poważne trudności. </a:t>
            </a:r>
          </a:p>
          <a:p>
            <a:pPr marL="514350" indent="-514350" algn="just">
              <a:lnSpc>
                <a:spcPct val="120000"/>
              </a:lnSpc>
              <a:buFont typeface="+mj-lt"/>
              <a:buAutoNum type="arabicPeriod" startAt="3"/>
            </a:pPr>
            <a:r>
              <a:rPr lang="pl-PL" dirty="0"/>
              <a:t>Art. 318 – prawo do zapoznania się z opinią biegłego i uczestniczeniu w przesłuchaniu biegłego. </a:t>
            </a:r>
          </a:p>
          <a:p>
            <a:pPr marL="514350" indent="-514350" algn="just">
              <a:lnSpc>
                <a:spcPct val="120000"/>
              </a:lnSpc>
              <a:buFont typeface="+mj-lt"/>
              <a:buAutoNum type="arabicPeriod" startAt="3"/>
            </a:pPr>
            <a:r>
              <a:rPr lang="pl-PL" dirty="0"/>
              <a:t>Art. 185a, 185b, 185c, 316 </a:t>
            </a:r>
            <a:r>
              <a:rPr lang="pl-PL" sz="2400" dirty="0"/>
              <a:t>§ 3 – uprawnienie do wzięcia udziału w sądowym przesłuchaniu świadka w toku postępowania przygotowawczego </a:t>
            </a:r>
          </a:p>
          <a:p>
            <a:pPr lvl="1" algn="just">
              <a:lnSpc>
                <a:spcPct val="120000"/>
              </a:lnSpc>
            </a:pPr>
            <a:r>
              <a:rPr lang="pl-PL" dirty="0"/>
              <a:t>w przypadku sądowego przesłuchania świadka z art. 185a – 185c </a:t>
            </a:r>
            <a:r>
              <a:rPr lang="pl-PL" b="1" dirty="0"/>
              <a:t>podejrzany nie ma prawa do wzięcia udziału w czynności! Uczestniczy w niej obrońca podejrzanego </a:t>
            </a:r>
            <a:endParaRPr lang="pl-PL" dirty="0"/>
          </a:p>
          <a:p>
            <a:endParaRPr lang="pl-PL" dirty="0"/>
          </a:p>
        </p:txBody>
      </p:sp>
    </p:spTree>
    <p:extLst>
      <p:ext uri="{BB962C8B-B14F-4D97-AF65-F5344CB8AC3E}">
        <p14:creationId xmlns:p14="http://schemas.microsoft.com/office/powerpoint/2010/main" val="422478690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548680"/>
            <a:ext cx="8229600" cy="1143000"/>
          </a:xfrm>
        </p:spPr>
        <p:txBody>
          <a:bodyPr>
            <a:normAutofit fontScale="90000"/>
          </a:bodyPr>
          <a:lstStyle/>
          <a:p>
            <a:pPr algn="ctr"/>
            <a:r>
              <a:rPr lang="pl-PL" sz="3300" dirty="0">
                <a:latin typeface="+mn-lt"/>
              </a:rPr>
              <a:t>Prawo do zaskarżenia rozstrzygnięć wydawanych w postępowaniu przygotowawczym </a:t>
            </a:r>
          </a:p>
        </p:txBody>
      </p:sp>
      <p:sp>
        <p:nvSpPr>
          <p:cNvPr id="3" name="Symbol zastępczy zawartości 2"/>
          <p:cNvSpPr>
            <a:spLocks noGrp="1"/>
          </p:cNvSpPr>
          <p:nvPr>
            <p:ph idx="1"/>
          </p:nvPr>
        </p:nvSpPr>
        <p:spPr/>
        <p:txBody>
          <a:bodyPr>
            <a:normAutofit fontScale="77500" lnSpcReduction="20000"/>
          </a:bodyPr>
          <a:lstStyle/>
          <a:p>
            <a:pPr algn="just"/>
            <a:r>
              <a:rPr lang="pl-PL" dirty="0"/>
              <a:t>Uprawnienie, które przysługuje również podmiotom, które nie są stroną w postępowaniu przygotowawczym. </a:t>
            </a:r>
          </a:p>
          <a:p>
            <a:pPr lvl="1" algn="just"/>
            <a:r>
              <a:rPr lang="pl-PL" dirty="0"/>
              <a:t>Art. 302 § 1 – osobom nie będącym stronami przysługuje zażalenie na postanowienia i zarządzenia naruszające ich prawa. </a:t>
            </a:r>
          </a:p>
          <a:p>
            <a:pPr lvl="1" algn="just"/>
            <a:r>
              <a:rPr lang="pl-PL" dirty="0"/>
              <a:t>Art. 302 § 2 – Stronom oraz osobom nie będącym stronami służy zażalenie na czynności inne niż postanowienia i zarządzenia naruszające ich prawa. </a:t>
            </a:r>
          </a:p>
          <a:p>
            <a:pPr algn="just"/>
            <a:r>
              <a:rPr lang="pl-PL" dirty="0"/>
              <a:t>Ponadto, osoba, która złożyła zawiadomienie o możliwości popełnienia przestępstwa może złożyć zażalenie na odmowę wszczęcia postępowania przygotowawczego lub na umorzenie śledztwa (dochodzenia) – art. 306 § 1 i 1a. </a:t>
            </a:r>
          </a:p>
          <a:p>
            <a:pPr algn="just"/>
            <a:r>
              <a:rPr lang="pl-PL" dirty="0"/>
              <a:t>Zasada – zażalenie na postanowienia prokuratora składa się do sądu (albo właściwego do rozpoznania sprawy albo zgodnie z przepisami szczególnymi, np. art. 252 § 2). </a:t>
            </a:r>
          </a:p>
          <a:p>
            <a:pPr algn="just"/>
            <a:r>
              <a:rPr lang="pl-PL" dirty="0"/>
              <a:t>Postanowienia nieprokuratorskich organów prowadzących postępowanie przygotowawcze rozpoznaje prokurator. </a:t>
            </a:r>
          </a:p>
        </p:txBody>
      </p:sp>
    </p:spTree>
    <p:extLst>
      <p:ext uri="{BB962C8B-B14F-4D97-AF65-F5344CB8AC3E}">
        <p14:creationId xmlns:p14="http://schemas.microsoft.com/office/powerpoint/2010/main" val="22681003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Uprawnienia pokrzywdzonego</a:t>
            </a:r>
          </a:p>
        </p:txBody>
      </p:sp>
      <p:sp>
        <p:nvSpPr>
          <p:cNvPr id="3" name="Content Placeholder 2"/>
          <p:cNvSpPr>
            <a:spLocks noGrp="1"/>
          </p:cNvSpPr>
          <p:nvPr>
            <p:ph idx="1"/>
          </p:nvPr>
        </p:nvSpPr>
        <p:spPr>
          <a:xfrm>
            <a:off x="457200" y="1196752"/>
            <a:ext cx="8435280" cy="5472608"/>
          </a:xfrm>
        </p:spPr>
        <p:txBody>
          <a:bodyPr>
            <a:normAutofit fontScale="70000" lnSpcReduction="20000"/>
          </a:bodyPr>
          <a:lstStyle/>
          <a:p>
            <a:r>
              <a:rPr lang="pl-PL" dirty="0"/>
              <a:t>Jeżeli pokrzywdzony złoży oświadczenie o występowaniu w roli oskarżyciela posiłkowego, przysługują mu uprawnienia strony. </a:t>
            </a:r>
          </a:p>
          <a:p>
            <a:r>
              <a:rPr lang="pl-PL" dirty="0"/>
              <a:t>Jeżeli nie złoży takiego oświadczenia, w postępowaniu sądowym przysługują mu uprawnienia do:</a:t>
            </a:r>
          </a:p>
          <a:p>
            <a:pPr marL="0" indent="0">
              <a:buNone/>
            </a:pPr>
            <a:endParaRPr lang="pl-PL" dirty="0"/>
          </a:p>
          <a:p>
            <a:pPr marL="514350" lvl="0" indent="-514350">
              <a:buFont typeface="+mj-lt"/>
              <a:buAutoNum type="arabicPeriod"/>
            </a:pPr>
            <a:r>
              <a:rPr lang="pl-PL" dirty="0"/>
              <a:t>udziału w posiedzeniu w przedmiocie warunkowego umorzenia postępowania (art. 341 § 1 k.p.k.),</a:t>
            </a:r>
          </a:p>
          <a:p>
            <a:pPr marL="514350" lvl="0" indent="-514350">
              <a:buFont typeface="+mj-lt"/>
              <a:buAutoNum type="arabicPeriod"/>
            </a:pPr>
            <a:r>
              <a:rPr lang="pl-PL" dirty="0"/>
              <a:t>udziału w posiedzeniu w przedmiocie skazania bez przeprowadzania rozprawy w wyniku złożenia wniosku w trybie art. 335 § 1 k.p.k. oraz aktu oskarżenia wraz z wnioskiem w trybie art. 335 § 2 k.p.k. (art. 343 § 5 k.p.k.),</a:t>
            </a:r>
          </a:p>
          <a:p>
            <a:pPr marL="514350" lvl="0" indent="-514350">
              <a:buFont typeface="+mj-lt"/>
              <a:buAutoNum type="arabicPeriod"/>
            </a:pPr>
            <a:r>
              <a:rPr lang="pl-PL" dirty="0"/>
              <a:t>udział w posiedzeniu w przedmiocie wniosku oskarżonego skierowanego w trybie art. 338a k.p.k. (art. 343a § 2 k.p.k. w zw. z art. 343 § 5 k.p.k.),</a:t>
            </a:r>
          </a:p>
          <a:p>
            <a:pPr marL="514350" lvl="0" indent="-514350">
              <a:buFont typeface="+mj-lt"/>
              <a:buAutoNum type="arabicPeriod"/>
            </a:pPr>
            <a:r>
              <a:rPr lang="pl-PL" dirty="0"/>
              <a:t>sprzeciwienia się wnioskowi o skazanie bez przeprowadzania rozprawy (art. 343 § 2 k.p.k.),</a:t>
            </a:r>
          </a:p>
          <a:p>
            <a:pPr marL="514350" lvl="0" indent="-514350">
              <a:buFont typeface="+mj-lt"/>
              <a:buAutoNum type="arabicPeriod"/>
            </a:pPr>
            <a:r>
              <a:rPr lang="pl-PL" dirty="0"/>
              <a:t>udział w rozprawie, jeżeli się stawi i pozostawania na sali rozpraw, choćby miał składać zeznania jako świadek (art. 384 § 2 k.p.k.),</a:t>
            </a:r>
          </a:p>
          <a:p>
            <a:pPr marL="514350" lvl="0" indent="-514350">
              <a:buFont typeface="+mj-lt"/>
              <a:buAutoNum type="arabicPeriod"/>
            </a:pPr>
            <a:r>
              <a:rPr lang="pl-PL" dirty="0"/>
              <a:t>sprzeciwienia się wnioskowi o dobrowolne poddanie się odpowiedzialności karnej (art. 387 § 2 k.p.k.), </a:t>
            </a:r>
          </a:p>
          <a:p>
            <a:pPr marL="514350" lvl="0" indent="-514350">
              <a:buFont typeface="+mj-lt"/>
              <a:buAutoNum type="arabicPeriod"/>
            </a:pPr>
            <a:r>
              <a:rPr lang="pl-PL" dirty="0"/>
              <a:t>wniesienia apelacji od wyroku warunkowo umarzającego postępowanie (art. 444 k.p.k.).</a:t>
            </a:r>
          </a:p>
          <a:p>
            <a:endParaRPr lang="pl-PL" dirty="0"/>
          </a:p>
        </p:txBody>
      </p:sp>
    </p:spTree>
    <p:extLst>
      <p:ext uri="{BB962C8B-B14F-4D97-AF65-F5344CB8AC3E}">
        <p14:creationId xmlns:p14="http://schemas.microsoft.com/office/powerpoint/2010/main" val="362813691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79512" y="548680"/>
            <a:ext cx="4176464" cy="5209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bIns="9144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9pPr>
          </a:lstStyle>
          <a:p>
            <a:pPr algn="just">
              <a:lnSpc>
                <a:spcPct val="115000"/>
              </a:lnSpc>
              <a:spcAft>
                <a:spcPts val="1600"/>
              </a:spcAft>
              <a:buClrTx/>
              <a:buFontTx/>
              <a:buNone/>
            </a:pPr>
            <a:r>
              <a:rPr lang="pl-PL" sz="2400" dirty="0">
                <a:solidFill>
                  <a:srgbClr val="737373"/>
                </a:solidFill>
                <a:latin typeface="Times New Roman" pitchFamily="18" charset="0"/>
                <a:cs typeface="Times New Roman" pitchFamily="18" charset="0"/>
              </a:rPr>
              <a:t>Do prokuratora przychodzi matka z 10-letnim synem, aby złożyć zawiadomienie o podejrzeniu popełnienia na jego szkodę przestępstwa przez ojca. Następnie składa oświadczenie o działaniu w charakterze oskarżyciela posiłkowego i w tym charakterze działa. Czy jest to dopuszczalne?</a:t>
            </a:r>
          </a:p>
        </p:txBody>
      </p:sp>
      <p:sp>
        <p:nvSpPr>
          <p:cNvPr id="18435" name="Text Box 3"/>
          <p:cNvSpPr txBox="1">
            <a:spLocks noChangeArrowheads="1"/>
          </p:cNvSpPr>
          <p:nvPr/>
        </p:nvSpPr>
        <p:spPr bwMode="auto">
          <a:xfrm>
            <a:off x="4565127" y="570434"/>
            <a:ext cx="4373413" cy="52154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bIns="9144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9pPr>
          </a:lstStyle>
          <a:p>
            <a:pPr algn="just">
              <a:lnSpc>
                <a:spcPct val="115000"/>
              </a:lnSpc>
              <a:spcAft>
                <a:spcPts val="1600"/>
              </a:spcAft>
              <a:buClrTx/>
              <a:buFontTx/>
              <a:buNone/>
            </a:pPr>
            <a:r>
              <a:rPr lang="pl-PL" sz="2400" dirty="0">
                <a:solidFill>
                  <a:srgbClr val="737373"/>
                </a:solidFill>
                <a:latin typeface="Times New Roman" pitchFamily="18" charset="0"/>
                <a:cs typeface="Times New Roman" pitchFamily="18" charset="0"/>
              </a:rPr>
              <a:t>Do prokuratora przychodzi matka z 10-letnim synem, aby złożyć zawiadomienie o podejrzeniu popełnienia na jego szkodę przestępstwa przez ojca. Prokurator w fazie </a:t>
            </a:r>
            <a:r>
              <a:rPr lang="pl-PL" sz="2400" i="1" dirty="0">
                <a:solidFill>
                  <a:srgbClr val="737373"/>
                </a:solidFill>
                <a:latin typeface="Times New Roman" pitchFamily="18" charset="0"/>
                <a:cs typeface="Times New Roman" pitchFamily="18" charset="0"/>
              </a:rPr>
              <a:t>in personam</a:t>
            </a:r>
            <a:r>
              <a:rPr lang="pl-PL" sz="2400" dirty="0">
                <a:solidFill>
                  <a:srgbClr val="737373"/>
                </a:solidFill>
                <a:latin typeface="Times New Roman" pitchFamily="18" charset="0"/>
                <a:cs typeface="Times New Roman" pitchFamily="18" charset="0"/>
              </a:rPr>
              <a:t> przesłuchuje chłopca bez pouczenia go o prawie do odmowy składania zeznań ze względu na stosunek bliskości z podejrzanym. Oceń postępowanie prokuratora.</a:t>
            </a:r>
          </a:p>
        </p:txBody>
      </p:sp>
    </p:spTree>
    <p:extLst>
      <p:ext uri="{BB962C8B-B14F-4D97-AF65-F5344CB8AC3E}">
        <p14:creationId xmlns:p14="http://schemas.microsoft.com/office/powerpoint/2010/main" val="3599976248"/>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471488" y="465523"/>
            <a:ext cx="8223250" cy="15446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bIns="9144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9pPr>
          </a:lstStyle>
          <a:p>
            <a:pPr>
              <a:buClrTx/>
              <a:buFontTx/>
              <a:buNone/>
            </a:pPr>
            <a:r>
              <a:rPr lang="en-US" sz="3200">
                <a:solidFill>
                  <a:srgbClr val="FFFFFF"/>
                </a:solidFill>
                <a:latin typeface="Roboto" charset="0"/>
              </a:rPr>
              <a:t>Wykonywanie uprawnień małoletniego pokrzywdzonego</a:t>
            </a:r>
          </a:p>
        </p:txBody>
      </p:sp>
      <p:sp>
        <p:nvSpPr>
          <p:cNvPr id="19458" name="Text Box 2"/>
          <p:cNvSpPr txBox="1">
            <a:spLocks noChangeArrowheads="1"/>
          </p:cNvSpPr>
          <p:nvPr/>
        </p:nvSpPr>
        <p:spPr bwMode="auto">
          <a:xfrm>
            <a:off x="471488" y="326121"/>
            <a:ext cx="4000500" cy="57047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bIns="9144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9pPr>
          </a:lstStyle>
          <a:p>
            <a:pPr algn="just">
              <a:buClrTx/>
              <a:buFontTx/>
              <a:buNone/>
            </a:pPr>
            <a:r>
              <a:rPr lang="pl-PL" sz="2400" dirty="0">
                <a:solidFill>
                  <a:srgbClr val="737373"/>
                </a:solidFill>
                <a:latin typeface="Times New Roman" pitchFamily="18" charset="0"/>
                <a:cs typeface="Times New Roman" pitchFamily="18" charset="0"/>
              </a:rPr>
              <a:t>Uchwała SN z 30 września 2010 r., I KZP 10/10:</a:t>
            </a:r>
          </a:p>
          <a:p>
            <a:pPr algn="just">
              <a:buClrTx/>
              <a:buFontTx/>
              <a:buNone/>
            </a:pPr>
            <a:endParaRPr lang="pl-PL" sz="2400" dirty="0">
              <a:solidFill>
                <a:srgbClr val="737373"/>
              </a:solidFill>
              <a:latin typeface="Times New Roman" pitchFamily="18" charset="0"/>
              <a:cs typeface="Times New Roman" pitchFamily="18" charset="0"/>
            </a:endParaRPr>
          </a:p>
          <a:p>
            <a:pPr algn="just">
              <a:spcAft>
                <a:spcPts val="1600"/>
              </a:spcAft>
              <a:buClrTx/>
              <a:buFontTx/>
              <a:buNone/>
            </a:pPr>
            <a:r>
              <a:rPr lang="pl-PL" sz="2400" dirty="0">
                <a:solidFill>
                  <a:srgbClr val="737373"/>
                </a:solidFill>
                <a:latin typeface="Times New Roman" pitchFamily="18" charset="0"/>
                <a:cs typeface="Times New Roman" pitchFamily="18" charset="0"/>
              </a:rPr>
              <a:t>Rodzic małoletniego nie może, działając w charakterze przedstawiciela ustawowego, wykonywać praw tego małoletniego jako pokrzywdzonego w postępowaniu karnym, w tym także w postępowaniu z oskarżenia prywatnego, jeżeli oskarżonym jest drugi z rodziców.</a:t>
            </a:r>
          </a:p>
        </p:txBody>
      </p:sp>
      <p:sp>
        <p:nvSpPr>
          <p:cNvPr id="19459" name="Text Box 3"/>
          <p:cNvSpPr txBox="1">
            <a:spLocks noChangeArrowheads="1"/>
          </p:cNvSpPr>
          <p:nvPr/>
        </p:nvSpPr>
        <p:spPr bwMode="auto">
          <a:xfrm>
            <a:off x="4694238" y="260648"/>
            <a:ext cx="4233862" cy="57047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bIns="9144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charset="0"/>
              </a:defRPr>
            </a:lvl9pPr>
          </a:lstStyle>
          <a:p>
            <a:pPr algn="just">
              <a:buClrTx/>
              <a:buFontTx/>
              <a:buNone/>
            </a:pPr>
            <a:r>
              <a:rPr lang="pl-PL" sz="2400" dirty="0">
                <a:solidFill>
                  <a:srgbClr val="737373"/>
                </a:solidFill>
                <a:latin typeface="Times New Roman" pitchFamily="18" charset="0"/>
                <a:cs typeface="Times New Roman" pitchFamily="18" charset="0"/>
              </a:rPr>
              <a:t>Uchwała SN z 20 grudnia 1985 r., VI KZP 28/85:</a:t>
            </a:r>
          </a:p>
          <a:p>
            <a:pPr algn="just">
              <a:buClrTx/>
              <a:buFontTx/>
              <a:buNone/>
            </a:pPr>
            <a:r>
              <a:rPr lang="pl-PL" sz="2400" dirty="0">
                <a:solidFill>
                  <a:srgbClr val="737373"/>
                </a:solidFill>
                <a:latin typeface="Times New Roman" pitchFamily="18" charset="0"/>
                <a:cs typeface="Times New Roman" pitchFamily="18" charset="0"/>
              </a:rPr>
              <a:t>Decyzja o skorzystaniu z prawa odmowy zeznań (art. 165 § 1 k.p.k.) należy do osoby, której przysługuje wymienione uprawnienie także wtedy, gdy do dnia przesłuchania nie ukończyła 18 lat.</a:t>
            </a:r>
          </a:p>
          <a:p>
            <a:pPr algn="just">
              <a:lnSpc>
                <a:spcPct val="150000"/>
              </a:lnSpc>
              <a:buClrTx/>
              <a:buFontTx/>
              <a:buNone/>
            </a:pPr>
            <a:r>
              <a:rPr lang="pl-PL" sz="2400" dirty="0">
                <a:solidFill>
                  <a:srgbClr val="737373"/>
                </a:solidFill>
                <a:latin typeface="Times New Roman" pitchFamily="18" charset="0"/>
                <a:cs typeface="Times New Roman" pitchFamily="18" charset="0"/>
              </a:rPr>
              <a:t>Uchwała SN z 19 lutego 2003 r., I KZP 48/02:</a:t>
            </a:r>
          </a:p>
          <a:p>
            <a:pPr algn="just">
              <a:buClrTx/>
              <a:buFontTx/>
              <a:buNone/>
            </a:pPr>
            <a:r>
              <a:rPr lang="pl-PL" sz="2400" dirty="0">
                <a:solidFill>
                  <a:srgbClr val="737373"/>
                </a:solidFill>
                <a:latin typeface="Times New Roman" pitchFamily="18" charset="0"/>
                <a:cs typeface="Times New Roman" pitchFamily="18" charset="0"/>
              </a:rPr>
              <a:t>Prawo odmowy zeznań, określone w art. 182 § 1 k.p.k., przysługuje każdemu świadkowi, a więc także małoletniemu.</a:t>
            </a:r>
          </a:p>
        </p:txBody>
      </p:sp>
    </p:spTree>
    <p:extLst>
      <p:ext uri="{BB962C8B-B14F-4D97-AF65-F5344CB8AC3E}">
        <p14:creationId xmlns:p14="http://schemas.microsoft.com/office/powerpoint/2010/main" val="1837463209"/>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5346</TotalTime>
  <Words>12180</Words>
  <Application>Microsoft Office PowerPoint</Application>
  <PresentationFormat>Pokaz na ekranie (4:3)</PresentationFormat>
  <Paragraphs>922</Paragraphs>
  <Slides>146</Slides>
  <Notes>5</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146</vt:i4>
      </vt:variant>
    </vt:vector>
  </HeadingPairs>
  <TitlesOfParts>
    <vt:vector size="155" baseType="lpstr">
      <vt:lpstr>Arial</vt:lpstr>
      <vt:lpstr>Calibri</vt:lpstr>
      <vt:lpstr>Constantia</vt:lpstr>
      <vt:lpstr>Roboto</vt:lpstr>
      <vt:lpstr>Times New Roman</vt:lpstr>
      <vt:lpstr>Wingdings</vt:lpstr>
      <vt:lpstr>Wingdings 2</vt:lpstr>
      <vt:lpstr>Wingdings 3</vt:lpstr>
      <vt:lpstr>Flow</vt:lpstr>
      <vt:lpstr>Uczestnicy postępowania</vt:lpstr>
      <vt:lpstr>Pytania kontrolne</vt:lpstr>
      <vt:lpstr>Prezentacja programu PowerPoint</vt:lpstr>
      <vt:lpstr>Prezentacja programu PowerPoint</vt:lpstr>
      <vt:lpstr>Prezentacja programu PowerPoint</vt:lpstr>
      <vt:lpstr>Kazus: wniosek o ściganie</vt:lpstr>
      <vt:lpstr>Uczestnicy postępowania</vt:lpstr>
      <vt:lpstr>Uczestnicy procesu karnego</vt:lpstr>
      <vt:lpstr>Prezentacja programu PowerPoint</vt:lpstr>
      <vt:lpstr>Sąd jako organ postępowania karnego</vt:lpstr>
      <vt:lpstr>Znaczenie procesowe pojęcia „sąd”</vt:lpstr>
      <vt:lpstr>Prawo do sądu</vt:lpstr>
      <vt:lpstr>Prezentacja programu PowerPoint</vt:lpstr>
      <vt:lpstr>Prezentacja programu PowerPoint</vt:lpstr>
      <vt:lpstr>Prezentacja programu PowerPoint</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 czynności podejmowanych przez dany sąd w ramach właściwości funkcjonalnej</vt:lpstr>
      <vt:lpstr>Ruchoma właściwość sądów tradycyjna</vt:lpstr>
      <vt:lpstr>Łączność spraw karnych</vt:lpstr>
      <vt:lpstr>Prezentacja programu PowerPoint</vt:lpstr>
      <vt:lpstr>Prezentacja programu PowerPoint</vt:lpstr>
      <vt:lpstr>Ruchoma właściwość nadzwyczajna</vt:lpstr>
      <vt:lpstr>Prezentacja programu PowerPoint</vt:lpstr>
      <vt:lpstr>Wyłączenie sędziego</vt:lpstr>
      <vt:lpstr>Iudex suspectus</vt:lpstr>
      <vt:lpstr>Wyłączenie sędziego</vt:lpstr>
      <vt:lpstr>Kazus</vt:lpstr>
      <vt:lpstr>Zasada niezawisłości sędziowskiej</vt:lpstr>
      <vt:lpstr>Inne gwarancje procesowe niezawisłości</vt:lpstr>
      <vt:lpstr>Zasada samodzielności jurysdykcyjnej sądu karnego</vt:lpstr>
      <vt:lpstr>Zasada samodzielności jurysdykcyjnej sądu karnego</vt:lpstr>
      <vt:lpstr>Ławnicy i referendarze</vt:lpstr>
      <vt:lpstr>Udział w składzie orzekającym</vt:lpstr>
      <vt:lpstr>Skład sądu</vt:lpstr>
      <vt:lpstr>Prezentacja programu PowerPoint</vt:lpstr>
      <vt:lpstr>Prokurator</vt:lpstr>
      <vt:lpstr>Prokurator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Zasada obiektywizmu</vt:lpstr>
      <vt:lpstr>Zasada obiektywizmu</vt:lpstr>
      <vt:lpstr>Zasada obiektywizmu</vt:lpstr>
      <vt:lpstr>Zasada obiektywizmu</vt:lpstr>
      <vt:lpstr>Zasada obiektywizmu</vt:lpstr>
      <vt:lpstr>Zasada obiektywzimu</vt:lpstr>
      <vt:lpstr>Zasada obiektywizmu</vt:lpstr>
      <vt:lpstr>Policja, ABW, CBA, inne uprawnione służby</vt:lpstr>
      <vt:lpstr>Policja</vt:lpstr>
      <vt:lpstr>Policja</vt:lpstr>
      <vt:lpstr>Organy procesowe w poszczególnych stadiach procesu</vt:lpstr>
      <vt:lpstr>Organy prowadzące i nadzorujące</vt:lpstr>
      <vt:lpstr>Organy postępowania przygotowawczego</vt:lpstr>
      <vt:lpstr>Organy postępowania przygotowawczego</vt:lpstr>
      <vt:lpstr>Rozporządzenie</vt:lpstr>
      <vt:lpstr>Organy postępowania przygotowawczego</vt:lpstr>
      <vt:lpstr>Organy postępowania sądowego</vt:lpstr>
      <vt:lpstr>Strony procesowe</vt:lpstr>
      <vt:lpstr>Strony procesowe</vt:lpstr>
      <vt:lpstr>Strony procesowe</vt:lpstr>
      <vt:lpstr>Strony procesowe</vt:lpstr>
      <vt:lpstr>Strony procesowe</vt:lpstr>
      <vt:lpstr>Strony procesowe</vt:lpstr>
      <vt:lpstr>Strony procesowe</vt:lpstr>
      <vt:lpstr>Strony procesowe</vt:lpstr>
      <vt:lpstr>Strony bierne</vt:lpstr>
      <vt:lpstr>Strony bierne</vt:lpstr>
      <vt:lpstr>Obowiązki oskarżonego</vt:lpstr>
      <vt:lpstr>Obowiązki oskarżonego</vt:lpstr>
      <vt:lpstr>Prezentacja programu PowerPoint</vt:lpstr>
      <vt:lpstr>Podejrzany</vt:lpstr>
      <vt:lpstr>Osoba podejrzana</vt:lpstr>
      <vt:lpstr>Prezentacja programu PowerPoint</vt:lpstr>
      <vt:lpstr>Pokrzywdzony</vt:lpstr>
      <vt:lpstr>Pokrzywdzony</vt:lpstr>
      <vt:lpstr>Pokrzywdzony</vt:lpstr>
      <vt:lpstr>Prawo do złożenia wniosku o przeprowadzenie czynności w postępowaniu przygotowawczym </vt:lpstr>
      <vt:lpstr>Prawo do udziału w czynnościach postępowania przygotowawczego </vt:lpstr>
      <vt:lpstr>Prawo do udziału w czynnościach postępowania przygotowawczego </vt:lpstr>
      <vt:lpstr>Prawo do zaskarżenia rozstrzygnięć wydawanych w postępowaniu przygotowawczym </vt:lpstr>
      <vt:lpstr>Uprawnienia pokrzywdzonego</vt:lpstr>
      <vt:lpstr>Prezentacja programu PowerPoint</vt:lpstr>
      <vt:lpstr>Prezentacja programu PowerPoint</vt:lpstr>
      <vt:lpstr>Prezentacja programu PowerPoint</vt:lpstr>
      <vt:lpstr>Reprezentacja dziecka przez rodzica</vt:lpstr>
      <vt:lpstr>Oskarżyciel posiłkowy</vt:lpstr>
      <vt:lpstr>Oskarżyciel posiłkowy</vt:lpstr>
      <vt:lpstr>Oskarżyciel posiłkowy</vt:lpstr>
      <vt:lpstr>Oskarżyciel posiłkowy</vt:lpstr>
      <vt:lpstr>Prezentacja programu PowerPoint</vt:lpstr>
      <vt:lpstr>Prezentacja programu PowerPoint</vt:lpstr>
      <vt:lpstr>Prezentacja programu PowerPoint</vt:lpstr>
      <vt:lpstr>Pojęcie „ponownego wydania postanowienia”</vt:lpstr>
      <vt:lpstr>Oskarżyciel prywatny</vt:lpstr>
      <vt:lpstr>Tryb prywatnoskargowy</vt:lpstr>
      <vt:lpstr>Prezentacja programu PowerPoint</vt:lpstr>
      <vt:lpstr>Tryb prywatnoskargowy</vt:lpstr>
      <vt:lpstr>Konsekwencje śmierci stron postępowania </vt:lpstr>
      <vt:lpstr>REPREZENTANCI STRON PROCESOWYCH</vt:lpstr>
      <vt:lpstr>Przedstawiciele procesowi stron</vt:lpstr>
      <vt:lpstr>Przedstawiciele procesowi stron</vt:lpstr>
      <vt:lpstr>Przedstawiciele procesowi stron</vt:lpstr>
      <vt:lpstr>OBROŃCA</vt:lpstr>
      <vt:lpstr>OBROŃCA</vt:lpstr>
      <vt:lpstr>Prezentacja programu PowerPoint</vt:lpstr>
      <vt:lpstr>Prezentacja programu PowerPoint</vt:lpstr>
      <vt:lpstr>OBROŃCA Z WYBORU</vt:lpstr>
      <vt:lpstr>OBROŃCA Z URZĘDU</vt:lpstr>
      <vt:lpstr>OBRONA OBLIGATORYJNA</vt:lpstr>
      <vt:lpstr>Inne okoliczności utrudniające obronę</vt:lpstr>
      <vt:lpstr>Obrona obligatoryjna </vt:lpstr>
      <vt:lpstr>Zasada prawa do obrony</vt:lpstr>
      <vt:lpstr>Zasada prawa do obrony</vt:lpstr>
      <vt:lpstr>Zasada prawa do obrony</vt:lpstr>
      <vt:lpstr>PEŁNOMOCNIK</vt:lpstr>
      <vt:lpstr>OBROŃCA A PEŁNOMOCNIK</vt:lpstr>
      <vt:lpstr>PRZEDSTAWICIEL USTAWOWY</vt:lpstr>
      <vt:lpstr>Rzecznicy interesu społecznego</vt:lpstr>
      <vt:lpstr>RZECZNICY INTERESU SPOŁECZNEGO</vt:lpstr>
      <vt:lpstr>Rzecznicy interesu społecznego </vt:lpstr>
      <vt:lpstr>OSOBOWE ŹRÓDŁA DOWODOWE</vt:lpstr>
      <vt:lpstr>Pomocnicy organów procesowych</vt:lpstr>
      <vt:lpstr>Podmiot zobowiązany z art. 91a </vt:lpstr>
      <vt:lpstr>Podmiot zobowiązany z art. 91a</vt:lpstr>
      <vt:lpstr>Podmiot zobowiązany z art. 91a</vt:lpstr>
      <vt:lpstr>Podmiot zobowiązany z art. 91a</vt:lpstr>
      <vt:lpstr>Podmiot zobowiązany (art. 91a k.p.k.)  Właściciel przedsiębiorstwa (art. 91b)</vt:lpstr>
      <vt:lpstr>Kumulacja ról procesowych</vt:lpstr>
      <vt:lpstr>KUMULACJA RÓL PROCESOWYCH</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Asus</dc:creator>
  <cp:lastModifiedBy>Karol Jarząbek</cp:lastModifiedBy>
  <cp:revision>146</cp:revision>
  <dcterms:created xsi:type="dcterms:W3CDTF">2017-10-26T08:53:43Z</dcterms:created>
  <dcterms:modified xsi:type="dcterms:W3CDTF">2021-10-18T10:32:43Z</dcterms:modified>
</cp:coreProperties>
</file>