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6"/>
  </p:notesMasterIdLst>
  <p:sldIdLst>
    <p:sldId id="496" r:id="rId2"/>
    <p:sldId id="401" r:id="rId3"/>
    <p:sldId id="487" r:id="rId4"/>
    <p:sldId id="264" r:id="rId5"/>
    <p:sldId id="266" r:id="rId6"/>
    <p:sldId id="267" r:id="rId7"/>
    <p:sldId id="268" r:id="rId8"/>
    <p:sldId id="272" r:id="rId9"/>
    <p:sldId id="278" r:id="rId10"/>
    <p:sldId id="270" r:id="rId11"/>
    <p:sldId id="274" r:id="rId12"/>
    <p:sldId id="275" r:id="rId13"/>
    <p:sldId id="279" r:id="rId14"/>
    <p:sldId id="280" r:id="rId15"/>
    <p:sldId id="281" r:id="rId16"/>
    <p:sldId id="282" r:id="rId17"/>
    <p:sldId id="283" r:id="rId18"/>
    <p:sldId id="284" r:id="rId19"/>
    <p:sldId id="285" r:id="rId20"/>
    <p:sldId id="286" r:id="rId21"/>
    <p:sldId id="287" r:id="rId22"/>
    <p:sldId id="288" r:id="rId23"/>
    <p:sldId id="293" r:id="rId24"/>
    <p:sldId id="489" r:id="rId25"/>
    <p:sldId id="294" r:id="rId26"/>
    <p:sldId id="290" r:id="rId27"/>
    <p:sldId id="295" r:id="rId28"/>
    <p:sldId id="292" r:id="rId29"/>
    <p:sldId id="296" r:id="rId30"/>
    <p:sldId id="499" r:id="rId31"/>
    <p:sldId id="501" r:id="rId32"/>
    <p:sldId id="498" r:id="rId33"/>
    <p:sldId id="502" r:id="rId34"/>
    <p:sldId id="500" r:id="rId35"/>
    <p:sldId id="297" r:id="rId36"/>
    <p:sldId id="299" r:id="rId37"/>
    <p:sldId id="356" r:id="rId38"/>
    <p:sldId id="357" r:id="rId39"/>
    <p:sldId id="300" r:id="rId40"/>
    <p:sldId id="353" r:id="rId41"/>
    <p:sldId id="298" r:id="rId42"/>
    <p:sldId id="503" r:id="rId43"/>
    <p:sldId id="448" r:id="rId44"/>
    <p:sldId id="449" r:id="rId45"/>
    <p:sldId id="504" r:id="rId46"/>
    <p:sldId id="450" r:id="rId47"/>
    <p:sldId id="451" r:id="rId48"/>
    <p:sldId id="452" r:id="rId49"/>
    <p:sldId id="453" r:id="rId50"/>
    <p:sldId id="454" r:id="rId51"/>
    <p:sldId id="455" r:id="rId52"/>
    <p:sldId id="456" r:id="rId53"/>
    <p:sldId id="457" r:id="rId54"/>
    <p:sldId id="458" r:id="rId55"/>
    <p:sldId id="459" r:id="rId56"/>
    <p:sldId id="460" r:id="rId57"/>
    <p:sldId id="461" r:id="rId58"/>
    <p:sldId id="462" r:id="rId59"/>
    <p:sldId id="463" r:id="rId60"/>
    <p:sldId id="464" r:id="rId61"/>
    <p:sldId id="465" r:id="rId62"/>
    <p:sldId id="466" r:id="rId63"/>
    <p:sldId id="467" r:id="rId64"/>
    <p:sldId id="468" r:id="rId65"/>
    <p:sldId id="469" r:id="rId66"/>
    <p:sldId id="470" r:id="rId67"/>
    <p:sldId id="471" r:id="rId68"/>
    <p:sldId id="474" r:id="rId69"/>
    <p:sldId id="475" r:id="rId70"/>
    <p:sldId id="486" r:id="rId71"/>
    <p:sldId id="476" r:id="rId72"/>
    <p:sldId id="318" r:id="rId73"/>
    <p:sldId id="319" r:id="rId74"/>
    <p:sldId id="321" r:id="rId75"/>
    <p:sldId id="322" r:id="rId76"/>
    <p:sldId id="323" r:id="rId77"/>
    <p:sldId id="328" r:id="rId78"/>
    <p:sldId id="329" r:id="rId79"/>
    <p:sldId id="409" r:id="rId80"/>
    <p:sldId id="410" r:id="rId81"/>
    <p:sldId id="507" r:id="rId82"/>
    <p:sldId id="404" r:id="rId83"/>
    <p:sldId id="405" r:id="rId84"/>
    <p:sldId id="406" r:id="rId85"/>
    <p:sldId id="411" r:id="rId86"/>
    <p:sldId id="412" r:id="rId87"/>
    <p:sldId id="413" r:id="rId88"/>
    <p:sldId id="505" r:id="rId89"/>
    <p:sldId id="414" r:id="rId90"/>
    <p:sldId id="415" r:id="rId91"/>
    <p:sldId id="416" r:id="rId92"/>
    <p:sldId id="417" r:id="rId93"/>
    <p:sldId id="418" r:id="rId94"/>
    <p:sldId id="421" r:id="rId95"/>
    <p:sldId id="497" r:id="rId96"/>
    <p:sldId id="331" r:id="rId97"/>
    <p:sldId id="332" r:id="rId98"/>
    <p:sldId id="506" r:id="rId99"/>
    <p:sldId id="320" r:id="rId100"/>
    <p:sldId id="333" r:id="rId101"/>
    <p:sldId id="334" r:id="rId102"/>
    <p:sldId id="336" r:id="rId103"/>
    <p:sldId id="337" r:id="rId104"/>
    <p:sldId id="338" r:id="rId105"/>
    <p:sldId id="339" r:id="rId106"/>
    <p:sldId id="425" r:id="rId107"/>
    <p:sldId id="426" r:id="rId108"/>
    <p:sldId id="427" r:id="rId109"/>
    <p:sldId id="428" r:id="rId110"/>
    <p:sldId id="429" r:id="rId111"/>
    <p:sldId id="430" r:id="rId112"/>
    <p:sldId id="432" r:id="rId113"/>
    <p:sldId id="433" r:id="rId114"/>
    <p:sldId id="434" r:id="rId115"/>
    <p:sldId id="435" r:id="rId116"/>
    <p:sldId id="395" r:id="rId117"/>
    <p:sldId id="396" r:id="rId118"/>
    <p:sldId id="397" r:id="rId119"/>
    <p:sldId id="438" r:id="rId120"/>
    <p:sldId id="439" r:id="rId121"/>
    <p:sldId id="440" r:id="rId122"/>
    <p:sldId id="393" r:id="rId123"/>
    <p:sldId id="444" r:id="rId124"/>
    <p:sldId id="445" r:id="rId1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660"/>
  </p:normalViewPr>
  <p:slideViewPr>
    <p:cSldViewPr>
      <p:cViewPr varScale="1">
        <p:scale>
          <a:sx n="59" d="100"/>
          <a:sy n="59" d="100"/>
        </p:scale>
        <p:origin x="1476"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1"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pt>
    <dgm:pt modelId="{3A3CD4FB-7025-48F8-8843-C573FDB240AB}" type="pres">
      <dgm:prSet presAssocID="{62B2E5B9-E64B-4A3A-A4E8-561CF7502259}" presName="sibTrans" presStyleLbl="sibTrans2D1" presStyleIdx="0" presStyleCnt="2"/>
      <dgm:spPr/>
    </dgm:pt>
    <dgm:pt modelId="{0AE22E0F-E7A8-423E-BF5A-8409B2048A8D}" type="pres">
      <dgm:prSet presAssocID="{62B2E5B9-E64B-4A3A-A4E8-561CF7502259}" presName="connectorText" presStyleLbl="sibTrans2D1" presStyleIdx="0" presStyleCnt="2"/>
      <dgm:spPr/>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pt>
    <dgm:pt modelId="{17234832-0262-4783-B24B-0D5B4EA7AF1A}" type="pres">
      <dgm:prSet presAssocID="{271C1098-F6A1-4850-8AA1-6403FBA01AE6}" presName="sibTrans" presStyleLbl="sibTrans2D1" presStyleIdx="1" presStyleCnt="2"/>
      <dgm:spPr/>
    </dgm:pt>
    <dgm:pt modelId="{908740A1-D74A-4668-A418-B832B9CC1DD5}" type="pres">
      <dgm:prSet presAssocID="{271C1098-F6A1-4850-8AA1-6403FBA01AE6}" presName="connectorText" presStyleLbl="sibTrans2D1" presStyleIdx="1" presStyleCnt="2"/>
      <dgm:spPr/>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pt>
  </dgm:ptLst>
  <dgm:cxnLst>
    <dgm:cxn modelId="{56A8BC12-BDF5-4AF1-B4B5-D72050AC4D98}" type="presOf" srcId="{696E7029-E90D-49DC-AB08-6861A871C612}" destId="{625D5423-8780-4362-B896-E0779E017ED4}" srcOrd="0" destOrd="0" presId="urn:microsoft.com/office/officeart/2005/8/layout/process1"/>
    <dgm:cxn modelId="{C42D6A23-A669-4982-8950-79804AB0362D}" srcId="{60F8BCD3-2829-4FDC-A68D-ED2A73C9A4DD}" destId="{697FE558-2522-4734-B25C-1C5E2097EF63}" srcOrd="1" destOrd="0" parTransId="{5C64E35F-7B6E-40A6-B857-F8A561051782}" sibTransId="{271C1098-F6A1-4850-8AA1-6403FBA01AE6}"/>
    <dgm:cxn modelId="{1897CC33-EAB8-49E3-96F4-77207D2C9961}" type="presOf" srcId="{51EE96BE-17B0-4900-83A9-9C31F89E2A6A}" destId="{00189F8B-D5F3-4022-BC48-B9BC4A89A1C0}" srcOrd="0" destOrd="0" presId="urn:microsoft.com/office/officeart/2005/8/layout/process1"/>
    <dgm:cxn modelId="{9AEA7E34-5AC7-4D9A-86C7-2E95234365EB}" type="presOf" srcId="{62B2E5B9-E64B-4A3A-A4E8-561CF7502259}" destId="{0AE22E0F-E7A8-423E-BF5A-8409B2048A8D}" srcOrd="1" destOrd="0" presId="urn:microsoft.com/office/officeart/2005/8/layout/process1"/>
    <dgm:cxn modelId="{A1E8DB65-8048-4842-BC9D-2E9FFC4E3C74}" type="presOf" srcId="{60F8BCD3-2829-4FDC-A68D-ED2A73C9A4DD}" destId="{246A69D3-2B0C-418C-82AD-66729FA32B77}" srcOrd="0" destOrd="0" presId="urn:microsoft.com/office/officeart/2005/8/layout/process1"/>
    <dgm:cxn modelId="{61C88D6F-5FCE-4928-8176-16202B0B8B61}" type="presOf" srcId="{271C1098-F6A1-4850-8AA1-6403FBA01AE6}" destId="{908740A1-D74A-4668-A418-B832B9CC1DD5}" srcOrd="1" destOrd="0" presId="urn:microsoft.com/office/officeart/2005/8/layout/process1"/>
    <dgm:cxn modelId="{B075D557-149D-4CFE-9A8E-18E2C4C9A888}" srcId="{60F8BCD3-2829-4FDC-A68D-ED2A73C9A4DD}" destId="{51EE96BE-17B0-4900-83A9-9C31F89E2A6A}" srcOrd="2" destOrd="0" parTransId="{9C4A90AD-E63D-40D5-8A25-000E70E287C2}" sibTransId="{AE2982FD-DA70-43B0-9CCC-0CEBFC064F90}"/>
    <dgm:cxn modelId="{F5E03990-BF08-47B6-8966-C238DF8A50E9}" srcId="{60F8BCD3-2829-4FDC-A68D-ED2A73C9A4DD}" destId="{696E7029-E90D-49DC-AB08-6861A871C612}" srcOrd="0" destOrd="0" parTransId="{5CED4C7F-7BF6-45FE-AC3E-B16AB9D320E6}" sibTransId="{62B2E5B9-E64B-4A3A-A4E8-561CF7502259}"/>
    <dgm:cxn modelId="{4EA891B8-8E65-4D4B-9896-1FF6732347F9}" type="presOf" srcId="{271C1098-F6A1-4850-8AA1-6403FBA01AE6}" destId="{17234832-0262-4783-B24B-0D5B4EA7AF1A}" srcOrd="0" destOrd="0" presId="urn:microsoft.com/office/officeart/2005/8/layout/process1"/>
    <dgm:cxn modelId="{4DC100FD-7A12-438D-91B6-CEEECBF5BE29}" type="presOf" srcId="{62B2E5B9-E64B-4A3A-A4E8-561CF7502259}" destId="{3A3CD4FB-7025-48F8-8843-C573FDB240AB}" srcOrd="0" destOrd="0" presId="urn:microsoft.com/office/officeart/2005/8/layout/process1"/>
    <dgm:cxn modelId="{EA08ECFF-7CEC-4178-8AC2-2A11FAD4351E}" type="presOf" srcId="{697FE558-2522-4734-B25C-1C5E2097EF63}" destId="{2FBF3C6A-8A86-4ED1-805D-29C3331B9636}" srcOrd="0" destOrd="0" presId="urn:microsoft.com/office/officeart/2005/8/layout/process1"/>
    <dgm:cxn modelId="{FF70805A-B972-44DE-922E-2F2F7E606431}" type="presParOf" srcId="{246A69D3-2B0C-418C-82AD-66729FA32B77}" destId="{625D5423-8780-4362-B896-E0779E017ED4}" srcOrd="0" destOrd="0" presId="urn:microsoft.com/office/officeart/2005/8/layout/process1"/>
    <dgm:cxn modelId="{EB775206-00CD-486F-89F7-FBF355C88353}" type="presParOf" srcId="{246A69D3-2B0C-418C-82AD-66729FA32B77}" destId="{3A3CD4FB-7025-48F8-8843-C573FDB240AB}" srcOrd="1" destOrd="0" presId="urn:microsoft.com/office/officeart/2005/8/layout/process1"/>
    <dgm:cxn modelId="{9D9ABDB7-8B12-4EC1-B4F1-AA0359E8E826}" type="presParOf" srcId="{3A3CD4FB-7025-48F8-8843-C573FDB240AB}" destId="{0AE22E0F-E7A8-423E-BF5A-8409B2048A8D}" srcOrd="0" destOrd="0" presId="urn:microsoft.com/office/officeart/2005/8/layout/process1"/>
    <dgm:cxn modelId="{2A24D308-CE72-4BD7-9125-782F73989EB7}" type="presParOf" srcId="{246A69D3-2B0C-418C-82AD-66729FA32B77}" destId="{2FBF3C6A-8A86-4ED1-805D-29C3331B9636}" srcOrd="2" destOrd="0" presId="urn:microsoft.com/office/officeart/2005/8/layout/process1"/>
    <dgm:cxn modelId="{175D9924-2A7F-4823-B369-AAF2D36BA550}" type="presParOf" srcId="{246A69D3-2B0C-418C-82AD-66729FA32B77}" destId="{17234832-0262-4783-B24B-0D5B4EA7AF1A}" srcOrd="3" destOrd="0" presId="urn:microsoft.com/office/officeart/2005/8/layout/process1"/>
    <dgm:cxn modelId="{D7982CC3-9EB0-454D-B865-12AE1020ECAD}" type="presParOf" srcId="{17234832-0262-4783-B24B-0D5B4EA7AF1A}" destId="{908740A1-D74A-4668-A418-B832B9CC1DD5}" srcOrd="0" destOrd="0" presId="urn:microsoft.com/office/officeart/2005/8/layout/process1"/>
    <dgm:cxn modelId="{20109FF1-E57A-4980-B1D4-3FA292AD4CF9}" type="presParOf" srcId="{246A69D3-2B0C-418C-82AD-66729FA32B77}" destId="{00189F8B-D5F3-4022-BC48-B9BC4A89A1C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66C01-92B3-4826-A470-55DC7E7DD0B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pl-PL"/>
        </a:p>
      </dgm:t>
    </dgm:pt>
    <dgm:pt modelId="{22E0B74F-0748-4F23-8110-C259F8A4FB2B}">
      <dgm:prSet phldrT="[Tekst]" custT="1"/>
      <dgm:spPr>
        <a:solidFill>
          <a:schemeClr val="accent1">
            <a:lumMod val="40000"/>
            <a:lumOff val="60000"/>
          </a:schemeClr>
        </a:solidFill>
      </dgm:spPr>
      <dgm:t>
        <a:bodyPr/>
        <a:lstStyle/>
        <a:p>
          <a:r>
            <a:rPr lang="pl-PL" sz="1400" b="1" dirty="0"/>
            <a:t>umorzenie / odmowa wszczęcia </a:t>
          </a:r>
          <a:r>
            <a:rPr lang="pl-PL" sz="1400" dirty="0"/>
            <a:t>postępowania przygotowawczego</a:t>
          </a:r>
        </a:p>
      </dgm:t>
    </dgm:pt>
    <dgm:pt modelId="{7BE00BEB-340F-47FA-B49A-5E655C8752D8}" type="parTrans" cxnId="{24935DB4-C883-4F54-A8A5-A3252DF2926B}">
      <dgm:prSet/>
      <dgm:spPr/>
      <dgm:t>
        <a:bodyPr/>
        <a:lstStyle/>
        <a:p>
          <a:endParaRPr lang="pl-PL"/>
        </a:p>
      </dgm:t>
    </dgm:pt>
    <dgm:pt modelId="{5606512A-0ED6-4684-807B-C0F8D2263882}" type="sibTrans" cxnId="{24935DB4-C883-4F54-A8A5-A3252DF2926B}">
      <dgm:prSet/>
      <dgm:spPr/>
      <dgm:t>
        <a:bodyPr/>
        <a:lstStyle/>
        <a:p>
          <a:endParaRPr lang="pl-PL"/>
        </a:p>
      </dgm:t>
    </dgm:pt>
    <dgm:pt modelId="{E83D99C1-60CD-4476-B650-3A284ADCF204}">
      <dgm:prSet phldrT="[Tekst]" custT="1"/>
      <dgm:spPr>
        <a:solidFill>
          <a:schemeClr val="accent1">
            <a:lumMod val="60000"/>
            <a:lumOff val="40000"/>
          </a:schemeClr>
        </a:solidFill>
      </dgm:spPr>
      <dgm:t>
        <a:bodyPr/>
        <a:lstStyle/>
        <a:p>
          <a:r>
            <a:rPr lang="pl-PL" sz="1800" dirty="0"/>
            <a:t>zażalenie pokrzywdzonego do sądu</a:t>
          </a:r>
        </a:p>
      </dgm:t>
    </dgm:pt>
    <dgm:pt modelId="{8D6715BB-2937-4983-91F7-2DDC6D2E3973}" type="parTrans" cxnId="{19AF050C-D19F-4E63-80C3-909E58A8D3BA}">
      <dgm:prSet/>
      <dgm:spPr/>
      <dgm:t>
        <a:bodyPr/>
        <a:lstStyle/>
        <a:p>
          <a:endParaRPr lang="pl-PL"/>
        </a:p>
      </dgm:t>
    </dgm:pt>
    <dgm:pt modelId="{A851372B-7549-48ED-8DA3-1F1BE7D1DEE8}" type="sibTrans" cxnId="{19AF050C-D19F-4E63-80C3-909E58A8D3BA}">
      <dgm:prSet/>
      <dgm:spPr/>
      <dgm:t>
        <a:bodyPr/>
        <a:lstStyle/>
        <a:p>
          <a:endParaRPr lang="pl-PL"/>
        </a:p>
      </dgm:t>
    </dgm:pt>
    <dgm:pt modelId="{D9A0AB9B-0842-464E-B258-AFD388A13F16}">
      <dgm:prSet phldrT="[Tekst]" custT="1"/>
      <dgm:spPr>
        <a:solidFill>
          <a:srgbClr val="7093D2"/>
        </a:solidFill>
      </dgm:spPr>
      <dgm:t>
        <a:bodyPr/>
        <a:lstStyle/>
        <a:p>
          <a:r>
            <a:rPr lang="pl-PL" sz="1800" dirty="0"/>
            <a:t>uchylenie postanowienia  przez sąd</a:t>
          </a:r>
        </a:p>
      </dgm:t>
    </dgm:pt>
    <dgm:pt modelId="{4219B0D2-BEFF-414A-9D9D-D081B9B8EF2A}" type="parTrans" cxnId="{BFA4C00C-6C5A-4984-B818-46B75D7AC818}">
      <dgm:prSet/>
      <dgm:spPr/>
      <dgm:t>
        <a:bodyPr/>
        <a:lstStyle/>
        <a:p>
          <a:endParaRPr lang="pl-PL"/>
        </a:p>
      </dgm:t>
    </dgm:pt>
    <dgm:pt modelId="{E2D6CBEF-6224-4F83-B37F-115A98BF67ED}" type="sibTrans" cxnId="{BFA4C00C-6C5A-4984-B818-46B75D7AC818}">
      <dgm:prSet/>
      <dgm:spPr/>
      <dgm:t>
        <a:bodyPr/>
        <a:lstStyle/>
        <a:p>
          <a:endParaRPr lang="pl-PL"/>
        </a:p>
      </dgm:t>
    </dgm:pt>
    <dgm:pt modelId="{B0F4FA5B-4C6F-420C-A417-70FEB7160CA5}">
      <dgm:prSet phldrT="[Tekst]" custT="1"/>
      <dgm:spPr>
        <a:solidFill>
          <a:srgbClr val="3864B2"/>
        </a:solidFill>
      </dgm:spPr>
      <dgm:t>
        <a:bodyPr/>
        <a:lstStyle/>
        <a:p>
          <a:r>
            <a:rPr lang="pl-PL" sz="1400" dirty="0"/>
            <a:t>zażalenie pokrzywdzonego do prokuratora nadrzędnego</a:t>
          </a:r>
        </a:p>
      </dgm:t>
    </dgm:pt>
    <dgm:pt modelId="{BCB512B5-E363-428F-A1EC-0F4AAA2CC7FC}" type="parTrans" cxnId="{2E20BC00-5F84-4C59-A4B4-0EF711B2704D}">
      <dgm:prSet/>
      <dgm:spPr/>
      <dgm:t>
        <a:bodyPr/>
        <a:lstStyle/>
        <a:p>
          <a:endParaRPr lang="pl-PL"/>
        </a:p>
      </dgm:t>
    </dgm:pt>
    <dgm:pt modelId="{2B895A24-6334-49CF-8E56-9EAEFD60833B}" type="sibTrans" cxnId="{2E20BC00-5F84-4C59-A4B4-0EF711B2704D}">
      <dgm:prSet/>
      <dgm:spPr/>
      <dgm:t>
        <a:bodyPr/>
        <a:lstStyle/>
        <a:p>
          <a:endParaRPr lang="pl-PL"/>
        </a:p>
      </dgm:t>
    </dgm:pt>
    <dgm:pt modelId="{098EFF4F-82D4-4D50-9FFA-15D1507A1D4B}">
      <dgm:prSet/>
      <dgm:spPr>
        <a:solidFill>
          <a:srgbClr val="32599E"/>
        </a:solidFill>
      </dgm:spPr>
      <dgm:t>
        <a:bodyPr/>
        <a:lstStyle/>
        <a:p>
          <a:r>
            <a:rPr lang="pl-PL" dirty="0"/>
            <a:t>utrzymanie zaskarżonego postanowienia w mocy przez prokuratora nadrzędnego</a:t>
          </a:r>
        </a:p>
      </dgm:t>
    </dgm:pt>
    <dgm:pt modelId="{B28A1ACC-C44C-4F5F-9734-718F58795C0F}" type="parTrans" cxnId="{3E8DDD8A-AA38-40E7-8A2C-BF6EE6515F24}">
      <dgm:prSet/>
      <dgm:spPr/>
      <dgm:t>
        <a:bodyPr/>
        <a:lstStyle/>
        <a:p>
          <a:endParaRPr lang="pl-PL"/>
        </a:p>
      </dgm:t>
    </dgm:pt>
    <dgm:pt modelId="{EC3538CF-0CDF-401E-A8E6-50068AC22D34}" type="sibTrans" cxnId="{3E8DDD8A-AA38-40E7-8A2C-BF6EE6515F24}">
      <dgm:prSet/>
      <dgm:spPr/>
      <dgm:t>
        <a:bodyPr/>
        <a:lstStyle/>
        <a:p>
          <a:endParaRPr lang="pl-PL"/>
        </a:p>
      </dgm:t>
    </dgm:pt>
    <dgm:pt modelId="{7ACB4C3B-122B-47C9-972F-5E146004A465}">
      <dgm:prSet/>
      <dgm:spPr>
        <a:solidFill>
          <a:srgbClr val="213B69"/>
        </a:solidFill>
      </dgm:spPr>
      <dgm:t>
        <a:bodyPr/>
        <a:lstStyle/>
        <a:p>
          <a:r>
            <a:rPr lang="pl-PL" b="0" dirty="0"/>
            <a:t>pokrzywdzony nabywa prawo do wniesienia subsydiarnego AO</a:t>
          </a:r>
        </a:p>
      </dgm:t>
    </dgm:pt>
    <dgm:pt modelId="{2BCFAE88-F765-4185-9912-F0EF08A272AF}" type="parTrans" cxnId="{BCF1E215-CD79-4E20-A065-153C322F7167}">
      <dgm:prSet/>
      <dgm:spPr/>
      <dgm:t>
        <a:bodyPr/>
        <a:lstStyle/>
        <a:p>
          <a:endParaRPr lang="pl-PL"/>
        </a:p>
      </dgm:t>
    </dgm:pt>
    <dgm:pt modelId="{6FFB996D-12C1-4129-8D9C-D8C2663DCA69}" type="sibTrans" cxnId="{BCF1E215-CD79-4E20-A065-153C322F7167}">
      <dgm:prSet/>
      <dgm:spPr/>
      <dgm:t>
        <a:bodyPr/>
        <a:lstStyle/>
        <a:p>
          <a:endParaRPr lang="pl-PL"/>
        </a:p>
      </dgm:t>
    </dgm:pt>
    <dgm:pt modelId="{CA402BEE-F112-4BFB-B880-CB5598A33994}">
      <dgm:prSet/>
      <dgm:spPr>
        <a:solidFill>
          <a:schemeClr val="accent1"/>
        </a:solidFill>
      </dgm:spPr>
      <dgm:t>
        <a:bodyPr/>
        <a:lstStyle/>
        <a:p>
          <a:r>
            <a:rPr lang="pl-PL" dirty="0"/>
            <a:t>kontynuacja postępowania przygotowawczego i ponowne </a:t>
          </a:r>
          <a:r>
            <a:rPr lang="pl-PL" b="1" dirty="0"/>
            <a:t>umorzenie / odmowa wszczęcia</a:t>
          </a:r>
        </a:p>
      </dgm:t>
    </dgm:pt>
    <dgm:pt modelId="{4DC28C37-22C7-4EC1-B78D-779C65132870}" type="parTrans" cxnId="{20DA7953-7DD7-4D80-AD7E-EF7002D96E25}">
      <dgm:prSet/>
      <dgm:spPr/>
      <dgm:t>
        <a:bodyPr/>
        <a:lstStyle/>
        <a:p>
          <a:endParaRPr lang="pl-PL"/>
        </a:p>
      </dgm:t>
    </dgm:pt>
    <dgm:pt modelId="{563D00D3-1EF2-4AC6-AD9F-0A7E5290F751}" type="sibTrans" cxnId="{20DA7953-7DD7-4D80-AD7E-EF7002D96E25}">
      <dgm:prSet/>
      <dgm:spPr/>
      <dgm:t>
        <a:bodyPr/>
        <a:lstStyle/>
        <a:p>
          <a:endParaRPr lang="pl-PL"/>
        </a:p>
      </dgm:t>
    </dgm:pt>
    <dgm:pt modelId="{EB558C2B-67AB-4214-A42E-F8C74E5A820B}" type="pres">
      <dgm:prSet presAssocID="{97666C01-92B3-4826-A470-55DC7E7DD0B6}" presName="diagram" presStyleCnt="0">
        <dgm:presLayoutVars>
          <dgm:dir/>
          <dgm:resizeHandles val="exact"/>
        </dgm:presLayoutVars>
      </dgm:prSet>
      <dgm:spPr/>
    </dgm:pt>
    <dgm:pt modelId="{C14E8D73-AD07-4CF1-820D-E50DF3CA6F74}" type="pres">
      <dgm:prSet presAssocID="{22E0B74F-0748-4F23-8110-C259F8A4FB2B}" presName="node" presStyleLbl="node1" presStyleIdx="0" presStyleCnt="7">
        <dgm:presLayoutVars>
          <dgm:bulletEnabled val="1"/>
        </dgm:presLayoutVars>
      </dgm:prSet>
      <dgm:spPr/>
    </dgm:pt>
    <dgm:pt modelId="{12B0C2F2-7203-40A8-AA80-0167776EF853}" type="pres">
      <dgm:prSet presAssocID="{5606512A-0ED6-4684-807B-C0F8D2263882}" presName="sibTrans" presStyleLbl="sibTrans2D1" presStyleIdx="0" presStyleCnt="6"/>
      <dgm:spPr/>
    </dgm:pt>
    <dgm:pt modelId="{4D165E58-39F0-45E9-BFB1-021FB96EF363}" type="pres">
      <dgm:prSet presAssocID="{5606512A-0ED6-4684-807B-C0F8D2263882}" presName="connectorText" presStyleLbl="sibTrans2D1" presStyleIdx="0" presStyleCnt="6"/>
      <dgm:spPr/>
    </dgm:pt>
    <dgm:pt modelId="{667A18F0-28B6-4F39-85F2-078B3CF0DA8E}" type="pres">
      <dgm:prSet presAssocID="{E83D99C1-60CD-4476-B650-3A284ADCF204}" presName="node" presStyleLbl="node1" presStyleIdx="1" presStyleCnt="7">
        <dgm:presLayoutVars>
          <dgm:bulletEnabled val="1"/>
        </dgm:presLayoutVars>
      </dgm:prSet>
      <dgm:spPr/>
    </dgm:pt>
    <dgm:pt modelId="{3AE15342-6706-4AA1-994A-F8D00DAE747A}" type="pres">
      <dgm:prSet presAssocID="{A851372B-7549-48ED-8DA3-1F1BE7D1DEE8}" presName="sibTrans" presStyleLbl="sibTrans2D1" presStyleIdx="1" presStyleCnt="6"/>
      <dgm:spPr/>
    </dgm:pt>
    <dgm:pt modelId="{AB3E1272-BD46-4557-AEB6-BD3F61740F32}" type="pres">
      <dgm:prSet presAssocID="{A851372B-7549-48ED-8DA3-1F1BE7D1DEE8}" presName="connectorText" presStyleLbl="sibTrans2D1" presStyleIdx="1" presStyleCnt="6"/>
      <dgm:spPr/>
    </dgm:pt>
    <dgm:pt modelId="{BC8F3C63-1A0E-46B4-B049-0B257B6E0D01}" type="pres">
      <dgm:prSet presAssocID="{D9A0AB9B-0842-464E-B258-AFD388A13F16}" presName="node" presStyleLbl="node1" presStyleIdx="2" presStyleCnt="7">
        <dgm:presLayoutVars>
          <dgm:bulletEnabled val="1"/>
        </dgm:presLayoutVars>
      </dgm:prSet>
      <dgm:spPr/>
    </dgm:pt>
    <dgm:pt modelId="{EFB233CA-F895-4115-BD95-3AF54E46B574}" type="pres">
      <dgm:prSet presAssocID="{E2D6CBEF-6224-4F83-B37F-115A98BF67ED}" presName="sibTrans" presStyleLbl="sibTrans2D1" presStyleIdx="2" presStyleCnt="6"/>
      <dgm:spPr/>
    </dgm:pt>
    <dgm:pt modelId="{A393295B-11BC-4F12-9FA5-1848037EE213}" type="pres">
      <dgm:prSet presAssocID="{E2D6CBEF-6224-4F83-B37F-115A98BF67ED}" presName="connectorText" presStyleLbl="sibTrans2D1" presStyleIdx="2" presStyleCnt="6"/>
      <dgm:spPr/>
    </dgm:pt>
    <dgm:pt modelId="{277381E6-693C-4ECC-BC1C-124FA789387A}" type="pres">
      <dgm:prSet presAssocID="{CA402BEE-F112-4BFB-B880-CB5598A33994}" presName="node" presStyleLbl="node1" presStyleIdx="3" presStyleCnt="7">
        <dgm:presLayoutVars>
          <dgm:bulletEnabled val="1"/>
        </dgm:presLayoutVars>
      </dgm:prSet>
      <dgm:spPr/>
    </dgm:pt>
    <dgm:pt modelId="{6BB6F9A4-78AB-4EBE-AB00-4EE3769CB9F8}" type="pres">
      <dgm:prSet presAssocID="{563D00D3-1EF2-4AC6-AD9F-0A7E5290F751}" presName="sibTrans" presStyleLbl="sibTrans2D1" presStyleIdx="3" presStyleCnt="6"/>
      <dgm:spPr/>
    </dgm:pt>
    <dgm:pt modelId="{65A8A3F6-CF1F-4A2F-A3E5-F48C1FED9752}" type="pres">
      <dgm:prSet presAssocID="{563D00D3-1EF2-4AC6-AD9F-0A7E5290F751}" presName="connectorText" presStyleLbl="sibTrans2D1" presStyleIdx="3" presStyleCnt="6"/>
      <dgm:spPr/>
    </dgm:pt>
    <dgm:pt modelId="{509ED4F6-5A7D-4AF9-A54C-14134616A805}" type="pres">
      <dgm:prSet presAssocID="{B0F4FA5B-4C6F-420C-A417-70FEB7160CA5}" presName="node" presStyleLbl="node1" presStyleIdx="4" presStyleCnt="7">
        <dgm:presLayoutVars>
          <dgm:bulletEnabled val="1"/>
        </dgm:presLayoutVars>
      </dgm:prSet>
      <dgm:spPr/>
    </dgm:pt>
    <dgm:pt modelId="{ABDCC1F7-B861-49FA-B703-8C09BD4E1D13}" type="pres">
      <dgm:prSet presAssocID="{2B895A24-6334-49CF-8E56-9EAEFD60833B}" presName="sibTrans" presStyleLbl="sibTrans2D1" presStyleIdx="4" presStyleCnt="6"/>
      <dgm:spPr/>
    </dgm:pt>
    <dgm:pt modelId="{DF7D0A57-31B9-4D45-9470-C5245AB5A932}" type="pres">
      <dgm:prSet presAssocID="{2B895A24-6334-49CF-8E56-9EAEFD60833B}" presName="connectorText" presStyleLbl="sibTrans2D1" presStyleIdx="4" presStyleCnt="6"/>
      <dgm:spPr/>
    </dgm:pt>
    <dgm:pt modelId="{0120BDCD-17D5-493E-914A-02C82D87EDBC}" type="pres">
      <dgm:prSet presAssocID="{098EFF4F-82D4-4D50-9FFA-15D1507A1D4B}" presName="node" presStyleLbl="node1" presStyleIdx="5" presStyleCnt="7">
        <dgm:presLayoutVars>
          <dgm:bulletEnabled val="1"/>
        </dgm:presLayoutVars>
      </dgm:prSet>
      <dgm:spPr/>
    </dgm:pt>
    <dgm:pt modelId="{33419E12-CE4C-430A-A27B-06594154AF5B}" type="pres">
      <dgm:prSet presAssocID="{EC3538CF-0CDF-401E-A8E6-50068AC22D34}" presName="sibTrans" presStyleLbl="sibTrans2D1" presStyleIdx="5" presStyleCnt="6"/>
      <dgm:spPr/>
    </dgm:pt>
    <dgm:pt modelId="{2C30AA81-B3D9-4F7D-B0B5-93846A51900F}" type="pres">
      <dgm:prSet presAssocID="{EC3538CF-0CDF-401E-A8E6-50068AC22D34}" presName="connectorText" presStyleLbl="sibTrans2D1" presStyleIdx="5" presStyleCnt="6"/>
      <dgm:spPr/>
    </dgm:pt>
    <dgm:pt modelId="{98FF956E-A2E6-4167-B535-2564228675EA}" type="pres">
      <dgm:prSet presAssocID="{7ACB4C3B-122B-47C9-972F-5E146004A465}" presName="node" presStyleLbl="node1" presStyleIdx="6" presStyleCnt="7">
        <dgm:presLayoutVars>
          <dgm:bulletEnabled val="1"/>
        </dgm:presLayoutVars>
      </dgm:prSet>
      <dgm:spPr/>
    </dgm:pt>
  </dgm:ptLst>
  <dgm:cxnLst>
    <dgm:cxn modelId="{2E20BC00-5F84-4C59-A4B4-0EF711B2704D}" srcId="{97666C01-92B3-4826-A470-55DC7E7DD0B6}" destId="{B0F4FA5B-4C6F-420C-A417-70FEB7160CA5}" srcOrd="4" destOrd="0" parTransId="{BCB512B5-E363-428F-A1EC-0F4AAA2CC7FC}" sibTransId="{2B895A24-6334-49CF-8E56-9EAEFD60833B}"/>
    <dgm:cxn modelId="{7CF4D202-1FFF-46BC-8F4D-2F29C065EB91}" type="presOf" srcId="{D9A0AB9B-0842-464E-B258-AFD388A13F16}" destId="{BC8F3C63-1A0E-46B4-B049-0B257B6E0D01}" srcOrd="0" destOrd="0" presId="urn:microsoft.com/office/officeart/2005/8/layout/process5"/>
    <dgm:cxn modelId="{F2758D03-1B95-4BA4-BF42-18D839C9FC50}" type="presOf" srcId="{7ACB4C3B-122B-47C9-972F-5E146004A465}" destId="{98FF956E-A2E6-4167-B535-2564228675EA}" srcOrd="0" destOrd="0" presId="urn:microsoft.com/office/officeart/2005/8/layout/process5"/>
    <dgm:cxn modelId="{E7200409-9929-4D97-8788-825A5121C1AC}" type="presOf" srcId="{EC3538CF-0CDF-401E-A8E6-50068AC22D34}" destId="{2C30AA81-B3D9-4F7D-B0B5-93846A51900F}" srcOrd="1" destOrd="0" presId="urn:microsoft.com/office/officeart/2005/8/layout/process5"/>
    <dgm:cxn modelId="{19AF050C-D19F-4E63-80C3-909E58A8D3BA}" srcId="{97666C01-92B3-4826-A470-55DC7E7DD0B6}" destId="{E83D99C1-60CD-4476-B650-3A284ADCF204}" srcOrd="1" destOrd="0" parTransId="{8D6715BB-2937-4983-91F7-2DDC6D2E3973}" sibTransId="{A851372B-7549-48ED-8DA3-1F1BE7D1DEE8}"/>
    <dgm:cxn modelId="{BFA4C00C-6C5A-4984-B818-46B75D7AC818}" srcId="{97666C01-92B3-4826-A470-55DC7E7DD0B6}" destId="{D9A0AB9B-0842-464E-B258-AFD388A13F16}" srcOrd="2" destOrd="0" parTransId="{4219B0D2-BEFF-414A-9D9D-D081B9B8EF2A}" sibTransId="{E2D6CBEF-6224-4F83-B37F-115A98BF67ED}"/>
    <dgm:cxn modelId="{DAA6AF14-14D4-427A-8D0E-5CEAF8A29276}" type="presOf" srcId="{97666C01-92B3-4826-A470-55DC7E7DD0B6}" destId="{EB558C2B-67AB-4214-A42E-F8C74E5A820B}" srcOrd="0" destOrd="0" presId="urn:microsoft.com/office/officeart/2005/8/layout/process5"/>
    <dgm:cxn modelId="{BCF1E215-CD79-4E20-A065-153C322F7167}" srcId="{97666C01-92B3-4826-A470-55DC7E7DD0B6}" destId="{7ACB4C3B-122B-47C9-972F-5E146004A465}" srcOrd="6" destOrd="0" parTransId="{2BCFAE88-F765-4185-9912-F0EF08A272AF}" sibTransId="{6FFB996D-12C1-4129-8D9C-D8C2663DCA69}"/>
    <dgm:cxn modelId="{499B1420-9D12-4046-92F3-F8FFB988A358}" type="presOf" srcId="{CA402BEE-F112-4BFB-B880-CB5598A33994}" destId="{277381E6-693C-4ECC-BC1C-124FA789387A}" srcOrd="0" destOrd="0" presId="urn:microsoft.com/office/officeart/2005/8/layout/process5"/>
    <dgm:cxn modelId="{8068BD27-1BF2-4E5D-9689-7233F5804ACA}" type="presOf" srcId="{E83D99C1-60CD-4476-B650-3A284ADCF204}" destId="{667A18F0-28B6-4F39-85F2-078B3CF0DA8E}" srcOrd="0" destOrd="0" presId="urn:microsoft.com/office/officeart/2005/8/layout/process5"/>
    <dgm:cxn modelId="{019FE12B-18A7-44FC-A2A1-99F4005A2F30}" type="presOf" srcId="{563D00D3-1EF2-4AC6-AD9F-0A7E5290F751}" destId="{6BB6F9A4-78AB-4EBE-AB00-4EE3769CB9F8}" srcOrd="0" destOrd="0" presId="urn:microsoft.com/office/officeart/2005/8/layout/process5"/>
    <dgm:cxn modelId="{45A9CB3C-5E5F-4E54-B1C8-CED3CEEDEC18}" type="presOf" srcId="{E2D6CBEF-6224-4F83-B37F-115A98BF67ED}" destId="{A393295B-11BC-4F12-9FA5-1848037EE213}" srcOrd="1" destOrd="0" presId="urn:microsoft.com/office/officeart/2005/8/layout/process5"/>
    <dgm:cxn modelId="{4975AE3D-49D2-40C9-803F-3C2732DA7944}" type="presOf" srcId="{2B895A24-6334-49CF-8E56-9EAEFD60833B}" destId="{ABDCC1F7-B861-49FA-B703-8C09BD4E1D13}" srcOrd="0" destOrd="0" presId="urn:microsoft.com/office/officeart/2005/8/layout/process5"/>
    <dgm:cxn modelId="{AF4FAE69-4491-47BF-A1EE-808461FBACDC}" type="presOf" srcId="{A851372B-7549-48ED-8DA3-1F1BE7D1DEE8}" destId="{3AE15342-6706-4AA1-994A-F8D00DAE747A}" srcOrd="0" destOrd="0" presId="urn:microsoft.com/office/officeart/2005/8/layout/process5"/>
    <dgm:cxn modelId="{0499706E-4EAC-41BF-AFBB-66A31F1D0BAD}" type="presOf" srcId="{2B895A24-6334-49CF-8E56-9EAEFD60833B}" destId="{DF7D0A57-31B9-4D45-9470-C5245AB5A932}" srcOrd="1" destOrd="0" presId="urn:microsoft.com/office/officeart/2005/8/layout/process5"/>
    <dgm:cxn modelId="{86CCBB4F-C041-403C-A5C4-9F6DC63556CF}" type="presOf" srcId="{5606512A-0ED6-4684-807B-C0F8D2263882}" destId="{12B0C2F2-7203-40A8-AA80-0167776EF853}" srcOrd="0" destOrd="0" presId="urn:microsoft.com/office/officeart/2005/8/layout/process5"/>
    <dgm:cxn modelId="{20DA7953-7DD7-4D80-AD7E-EF7002D96E25}" srcId="{97666C01-92B3-4826-A470-55DC7E7DD0B6}" destId="{CA402BEE-F112-4BFB-B880-CB5598A33994}" srcOrd="3" destOrd="0" parTransId="{4DC28C37-22C7-4EC1-B78D-779C65132870}" sibTransId="{563D00D3-1EF2-4AC6-AD9F-0A7E5290F751}"/>
    <dgm:cxn modelId="{BDC47854-DF56-4571-804D-CD386EAAA402}" type="presOf" srcId="{A851372B-7549-48ED-8DA3-1F1BE7D1DEE8}" destId="{AB3E1272-BD46-4557-AEB6-BD3F61740F32}" srcOrd="1" destOrd="0" presId="urn:microsoft.com/office/officeart/2005/8/layout/process5"/>
    <dgm:cxn modelId="{EB958A75-1106-4460-852F-BADBAA9D0018}" type="presOf" srcId="{22E0B74F-0748-4F23-8110-C259F8A4FB2B}" destId="{C14E8D73-AD07-4CF1-820D-E50DF3CA6F74}" srcOrd="0" destOrd="0" presId="urn:microsoft.com/office/officeart/2005/8/layout/process5"/>
    <dgm:cxn modelId="{FC744C7C-6A9B-4811-91E2-510BCB4CA462}" type="presOf" srcId="{E2D6CBEF-6224-4F83-B37F-115A98BF67ED}" destId="{EFB233CA-F895-4115-BD95-3AF54E46B574}" srcOrd="0" destOrd="0" presId="urn:microsoft.com/office/officeart/2005/8/layout/process5"/>
    <dgm:cxn modelId="{D1EF6C7E-9928-4FBE-94D4-420972040205}" type="presOf" srcId="{B0F4FA5B-4C6F-420C-A417-70FEB7160CA5}" destId="{509ED4F6-5A7D-4AF9-A54C-14134616A805}" srcOrd="0" destOrd="0" presId="urn:microsoft.com/office/officeart/2005/8/layout/process5"/>
    <dgm:cxn modelId="{3E8DDD8A-AA38-40E7-8A2C-BF6EE6515F24}" srcId="{97666C01-92B3-4826-A470-55DC7E7DD0B6}" destId="{098EFF4F-82D4-4D50-9FFA-15D1507A1D4B}" srcOrd="5" destOrd="0" parTransId="{B28A1ACC-C44C-4F5F-9734-718F58795C0F}" sibTransId="{EC3538CF-0CDF-401E-A8E6-50068AC22D34}"/>
    <dgm:cxn modelId="{24935DB4-C883-4F54-A8A5-A3252DF2926B}" srcId="{97666C01-92B3-4826-A470-55DC7E7DD0B6}" destId="{22E0B74F-0748-4F23-8110-C259F8A4FB2B}" srcOrd="0" destOrd="0" parTransId="{7BE00BEB-340F-47FA-B49A-5E655C8752D8}" sibTransId="{5606512A-0ED6-4684-807B-C0F8D2263882}"/>
    <dgm:cxn modelId="{394EA2C5-A14E-422C-912C-3E523C093780}" type="presOf" srcId="{563D00D3-1EF2-4AC6-AD9F-0A7E5290F751}" destId="{65A8A3F6-CF1F-4A2F-A3E5-F48C1FED9752}" srcOrd="1" destOrd="0" presId="urn:microsoft.com/office/officeart/2005/8/layout/process5"/>
    <dgm:cxn modelId="{3381CBC9-A141-4743-B185-D8F9448B692C}" type="presOf" srcId="{098EFF4F-82D4-4D50-9FFA-15D1507A1D4B}" destId="{0120BDCD-17D5-493E-914A-02C82D87EDBC}" srcOrd="0" destOrd="0" presId="urn:microsoft.com/office/officeart/2005/8/layout/process5"/>
    <dgm:cxn modelId="{522355D0-10B2-41B0-9C87-EEE8FF89CD52}" type="presOf" srcId="{EC3538CF-0CDF-401E-A8E6-50068AC22D34}" destId="{33419E12-CE4C-430A-A27B-06594154AF5B}" srcOrd="0" destOrd="0" presId="urn:microsoft.com/office/officeart/2005/8/layout/process5"/>
    <dgm:cxn modelId="{6BACF0DD-6F00-40E0-9AD9-C5B64C92C999}" type="presOf" srcId="{5606512A-0ED6-4684-807B-C0F8D2263882}" destId="{4D165E58-39F0-45E9-BFB1-021FB96EF363}" srcOrd="1" destOrd="0" presId="urn:microsoft.com/office/officeart/2005/8/layout/process5"/>
    <dgm:cxn modelId="{8C8A23AC-9188-4458-8C08-4F1815AAA1FB}" type="presParOf" srcId="{EB558C2B-67AB-4214-A42E-F8C74E5A820B}" destId="{C14E8D73-AD07-4CF1-820D-E50DF3CA6F74}" srcOrd="0" destOrd="0" presId="urn:microsoft.com/office/officeart/2005/8/layout/process5"/>
    <dgm:cxn modelId="{3B59C618-9B55-47CA-BEF5-B7F0F198BDB9}" type="presParOf" srcId="{EB558C2B-67AB-4214-A42E-F8C74E5A820B}" destId="{12B0C2F2-7203-40A8-AA80-0167776EF853}" srcOrd="1" destOrd="0" presId="urn:microsoft.com/office/officeart/2005/8/layout/process5"/>
    <dgm:cxn modelId="{139ED05C-4637-4BB4-9D98-AD782111AE00}" type="presParOf" srcId="{12B0C2F2-7203-40A8-AA80-0167776EF853}" destId="{4D165E58-39F0-45E9-BFB1-021FB96EF363}" srcOrd="0" destOrd="0" presId="urn:microsoft.com/office/officeart/2005/8/layout/process5"/>
    <dgm:cxn modelId="{69790510-E3E3-4662-8C9B-4E08B7FE952A}" type="presParOf" srcId="{EB558C2B-67AB-4214-A42E-F8C74E5A820B}" destId="{667A18F0-28B6-4F39-85F2-078B3CF0DA8E}" srcOrd="2" destOrd="0" presId="urn:microsoft.com/office/officeart/2005/8/layout/process5"/>
    <dgm:cxn modelId="{FB6B99BE-789A-4D9C-96BC-48331A18F190}" type="presParOf" srcId="{EB558C2B-67AB-4214-A42E-F8C74E5A820B}" destId="{3AE15342-6706-4AA1-994A-F8D00DAE747A}" srcOrd="3" destOrd="0" presId="urn:microsoft.com/office/officeart/2005/8/layout/process5"/>
    <dgm:cxn modelId="{F00BFAAE-BA9A-4AB2-A5BD-1B956A966892}" type="presParOf" srcId="{3AE15342-6706-4AA1-994A-F8D00DAE747A}" destId="{AB3E1272-BD46-4557-AEB6-BD3F61740F32}" srcOrd="0" destOrd="0" presId="urn:microsoft.com/office/officeart/2005/8/layout/process5"/>
    <dgm:cxn modelId="{926707E5-4060-4E1A-AC30-6CAF0B1C3C19}" type="presParOf" srcId="{EB558C2B-67AB-4214-A42E-F8C74E5A820B}" destId="{BC8F3C63-1A0E-46B4-B049-0B257B6E0D01}" srcOrd="4" destOrd="0" presId="urn:microsoft.com/office/officeart/2005/8/layout/process5"/>
    <dgm:cxn modelId="{42E25922-F520-4E1A-80A1-BBD512DCB224}" type="presParOf" srcId="{EB558C2B-67AB-4214-A42E-F8C74E5A820B}" destId="{EFB233CA-F895-4115-BD95-3AF54E46B574}" srcOrd="5" destOrd="0" presId="urn:microsoft.com/office/officeart/2005/8/layout/process5"/>
    <dgm:cxn modelId="{57712BF1-DF32-4F1B-8FB3-9BB09216D90F}" type="presParOf" srcId="{EFB233CA-F895-4115-BD95-3AF54E46B574}" destId="{A393295B-11BC-4F12-9FA5-1848037EE213}" srcOrd="0" destOrd="0" presId="urn:microsoft.com/office/officeart/2005/8/layout/process5"/>
    <dgm:cxn modelId="{80750C32-3A66-41D4-9C18-72E255E88E20}" type="presParOf" srcId="{EB558C2B-67AB-4214-A42E-F8C74E5A820B}" destId="{277381E6-693C-4ECC-BC1C-124FA789387A}" srcOrd="6" destOrd="0" presId="urn:microsoft.com/office/officeart/2005/8/layout/process5"/>
    <dgm:cxn modelId="{0329C934-0DF1-421B-8DB4-43B786AFDB15}" type="presParOf" srcId="{EB558C2B-67AB-4214-A42E-F8C74E5A820B}" destId="{6BB6F9A4-78AB-4EBE-AB00-4EE3769CB9F8}" srcOrd="7" destOrd="0" presId="urn:microsoft.com/office/officeart/2005/8/layout/process5"/>
    <dgm:cxn modelId="{C1E6EA56-16AE-44E4-A27F-B14653504BF2}" type="presParOf" srcId="{6BB6F9A4-78AB-4EBE-AB00-4EE3769CB9F8}" destId="{65A8A3F6-CF1F-4A2F-A3E5-F48C1FED9752}" srcOrd="0" destOrd="0" presId="urn:microsoft.com/office/officeart/2005/8/layout/process5"/>
    <dgm:cxn modelId="{63ACFA0D-4F4A-4177-AFAE-4ACE254A3881}" type="presParOf" srcId="{EB558C2B-67AB-4214-A42E-F8C74E5A820B}" destId="{509ED4F6-5A7D-4AF9-A54C-14134616A805}" srcOrd="8" destOrd="0" presId="urn:microsoft.com/office/officeart/2005/8/layout/process5"/>
    <dgm:cxn modelId="{C8E0184D-0006-48C5-AB10-EB8D9254DC79}" type="presParOf" srcId="{EB558C2B-67AB-4214-A42E-F8C74E5A820B}" destId="{ABDCC1F7-B861-49FA-B703-8C09BD4E1D13}" srcOrd="9" destOrd="0" presId="urn:microsoft.com/office/officeart/2005/8/layout/process5"/>
    <dgm:cxn modelId="{498F2545-D440-4E37-B866-271A80E97DDB}" type="presParOf" srcId="{ABDCC1F7-B861-49FA-B703-8C09BD4E1D13}" destId="{DF7D0A57-31B9-4D45-9470-C5245AB5A932}" srcOrd="0" destOrd="0" presId="urn:microsoft.com/office/officeart/2005/8/layout/process5"/>
    <dgm:cxn modelId="{2407B504-5028-4DCA-8262-4666F67B8B51}" type="presParOf" srcId="{EB558C2B-67AB-4214-A42E-F8C74E5A820B}" destId="{0120BDCD-17D5-493E-914A-02C82D87EDBC}" srcOrd="10" destOrd="0" presId="urn:microsoft.com/office/officeart/2005/8/layout/process5"/>
    <dgm:cxn modelId="{F038052A-DB4D-4B45-AFE8-F3209F36FB1C}" type="presParOf" srcId="{EB558C2B-67AB-4214-A42E-F8C74E5A820B}" destId="{33419E12-CE4C-430A-A27B-06594154AF5B}" srcOrd="11" destOrd="0" presId="urn:microsoft.com/office/officeart/2005/8/layout/process5"/>
    <dgm:cxn modelId="{17619785-7183-4A18-97AB-7A88DA0E77FD}" type="presParOf" srcId="{33419E12-CE4C-430A-A27B-06594154AF5B}" destId="{2C30AA81-B3D9-4F7D-B0B5-93846A51900F}" srcOrd="0" destOrd="0" presId="urn:microsoft.com/office/officeart/2005/8/layout/process5"/>
    <dgm:cxn modelId="{F1A299A2-38A4-41BD-84F2-B13C284DCD26}" type="presParOf" srcId="{EB558C2B-67AB-4214-A42E-F8C74E5A820B}" destId="{98FF956E-A2E6-4167-B535-2564228675EA}"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D5423-8780-4362-B896-E0779E017ED4}">
      <dsp:nvSpPr>
        <dsp:cNvPr id="0" name=""/>
        <dsp:cNvSpPr/>
      </dsp:nvSpPr>
      <dsp:spPr>
        <a:xfrm>
          <a:off x="800" y="2397922"/>
          <a:ext cx="2105019" cy="11287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osoba podejrzana</a:t>
          </a:r>
        </a:p>
      </dsp:txBody>
      <dsp:txXfrm>
        <a:off x="33859" y="2430981"/>
        <a:ext cx="2038901" cy="1062586"/>
      </dsp:txXfrm>
    </dsp:sp>
    <dsp:sp modelId="{3A3CD4FB-7025-48F8-8843-C573FDB240AB}">
      <dsp:nvSpPr>
        <dsp:cNvPr id="0" name=""/>
        <dsp:cNvSpPr/>
      </dsp:nvSpPr>
      <dsp:spPr>
        <a:xfrm>
          <a:off x="2446736" y="2539538"/>
          <a:ext cx="722741" cy="84547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2446736" y="2708632"/>
        <a:ext cx="505919" cy="507283"/>
      </dsp:txXfrm>
    </dsp:sp>
    <dsp:sp modelId="{2FBF3C6A-8A86-4ED1-805D-29C3331B9636}">
      <dsp:nvSpPr>
        <dsp:cNvPr id="0" name=""/>
        <dsp:cNvSpPr/>
      </dsp:nvSpPr>
      <dsp:spPr>
        <a:xfrm>
          <a:off x="3469484" y="2397922"/>
          <a:ext cx="2105019" cy="112870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podejrzany</a:t>
          </a:r>
        </a:p>
      </dsp:txBody>
      <dsp:txXfrm>
        <a:off x="3502543" y="2430981"/>
        <a:ext cx="2038901" cy="1062586"/>
      </dsp:txXfrm>
    </dsp:sp>
    <dsp:sp modelId="{17234832-0262-4783-B24B-0D5B4EA7AF1A}">
      <dsp:nvSpPr>
        <dsp:cNvPr id="0" name=""/>
        <dsp:cNvSpPr/>
      </dsp:nvSpPr>
      <dsp:spPr>
        <a:xfrm>
          <a:off x="5915419" y="2539538"/>
          <a:ext cx="722741" cy="84547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5915419" y="2708632"/>
        <a:ext cx="505919" cy="507283"/>
      </dsp:txXfrm>
    </dsp:sp>
    <dsp:sp modelId="{00189F8B-D5F3-4022-BC48-B9BC4A89A1C0}">
      <dsp:nvSpPr>
        <dsp:cNvPr id="0" name=""/>
        <dsp:cNvSpPr/>
      </dsp:nvSpPr>
      <dsp:spPr>
        <a:xfrm>
          <a:off x="6938167" y="2397922"/>
          <a:ext cx="2105019" cy="112870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oskarżony </a:t>
          </a:r>
        </a:p>
      </dsp:txBody>
      <dsp:txXfrm>
        <a:off x="6971226" y="2430981"/>
        <a:ext cx="2038901" cy="106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E8D73-AD07-4CF1-820D-E50DF3CA6F74}">
      <dsp:nvSpPr>
        <dsp:cNvPr id="0" name=""/>
        <dsp:cNvSpPr/>
      </dsp:nvSpPr>
      <dsp:spPr>
        <a:xfrm>
          <a:off x="398445" y="1808"/>
          <a:ext cx="1517202" cy="910321"/>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umorzenie / odmowa wszczęcia </a:t>
          </a:r>
          <a:r>
            <a:rPr lang="pl-PL" sz="1400" kern="1200" dirty="0"/>
            <a:t>postępowania przygotowawczego</a:t>
          </a:r>
        </a:p>
      </dsp:txBody>
      <dsp:txXfrm>
        <a:off x="425107" y="28470"/>
        <a:ext cx="1463878" cy="856997"/>
      </dsp:txXfrm>
    </dsp:sp>
    <dsp:sp modelId="{12B0C2F2-7203-40A8-AA80-0167776EF853}">
      <dsp:nvSpPr>
        <dsp:cNvPr id="0" name=""/>
        <dsp:cNvSpPr/>
      </dsp:nvSpPr>
      <dsp:spPr>
        <a:xfrm>
          <a:off x="2049162"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049162" y="344089"/>
        <a:ext cx="225152" cy="225760"/>
      </dsp:txXfrm>
    </dsp:sp>
    <dsp:sp modelId="{667A18F0-28B6-4F39-85F2-078B3CF0DA8E}">
      <dsp:nvSpPr>
        <dsp:cNvPr id="0" name=""/>
        <dsp:cNvSpPr/>
      </dsp:nvSpPr>
      <dsp:spPr>
        <a:xfrm>
          <a:off x="2522529" y="1808"/>
          <a:ext cx="1517202" cy="910321"/>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zażalenie pokrzywdzonego do sądu</a:t>
          </a:r>
        </a:p>
      </dsp:txBody>
      <dsp:txXfrm>
        <a:off x="2549191" y="28470"/>
        <a:ext cx="1463878" cy="856997"/>
      </dsp:txXfrm>
    </dsp:sp>
    <dsp:sp modelId="{3AE15342-6706-4AA1-994A-F8D00DAE747A}">
      <dsp:nvSpPr>
        <dsp:cNvPr id="0" name=""/>
        <dsp:cNvSpPr/>
      </dsp:nvSpPr>
      <dsp:spPr>
        <a:xfrm>
          <a:off x="4173246"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4173246" y="344089"/>
        <a:ext cx="225152" cy="225760"/>
      </dsp:txXfrm>
    </dsp:sp>
    <dsp:sp modelId="{BC8F3C63-1A0E-46B4-B049-0B257B6E0D01}">
      <dsp:nvSpPr>
        <dsp:cNvPr id="0" name=""/>
        <dsp:cNvSpPr/>
      </dsp:nvSpPr>
      <dsp:spPr>
        <a:xfrm>
          <a:off x="4646613" y="1808"/>
          <a:ext cx="1517202" cy="910321"/>
        </a:xfrm>
        <a:prstGeom prst="roundRect">
          <a:avLst>
            <a:gd name="adj" fmla="val 10000"/>
          </a:avLst>
        </a:prstGeom>
        <a:solidFill>
          <a:srgbClr val="70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uchylenie postanowienia  przez sąd</a:t>
          </a:r>
        </a:p>
      </dsp:txBody>
      <dsp:txXfrm>
        <a:off x="4673275" y="28470"/>
        <a:ext cx="1463878" cy="856997"/>
      </dsp:txXfrm>
    </dsp:sp>
    <dsp:sp modelId="{EFB233CA-F895-4115-BD95-3AF54E46B574}">
      <dsp:nvSpPr>
        <dsp:cNvPr id="0" name=""/>
        <dsp:cNvSpPr/>
      </dsp:nvSpPr>
      <dsp:spPr>
        <a:xfrm rot="5400000">
          <a:off x="5244391" y="1018334"/>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5292334" y="1045644"/>
        <a:ext cx="225760" cy="225152"/>
      </dsp:txXfrm>
    </dsp:sp>
    <dsp:sp modelId="{277381E6-693C-4ECC-BC1C-124FA789387A}">
      <dsp:nvSpPr>
        <dsp:cNvPr id="0" name=""/>
        <dsp:cNvSpPr/>
      </dsp:nvSpPr>
      <dsp:spPr>
        <a:xfrm>
          <a:off x="4646613" y="1519011"/>
          <a:ext cx="1517202" cy="91032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kontynuacja postępowania przygotowawczego i ponowne </a:t>
          </a:r>
          <a:r>
            <a:rPr lang="pl-PL" sz="1000" b="1" kern="1200" dirty="0"/>
            <a:t>umorzenie / odmowa wszczęcia</a:t>
          </a:r>
        </a:p>
      </dsp:txBody>
      <dsp:txXfrm>
        <a:off x="4673275" y="1545673"/>
        <a:ext cx="1463878" cy="856997"/>
      </dsp:txXfrm>
    </dsp:sp>
    <dsp:sp modelId="{6BB6F9A4-78AB-4EBE-AB00-4EE3769CB9F8}">
      <dsp:nvSpPr>
        <dsp:cNvPr id="0" name=""/>
        <dsp:cNvSpPr/>
      </dsp:nvSpPr>
      <dsp:spPr>
        <a:xfrm rot="10800000">
          <a:off x="4191452"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4287946" y="1861291"/>
        <a:ext cx="225152" cy="225760"/>
      </dsp:txXfrm>
    </dsp:sp>
    <dsp:sp modelId="{509ED4F6-5A7D-4AF9-A54C-14134616A805}">
      <dsp:nvSpPr>
        <dsp:cNvPr id="0" name=""/>
        <dsp:cNvSpPr/>
      </dsp:nvSpPr>
      <dsp:spPr>
        <a:xfrm>
          <a:off x="2522529" y="1519011"/>
          <a:ext cx="1517202" cy="910321"/>
        </a:xfrm>
        <a:prstGeom prst="roundRect">
          <a:avLst>
            <a:gd name="adj" fmla="val 10000"/>
          </a:avLst>
        </a:prstGeom>
        <a:solidFill>
          <a:srgbClr val="3864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zażalenie pokrzywdzonego do prokuratora nadrzędnego</a:t>
          </a:r>
        </a:p>
      </dsp:txBody>
      <dsp:txXfrm>
        <a:off x="2549191" y="1545673"/>
        <a:ext cx="1463878" cy="856997"/>
      </dsp:txXfrm>
    </dsp:sp>
    <dsp:sp modelId="{ABDCC1F7-B861-49FA-B703-8C09BD4E1D13}">
      <dsp:nvSpPr>
        <dsp:cNvPr id="0" name=""/>
        <dsp:cNvSpPr/>
      </dsp:nvSpPr>
      <dsp:spPr>
        <a:xfrm rot="10800000">
          <a:off x="2067368"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2163862" y="1861291"/>
        <a:ext cx="225152" cy="225760"/>
      </dsp:txXfrm>
    </dsp:sp>
    <dsp:sp modelId="{0120BDCD-17D5-493E-914A-02C82D87EDBC}">
      <dsp:nvSpPr>
        <dsp:cNvPr id="0" name=""/>
        <dsp:cNvSpPr/>
      </dsp:nvSpPr>
      <dsp:spPr>
        <a:xfrm>
          <a:off x="398445" y="1519011"/>
          <a:ext cx="1517202" cy="910321"/>
        </a:xfrm>
        <a:prstGeom prst="roundRect">
          <a:avLst>
            <a:gd name="adj" fmla="val 10000"/>
          </a:avLst>
        </a:prstGeom>
        <a:solidFill>
          <a:srgbClr val="3259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utrzymanie zaskarżonego postanowienia w mocy przez prokuratora nadrzędnego</a:t>
          </a:r>
        </a:p>
      </dsp:txBody>
      <dsp:txXfrm>
        <a:off x="425107" y="1545673"/>
        <a:ext cx="1463878" cy="856997"/>
      </dsp:txXfrm>
    </dsp:sp>
    <dsp:sp modelId="{33419E12-CE4C-430A-A27B-06594154AF5B}">
      <dsp:nvSpPr>
        <dsp:cNvPr id="0" name=""/>
        <dsp:cNvSpPr/>
      </dsp:nvSpPr>
      <dsp:spPr>
        <a:xfrm rot="5400000">
          <a:off x="996223" y="25355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1044166" y="2562846"/>
        <a:ext cx="225760" cy="225152"/>
      </dsp:txXfrm>
    </dsp:sp>
    <dsp:sp modelId="{98FF956E-A2E6-4167-B535-2564228675EA}">
      <dsp:nvSpPr>
        <dsp:cNvPr id="0" name=""/>
        <dsp:cNvSpPr/>
      </dsp:nvSpPr>
      <dsp:spPr>
        <a:xfrm>
          <a:off x="398445" y="3036213"/>
          <a:ext cx="1517202" cy="910321"/>
        </a:xfrm>
        <a:prstGeom prst="roundRect">
          <a:avLst>
            <a:gd name="adj" fmla="val 10000"/>
          </a:avLst>
        </a:prstGeom>
        <a:solidFill>
          <a:srgbClr val="213B6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b="0" kern="1200" dirty="0"/>
            <a:t>pokrzywdzony nabywa prawo do wniesienia subsydiarnego AO</a:t>
          </a:r>
        </a:p>
      </dsp:txBody>
      <dsp:txXfrm>
        <a:off x="425107" y="3062875"/>
        <a:ext cx="1463878" cy="856997"/>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08.11.2024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t>100</a:t>
            </a:fld>
            <a:endParaRPr lang="pl-PL"/>
          </a:p>
        </p:txBody>
      </p:sp>
    </p:spTree>
    <p:extLst>
      <p:ext uri="{BB962C8B-B14F-4D97-AF65-F5344CB8AC3E}">
        <p14:creationId xmlns:p14="http://schemas.microsoft.com/office/powerpoint/2010/main" val="98641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08.11.2024</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08.11.2024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08.11.2024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08.11.2024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08.11.2024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08.11.2024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08.11.2024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08.11.2024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08.11.2024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08.11.2024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08.11.2024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08.11.2024</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3" Type="http://schemas.openxmlformats.org/officeDocument/2006/relationships/hyperlink" Target="https://sip.lex.pl/#/document/16798683?unitId=art(165)par(3)&amp;cm=DOCUMENT" TargetMode="External"/><Relationship Id="rId18" Type="http://schemas.openxmlformats.org/officeDocument/2006/relationships/hyperlink" Target="https://sip.lex.pl/#/document/16798683?unitId=art(185)par(2)&amp;cm=DOCUMENT" TargetMode="External"/><Relationship Id="rId26" Type="http://schemas.openxmlformats.org/officeDocument/2006/relationships/hyperlink" Target="https://sip.lex.pl/#/document/16798683?unitId=art(269)&amp;cm=DOCUMENT" TargetMode="External"/><Relationship Id="rId21" Type="http://schemas.openxmlformats.org/officeDocument/2006/relationships/hyperlink" Target="https://sip.lex.pl/#/document/16798683?unitId=art(211(a))&amp;cm=DOCUMENT" TargetMode="External"/><Relationship Id="rId34" Type="http://schemas.openxmlformats.org/officeDocument/2006/relationships/hyperlink" Target="https://sip.lex.pl/#/document/16798683?unitId=art(286)par(1)&amp;cm=DOCUMENT" TargetMode="External"/><Relationship Id="rId7" Type="http://schemas.openxmlformats.org/officeDocument/2006/relationships/hyperlink" Target="https://sip.lex.pl/#/document/16798683?unitId=art(150)par(1)&amp;cm=DOCUMENT" TargetMode="External"/><Relationship Id="rId12" Type="http://schemas.openxmlformats.org/officeDocument/2006/relationships/hyperlink" Target="https://sip.lex.pl/#/document/16798683?unitId=art(165)par(1)&amp;cm=DOCUMENT" TargetMode="External"/><Relationship Id="rId17" Type="http://schemas.openxmlformats.org/officeDocument/2006/relationships/hyperlink" Target="https://sip.lex.pl/#/document/16798683?unitId=art(173)par(4)&amp;cm=DOCUMENT" TargetMode="External"/><Relationship Id="rId25" Type="http://schemas.openxmlformats.org/officeDocument/2006/relationships/hyperlink" Target="https://sip.lex.pl/#/document/16798683?unitId=art(265)par(2)&amp;cm=DOCUMENT" TargetMode="External"/><Relationship Id="rId33" Type="http://schemas.openxmlformats.org/officeDocument/2006/relationships/hyperlink" Target="https://sip.lex.pl/#/document/16798683?unitId=art(284)par(2)&amp;cm=DOCUMENT" TargetMode="External"/><Relationship Id="rId2" Type="http://schemas.openxmlformats.org/officeDocument/2006/relationships/hyperlink" Target="https://sip.lex.pl/#/document/16798683?unitId=art(140)&amp;cm=DOCUMENT" TargetMode="External"/><Relationship Id="rId16" Type="http://schemas.openxmlformats.org/officeDocument/2006/relationships/hyperlink" Target="https://sip.lex.pl/#/document/16798683?unitId=art(173)par(3)&amp;cm=DOCUMENT" TargetMode="External"/><Relationship Id="rId20" Type="http://schemas.openxmlformats.org/officeDocument/2006/relationships/hyperlink" Target="https://sip.lex.pl/#/document/16798683?unitId=art(210)par(2)&amp;cm=DOCUMENT" TargetMode="External"/><Relationship Id="rId29" Type="http://schemas.openxmlformats.org/officeDocument/2006/relationships/hyperlink" Target="https://sip.lex.pl/#/document/16798683?unitId=art(278)par(3(a))&amp;cm=DOCUMENT" TargetMode="External"/><Relationship Id="rId1" Type="http://schemas.openxmlformats.org/officeDocument/2006/relationships/slideLayout" Target="../slideLayouts/slideLayout2.xml"/><Relationship Id="rId6" Type="http://schemas.openxmlformats.org/officeDocument/2006/relationships/hyperlink" Target="https://sip.lex.pl/#/document/16798683?unitId=art(149)&amp;cm=DOCUMENT" TargetMode="External"/><Relationship Id="rId11" Type="http://schemas.openxmlformats.org/officeDocument/2006/relationships/hyperlink" Target="https://sip.lex.pl/#/document/16798683?unitId=art(163)par(4)&amp;cm=DOCUMENT" TargetMode="External"/><Relationship Id="rId24" Type="http://schemas.openxmlformats.org/officeDocument/2006/relationships/hyperlink" Target="https://sip.lex.pl/#/document/16798683?unitId=art(265)par(1)&amp;cm=DOCUMENT" TargetMode="External"/><Relationship Id="rId32" Type="http://schemas.openxmlformats.org/officeDocument/2006/relationships/hyperlink" Target="https://sip.lex.pl/#/document/16798683?unitId=art(284)par(1)&amp;cm=DOCUMENT" TargetMode="External"/><Relationship Id="rId37" Type="http://schemas.openxmlformats.org/officeDocument/2006/relationships/hyperlink" Target="https://sip.lex.pl/#/document/16798683?unitId=art(299)&amp;cm=DOCUMENT" TargetMode="External"/><Relationship Id="rId5" Type="http://schemas.openxmlformats.org/officeDocument/2006/relationships/hyperlink" Target="https://sip.lex.pl/#/document/16798683?unitId=art(148(a))&amp;cm=DOCUMENT" TargetMode="External"/><Relationship Id="rId15" Type="http://schemas.openxmlformats.org/officeDocument/2006/relationships/hyperlink" Target="https://sip.lex.pl/#/document/16798683?unitId=art(166)par(1)&amp;cm=DOCUMENT" TargetMode="External"/><Relationship Id="rId23" Type="http://schemas.openxmlformats.org/officeDocument/2006/relationships/hyperlink" Target="https://sip.lex.pl/#/document/16798683?unitId=art(258)par(1)&amp;cm=DOCUMENT" TargetMode="External"/><Relationship Id="rId28" Type="http://schemas.openxmlformats.org/officeDocument/2006/relationships/hyperlink" Target="https://sip.lex.pl/#/document/16798683?unitId=art(278)par(2)&amp;cm=DOCUMENT" TargetMode="External"/><Relationship Id="rId36" Type="http://schemas.openxmlformats.org/officeDocument/2006/relationships/hyperlink" Target="https://sip.lex.pl/#/document/16798683?unitId=art(296)par(3)&amp;cm=DOCUMENT" TargetMode="External"/><Relationship Id="rId10" Type="http://schemas.openxmlformats.org/officeDocument/2006/relationships/hyperlink" Target="https://sip.lex.pl/#/document/16798683?unitId=art(163)par(3)&amp;cm=DOCUMENT" TargetMode="External"/><Relationship Id="rId19" Type="http://schemas.openxmlformats.org/officeDocument/2006/relationships/hyperlink" Target="https://sip.lex.pl/#/document/16798683?unitId=art(189(a))par(2)&amp;cm=DOCUMENT" TargetMode="External"/><Relationship Id="rId31" Type="http://schemas.openxmlformats.org/officeDocument/2006/relationships/hyperlink" Target="https://sip.lex.pl/#/document/16798683?unitId=art(294)par(2)&amp;cm=DOCUMENT" TargetMode="External"/><Relationship Id="rId4" Type="http://schemas.openxmlformats.org/officeDocument/2006/relationships/hyperlink" Target="https://sip.lex.pl/#/document/16798683?unitId=art(148)par(5)&amp;cm=DOCUMENT" TargetMode="External"/><Relationship Id="rId9" Type="http://schemas.openxmlformats.org/officeDocument/2006/relationships/hyperlink" Target="https://sip.lex.pl/#/document/16798683?unitId=art(158)par(3)&amp;cm=DOCUMENT" TargetMode="External"/><Relationship Id="rId14" Type="http://schemas.openxmlformats.org/officeDocument/2006/relationships/hyperlink" Target="https://sip.lex.pl/#/document/16798683?unitId=art(165)par(4)&amp;cm=DOCUMENT" TargetMode="External"/><Relationship Id="rId22" Type="http://schemas.openxmlformats.org/officeDocument/2006/relationships/hyperlink" Target="https://sip.lex.pl/#/document/16798683?unitId=art(252)par(3)&amp;cm=DOCUMENT" TargetMode="External"/><Relationship Id="rId27" Type="http://schemas.openxmlformats.org/officeDocument/2006/relationships/hyperlink" Target="https://sip.lex.pl/#/document/16798683?unitId=art(278)par(1)&amp;cm=DOCUMENT" TargetMode="External"/><Relationship Id="rId30" Type="http://schemas.openxmlformats.org/officeDocument/2006/relationships/hyperlink" Target="https://sip.lex.pl/#/document/16798683?unitId=art(294)par(1)&amp;cm=DOCUMENT" TargetMode="External"/><Relationship Id="rId35" Type="http://schemas.openxmlformats.org/officeDocument/2006/relationships/hyperlink" Target="https://sip.lex.pl/#/document/16798683?unitId=art(287)par(1)&amp;cm=DOCUMENT" TargetMode="External"/><Relationship Id="rId8" Type="http://schemas.openxmlformats.org/officeDocument/2006/relationships/hyperlink" Target="https://sip.lex.pl/#/document/16798683?unitId=art(151)&amp;cm=DOCUMENT" TargetMode="External"/><Relationship Id="rId3" Type="http://schemas.openxmlformats.org/officeDocument/2006/relationships/hyperlink" Target="https://sip.lex.pl/#/document/16798683?unitId=art(148)par(4)&amp;cm=DOCUMEN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dr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lgn="just">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lgn="just">
              <a:buAutoNum type="arabicPeriod"/>
            </a:pPr>
            <a:endParaRPr lang="pl-PL" dirty="0"/>
          </a:p>
          <a:p>
            <a:pPr marL="624078" indent="-514350" algn="just">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36004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28500" y="1772816"/>
            <a:ext cx="4328220" cy="4680520"/>
          </a:xfrm>
        </p:spPr>
        <p:txBody>
          <a:bodyPr>
            <a:normAutofit fontScale="77500" lnSpcReduction="20000"/>
          </a:bodyPr>
          <a:lstStyle/>
          <a:p>
            <a:pPr algn="just"/>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pPr algn="just"/>
            <a:r>
              <a:rPr lang="pl-PL" dirty="0"/>
              <a:t>Na postanowienie o odmowie oskarżycielowi posiłkowemu udziału w postępowaniu sądowym ze względu na zbyt dużą liczbę oskarżycieli </a:t>
            </a:r>
            <a:r>
              <a:rPr lang="pl-PL" b="1" dirty="0"/>
              <a:t>zażalenie nie przysługuje</a:t>
            </a:r>
            <a:r>
              <a:rPr lang="pl-PL" dirty="0"/>
              <a:t>. </a:t>
            </a:r>
          </a:p>
          <a:p>
            <a:pPr algn="just"/>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4652190" y="1958752"/>
            <a:ext cx="4392488" cy="4797152"/>
          </a:xfrm>
        </p:spPr>
        <p:txBody>
          <a:bodyPr>
            <a:normAutofit fontScale="77500" lnSpcReduction="20000"/>
          </a:bodyPr>
          <a:lstStyle/>
          <a:p>
            <a:pPr algn="just"/>
            <a:r>
              <a:rPr lang="pl-PL" b="1" dirty="0"/>
              <a:t>Inny pokrzywdzony tym samym czynem </a:t>
            </a:r>
            <a:r>
              <a:rPr lang="pl-PL" dirty="0"/>
              <a:t>może aż do rozpoczęcia przewodu sądowego na rozprawie głównej przyłączyć się do postępowania wszczętego na skutek wniesienia subsydiarnego aktu oskarżenia (art. 55 § 3 k.p.k.).</a:t>
            </a:r>
          </a:p>
          <a:p>
            <a:pPr algn="just"/>
            <a:endParaRPr lang="pl-PL" dirty="0"/>
          </a:p>
          <a:p>
            <a:pPr algn="just"/>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a:p>
            <a:pPr algn="just"/>
            <a:r>
              <a:rPr lang="pl-PL" b="1" dirty="0"/>
              <a:t>Nowelizacja – art. 55 </a:t>
            </a:r>
            <a:r>
              <a:rPr lang="pl-PL" dirty="0"/>
              <a:t>§ 5 wstąpienie przez prokuratora do sprawy jako dodatkowy „uczestnik”, a nie jako oskarżyciel.</a:t>
            </a:r>
            <a:endParaRPr lang="pl-PL" b="1" dirty="0"/>
          </a:p>
          <a:p>
            <a:pPr algn="just"/>
            <a:endParaRPr lang="pl-PL" dirty="0"/>
          </a:p>
        </p:txBody>
      </p:sp>
    </p:spTree>
    <p:extLst>
      <p:ext uri="{BB962C8B-B14F-4D97-AF65-F5344CB8AC3E}">
        <p14:creationId xmlns:p14="http://schemas.microsoft.com/office/powerpoint/2010/main" val="69794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pPr algn="just">
              <a:buFont typeface="Arial" pitchFamily="34" charset="0"/>
              <a:buChar char="•"/>
            </a:pPr>
            <a:r>
              <a:rPr lang="pl-PL" dirty="0"/>
              <a:t>Postępowanie </a:t>
            </a:r>
            <a:r>
              <a:rPr lang="pl-PL" b="1" dirty="0"/>
              <a:t>zawiesza się</a:t>
            </a:r>
            <a:r>
              <a:rPr lang="pl-PL" dirty="0"/>
              <a:t> (art. 61 § 1 k.p.k. w zw. z art. 58 § 2 k.p.k.)</a:t>
            </a:r>
          </a:p>
          <a:p>
            <a:pPr algn="just">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lgn="just">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Oskarżyciel prywatny - </a:t>
            </a:r>
            <a:r>
              <a:rPr lang="pl-PL" dirty="0"/>
              <a:t>pokrzywdzony, który wnosi i popiera oskarżenie o przestępstwo ścigane z oskarżenia prywatnego.</a:t>
            </a:r>
          </a:p>
          <a:p>
            <a:pPr algn="just"/>
            <a:endParaRPr lang="pl-PL" dirty="0"/>
          </a:p>
          <a:p>
            <a:pPr algn="just"/>
            <a:r>
              <a:rPr lang="pl-PL" dirty="0"/>
              <a:t>Art. 59 § 1 k.p.k.</a:t>
            </a:r>
          </a:p>
          <a:p>
            <a:pPr algn="just"/>
            <a:endParaRPr lang="pl-PL" dirty="0"/>
          </a:p>
          <a:p>
            <a:pPr algn="just"/>
            <a:r>
              <a:rPr lang="pl-PL" dirty="0"/>
              <a:t>Odrębny tryb postępowania: art. 485-499 k.p.k.</a:t>
            </a:r>
          </a:p>
          <a:p>
            <a:pPr algn="just"/>
            <a:endParaRPr lang="pl-PL" dirty="0"/>
          </a:p>
          <a:p>
            <a:pPr algn="just"/>
            <a:endParaRPr lang="pl-PL" dirty="0"/>
          </a:p>
        </p:txBody>
      </p:sp>
      <p:sp>
        <p:nvSpPr>
          <p:cNvPr id="3" name="Title 2"/>
          <p:cNvSpPr>
            <a:spLocks noGrp="1"/>
          </p:cNvSpPr>
          <p:nvPr>
            <p:ph type="title"/>
          </p:nvPr>
        </p:nvSpPr>
        <p:spPr/>
        <p:txBody>
          <a:bodyPr/>
          <a:lstStyle/>
          <a:p>
            <a:pPr algn="ctr"/>
            <a:r>
              <a:rPr lang="pl-PL" dirty="0"/>
              <a:t>Oskarżyciel prywatny</a:t>
            </a:r>
          </a:p>
        </p:txBody>
      </p:sp>
    </p:spTree>
    <p:extLst>
      <p:ext uri="{BB962C8B-B14F-4D97-AF65-F5344CB8AC3E}">
        <p14:creationId xmlns:p14="http://schemas.microsoft.com/office/powerpoint/2010/main" val="18557982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Zniesławienie (art. 212 § 4 k.k.),</a:t>
            </a:r>
          </a:p>
          <a:p>
            <a:pPr marL="624078" indent="-514350">
              <a:lnSpc>
                <a:spcPct val="120000"/>
              </a:lnSpc>
              <a:buFont typeface="+mj-lt"/>
              <a:buAutoNum type="arabicParenR"/>
            </a:pPr>
            <a:r>
              <a:rPr lang="pl-PL" dirty="0"/>
              <a:t> Zniewaga (art. 216 § 5 k.k.),</a:t>
            </a:r>
          </a:p>
          <a:p>
            <a:pPr marL="624078" indent="-514350">
              <a:lnSpc>
                <a:spcPct val="120000"/>
              </a:lnSpc>
              <a:buFont typeface="+mj-lt"/>
              <a:buAutoNum type="arabicParenR"/>
            </a:pPr>
            <a:r>
              <a:rPr lang="pl-PL" dirty="0"/>
              <a:t>Naruszenie nietykalności cielesnej (art. 217 § 3 k.k.),</a:t>
            </a:r>
          </a:p>
          <a:p>
            <a:pPr marL="624078" indent="-514350">
              <a:lnSpc>
                <a:spcPct val="120000"/>
              </a:lnSpc>
              <a:buFont typeface="+mj-lt"/>
              <a:buAutoNum type="arabicParenR"/>
            </a:pPr>
            <a:r>
              <a:rPr lang="pl-PL" dirty="0"/>
              <a:t>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Śmierć</a:t>
            </a:r>
            <a:r>
              <a:rPr lang="pl-PL" dirty="0"/>
              <a:t> oskarżyciela prywatnego→ art. 61 k.p.k.</a:t>
            </a:r>
          </a:p>
          <a:p>
            <a:pPr marL="109728" indent="0" algn="just">
              <a:buNone/>
            </a:pPr>
            <a:endParaRPr lang="pl-PL" dirty="0"/>
          </a:p>
          <a:p>
            <a:pPr algn="just">
              <a:buFont typeface="Arial" pitchFamily="34" charset="0"/>
              <a:buChar char="•"/>
            </a:pPr>
            <a:r>
              <a:rPr lang="pl-PL" b="1" dirty="0"/>
              <a:t>Zawieszenie</a:t>
            </a:r>
            <a:r>
              <a:rPr lang="pl-PL" dirty="0"/>
              <a:t> postępowania.</a:t>
            </a:r>
          </a:p>
          <a:p>
            <a:pPr algn="just">
              <a:buFont typeface="Arial" pitchFamily="34" charset="0"/>
              <a:buChar char="•"/>
            </a:pPr>
            <a:r>
              <a:rPr lang="pl-PL" dirty="0"/>
              <a:t>Osoby najbliższe lub pozostające na utrzymaniu zmarłego mogą wstąpić w jego prawa.</a:t>
            </a:r>
          </a:p>
          <a:p>
            <a:pPr algn="just">
              <a:buFont typeface="Arial" pitchFamily="34" charset="0"/>
              <a:buChar char="•"/>
            </a:pPr>
            <a:r>
              <a:rPr lang="pl-PL" dirty="0"/>
              <a:t>Termin: </a:t>
            </a:r>
            <a:r>
              <a:rPr lang="pl-PL" b="1" dirty="0"/>
              <a:t>3 miesiące od dnia śmierci</a:t>
            </a:r>
          </a:p>
          <a:p>
            <a:pPr algn="just">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3" y="386366"/>
            <a:ext cx="7377969" cy="1466882"/>
          </a:xfrm>
        </p:spPr>
        <p:txBody>
          <a:bodyPr>
            <a:normAutofit fontScale="90000"/>
          </a:bodyPr>
          <a:lstStyle/>
          <a:p>
            <a:pPr algn="ctr"/>
            <a:r>
              <a:rPr lang="pl-PL" dirty="0"/>
              <a:t>REPREZENTANCI STRON PROCESOWYCH</a:t>
            </a:r>
          </a:p>
        </p:txBody>
      </p:sp>
      <p:sp>
        <p:nvSpPr>
          <p:cNvPr id="4" name="Prostokąt 3"/>
          <p:cNvSpPr/>
          <p:nvPr/>
        </p:nvSpPr>
        <p:spPr>
          <a:xfrm>
            <a:off x="560232" y="1997839"/>
            <a:ext cx="8248918" cy="4154984"/>
          </a:xfrm>
          <a:prstGeom prst="rect">
            <a:avLst/>
          </a:prstGeom>
        </p:spPr>
        <p:txBody>
          <a:bodyPr wrap="square">
            <a:spAutoFit/>
          </a:bodyPr>
          <a:lstStyle/>
          <a:p>
            <a:r>
              <a:rPr lang="pl-PL" sz="2800" dirty="0">
                <a:latin typeface="Times New Roman" panose="02020603050405020304" pitchFamily="18" charset="0"/>
                <a:cs typeface="Times New Roman" panose="02020603050405020304" pitchFamily="18" charset="0"/>
              </a:rPr>
              <a:t>Osoby działające </a:t>
            </a:r>
            <a:r>
              <a:rPr lang="pl-PL" sz="2800" b="1" u="sng" dirty="0">
                <a:latin typeface="Times New Roman" panose="02020603050405020304" pitchFamily="18" charset="0"/>
                <a:cs typeface="Times New Roman" panose="02020603050405020304" pitchFamily="18" charset="0"/>
              </a:rPr>
              <a:t>za stronę i w jej imieniu</a:t>
            </a:r>
            <a:r>
              <a:rPr lang="pl-PL" sz="2800" dirty="0">
                <a:latin typeface="Times New Roman" panose="02020603050405020304" pitchFamily="18" charset="0"/>
                <a:cs typeface="Times New Roman" panose="02020603050405020304" pitchFamily="18" charset="0"/>
              </a:rPr>
              <a:t> na mocy odpowiedniego </a:t>
            </a:r>
            <a:r>
              <a:rPr lang="pl-PL" sz="2800" b="1" u="sng" dirty="0">
                <a:solidFill>
                  <a:schemeClr val="accent1"/>
                </a:solidFill>
                <a:latin typeface="Times New Roman" panose="02020603050405020304" pitchFamily="18" charset="0"/>
                <a:cs typeface="Times New Roman" panose="02020603050405020304" pitchFamily="18" charset="0"/>
              </a:rPr>
              <a:t>tytułu prawnego</a:t>
            </a:r>
            <a:r>
              <a:rPr lang="pl-PL" sz="2800" dirty="0">
                <a:latin typeface="Times New Roman" panose="02020603050405020304" pitchFamily="18" charset="0"/>
                <a:cs typeface="Times New Roman" panose="02020603050405020304" pitchFamily="18" charset="0"/>
              </a:rPr>
              <a:t>. </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a:p>
            <a:r>
              <a:rPr lang="pl-PL" sz="2400" dirty="0">
                <a:latin typeface="Times New Roman" panose="02020603050405020304" pitchFamily="18" charset="0"/>
                <a:cs typeface="Times New Roman" panose="02020603050405020304" pitchFamily="18" charset="0"/>
              </a:rPr>
              <a:t>Reprezentanci stron procesowych to:</a:t>
            </a:r>
          </a:p>
          <a:p>
            <a:pPr lvl="1"/>
            <a:r>
              <a:rPr lang="pl-PL" sz="2400" dirty="0">
                <a:latin typeface="Times New Roman" panose="02020603050405020304" pitchFamily="18" charset="0"/>
                <a:cs typeface="Times New Roman" panose="02020603050405020304" pitchFamily="18" charset="0"/>
              </a:rPr>
              <a:t>1. obrońcy</a:t>
            </a:r>
          </a:p>
          <a:p>
            <a:pPr lvl="1"/>
            <a:r>
              <a:rPr lang="pl-PL" sz="2400" dirty="0">
                <a:latin typeface="Times New Roman" panose="02020603050405020304" pitchFamily="18" charset="0"/>
                <a:cs typeface="Times New Roman" panose="02020603050405020304" pitchFamily="18" charset="0"/>
              </a:rPr>
              <a:t>2. pełnomocnicy </a:t>
            </a:r>
          </a:p>
          <a:p>
            <a:pPr lvl="1"/>
            <a:r>
              <a:rPr lang="pl-PL" sz="2400" dirty="0">
                <a:latin typeface="Times New Roman" panose="02020603050405020304" pitchFamily="18" charset="0"/>
                <a:cs typeface="Times New Roman" panose="02020603050405020304" pitchFamily="18" charset="0"/>
              </a:rPr>
              <a:t>3. przedstawiciele ustawowi</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p:txBody>
      </p:sp>
      <p:sp>
        <p:nvSpPr>
          <p:cNvPr id="5" name="Nawias klamrowy zamykający 4"/>
          <p:cNvSpPr/>
          <p:nvPr/>
        </p:nvSpPr>
        <p:spPr>
          <a:xfrm rot="5400000">
            <a:off x="6642077" y="2041604"/>
            <a:ext cx="685800" cy="1957388"/>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5"/>
          <p:cNvSpPr/>
          <p:nvPr/>
        </p:nvSpPr>
        <p:spPr>
          <a:xfrm>
            <a:off x="5283557" y="3573590"/>
            <a:ext cx="3419342" cy="3170099"/>
          </a:xfrm>
          <a:prstGeom prst="rect">
            <a:avLst/>
          </a:prstGeom>
        </p:spPr>
        <p:txBody>
          <a:bodyPr wrap="square">
            <a:spAutoFit/>
          </a:bodyPr>
          <a:lstStyle/>
          <a:p>
            <a:pPr marL="342900" indent="-342900">
              <a:buAutoNum type="arabicPeriod"/>
            </a:pPr>
            <a:r>
              <a:rPr lang="pl-PL" sz="2000" dirty="0">
                <a:latin typeface="Times New Roman" panose="02020603050405020304" pitchFamily="18" charset="0"/>
                <a:cs typeface="Times New Roman" panose="02020603050405020304" pitchFamily="18" charset="0"/>
              </a:rPr>
              <a:t>pełnomocnictwo udzielone przez stronę lub jej przedstawiciela ustawowego </a:t>
            </a:r>
          </a:p>
          <a:p>
            <a:pPr marL="342900" indent="-342900">
              <a:buAutoNum type="arabicPeriod"/>
            </a:pPr>
            <a:r>
              <a:rPr lang="pl-PL" sz="2000" dirty="0">
                <a:latin typeface="Times New Roman" panose="02020603050405020304" pitchFamily="18" charset="0"/>
                <a:cs typeface="Times New Roman" panose="02020603050405020304" pitchFamily="18" charset="0"/>
              </a:rPr>
              <a:t>zarządzenie prezesa sądu, referendarza sądowego, (np. art. 81, 378), </a:t>
            </a:r>
          </a:p>
          <a:p>
            <a:pPr marL="342900" indent="-342900">
              <a:buAutoNum type="arabicPeriod"/>
            </a:pPr>
            <a:r>
              <a:rPr lang="pl-PL" sz="2000" dirty="0">
                <a:latin typeface="Times New Roman" panose="02020603050405020304" pitchFamily="18" charset="0"/>
                <a:cs typeface="Times New Roman" panose="02020603050405020304" pitchFamily="18" charset="0"/>
              </a:rPr>
              <a:t>postanowienie sądu (por. 387)</a:t>
            </a:r>
          </a:p>
          <a:p>
            <a:pPr marL="342900" indent="-342900">
              <a:buAutoNum type="arabicPeriod"/>
            </a:pPr>
            <a:r>
              <a:rPr lang="pl-PL" sz="2000" dirty="0">
                <a:latin typeface="Times New Roman" panose="02020603050405020304" pitchFamily="18" charset="0"/>
                <a:cs typeface="Times New Roman" panose="02020603050405020304" pitchFamily="18" charset="0"/>
              </a:rPr>
              <a:t>przepis ustawy  </a:t>
            </a:r>
          </a:p>
        </p:txBody>
      </p:sp>
    </p:spTree>
    <p:extLst>
      <p:ext uri="{BB962C8B-B14F-4D97-AF65-F5344CB8AC3E}">
        <p14:creationId xmlns:p14="http://schemas.microsoft.com/office/powerpoint/2010/main" val="8547547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endParaRPr lang="pl-PL" b="1" dirty="0"/>
          </a:p>
          <a:p>
            <a:pPr algn="just"/>
            <a:r>
              <a:rPr lang="pl-PL" b="1" dirty="0"/>
              <a:t>Obrońca </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 (art. 82 k.p.k.)</a:t>
            </a:r>
          </a:p>
          <a:p>
            <a:pPr algn="just"/>
            <a:endParaRPr lang="pl-PL" dirty="0"/>
          </a:p>
          <a:p>
            <a:pPr marL="109728" indent="0" algn="just">
              <a:buNone/>
            </a:pPr>
            <a:endParaRPr lang="pl-PL" dirty="0"/>
          </a:p>
          <a:p>
            <a:pPr algn="just"/>
            <a:r>
              <a:rPr lang="pl-PL" b="1" dirty="0"/>
              <a:t>Pełnomocnik -</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pPr algn="just"/>
            <a:endParaRPr lang="pl-PL" dirty="0"/>
          </a:p>
          <a:p>
            <a:pPr algn="just"/>
            <a:r>
              <a:rPr lang="pl-PL" b="1" dirty="0"/>
              <a:t>Przedstawiciele ustawowi</a:t>
            </a:r>
          </a:p>
          <a:p>
            <a:pPr marL="109728" indent="0" algn="just">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302291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pPr algn="just"/>
            <a:endParaRPr lang="pl-PL" b="1" dirty="0"/>
          </a:p>
          <a:p>
            <a:pPr algn="just"/>
            <a:r>
              <a:rPr lang="pl-PL" dirty="0"/>
              <a:t>Art. 83 k.p.k.</a:t>
            </a:r>
          </a:p>
          <a:p>
            <a:pPr algn="just"/>
            <a:r>
              <a:rPr lang="pl-PL" dirty="0"/>
              <a:t>Obrońcę ustanawia </a:t>
            </a:r>
            <a:r>
              <a:rPr lang="pl-PL" b="1" dirty="0"/>
              <a:t>oskarżony!</a:t>
            </a:r>
          </a:p>
          <a:p>
            <a:pPr algn="just"/>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4649422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pPr algn="just"/>
            <a:r>
              <a:rPr lang="pl-PL" dirty="0"/>
              <a:t>Obrońca może przedsiębrać czynności procesowe </a:t>
            </a:r>
            <a:r>
              <a:rPr lang="pl-PL" b="1" dirty="0"/>
              <a:t>jedynie na korzyść </a:t>
            </a:r>
            <a:r>
              <a:rPr lang="pl-PL" dirty="0"/>
              <a:t>oskarżonego(art. 86 § 1 k.p.k.).</a:t>
            </a:r>
          </a:p>
          <a:p>
            <a:pPr marL="109728" indent="0" algn="just">
              <a:buNone/>
            </a:pPr>
            <a:endParaRPr lang="pl-PL" dirty="0"/>
          </a:p>
          <a:p>
            <a:pPr algn="just"/>
            <a:r>
              <a:rPr lang="pl-PL" b="1" dirty="0"/>
              <a:t>Udział obrońcy </a:t>
            </a:r>
            <a:r>
              <a:rPr lang="pl-PL" dirty="0"/>
              <a:t>w postępowaniu </a:t>
            </a:r>
            <a:r>
              <a:rPr lang="pl-PL" b="1" dirty="0"/>
              <a:t>nie wyłącza osobistego działania w nim oskarżonego </a:t>
            </a:r>
            <a:r>
              <a:rPr lang="pl-PL" dirty="0"/>
              <a:t>(art. 86 § 2 k.p.k.). </a:t>
            </a:r>
          </a:p>
          <a:p>
            <a:pPr algn="just"/>
            <a:endParaRPr lang="pl-PL" dirty="0"/>
          </a:p>
          <a:p>
            <a:pPr algn="just"/>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pPr algn="just"/>
            <a:endParaRPr lang="pl-PL" dirty="0"/>
          </a:p>
          <a:p>
            <a:pPr algn="just"/>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645091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pPr algn="just"/>
            <a:r>
              <a:rPr lang="pl-PL" b="1" dirty="0"/>
              <a:t>Art. 173 Konstytucji RP</a:t>
            </a:r>
          </a:p>
          <a:p>
            <a:pPr marL="109728" indent="0" algn="just">
              <a:buNone/>
            </a:pPr>
            <a:r>
              <a:rPr lang="pl-PL" dirty="0"/>
              <a:t>Sądy i Trybunały są władzą </a:t>
            </a:r>
            <a:r>
              <a:rPr lang="pl-PL" b="1" dirty="0"/>
              <a:t>odrębną i niezależną </a:t>
            </a:r>
            <a:r>
              <a:rPr lang="pl-PL" dirty="0"/>
              <a:t>od innych władz.</a:t>
            </a:r>
          </a:p>
          <a:p>
            <a:pPr marL="109728" indent="0" algn="just">
              <a:buNone/>
            </a:pPr>
            <a:endParaRPr lang="pl-PL" dirty="0"/>
          </a:p>
          <a:p>
            <a:pPr algn="just"/>
            <a:r>
              <a:rPr lang="pl-PL" b="1" dirty="0"/>
              <a:t>Art. 178 ust. 1 Konstytucji RP</a:t>
            </a:r>
          </a:p>
          <a:p>
            <a:pPr marL="109728" indent="0" algn="just">
              <a:buNone/>
            </a:pPr>
            <a:r>
              <a:rPr lang="pl-PL" dirty="0"/>
              <a:t>Sędziowie w sprawowaniu swojego urzędu są </a:t>
            </a:r>
            <a:r>
              <a:rPr lang="pl-PL" b="1" dirty="0"/>
              <a:t>niezawiśli</a:t>
            </a:r>
            <a:r>
              <a:rPr lang="pl-PL" dirty="0"/>
              <a:t> i podlegają tylko Konstytucji oraz ustawom.</a:t>
            </a:r>
          </a:p>
          <a:p>
            <a:pPr marL="109728" indent="0" algn="just">
              <a:buNone/>
            </a:pPr>
            <a:endParaRPr lang="pl-PL" dirty="0"/>
          </a:p>
          <a:p>
            <a:pPr algn="just"/>
            <a:r>
              <a:rPr lang="pl-PL" b="1" dirty="0"/>
              <a:t>Art. 175 ust. 1 Konstytucji RP</a:t>
            </a:r>
          </a:p>
          <a:p>
            <a:pPr marL="109728" indent="0" algn="just">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lgn="just">
              <a:buNone/>
            </a:pPr>
            <a:endParaRPr lang="pl-PL" dirty="0"/>
          </a:p>
          <a:p>
            <a:pPr algn="just"/>
            <a:r>
              <a:rPr lang="pl-PL" b="1" dirty="0"/>
              <a:t>Art. 177 Konstytucji RP</a:t>
            </a:r>
          </a:p>
          <a:p>
            <a:pPr marL="109728" indent="0" algn="just">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366" y="-171400"/>
            <a:ext cx="8229600" cy="1143000"/>
          </a:xfrm>
        </p:spPr>
        <p:txBody>
          <a:bodyPr/>
          <a:lstStyle/>
          <a:p>
            <a:pPr algn="ctr"/>
            <a:r>
              <a:rPr lang="pl-PL" b="1" dirty="0"/>
              <a:t>OBROŃCA</a:t>
            </a:r>
          </a:p>
        </p:txBody>
      </p:sp>
      <p:sp>
        <p:nvSpPr>
          <p:cNvPr id="6" name="Symbol zastępczy tekstu 1"/>
          <p:cNvSpPr txBox="1">
            <a:spLocks/>
          </p:cNvSpPr>
          <p:nvPr/>
        </p:nvSpPr>
        <p:spPr>
          <a:xfrm>
            <a:off x="768096" y="2440103"/>
            <a:ext cx="3566160" cy="82296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dirty="0"/>
              <a:t>Ze względu na rodzaj tytułu do obrony, obrońcy mogą być: </a:t>
            </a:r>
          </a:p>
        </p:txBody>
      </p:sp>
      <p:sp>
        <p:nvSpPr>
          <p:cNvPr id="7" name="Symbol zastępczy zawartości 4"/>
          <p:cNvSpPr>
            <a:spLocks noGrp="1"/>
          </p:cNvSpPr>
          <p:nvPr>
            <p:ph sz="half" idx="4294967295"/>
          </p:nvPr>
        </p:nvSpPr>
        <p:spPr>
          <a:xfrm>
            <a:off x="768096" y="3263063"/>
            <a:ext cx="3566160" cy="3341572"/>
          </a:xfrm>
          <a:prstGeom prst="rect">
            <a:avLst/>
          </a:prstGeom>
        </p:spPr>
        <p:txBody>
          <a:bodyPr>
            <a:normAutofit fontScale="77500" lnSpcReduction="20000"/>
          </a:bodyPr>
          <a:lstStyle/>
          <a:p>
            <a:pPr algn="just"/>
            <a:r>
              <a:rPr lang="pl-PL" dirty="0"/>
              <a:t>- obrona </a:t>
            </a:r>
            <a:r>
              <a:rPr lang="pl-PL" b="1" dirty="0"/>
              <a:t>z wyboru</a:t>
            </a:r>
            <a:r>
              <a:rPr lang="pl-PL" dirty="0"/>
              <a:t> – tytułem prawnym jest upoważnienie do obrony udzielone adwokatowi (radcy prawnemu) przez oskarżonego lub jego przedstawiciela ustawowego </a:t>
            </a:r>
          </a:p>
          <a:p>
            <a:pPr algn="just"/>
            <a:r>
              <a:rPr lang="pl-PL" dirty="0"/>
              <a:t>- obrona z </a:t>
            </a:r>
            <a:r>
              <a:rPr lang="pl-PL" b="1" dirty="0"/>
              <a:t>urzędu</a:t>
            </a:r>
            <a:r>
              <a:rPr lang="pl-PL" dirty="0"/>
              <a:t> – tytułem prawnym jest zarządzenie prezesa sądu (referendarza sądowego)</a:t>
            </a:r>
          </a:p>
        </p:txBody>
      </p:sp>
      <p:sp>
        <p:nvSpPr>
          <p:cNvPr id="8" name="Symbol zastępczy tekstu 2"/>
          <p:cNvSpPr txBox="1">
            <a:spLocks/>
          </p:cNvSpPr>
          <p:nvPr/>
        </p:nvSpPr>
        <p:spPr>
          <a:xfrm>
            <a:off x="4493166" y="2440103"/>
            <a:ext cx="3566160" cy="822960"/>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Ze względu na obowiązek posiadania obrońcy:</a:t>
            </a:r>
            <a:endParaRPr lang="pl-PL" dirty="0"/>
          </a:p>
        </p:txBody>
      </p:sp>
      <p:sp>
        <p:nvSpPr>
          <p:cNvPr id="9" name="Symbol zastępczy zawartości 5"/>
          <p:cNvSpPr>
            <a:spLocks noGrp="1"/>
          </p:cNvSpPr>
          <p:nvPr>
            <p:ph sz="quarter" idx="4294967295"/>
          </p:nvPr>
        </p:nvSpPr>
        <p:spPr>
          <a:xfrm>
            <a:off x="4493166" y="3263063"/>
            <a:ext cx="3566160" cy="3341572"/>
          </a:xfrm>
          <a:prstGeom prst="rect">
            <a:avLst/>
          </a:prstGeom>
        </p:spPr>
        <p:txBody>
          <a:bodyPr>
            <a:normAutofit fontScale="85000" lnSpcReduction="20000"/>
          </a:bodyPr>
          <a:lstStyle/>
          <a:p>
            <a:pPr algn="just"/>
            <a:r>
              <a:rPr lang="pl-PL" dirty="0"/>
              <a:t>obrona </a:t>
            </a:r>
            <a:r>
              <a:rPr lang="pl-PL" b="1" dirty="0"/>
              <a:t>obligatoryjna</a:t>
            </a:r>
            <a:r>
              <a:rPr lang="pl-PL" dirty="0"/>
              <a:t> – oskarżony musi mieć obrońcę w sytuacjach wskazanych w ustawie (art. 79 § 1 i 2 oraz art. 80) </a:t>
            </a:r>
          </a:p>
          <a:p>
            <a:pPr algn="just"/>
            <a:r>
              <a:rPr lang="pl-PL" dirty="0"/>
              <a:t>obrona </a:t>
            </a:r>
            <a:r>
              <a:rPr lang="pl-PL" b="1" dirty="0"/>
              <a:t>fakultatywna</a:t>
            </a:r>
            <a:r>
              <a:rPr lang="pl-PL" dirty="0"/>
              <a:t> – oskarżony sam podejmuje decyzję czy chce korzystać z pomocy obrońcy </a:t>
            </a:r>
          </a:p>
        </p:txBody>
      </p:sp>
      <p:sp>
        <p:nvSpPr>
          <p:cNvPr id="10" name="pole tekstowe 9"/>
          <p:cNvSpPr txBox="1"/>
          <p:nvPr/>
        </p:nvSpPr>
        <p:spPr>
          <a:xfrm>
            <a:off x="768096" y="1592678"/>
            <a:ext cx="8254461"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p14="http://schemas.microsoft.com/office/powerpoint/2010/main" val="8641091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OBROŃCA</a:t>
            </a:r>
          </a:p>
        </p:txBody>
      </p:sp>
      <p:sp>
        <p:nvSpPr>
          <p:cNvPr id="3" name="Symbol zastępczy zawartości 2"/>
          <p:cNvSpPr>
            <a:spLocks noGrp="1"/>
          </p:cNvSpPr>
          <p:nvPr>
            <p:ph idx="1"/>
          </p:nvPr>
        </p:nvSpPr>
        <p:spPr>
          <a:xfrm>
            <a:off x="107504" y="1447612"/>
            <a:ext cx="8856984" cy="5149739"/>
          </a:xfrm>
        </p:spPr>
        <p:txBody>
          <a:bodyPr>
            <a:noAutofit/>
          </a:bodyPr>
          <a:lstStyle/>
          <a:p>
            <a:pPr algn="just"/>
            <a:r>
              <a:rPr lang="pl-PL" sz="2400" dirty="0">
                <a:latin typeface="Times New Roman" panose="02020603050405020304" pitchFamily="18" charset="0"/>
                <a:cs typeface="Times New Roman" panose="02020603050405020304" pitchFamily="18" charset="0"/>
              </a:rPr>
              <a:t>Obrońcą może być jedynie adwokat lub radca prawny (por. art. 82). Oskarżony może mieć </a:t>
            </a:r>
            <a:r>
              <a:rPr lang="pl-PL" sz="2400" b="1" dirty="0">
                <a:latin typeface="Times New Roman" panose="02020603050405020304" pitchFamily="18" charset="0"/>
                <a:cs typeface="Times New Roman" panose="02020603050405020304" pitchFamily="18" charset="0"/>
              </a:rPr>
              <a:t>max. 3 obrońców</a:t>
            </a:r>
            <a:r>
              <a:rPr lang="pl-PL" sz="2400" dirty="0">
                <a:latin typeface="Times New Roman" panose="02020603050405020304" pitchFamily="18" charset="0"/>
                <a:cs typeface="Times New Roman" panose="02020603050405020304" pitchFamily="18" charset="0"/>
              </a:rPr>
              <a:t>. Natomiast jeden obrońca może bronić dowolnej liczby oskarżonych </a:t>
            </a:r>
            <a:r>
              <a:rPr lang="pl-PL" sz="2400" b="1" dirty="0">
                <a:latin typeface="Times New Roman" panose="02020603050405020304" pitchFamily="18" charset="0"/>
                <a:cs typeface="Times New Roman" panose="02020603050405020304" pitchFamily="18" charset="0"/>
              </a:rPr>
              <a:t>o ile interesy tych oskarżonych nie są sprzeczne (art. 85 § 1</a:t>
            </a:r>
            <a:r>
              <a:rPr lang="pl-PL" sz="2400" dirty="0">
                <a:latin typeface="Times New Roman" panose="02020603050405020304" pitchFamily="18" charset="0"/>
                <a:cs typeface="Times New Roman" panose="02020603050405020304" pitchFamily="18" charset="0"/>
              </a:rPr>
              <a:t>)</a:t>
            </a:r>
          </a:p>
          <a:p>
            <a:pPr algn="just"/>
            <a:r>
              <a:rPr lang="pl-PL" sz="2400" dirty="0">
                <a:latin typeface="Times New Roman" panose="02020603050405020304" pitchFamily="18" charset="0"/>
                <a:cs typeface="Times New Roman" panose="02020603050405020304" pitchFamily="18" charset="0"/>
              </a:rPr>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dirty="0">
                <a:latin typeface="Times New Roman" panose="02020603050405020304" pitchFamily="18" charset="0"/>
                <a:cs typeface="Times New Roman" panose="02020603050405020304" pitchFamily="18" charset="0"/>
              </a:rPr>
              <a:t>przy obronie z wyboru wyznacza oskarżonym termin ustanowienia innych obrońców</a:t>
            </a:r>
          </a:p>
          <a:p>
            <a:pPr marL="630936" lvl="1" indent="-457200" algn="just">
              <a:buFont typeface="+mj-lt"/>
              <a:buAutoNum type="arabicPeriod"/>
            </a:pPr>
            <a:r>
              <a:rPr lang="pl-PL" dirty="0">
                <a:latin typeface="Times New Roman" panose="02020603050405020304" pitchFamily="18" charset="0"/>
                <a:cs typeface="Times New Roman" panose="02020603050405020304" pitchFamily="18" charset="0"/>
              </a:rPr>
              <a:t>przy obronie z urzędu wyznacza innego obrońcę.</a:t>
            </a:r>
          </a:p>
          <a:p>
            <a:pPr algn="just"/>
            <a:endParaRPr lang="pl-PL" sz="1900" dirty="0">
              <a:latin typeface="Times New Roman" panose="02020603050405020304" pitchFamily="18" charset="0"/>
              <a:cs typeface="Times New Roman" panose="02020603050405020304" pitchFamily="18" charset="0"/>
            </a:endParaRPr>
          </a:p>
          <a:p>
            <a:pPr marL="0" indent="0">
              <a:buNone/>
            </a:pPr>
            <a:endParaRPr lang="pl-P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227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2502" y="450762"/>
            <a:ext cx="8607970" cy="5930566"/>
          </a:xfrm>
        </p:spPr>
        <p:txBody>
          <a:bodyPr>
            <a:normAutofit/>
          </a:bodyPr>
          <a:lstStyle/>
          <a:p>
            <a:pPr algn="just"/>
            <a:r>
              <a:rPr lang="pl-PL" sz="2400" dirty="0">
                <a:latin typeface="Times New Roman" panose="02020603050405020304" pitchFamily="18" charset="0"/>
                <a:cs typeface="Times New Roman" panose="02020603050405020304" pitchFamily="18" charset="0"/>
              </a:rPr>
              <a:t>Obrońca może przedsiębrać czynności procesowe </a:t>
            </a:r>
            <a:r>
              <a:rPr lang="pl-PL" sz="2400" b="1" u="sng" dirty="0">
                <a:latin typeface="Times New Roman" panose="02020603050405020304" pitchFamily="18" charset="0"/>
                <a:cs typeface="Times New Roman" panose="02020603050405020304" pitchFamily="18" charset="0"/>
              </a:rPr>
              <a:t>jedynie na korzyść oskarżonego</a:t>
            </a:r>
            <a:r>
              <a:rPr lang="pl-PL" sz="2400" dirty="0">
                <a:latin typeface="Times New Roman" panose="02020603050405020304" pitchFamily="18" charset="0"/>
                <a:cs typeface="Times New Roman" panose="02020603050405020304" pitchFamily="18" charset="0"/>
              </a:rPr>
              <a:t>. Udział obrońcy w postępowaniu nie wyłącza osobistego działania w nim oskarżonego. </a:t>
            </a:r>
          </a:p>
          <a:p>
            <a:pPr algn="just"/>
            <a:r>
              <a:rPr lang="pl-PL" sz="2400" dirty="0">
                <a:latin typeface="Times New Roman" panose="02020603050405020304" pitchFamily="18" charset="0"/>
                <a:cs typeface="Times New Roman" panose="02020603050405020304" pitchFamily="18" charset="0"/>
              </a:rPr>
              <a:t> Z nakazu działania wyłącznie na korzyść wynika też </a:t>
            </a:r>
            <a:r>
              <a:rPr lang="pl-PL" sz="2400" b="1" u="sng" dirty="0">
                <a:solidFill>
                  <a:schemeClr val="accent5"/>
                </a:solidFill>
                <a:latin typeface="Times New Roman" panose="02020603050405020304" pitchFamily="18" charset="0"/>
                <a:cs typeface="Times New Roman" panose="02020603050405020304" pitchFamily="18" charset="0"/>
              </a:rPr>
              <a:t>potrzeba uznania za bezskuteczne czynności obrończych niekorzystnych dla oskarżonego</a:t>
            </a:r>
            <a:r>
              <a:rPr lang="pl-PL" sz="2400" dirty="0">
                <a:latin typeface="Times New Roman" panose="02020603050405020304" pitchFamily="18" charset="0"/>
                <a:cs typeface="Times New Roman" panose="02020603050405020304" pitchFamily="18" charset="0"/>
              </a:rPr>
              <a:t>. </a:t>
            </a:r>
          </a:p>
          <a:p>
            <a:pPr algn="just"/>
            <a:r>
              <a:rPr lang="pl-PL" sz="2400" dirty="0">
                <a:latin typeface="Times New Roman" panose="02020603050405020304" pitchFamily="18" charset="0"/>
                <a:cs typeface="Times New Roman" panose="02020603050405020304" pitchFamily="18" charset="0"/>
              </a:rPr>
              <a:t>Postanowienie SN z dnia 28 lipca 2004 r., V KK 60/04 </a:t>
            </a:r>
            <a:r>
              <a:rPr lang="pl-PL" sz="2400" dirty="0">
                <a:latin typeface="Times New Roman" panose="02020603050405020304" pitchFamily="18" charset="0"/>
                <a:cs typeface="Times New Roman" panose="02020603050405020304" pitchFamily="18" charset="0"/>
                <a:sym typeface="Wingdings" panose="05000000000000000000" pitchFamily="2" charset="2"/>
              </a:rPr>
              <a:t> </a:t>
            </a:r>
            <a:r>
              <a:rPr lang="pl-PL" sz="2400" dirty="0">
                <a:latin typeface="Times New Roman" panose="02020603050405020304" pitchFamily="18" charset="0"/>
                <a:cs typeface="Times New Roman" panose="02020603050405020304" pitchFamily="18" charset="0"/>
              </a:rPr>
              <a:t>Obrońca zawsze winien działać z należytą starannością, niezależnie od tego czy jest obrońcą z wyboru, czy też z urzędu oraz czy obrona ma charakter obligatoryjny.</a:t>
            </a:r>
          </a:p>
          <a:p>
            <a:pPr algn="just"/>
            <a:r>
              <a:rPr lang="pl-PL" sz="2400" dirty="0">
                <a:latin typeface="Times New Roman" panose="02020603050405020304" pitchFamily="18" charset="0"/>
                <a:cs typeface="Times New Roman" panose="02020603050405020304" pitchFamily="18" charset="0"/>
              </a:rPr>
              <a:t>Obrońca może zostać ustanowiony (wyznaczony) do udziału w całym postępowaniu, jego części (np. w postępowaniu kasacyjnym) lub do dokonania określonej czynności (np. sporządzenia apelacji, udziału w przesłuchaniu świadka małoletniego).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4405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60648"/>
            <a:ext cx="7053542" cy="1400530"/>
          </a:xfrm>
        </p:spPr>
        <p:txBody>
          <a:bodyPr/>
          <a:lstStyle/>
          <a:p>
            <a:pPr algn="ctr"/>
            <a:r>
              <a:rPr lang="pl-PL" dirty="0"/>
              <a:t>OBROŃCA Z WYBORU</a:t>
            </a:r>
          </a:p>
        </p:txBody>
      </p:sp>
      <p:sp>
        <p:nvSpPr>
          <p:cNvPr id="3" name="Symbol zastępczy zawartości 2"/>
          <p:cNvSpPr>
            <a:spLocks noGrp="1"/>
          </p:cNvSpPr>
          <p:nvPr>
            <p:ph idx="1"/>
          </p:nvPr>
        </p:nvSpPr>
        <p:spPr>
          <a:xfrm>
            <a:off x="251520" y="1700808"/>
            <a:ext cx="8229600" cy="4389120"/>
          </a:xfrm>
        </p:spPr>
        <p:txBody>
          <a:bodyPr>
            <a:normAutofit fontScale="850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a:t>
            </a:r>
            <a:r>
              <a:rPr lang="pl-PL" b="1" dirty="0">
                <a:sym typeface="Wingdings" panose="05000000000000000000" pitchFamily="2" charset="2"/>
              </a:rPr>
              <a:t>zastępcze upoważnienie do obrony</a:t>
            </a:r>
            <a:r>
              <a:rPr lang="pl-PL" dirty="0">
                <a:sym typeface="Wingdings" panose="05000000000000000000" pitchFamily="2" charset="2"/>
              </a:rPr>
              <a:t>.</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30096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143000"/>
          </a:xfrm>
        </p:spPr>
        <p:txBody>
          <a:bodyPr/>
          <a:lstStyle/>
          <a:p>
            <a:pPr algn="ctr"/>
            <a:r>
              <a:rPr lang="pl-PL" dirty="0"/>
              <a:t>OBROŃCA Z URZĘDU</a:t>
            </a:r>
          </a:p>
        </p:txBody>
      </p:sp>
      <p:sp>
        <p:nvSpPr>
          <p:cNvPr id="3" name="Symbol zastępczy zawartości 2"/>
          <p:cNvSpPr>
            <a:spLocks noGrp="1"/>
          </p:cNvSpPr>
          <p:nvPr>
            <p:ph idx="1"/>
          </p:nvPr>
        </p:nvSpPr>
        <p:spPr/>
        <p:txBody>
          <a:bodyPr>
            <a:normAutofit fontScale="92500" lnSpcReduction="20000"/>
          </a:bodyPr>
          <a:lstStyle/>
          <a:p>
            <a:pPr algn="just"/>
            <a:r>
              <a:rPr lang="pl-PL" dirty="0"/>
              <a:t>§ 1. </a:t>
            </a:r>
            <a:r>
              <a:rPr lang="pl-PL" b="1" u="sng" dirty="0">
                <a:solidFill>
                  <a:schemeClr val="accent3"/>
                </a:solidFill>
              </a:rPr>
              <a:t>Oskarżony</a:t>
            </a:r>
            <a:r>
              <a:rPr lang="pl-PL" dirty="0"/>
              <a:t>, który nie ma obrońcy z wyboru, może żądać, aby mu wyznaczono obrońcę z urzędu, </a:t>
            </a:r>
            <a:r>
              <a:rPr lang="pl-PL" b="1" dirty="0">
                <a:solidFill>
                  <a:schemeClr val="accent3"/>
                </a:solidFill>
              </a:rPr>
              <a:t>jeżeli w sposób należyty wykaże, że nie jest w stanie ponieść kosztów obrony bez uszczerbku dla niezbędnego utrzymania siebie i rodziny</a:t>
            </a:r>
            <a:r>
              <a:rPr lang="pl-PL" dirty="0"/>
              <a:t>. </a:t>
            </a:r>
          </a:p>
          <a:p>
            <a:pPr algn="just"/>
            <a:r>
              <a:rPr lang="pl-PL" dirty="0"/>
              <a:t>§1a.Przepis § 1 stosuje się odpowiednio, jeżeli oskarżony żąda wyznaczenia obrońcy z urzędu</a:t>
            </a:r>
            <a:r>
              <a:rPr lang="pl-PL" b="1" u="sng" dirty="0"/>
              <a:t> w celu dokonania określonej czynności procesowej.</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7463863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76672"/>
            <a:ext cx="8229600" cy="1143000"/>
          </a:xfrm>
        </p:spPr>
        <p:txBody>
          <a:bodyPr/>
          <a:lstStyle/>
          <a:p>
            <a:pPr algn="ctr"/>
            <a:r>
              <a:rPr lang="pl-PL" dirty="0"/>
              <a:t>OBRONA OBLIGATORYJNA</a:t>
            </a:r>
          </a:p>
        </p:txBody>
      </p:sp>
      <p:sp>
        <p:nvSpPr>
          <p:cNvPr id="3" name="Symbol zastępczy zawartości 2"/>
          <p:cNvSpPr>
            <a:spLocks noGrp="1"/>
          </p:cNvSpPr>
          <p:nvPr>
            <p:ph idx="1"/>
          </p:nvPr>
        </p:nvSpPr>
        <p:spPr>
          <a:xfrm>
            <a:off x="828220" y="1705189"/>
            <a:ext cx="7488196" cy="4676139"/>
          </a:xfrm>
        </p:spPr>
        <p:txBody>
          <a:bodyPr>
            <a:normAutofit fontScale="85000" lnSpcReduction="20000"/>
          </a:bodyPr>
          <a:lstStyle/>
          <a:p>
            <a:pPr marL="0" indent="0" algn="just">
              <a:buNone/>
            </a:pPr>
            <a:r>
              <a:rPr lang="pl-PL" dirty="0">
                <a:latin typeface="Times New Roman" pitchFamily="18" charset="0"/>
                <a:cs typeface="Times New Roman" pitchFamily="18" charset="0"/>
              </a:rPr>
              <a:t>Przesłanki obrony obligatoryjnej zachodzą, gdy oskarżony (podejrzany):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nie ukończył 18 lat,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głuchy, niemy lub niewidomy,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co do jego poczytalności w czasie popełnienia czynu (tempore </a:t>
            </a:r>
            <a:r>
              <a:rPr lang="pl-PL" dirty="0" err="1">
                <a:latin typeface="Times New Roman" pitchFamily="18" charset="0"/>
                <a:cs typeface="Times New Roman" pitchFamily="18" charset="0"/>
              </a:rPr>
              <a:t>criminis</a:t>
            </a:r>
            <a:r>
              <a:rPr lang="pl-PL" dirty="0">
                <a:latin typeface="Times New Roman" pitchFamily="18" charset="0"/>
                <a:cs typeface="Times New Roman" pitchFamily="18" charset="0"/>
              </a:rPr>
              <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czy stan jego zdrowia psychicznego pozwala na udział w postępowaniu lub prowadzenie obrony w sposób samodzielny oraz rozsądny,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oskarżony o zbrodnię w postępowaniu przed sądem okręgowym.</a:t>
            </a:r>
          </a:p>
          <a:p>
            <a:pPr lvl="1" algn="just">
              <a:buClr>
                <a:srgbClr val="00B050"/>
              </a:buClr>
              <a:buFont typeface="Wingdings 3" panose="05040102010807070707" pitchFamily="18" charset="2"/>
              <a:buChar char=""/>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Oskarżony musi mieć obrońcę także wtedy, gdy sąd uzna to za niezbędne ze względu na </a:t>
            </a:r>
            <a:r>
              <a:rPr lang="pl-PL" b="1" dirty="0">
                <a:latin typeface="Times New Roman" pitchFamily="18" charset="0"/>
                <a:cs typeface="Times New Roman" pitchFamily="18" charset="0"/>
              </a:rPr>
              <a:t>inne okoliczności utrudniające obronę.</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20418150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Zasada prawa do obrony</a:t>
            </a:r>
            <a:r>
              <a:rPr lang="pl-PL" dirty="0"/>
              <a:t>- dyrektywa, w myśl której oskarżony ma prawo bronić swoich interesów w procesie i korzystać z pomocy obrońcy.</a:t>
            </a:r>
          </a:p>
          <a:p>
            <a:pPr algn="just"/>
            <a:endParaRPr lang="pl-PL" dirty="0"/>
          </a:p>
          <a:p>
            <a:pPr algn="just"/>
            <a:r>
              <a:rPr lang="pl-PL" dirty="0"/>
              <a:t>art. 42 ust. 2 Konstytucji</a:t>
            </a:r>
          </a:p>
          <a:p>
            <a:pPr algn="just"/>
            <a:endParaRPr lang="pl-PL" dirty="0"/>
          </a:p>
          <a:p>
            <a:pPr algn="just"/>
            <a:r>
              <a:rPr lang="pl-PL" dirty="0"/>
              <a:t>Art. 6 k.p.k.</a:t>
            </a:r>
          </a:p>
          <a:p>
            <a:pPr algn="just"/>
            <a:endParaRPr lang="pl-PL" dirty="0"/>
          </a:p>
          <a:p>
            <a:pPr algn="just"/>
            <a:r>
              <a:rPr lang="pl-PL" dirty="0"/>
              <a:t>Art. 6 ust. 3 lit. c EKPCz</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 prawo do obrony składa się zespół uprawnień procesowych pozwalających dokonać czynności zmierzających do odparcia oskarżenia lub złagodzenia odpowiedzialności.</a:t>
            </a:r>
          </a:p>
          <a:p>
            <a:pPr algn="just"/>
            <a:endParaRPr lang="pl-PL" dirty="0"/>
          </a:p>
          <a:p>
            <a:pPr algn="just"/>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PEŁNOMOCNIK</a:t>
            </a:r>
          </a:p>
        </p:txBody>
      </p:sp>
      <p:sp>
        <p:nvSpPr>
          <p:cNvPr id="3" name="Symbol zastępczy zawartości 2"/>
          <p:cNvSpPr>
            <a:spLocks noGrp="1"/>
          </p:cNvSpPr>
          <p:nvPr>
            <p:ph idx="1"/>
          </p:nvPr>
        </p:nvSpPr>
        <p:spPr>
          <a:xfrm>
            <a:off x="251520" y="1730947"/>
            <a:ext cx="7992888" cy="4578373"/>
          </a:xfrm>
        </p:spPr>
        <p:txBody>
          <a:bodyPr>
            <a:noAutofit/>
          </a:bodyPr>
          <a:lstStyle/>
          <a:p>
            <a:pPr algn="just"/>
            <a:r>
              <a:rPr lang="pl-PL" sz="2400" dirty="0">
                <a:latin typeface="Times New Roman" panose="02020603050405020304" pitchFamily="18" charset="0"/>
                <a:cs typeface="Times New Roman" panose="02020603050405020304" pitchFamily="18" charset="0"/>
              </a:rPr>
              <a:t>Reprezentant procesowy strony innej niż oskarżony (np. pokrzywdzonego, oskarżyciela posiłkowego), a także osoby nie będącej stroną (np. świadka),</a:t>
            </a:r>
          </a:p>
          <a:p>
            <a:pPr algn="just"/>
            <a:r>
              <a:rPr lang="pl-PL" sz="2400" dirty="0">
                <a:latin typeface="Times New Roman" panose="02020603050405020304" pitchFamily="18" charset="0"/>
                <a:cs typeface="Times New Roman" panose="02020603050405020304" pitchFamily="18" charset="0"/>
              </a:rPr>
              <a:t>Może nim być adwokat, radca prawny lub Radca Prokuratorii Generalnej RP (art. 88 </a:t>
            </a:r>
            <a:r>
              <a:rPr lang="pl-PL" sz="2400" dirty="0" err="1">
                <a:latin typeface="Times New Roman" panose="02020603050405020304" pitchFamily="18" charset="0"/>
                <a:cs typeface="Times New Roman" panose="02020603050405020304" pitchFamily="18" charset="0"/>
              </a:rPr>
              <a:t>k.</a:t>
            </a:r>
            <a:r>
              <a:rPr lang="pl-PL" sz="2400" err="1">
                <a:latin typeface="Times New Roman" panose="02020603050405020304" pitchFamily="18" charset="0"/>
                <a:cs typeface="Times New Roman" panose="02020603050405020304" pitchFamily="18" charset="0"/>
              </a:rPr>
              <a:t>p</a:t>
            </a:r>
            <a:r>
              <a:rPr lang="pl-PL" sz="2400">
                <a:latin typeface="Times New Roman" panose="02020603050405020304" pitchFamily="18" charset="0"/>
                <a:cs typeface="Times New Roman" panose="02020603050405020304" pitchFamily="18" charset="0"/>
              </a:rPr>
              <a:t>.k.)</a:t>
            </a:r>
            <a:endParaRPr lang="pl-PL" sz="2400" dirty="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Odpowiednie stosowanie przepisów o obrońcy (odesłanie w art. 88 k.p.k.)</a:t>
            </a:r>
          </a:p>
          <a:p>
            <a:pPr algn="just"/>
            <a:r>
              <a:rPr lang="pl-PL" sz="2400" dirty="0">
                <a:latin typeface="Times New Roman" panose="02020603050405020304" pitchFamily="18" charset="0"/>
                <a:cs typeface="Times New Roman" panose="02020603050405020304" pitchFamily="18" charset="0"/>
              </a:rPr>
              <a:t>Może być wyznaczony z urzędu pod warunkiem wykazania, że wnioskodawca nie jest w stanie ponieść kosztów działania pełnomocnika bez uszczerbku dla niezbędnego utrzymania siebie i rodziny,</a:t>
            </a:r>
          </a:p>
          <a:p>
            <a:pPr algn="just"/>
            <a:r>
              <a:rPr lang="pl-PL" sz="2400" dirty="0">
                <a:latin typeface="Times New Roman" panose="02020603050405020304" pitchFamily="18" charset="0"/>
                <a:cs typeface="Times New Roman" panose="02020603050405020304" pitchFamily="18" charset="0"/>
              </a:rPr>
              <a:t>Działa wyłącznie w granicach swego umocowania i nie jest ograniczony </a:t>
            </a:r>
            <a:r>
              <a:rPr lang="pl-PL" sz="2400" b="1" dirty="0">
                <a:latin typeface="Times New Roman" panose="02020603050405020304" pitchFamily="18" charset="0"/>
                <a:cs typeface="Times New Roman" panose="02020603050405020304" pitchFamily="18" charset="0"/>
              </a:rPr>
              <a:t>kierunkiem</a:t>
            </a:r>
            <a:r>
              <a:rPr lang="pl-PL" sz="2400" dirty="0">
                <a:latin typeface="Times New Roman" panose="02020603050405020304" pitchFamily="18" charset="0"/>
                <a:cs typeface="Times New Roman" panose="02020603050405020304" pitchFamily="18" charset="0"/>
              </a:rPr>
              <a:t> podejmowanych czynności.</a:t>
            </a:r>
          </a:p>
          <a:p>
            <a:pPr marL="0" indent="0" algn="just">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839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lgn="just">
              <a:buNone/>
            </a:pPr>
            <a:r>
              <a:rPr lang="pl-PL" dirty="0"/>
              <a:t>„Sędziowie są powoływani </a:t>
            </a:r>
            <a:r>
              <a:rPr lang="pl-PL" b="1" dirty="0"/>
              <a:t>przez Prezydenta Rzeczypospolitej, na wniosek Krajowej Rady Sądownictwa</a:t>
            </a:r>
            <a:r>
              <a:rPr lang="pl-PL" dirty="0"/>
              <a:t>, na czas nieoznaczony.”</a:t>
            </a:r>
          </a:p>
          <a:p>
            <a:pPr marL="109728" indent="0" algn="just">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OBROŃCA A PEŁNOMOCNIK</a:t>
            </a:r>
          </a:p>
        </p:txBody>
      </p:sp>
      <p:sp>
        <p:nvSpPr>
          <p:cNvPr id="3" name="Symbol zastępczy zawartości 2"/>
          <p:cNvSpPr>
            <a:spLocks noGrp="1"/>
          </p:cNvSpPr>
          <p:nvPr>
            <p:ph idx="1"/>
          </p:nvPr>
        </p:nvSpPr>
        <p:spPr/>
        <p:txBody>
          <a:bodyPr>
            <a:normAutofit/>
          </a:bodyPr>
          <a:lstStyle/>
          <a:p>
            <a:pPr algn="just"/>
            <a:r>
              <a:rPr lang="pl-PL" dirty="0"/>
              <a:t>Pełnomocnik i obrońca mają </a:t>
            </a:r>
            <a:r>
              <a:rPr lang="pl-PL" b="1" dirty="0"/>
              <a:t>różną pozycję procesową. </a:t>
            </a:r>
          </a:p>
          <a:p>
            <a:pPr algn="just"/>
            <a:r>
              <a:rPr lang="pl-PL" dirty="0"/>
              <a:t>Zaniedbania obrońcy nie mogą negatywnie oddziaływać na oskarżonego. Natomiast strona inna niż oskarżony ponosi ujemne konsekwencje nierzetelnego zachowania pełnomocnika. </a:t>
            </a:r>
          </a:p>
          <a:p>
            <a:pPr algn="just"/>
            <a:r>
              <a:rPr lang="pl-PL" dirty="0"/>
              <a:t>Por. zwłaszcza uchwała SN z 1 października 2013 r., I KZP 6/13 </a:t>
            </a:r>
          </a:p>
          <a:p>
            <a:pPr algn="just"/>
            <a:endParaRPr lang="pl-PL" dirty="0"/>
          </a:p>
          <a:p>
            <a:pPr marL="0" indent="0">
              <a:buNone/>
            </a:pPr>
            <a:endParaRPr lang="pl-PL" dirty="0"/>
          </a:p>
        </p:txBody>
      </p:sp>
    </p:spTree>
    <p:extLst>
      <p:ext uri="{BB962C8B-B14F-4D97-AF65-F5344CB8AC3E}">
        <p14:creationId xmlns:p14="http://schemas.microsoft.com/office/powerpoint/2010/main" val="174023656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507288" cy="634082"/>
          </a:xfrm>
        </p:spPr>
        <p:txBody>
          <a:bodyPr>
            <a:normAutofit/>
          </a:bodyPr>
          <a:lstStyle/>
          <a:p>
            <a:pPr algn="ctr"/>
            <a:r>
              <a:rPr lang="pl-PL" sz="2800" b="1" dirty="0"/>
              <a:t>PRZEDSTAWICIEL USTAWOWY</a:t>
            </a:r>
          </a:p>
        </p:txBody>
      </p:sp>
      <p:sp>
        <p:nvSpPr>
          <p:cNvPr id="3" name="Symbol zastępczy zawartości 2"/>
          <p:cNvSpPr>
            <a:spLocks noGrp="1"/>
          </p:cNvSpPr>
          <p:nvPr>
            <p:ph idx="1"/>
          </p:nvPr>
        </p:nvSpPr>
        <p:spPr>
          <a:xfrm>
            <a:off x="323528" y="620688"/>
            <a:ext cx="8280920" cy="4894992"/>
          </a:xfrm>
        </p:spPr>
        <p:txBody>
          <a:bodyPr>
            <a:noAutofit/>
          </a:bodyPr>
          <a:lstStyle/>
          <a:p>
            <a:pPr algn="just"/>
            <a:r>
              <a:rPr lang="pl-PL" sz="2200" dirty="0">
                <a:latin typeface="Times New Roman" panose="02020603050405020304" pitchFamily="18" charset="0"/>
                <a:cs typeface="Times New Roman" panose="02020603050405020304" pitchFamily="18" charset="0"/>
              </a:rPr>
              <a:t>1. osoby reprezentujące z mocy ustawy pokrzywdzonych małoletnich albo ubezwłasnowolnionych całkowicie lub częściowo</a:t>
            </a:r>
          </a:p>
          <a:p>
            <a:pPr lvl="1" algn="just"/>
            <a:r>
              <a:rPr lang="pl-PL" sz="2200" dirty="0">
                <a:latin typeface="Times New Roman" panose="02020603050405020304" pitchFamily="18" charset="0"/>
                <a:cs typeface="Times New Roman" panose="02020603050405020304" pitchFamily="18" charset="0"/>
              </a:rPr>
              <a:t>przedstawicielami ustawowymi są: </a:t>
            </a:r>
          </a:p>
          <a:p>
            <a:pPr lvl="1" algn="just"/>
            <a:r>
              <a:rPr lang="pl-PL" sz="2200" dirty="0">
                <a:latin typeface="Times New Roman" panose="02020603050405020304" pitchFamily="18" charset="0"/>
                <a:cs typeface="Times New Roman" panose="02020603050405020304" pitchFamily="18" charset="0"/>
              </a:rPr>
              <a:t>rodzicie (art. 98 § 1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a:t>
            </a:r>
          </a:p>
          <a:p>
            <a:pPr lvl="1" algn="just"/>
            <a:r>
              <a:rPr lang="pl-PL" sz="2200" dirty="0">
                <a:latin typeface="Times New Roman" panose="02020603050405020304" pitchFamily="18" charset="0"/>
                <a:cs typeface="Times New Roman" panose="02020603050405020304" pitchFamily="18" charset="0"/>
              </a:rPr>
              <a:t>opiekun faktyczny (art. 51 § 2 k.p.k.)</a:t>
            </a:r>
          </a:p>
          <a:p>
            <a:pPr lvl="1" algn="just"/>
            <a:r>
              <a:rPr lang="pl-PL" sz="2200" dirty="0">
                <a:latin typeface="Times New Roman" panose="02020603050405020304" pitchFamily="18" charset="0"/>
                <a:cs typeface="Times New Roman" panose="02020603050405020304" pitchFamily="18" charset="0"/>
              </a:rPr>
              <a:t>opiekun prawny wyznaczony przez sąd opiekuńczy zgodnie z art. 145 i następne </a:t>
            </a:r>
            <a:r>
              <a:rPr lang="pl-PL" sz="2200" dirty="0" err="1">
                <a:latin typeface="Times New Roman" panose="02020603050405020304" pitchFamily="18" charset="0"/>
                <a:cs typeface="Times New Roman" panose="02020603050405020304" pitchFamily="18" charset="0"/>
              </a:rPr>
              <a:t>k.r.o</a:t>
            </a:r>
            <a:r>
              <a:rPr lang="pl-PL" sz="2200" dirty="0">
                <a:latin typeface="Times New Roman" panose="02020603050405020304" pitchFamily="18" charset="0"/>
                <a:cs typeface="Times New Roman" panose="02020603050405020304" pitchFamily="18" charset="0"/>
              </a:rPr>
              <a:t>. </a:t>
            </a:r>
          </a:p>
          <a:p>
            <a:pPr algn="just"/>
            <a:r>
              <a:rPr lang="pl-PL" sz="2200" dirty="0">
                <a:latin typeface="Times New Roman" panose="02020603050405020304" pitchFamily="18" charset="0"/>
                <a:cs typeface="Times New Roman" panose="02020603050405020304" pitchFamily="18" charset="0"/>
              </a:rPr>
              <a:t>2. Osoba pod której pieczą pozostaje pokrzywdzony, który jest osobą nieporadną w szczególności ze względu na wiek lub stan zdrowia. </a:t>
            </a:r>
          </a:p>
          <a:p>
            <a:pPr algn="just"/>
            <a:r>
              <a:rPr lang="pl-PL" sz="2200" dirty="0">
                <a:latin typeface="Times New Roman" panose="02020603050405020304" pitchFamily="18" charset="0"/>
                <a:cs typeface="Times New Roman" panose="02020603050405020304" pitchFamily="18" charset="0"/>
              </a:rPr>
              <a:t>3. Osoby reprezentujące z mocy ustawy oskarżonego nieletniego lub ubezwłasnowolnionego (art. 76 k.p.k.)</a:t>
            </a:r>
          </a:p>
          <a:p>
            <a:pPr marL="459486" lvl="1" algn="just"/>
            <a:r>
              <a:rPr lang="pl-PL" sz="2200" dirty="0">
                <a:latin typeface="Times New Roman" panose="02020603050405020304" pitchFamily="18" charset="0"/>
                <a:cs typeface="Times New Roman" panose="02020603050405020304" pitchFamily="18" charset="0"/>
              </a:rPr>
              <a:t>Jeżeli oskarżony jest nieletni lub ubezwłasnowolniony, jego przedstawiciel ustawowy lub osoba, pod której pieczą oskarżony pozostaje, może podejmować na jego korzyść wszelkie czynności procesowe, a przede wszystkim wnosić środki zaskarżenia, składać wnioski oraz ustanowić obrońcę.</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77029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Kumulacja ról procesowych</a:t>
            </a:r>
          </a:p>
        </p:txBody>
      </p:sp>
      <p:sp>
        <p:nvSpPr>
          <p:cNvPr id="3" name="Content Placeholder 2"/>
          <p:cNvSpPr>
            <a:spLocks noGrp="1"/>
          </p:cNvSpPr>
          <p:nvPr>
            <p:ph idx="1"/>
          </p:nvPr>
        </p:nvSpPr>
        <p:spPr>
          <a:xfrm>
            <a:off x="467544" y="2564904"/>
            <a:ext cx="8229600" cy="2213600"/>
          </a:xfrm>
        </p:spPr>
        <p:txBody>
          <a:bodyPr/>
          <a:lstStyle/>
          <a:p>
            <a:r>
              <a:rPr lang="pl-PL" dirty="0"/>
              <a:t>zmiana roli w zależności od stadium procesu</a:t>
            </a:r>
          </a:p>
          <a:p>
            <a:pPr marL="0" indent="0">
              <a:buNone/>
            </a:pPr>
            <a:endParaRPr lang="pl-PL" dirty="0"/>
          </a:p>
          <a:p>
            <a:r>
              <a:rPr lang="pl-PL" dirty="0"/>
              <a:t>kumulacja w jednej osobie kilku kategorii uczestników procesu</a:t>
            </a:r>
          </a:p>
        </p:txBody>
      </p:sp>
    </p:spTree>
    <p:extLst>
      <p:ext uri="{BB962C8B-B14F-4D97-AF65-F5344CB8AC3E}">
        <p14:creationId xmlns:p14="http://schemas.microsoft.com/office/powerpoint/2010/main" val="279089697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0"/>
            <a:ext cx="7272808" cy="360040"/>
          </a:xfrm>
        </p:spPr>
        <p:txBody>
          <a:bodyPr/>
          <a:lstStyle/>
          <a:p>
            <a:pPr algn="ctr"/>
            <a:r>
              <a:rPr lang="pl-PL" sz="1600" b="1" u="sng" dirty="0">
                <a:solidFill>
                  <a:schemeClr val="tx1">
                    <a:lumMod val="50000"/>
                    <a:lumOff val="50000"/>
                  </a:schemeClr>
                </a:solidFill>
              </a:rPr>
              <a:t>KUMULACJA RÓL PROCESOWYCH</a:t>
            </a:r>
          </a:p>
        </p:txBody>
      </p:sp>
      <p:sp>
        <p:nvSpPr>
          <p:cNvPr id="3" name="Symbol zastępczy zawartości 2"/>
          <p:cNvSpPr>
            <a:spLocks noGrp="1"/>
          </p:cNvSpPr>
          <p:nvPr>
            <p:ph idx="1"/>
          </p:nvPr>
        </p:nvSpPr>
        <p:spPr>
          <a:xfrm>
            <a:off x="-9908" y="404664"/>
            <a:ext cx="9144000" cy="5760640"/>
          </a:xfrm>
        </p:spPr>
        <p:txBody>
          <a:bodyPr>
            <a:noAutofit/>
          </a:bodyPr>
          <a:lstStyle/>
          <a:p>
            <a:pPr marL="0" indent="0" algn="just">
              <a:buNone/>
            </a:pPr>
            <a:r>
              <a:rPr lang="pl-PL" sz="1700" dirty="0">
                <a:latin typeface="Times New Roman" panose="02020603050405020304" pitchFamily="18" charset="0"/>
                <a:cs typeface="Times New Roman" panose="02020603050405020304" pitchFamily="18" charset="0"/>
              </a:rPr>
              <a:t>Niektórzy uczestnicy procesu mogą:</a:t>
            </a:r>
          </a:p>
          <a:p>
            <a:pPr marL="516636" lvl="1" indent="-342900" algn="just">
              <a:buFont typeface="+mj-lt"/>
              <a:buAutoNum type="arabicParenR"/>
            </a:pPr>
            <a:r>
              <a:rPr lang="pl-PL" sz="1700" dirty="0">
                <a:latin typeface="Times New Roman" panose="02020603050405020304" pitchFamily="18" charset="0"/>
                <a:cs typeface="Times New Roman" panose="02020603050405020304" pitchFamily="18" charset="0"/>
              </a:rPr>
              <a:t>zmieniać swe role w zależności od stadium, w którym działają, np. prokurator jest organem postępowania przygotowawczego, a w postępowaniu sądowym jest stroną</a:t>
            </a:r>
          </a:p>
          <a:p>
            <a:pPr marL="516636" lvl="1" indent="-342900" algn="just">
              <a:buFont typeface="+mj-lt"/>
              <a:buAutoNum type="arabicParenR"/>
            </a:pPr>
            <a:r>
              <a:rPr lang="pl-PL" sz="1700" dirty="0">
                <a:latin typeface="Times New Roman" panose="02020603050405020304" pitchFamily="18" charset="0"/>
                <a:cs typeface="Times New Roman" panose="02020603050405020304" pitchFamily="18" charset="0"/>
              </a:rPr>
              <a:t>kumulować w swojej osobie, w zależności od konkretnego układu procesowego, kilka kategorii uczestników procesu (spełniać kilka ról procesowych), np. pokrzywdzony może być w postępowaniu przed sądem jednocześnie oskarżycielem posiłkowym, </a:t>
            </a:r>
            <a:r>
              <a:rPr lang="pl-PL" sz="1700" strike="sngStrike" dirty="0">
                <a:latin typeface="Times New Roman" panose="02020603050405020304" pitchFamily="18" charset="0"/>
                <a:cs typeface="Times New Roman" panose="02020603050405020304" pitchFamily="18" charset="0"/>
              </a:rPr>
              <a:t>powodem cywilnym</a:t>
            </a:r>
            <a:r>
              <a:rPr lang="pl-PL" sz="1700" dirty="0">
                <a:latin typeface="Times New Roman" panose="02020603050405020304" pitchFamily="18" charset="0"/>
                <a:cs typeface="Times New Roman" panose="02020603050405020304" pitchFamily="18" charset="0"/>
              </a:rPr>
              <a:t> i świadkiem.</a:t>
            </a:r>
          </a:p>
          <a:p>
            <a:pPr marL="0" indent="0" algn="just">
              <a:buNone/>
            </a:pPr>
            <a:r>
              <a:rPr lang="pl-PL" sz="1700" b="1" dirty="0">
                <a:solidFill>
                  <a:srgbClr val="C00000"/>
                </a:solidFill>
                <a:latin typeface="Times New Roman" panose="02020603050405020304" pitchFamily="18" charset="0"/>
                <a:cs typeface="Times New Roman" panose="02020603050405020304" pitchFamily="18" charset="0"/>
              </a:rPr>
              <a:t>Kumulacja ról procesowych jest niedopuszczalna w następujących przypadkach</a:t>
            </a:r>
            <a:r>
              <a:rPr lang="pl-PL" sz="1700" dirty="0">
                <a:latin typeface="Times New Roman" panose="02020603050405020304" pitchFamily="18" charset="0"/>
                <a:cs typeface="Times New Roman" panose="02020603050405020304" pitchFamily="18" charset="0"/>
              </a:rPr>
              <a:t>:</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Organ procesowy nie może spełniać żadnej innej roli poza tą jedyną – organu. Nie może wiec sędzia, ławnik, prokurator pełnić dodatkowej drugiej roli, np. świadka, biegłego</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Sprzeczność ról uczestników procesu uniemożliwia łączenie ich przez jedną osobę (jedna i ta sama osoba nie może pełnić ról przeciwstawnych). Nie można np. być równocześnie w tym samym procesie obrońcą oskarżonego i pełnomocnikiem oskarżyciela posiłkowego</a:t>
            </a:r>
          </a:p>
          <a:p>
            <a:pPr marL="516636" lvl="1" indent="-342900" algn="just">
              <a:buAutoNum type="arabicParenR"/>
            </a:pPr>
            <a:r>
              <a:rPr lang="pl-PL" sz="1700" dirty="0">
                <a:latin typeface="Times New Roman" panose="02020603050405020304" pitchFamily="18" charset="0"/>
                <a:cs typeface="Times New Roman" panose="02020603050405020304" pitchFamily="18" charset="0"/>
              </a:rPr>
              <a:t>Łączne spełnianie niektórych ról uczestników procesu przez jedną osobę spowodowałoby nienależyte wykonanie jednej z ról. Od niektórych uczestników niebędących organami wymaga się bezstronności, a działanie w innej roi równocześnie podważa wiarę w tą bezstronność. Dlatego do biegłego, protokolanta, stenografa i tłumacza odnoszą się przepisy o wyłączeniu sędziego z powodu powołania ich w sprawie w charakterze świadka, a także dlatego, że byli świadkami w sprawie. Ustawa zezwala jednak na kumulację roli świadka i obrońcy, ale z bardzo poważnym ograniczeniem. W myśl </a:t>
            </a:r>
            <a:r>
              <a:rPr lang="pl-PL" sz="1700" b="1" dirty="0">
                <a:latin typeface="Times New Roman" panose="02020603050405020304" pitchFamily="18" charset="0"/>
                <a:cs typeface="Times New Roman" panose="02020603050405020304" pitchFamily="18" charset="0"/>
              </a:rPr>
              <a:t>art. 178 k.p.k.</a:t>
            </a:r>
            <a:r>
              <a:rPr lang="pl-PL" sz="1700" dirty="0">
                <a:latin typeface="Times New Roman" panose="02020603050405020304" pitchFamily="18" charset="0"/>
                <a:cs typeface="Times New Roman" panose="02020603050405020304" pitchFamily="18" charset="0"/>
              </a:rPr>
              <a:t> nie wolno przesłuchiwać jako świadków obrońcy albo adwokata lub radcy prawnego działającego na podstawie art. 245 § 1, co do faktów, o których dowiedział się udzielając porady prawnej lub prowadząc sprawę,</a:t>
            </a:r>
          </a:p>
          <a:p>
            <a:pPr marL="0" indent="0">
              <a:buNone/>
            </a:pPr>
            <a:endParaRPr lang="pl-PL"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81629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214441" y="726342"/>
            <a:ext cx="8671982" cy="5804455"/>
          </a:xfrm>
          <a:prstGeom prst="rect">
            <a:avLst/>
          </a:prstGeom>
        </p:spPr>
      </p:pic>
    </p:spTree>
    <p:extLst>
      <p:ext uri="{BB962C8B-B14F-4D97-AF65-F5344CB8AC3E}">
        <p14:creationId xmlns:p14="http://schemas.microsoft.com/office/powerpoint/2010/main" val="4101555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Font typeface="Wingdings 2"/>
              <a:buNone/>
            </a:pPr>
            <a:r>
              <a:rPr lang="pl-PL" dirty="0"/>
              <a:t>2) o występki określone w rozdziałach XVI i XVII oraz w </a:t>
            </a:r>
            <a:r>
              <a:rPr lang="pl-PL" dirty="0">
                <a:hlinkClick r:id="rId2">
                  <a:extLst>
                    <a:ext uri="{A12FA001-AC4F-418D-AE19-62706E023703}">
                      <ahyp:hlinkClr xmlns:ahyp="http://schemas.microsoft.com/office/drawing/2018/hyperlinkcolor" val="tx"/>
                    </a:ext>
                  </a:extLst>
                </a:hlinkClick>
              </a:rPr>
              <a:t>art. 140-142</a:t>
            </a:r>
            <a:r>
              <a:rPr lang="pl-PL" dirty="0"/>
              <a:t>, </a:t>
            </a:r>
            <a:r>
              <a:rPr lang="pl-PL" dirty="0">
                <a:hlinkClick r:id="rId3">
                  <a:extLst>
                    <a:ext uri="{A12FA001-AC4F-418D-AE19-62706E023703}">
                      <ahyp:hlinkClr xmlns:ahyp="http://schemas.microsoft.com/office/drawing/2018/hyperlinkcolor" val="tx"/>
                    </a:ext>
                  </a:extLst>
                </a:hlinkClick>
              </a:rPr>
              <a:t>art. 148 § 4</a:t>
            </a:r>
            <a:r>
              <a:rPr lang="pl-PL" dirty="0"/>
              <a:t> i </a:t>
            </a:r>
            <a:r>
              <a:rPr lang="pl-PL" dirty="0">
                <a:hlinkClick r:id="rId4">
                  <a:extLst>
                    <a:ext uri="{A12FA001-AC4F-418D-AE19-62706E023703}">
                      <ahyp:hlinkClr xmlns:ahyp="http://schemas.microsoft.com/office/drawing/2018/hyperlinkcolor" val="tx"/>
                    </a:ext>
                  </a:extLst>
                </a:hlinkClick>
              </a:rPr>
              <a:t>5</a:t>
            </a:r>
            <a:r>
              <a:rPr lang="pl-PL" dirty="0"/>
              <a:t>, </a:t>
            </a:r>
            <a:r>
              <a:rPr lang="pl-PL" dirty="0">
                <a:hlinkClick r:id="rId5">
                  <a:extLst>
                    <a:ext uri="{A12FA001-AC4F-418D-AE19-62706E023703}">
                      <ahyp:hlinkClr xmlns:ahyp="http://schemas.microsoft.com/office/drawing/2018/hyperlinkcolor" val="tx"/>
                    </a:ext>
                  </a:extLst>
                </a:hlinkClick>
              </a:rPr>
              <a:t>art. 148a</a:t>
            </a:r>
            <a:r>
              <a:rPr lang="pl-PL" dirty="0"/>
              <a:t>, </a:t>
            </a:r>
            <a:r>
              <a:rPr lang="pl-PL" dirty="0">
                <a:hlinkClick r:id="rId6">
                  <a:extLst>
                    <a:ext uri="{A12FA001-AC4F-418D-AE19-62706E023703}">
                      <ahyp:hlinkClr xmlns:ahyp="http://schemas.microsoft.com/office/drawing/2018/hyperlinkcolor" val="tx"/>
                    </a:ext>
                  </a:extLst>
                </a:hlinkClick>
              </a:rPr>
              <a:t>art. 149</a:t>
            </a:r>
            <a:r>
              <a:rPr lang="pl-PL" dirty="0"/>
              <a:t>, </a:t>
            </a:r>
            <a:r>
              <a:rPr lang="pl-PL" dirty="0">
                <a:hlinkClick r:id="rId7">
                  <a:extLst>
                    <a:ext uri="{A12FA001-AC4F-418D-AE19-62706E023703}">
                      <ahyp:hlinkClr xmlns:ahyp="http://schemas.microsoft.com/office/drawing/2018/hyperlinkcolor" val="tx"/>
                    </a:ext>
                  </a:extLst>
                </a:hlinkClick>
              </a:rPr>
              <a:t>art. 150 § 1</a:t>
            </a:r>
            <a:r>
              <a:rPr lang="pl-PL" dirty="0"/>
              <a:t>, </a:t>
            </a:r>
            <a:r>
              <a:rPr lang="pl-PL" dirty="0">
                <a:hlinkClick r:id="rId8">
                  <a:extLst>
                    <a:ext uri="{A12FA001-AC4F-418D-AE19-62706E023703}">
                      <ahyp:hlinkClr xmlns:ahyp="http://schemas.microsoft.com/office/drawing/2018/hyperlinkcolor" val="tx"/>
                    </a:ext>
                  </a:extLst>
                </a:hlinkClick>
              </a:rPr>
              <a:t>art. 151-154</a:t>
            </a:r>
            <a:r>
              <a:rPr lang="pl-PL" dirty="0"/>
              <a:t>, </a:t>
            </a:r>
            <a:r>
              <a:rPr lang="pl-PL" dirty="0">
                <a:hlinkClick r:id="rId9">
                  <a:extLst>
                    <a:ext uri="{A12FA001-AC4F-418D-AE19-62706E023703}">
                      <ahyp:hlinkClr xmlns:ahyp="http://schemas.microsoft.com/office/drawing/2018/hyperlinkcolor" val="tx"/>
                    </a:ext>
                  </a:extLst>
                </a:hlinkClick>
              </a:rPr>
              <a:t>art. 158 § 3</a:t>
            </a:r>
            <a:r>
              <a:rPr lang="pl-PL" dirty="0"/>
              <a:t>, </a:t>
            </a:r>
            <a:r>
              <a:rPr lang="pl-PL" dirty="0">
                <a:hlinkClick r:id="rId10">
                  <a:extLst>
                    <a:ext uri="{A12FA001-AC4F-418D-AE19-62706E023703}">
                      <ahyp:hlinkClr xmlns:ahyp="http://schemas.microsoft.com/office/drawing/2018/hyperlinkcolor" val="tx"/>
                    </a:ext>
                  </a:extLst>
                </a:hlinkClick>
              </a:rPr>
              <a:t>art. 163 § 3</a:t>
            </a:r>
            <a:r>
              <a:rPr lang="pl-PL" dirty="0"/>
              <a:t> i </a:t>
            </a:r>
            <a:r>
              <a:rPr lang="pl-PL" dirty="0">
                <a:hlinkClick r:id="rId11">
                  <a:extLst>
                    <a:ext uri="{A12FA001-AC4F-418D-AE19-62706E023703}">
                      <ahyp:hlinkClr xmlns:ahyp="http://schemas.microsoft.com/office/drawing/2018/hyperlinkcolor" val="tx"/>
                    </a:ext>
                  </a:extLst>
                </a:hlinkClick>
              </a:rPr>
              <a:t>4</a:t>
            </a:r>
            <a:r>
              <a:rPr lang="pl-PL" dirty="0"/>
              <a:t>, </a:t>
            </a:r>
            <a:r>
              <a:rPr lang="pl-PL" dirty="0">
                <a:hlinkClick r:id="rId12">
                  <a:extLst>
                    <a:ext uri="{A12FA001-AC4F-418D-AE19-62706E023703}">
                      <ahyp:hlinkClr xmlns:ahyp="http://schemas.microsoft.com/office/drawing/2018/hyperlinkcolor" val="tx"/>
                    </a:ext>
                  </a:extLst>
                </a:hlinkClick>
              </a:rPr>
              <a:t>art. 165 § 1</a:t>
            </a:r>
            <a:r>
              <a:rPr lang="pl-PL" dirty="0"/>
              <a:t>, </a:t>
            </a:r>
            <a:r>
              <a:rPr lang="pl-PL" dirty="0">
                <a:hlinkClick r:id="rId13">
                  <a:extLst>
                    <a:ext uri="{A12FA001-AC4F-418D-AE19-62706E023703}">
                      <ahyp:hlinkClr xmlns:ahyp="http://schemas.microsoft.com/office/drawing/2018/hyperlinkcolor" val="tx"/>
                    </a:ext>
                  </a:extLst>
                </a:hlinkClick>
              </a:rPr>
              <a:t>3</a:t>
            </a:r>
            <a:r>
              <a:rPr lang="pl-PL" dirty="0"/>
              <a:t> i </a:t>
            </a:r>
            <a:r>
              <a:rPr lang="pl-PL" dirty="0">
                <a:hlinkClick r:id="rId14">
                  <a:extLst>
                    <a:ext uri="{A12FA001-AC4F-418D-AE19-62706E023703}">
                      <ahyp:hlinkClr xmlns:ahyp="http://schemas.microsoft.com/office/drawing/2018/hyperlinkcolor" val="tx"/>
                    </a:ext>
                  </a:extLst>
                </a:hlinkClick>
              </a:rPr>
              <a:t>4</a:t>
            </a:r>
            <a:r>
              <a:rPr lang="pl-PL" dirty="0"/>
              <a:t>, </a:t>
            </a:r>
            <a:r>
              <a:rPr lang="pl-PL" dirty="0">
                <a:hlinkClick r:id="rId15">
                  <a:extLst>
                    <a:ext uri="{A12FA001-AC4F-418D-AE19-62706E023703}">
                      <ahyp:hlinkClr xmlns:ahyp="http://schemas.microsoft.com/office/drawing/2018/hyperlinkcolor" val="tx"/>
                    </a:ext>
                  </a:extLst>
                </a:hlinkClick>
              </a:rPr>
              <a:t>art. 166 § 1</a:t>
            </a:r>
            <a:r>
              <a:rPr lang="pl-PL" dirty="0"/>
              <a:t>, </a:t>
            </a:r>
            <a:r>
              <a:rPr lang="pl-PL" dirty="0">
                <a:hlinkClick r:id="rId16">
                  <a:extLst>
                    <a:ext uri="{A12FA001-AC4F-418D-AE19-62706E023703}">
                      <ahyp:hlinkClr xmlns:ahyp="http://schemas.microsoft.com/office/drawing/2018/hyperlinkcolor" val="tx"/>
                    </a:ext>
                  </a:extLst>
                </a:hlinkClick>
              </a:rPr>
              <a:t>art. 173 § 3</a:t>
            </a:r>
            <a:r>
              <a:rPr lang="pl-PL" dirty="0"/>
              <a:t> i </a:t>
            </a:r>
            <a:r>
              <a:rPr lang="pl-PL" dirty="0">
                <a:hlinkClick r:id="rId17">
                  <a:extLst>
                    <a:ext uri="{A12FA001-AC4F-418D-AE19-62706E023703}">
                      <ahyp:hlinkClr xmlns:ahyp="http://schemas.microsoft.com/office/drawing/2018/hyperlinkcolor" val="tx"/>
                    </a:ext>
                  </a:extLst>
                </a:hlinkClick>
              </a:rPr>
              <a:t>4</a:t>
            </a:r>
            <a:r>
              <a:rPr lang="pl-PL" dirty="0"/>
              <a:t>, </a:t>
            </a:r>
            <a:r>
              <a:rPr lang="pl-PL" dirty="0">
                <a:hlinkClick r:id="rId18">
                  <a:extLst>
                    <a:ext uri="{A12FA001-AC4F-418D-AE19-62706E023703}">
                      <ahyp:hlinkClr xmlns:ahyp="http://schemas.microsoft.com/office/drawing/2018/hyperlinkcolor" val="tx"/>
                    </a:ext>
                  </a:extLst>
                </a:hlinkClick>
              </a:rPr>
              <a:t>art. 185 § 2</a:t>
            </a:r>
            <a:r>
              <a:rPr lang="pl-PL" dirty="0"/>
              <a:t>, </a:t>
            </a:r>
            <a:r>
              <a:rPr lang="pl-PL" dirty="0">
                <a:hlinkClick r:id="rId19">
                  <a:extLst>
                    <a:ext uri="{A12FA001-AC4F-418D-AE19-62706E023703}">
                      <ahyp:hlinkClr xmlns:ahyp="http://schemas.microsoft.com/office/drawing/2018/hyperlinkcolor" val="tx"/>
                    </a:ext>
                  </a:extLst>
                </a:hlinkClick>
              </a:rPr>
              <a:t>art. 189a § 2</a:t>
            </a:r>
            <a:r>
              <a:rPr lang="pl-PL" dirty="0"/>
              <a:t>, </a:t>
            </a:r>
            <a:r>
              <a:rPr lang="pl-PL" dirty="0">
                <a:hlinkClick r:id="rId20">
                  <a:extLst>
                    <a:ext uri="{A12FA001-AC4F-418D-AE19-62706E023703}">
                      <ahyp:hlinkClr xmlns:ahyp="http://schemas.microsoft.com/office/drawing/2018/hyperlinkcolor" val="tx"/>
                    </a:ext>
                  </a:extLst>
                </a:hlinkClick>
              </a:rPr>
              <a:t>art. 210 § 2</a:t>
            </a:r>
            <a:r>
              <a:rPr lang="pl-PL" dirty="0"/>
              <a:t>, </a:t>
            </a:r>
            <a:r>
              <a:rPr lang="pl-PL" dirty="0">
                <a:hlinkClick r:id="rId21">
                  <a:extLst>
                    <a:ext uri="{A12FA001-AC4F-418D-AE19-62706E023703}">
                      <ahyp:hlinkClr xmlns:ahyp="http://schemas.microsoft.com/office/drawing/2018/hyperlinkcolor" val="tx"/>
                    </a:ext>
                  </a:extLst>
                </a:hlinkClick>
              </a:rPr>
              <a:t>art. 211a</a:t>
            </a:r>
            <a:r>
              <a:rPr lang="pl-PL" dirty="0"/>
              <a:t>, </a:t>
            </a:r>
            <a:r>
              <a:rPr lang="pl-PL" dirty="0">
                <a:hlinkClick r:id="rId22">
                  <a:extLst>
                    <a:ext uri="{A12FA001-AC4F-418D-AE19-62706E023703}">
                      <ahyp:hlinkClr xmlns:ahyp="http://schemas.microsoft.com/office/drawing/2018/hyperlinkcolor" val="tx"/>
                    </a:ext>
                  </a:extLst>
                </a:hlinkClick>
              </a:rPr>
              <a:t>art. 252 § 3</a:t>
            </a:r>
            <a:r>
              <a:rPr lang="pl-PL" dirty="0"/>
              <a:t>, </a:t>
            </a:r>
            <a:r>
              <a:rPr lang="pl-PL" dirty="0">
                <a:hlinkClick r:id="rId23">
                  <a:extLst>
                    <a:ext uri="{A12FA001-AC4F-418D-AE19-62706E023703}">
                      <ahyp:hlinkClr xmlns:ahyp="http://schemas.microsoft.com/office/drawing/2018/hyperlinkcolor" val="tx"/>
                    </a:ext>
                  </a:extLst>
                </a:hlinkClick>
              </a:rPr>
              <a:t>art. 258 § 1-3</a:t>
            </a:r>
            <a:r>
              <a:rPr lang="pl-PL" dirty="0"/>
              <a:t>, </a:t>
            </a:r>
            <a:r>
              <a:rPr lang="pl-PL" dirty="0">
                <a:hlinkClick r:id="rId24">
                  <a:extLst>
                    <a:ext uri="{A12FA001-AC4F-418D-AE19-62706E023703}">
                      <ahyp:hlinkClr xmlns:ahyp="http://schemas.microsoft.com/office/drawing/2018/hyperlinkcolor" val="tx"/>
                    </a:ext>
                  </a:extLst>
                </a:hlinkClick>
              </a:rPr>
              <a:t>art. 265 § 1</a:t>
            </a:r>
            <a:r>
              <a:rPr lang="pl-PL" dirty="0"/>
              <a:t> i </a:t>
            </a:r>
            <a:r>
              <a:rPr lang="pl-PL" dirty="0">
                <a:hlinkClick r:id="rId25">
                  <a:extLst>
                    <a:ext uri="{A12FA001-AC4F-418D-AE19-62706E023703}">
                      <ahyp:hlinkClr xmlns:ahyp="http://schemas.microsoft.com/office/drawing/2018/hyperlinkcolor" val="tx"/>
                    </a:ext>
                  </a:extLst>
                </a:hlinkClick>
              </a:rPr>
              <a:t>2</a:t>
            </a:r>
            <a:r>
              <a:rPr lang="pl-PL" dirty="0"/>
              <a:t>, </a:t>
            </a:r>
            <a:r>
              <a:rPr lang="pl-PL" dirty="0">
                <a:hlinkClick r:id="rId26">
                  <a:extLst>
                    <a:ext uri="{A12FA001-AC4F-418D-AE19-62706E023703}">
                      <ahyp:hlinkClr xmlns:ahyp="http://schemas.microsoft.com/office/drawing/2018/hyperlinkcolor" val="tx"/>
                    </a:ext>
                  </a:extLst>
                </a:hlinkClick>
              </a:rPr>
              <a:t>art. 269</a:t>
            </a:r>
            <a:r>
              <a:rPr lang="pl-PL" b="1" dirty="0"/>
              <a:t>, </a:t>
            </a:r>
            <a:r>
              <a:rPr lang="pl-PL" b="1" dirty="0">
                <a:hlinkClick r:id="rId27">
                  <a:extLst>
                    <a:ext uri="{A12FA001-AC4F-418D-AE19-62706E023703}">
                      <ahyp:hlinkClr xmlns:ahyp="http://schemas.microsoft.com/office/drawing/2018/hyperlinkcolor" val="tx"/>
                    </a:ext>
                  </a:extLst>
                </a:hlinkClick>
              </a:rPr>
              <a:t>art. 278 § 1</a:t>
            </a:r>
            <a:r>
              <a:rPr lang="pl-PL" b="1" dirty="0"/>
              <a:t>, </a:t>
            </a:r>
            <a:r>
              <a:rPr lang="pl-PL" b="1" dirty="0">
                <a:hlinkClick r:id="rId28">
                  <a:extLst>
                    <a:ext uri="{A12FA001-AC4F-418D-AE19-62706E023703}">
                      <ahyp:hlinkClr xmlns:ahyp="http://schemas.microsoft.com/office/drawing/2018/hyperlinkcolor" val="tx"/>
                    </a:ext>
                  </a:extLst>
                </a:hlinkClick>
              </a:rPr>
              <a:t>2</a:t>
            </a:r>
            <a:r>
              <a:rPr lang="pl-PL" b="1" dirty="0"/>
              <a:t> i </a:t>
            </a:r>
            <a:r>
              <a:rPr lang="pl-PL" b="1" dirty="0">
                <a:hlinkClick r:id="rId29">
                  <a:extLst>
                    <a:ext uri="{A12FA001-AC4F-418D-AE19-62706E023703}">
                      <ahyp:hlinkClr xmlns:ahyp="http://schemas.microsoft.com/office/drawing/2018/hyperlinkcolor" val="tx"/>
                    </a:ext>
                  </a:extLst>
                </a:hlinkClick>
              </a:rPr>
              <a:t>3a</a:t>
            </a:r>
            <a:r>
              <a:rPr lang="pl-PL" b="1" dirty="0"/>
              <a:t> </a:t>
            </a:r>
            <a:r>
              <a:rPr lang="pl-PL" dirty="0"/>
              <a:t>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2">
                  <a:extLst>
                    <a:ext uri="{A12FA001-AC4F-418D-AE19-62706E023703}">
                      <ahyp:hlinkClr xmlns:ahyp="http://schemas.microsoft.com/office/drawing/2018/hyperlinkcolor" val="tx"/>
                    </a:ext>
                  </a:extLst>
                </a:hlinkClick>
              </a:rPr>
              <a:t>art. 284 § 1</a:t>
            </a:r>
            <a:r>
              <a:rPr lang="pl-PL" dirty="0"/>
              <a:t> i </a:t>
            </a:r>
            <a:r>
              <a:rPr lang="pl-PL" dirty="0">
                <a:hlinkClick r:id="rId33">
                  <a:extLst>
                    <a:ext uri="{A12FA001-AC4F-418D-AE19-62706E023703}">
                      <ahyp:hlinkClr xmlns:ahyp="http://schemas.microsoft.com/office/drawing/2018/hyperlinkcolor" val="tx"/>
                    </a:ext>
                  </a:extLst>
                </a:hlinkClick>
              </a:rPr>
              <a:t>2</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4">
                  <a:extLst>
                    <a:ext uri="{A12FA001-AC4F-418D-AE19-62706E023703}">
                      <ahyp:hlinkClr xmlns:ahyp="http://schemas.microsoft.com/office/drawing/2018/hyperlinkcolor" val="tx"/>
                    </a:ext>
                  </a:extLst>
                </a:hlinkClick>
              </a:rPr>
              <a:t>art. 286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5">
                  <a:extLst>
                    <a:ext uri="{A12FA001-AC4F-418D-AE19-62706E023703}">
                      <ahyp:hlinkClr xmlns:ahyp="http://schemas.microsoft.com/office/drawing/2018/hyperlinkcolor" val="tx"/>
                    </a:ext>
                  </a:extLst>
                </a:hlinkClick>
              </a:rPr>
              <a:t>art. 287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6">
                  <a:extLst>
                    <a:ext uri="{A12FA001-AC4F-418D-AE19-62706E023703}">
                      <ahyp:hlinkClr xmlns:ahyp="http://schemas.microsoft.com/office/drawing/2018/hyperlinkcolor" val="tx"/>
                    </a:ext>
                  </a:extLst>
                </a:hlinkClick>
              </a:rPr>
              <a:t>art. 296 § 3</a:t>
            </a:r>
            <a:r>
              <a:rPr lang="pl-PL" dirty="0"/>
              <a:t> oraz </a:t>
            </a:r>
            <a:r>
              <a:rPr lang="pl-PL" dirty="0">
                <a:hlinkClick r:id="rId37">
                  <a:extLst>
                    <a:ext uri="{A12FA001-AC4F-418D-AE19-62706E023703}">
                      <ahyp:hlinkClr xmlns:ahyp="http://schemas.microsoft.com/office/drawing/2018/hyperlinkcolor" val="tx"/>
                    </a:ext>
                  </a:extLst>
                </a:hlinkClick>
              </a:rPr>
              <a:t>art. 299</a:t>
            </a:r>
            <a:r>
              <a:rPr lang="pl-PL" dirty="0"/>
              <a:t>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075240" cy="5577483"/>
          </a:xfrm>
        </p:spPr>
        <p:txBody>
          <a:bodyPr/>
          <a:lstStyle/>
          <a:p>
            <a:pPr marL="0" indent="0">
              <a:buNone/>
            </a:pPr>
            <a:r>
              <a:rPr lang="pl-PL" b="1" dirty="0"/>
              <a:t>1. </a:t>
            </a:r>
            <a:r>
              <a:rPr lang="pl-PL" dirty="0"/>
              <a:t>Przed złożeniem przez pokrzywdzonego wniosku o ściganie:</a:t>
            </a:r>
          </a:p>
          <a:p>
            <a:pPr marL="0" indent="0">
              <a:buNone/>
            </a:pPr>
            <a:r>
              <a:rPr lang="pl-PL" dirty="0"/>
              <a:t>	a) nie jest dopuszczalne przeprowadzenie żadnych czynności dowodowych,</a:t>
            </a:r>
          </a:p>
          <a:p>
            <a:pPr marL="0" indent="0">
              <a:buNone/>
            </a:pPr>
            <a:r>
              <a:rPr lang="pl-PL" dirty="0"/>
              <a:t>	b) jest dopuszczalne przeprowadzenie każdej czynności dowodowej,</a:t>
            </a:r>
          </a:p>
          <a:p>
            <a:pPr marL="0" indent="0">
              <a:buNone/>
            </a:pPr>
            <a:r>
              <a:rPr lang="pl-PL" dirty="0"/>
              <a:t>	c) jest dopuszczalne dokonanie czynności niecierpiących zwłoki w celu zabezpieczenia śladów i dowodów,</a:t>
            </a:r>
          </a:p>
          <a:p>
            <a:pPr marL="0" indent="0">
              <a:buNone/>
            </a:pPr>
            <a:r>
              <a:rPr lang="pl-PL" dirty="0"/>
              <a:t>	d) żadna z powyższych.</a:t>
            </a:r>
          </a:p>
        </p:txBody>
      </p:sp>
    </p:spTree>
    <p:extLst>
      <p:ext uri="{BB962C8B-B14F-4D97-AF65-F5344CB8AC3E}">
        <p14:creationId xmlns:p14="http://schemas.microsoft.com/office/powerpoint/2010/main" val="3925942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67544" y="274638"/>
            <a:ext cx="8676456" cy="778098"/>
          </a:xfrm>
        </p:spPr>
        <p:txBody>
          <a:bodyPr>
            <a:normAutofit/>
          </a:bodyPr>
          <a:lstStyle/>
          <a:p>
            <a:pPr algn="ctr"/>
            <a:r>
              <a:rPr lang="pl-PL" sz="3600" b="1"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a:bodyPr>
          <a:lstStyle/>
          <a:p>
            <a:pPr marL="0" indent="0" algn="just">
              <a:buNone/>
            </a:pPr>
            <a:endParaRPr lang="pl-PL" dirty="0"/>
          </a:p>
          <a:p>
            <a:pPr marL="0" indent="0" algn="just">
              <a:buNone/>
            </a:pPr>
            <a:r>
              <a:rPr lang="pl-PL" dirty="0"/>
              <a:t>K.p.k. zezwala tradycyjnie (podobne przepisy były już w k.p.k. z 1928r.) na zmianę właściwości sądów okręgowych i rejonowych w następujących przypadkach:</a:t>
            </a:r>
          </a:p>
          <a:p>
            <a:pPr marL="514350" indent="-514350" algn="just">
              <a:buAutoNum type="arabicParenR"/>
            </a:pPr>
            <a:r>
              <a:rPr lang="pl-PL" b="1" dirty="0"/>
              <a:t>łączności spraw karnych</a:t>
            </a:r>
            <a:r>
              <a:rPr lang="pl-PL" dirty="0"/>
              <a:t>;</a:t>
            </a:r>
          </a:p>
          <a:p>
            <a:pPr marL="514350" indent="-514350" algn="just">
              <a:buAutoNum type="arabicParenR"/>
            </a:pPr>
            <a:r>
              <a:rPr lang="pl-PL" b="1" dirty="0"/>
              <a:t>postulatu oszczędności procesu (również właściwość z delegacji, różniąca się przesłankami);</a:t>
            </a:r>
          </a:p>
          <a:p>
            <a:pPr marL="514350" indent="-514350" algn="just">
              <a:buAutoNum type="arabicParenR"/>
            </a:pPr>
            <a:r>
              <a:rPr lang="pl-PL" b="1" dirty="0"/>
              <a:t>delegacji.</a:t>
            </a:r>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5BF435-7CDD-49AD-AFC1-9BDF33E20F69}"/>
              </a:ext>
            </a:extLst>
          </p:cNvPr>
          <p:cNvSpPr>
            <a:spLocks noGrp="1"/>
          </p:cNvSpPr>
          <p:nvPr>
            <p:ph type="title"/>
          </p:nvPr>
        </p:nvSpPr>
        <p:spPr/>
        <p:txBody>
          <a:bodyPr/>
          <a:lstStyle/>
          <a:p>
            <a:pPr algn="ctr"/>
            <a:r>
              <a:rPr lang="pl-PL" dirty="0"/>
              <a:t>Łączność spraw karnych</a:t>
            </a:r>
          </a:p>
        </p:txBody>
      </p:sp>
      <p:sp>
        <p:nvSpPr>
          <p:cNvPr id="3" name="Symbol zastępczy zawartości 2">
            <a:extLst>
              <a:ext uri="{FF2B5EF4-FFF2-40B4-BE49-F238E27FC236}">
                <a16:creationId xmlns:a16="http://schemas.microsoft.com/office/drawing/2014/main" id="{372B1DBF-52A4-4552-B452-913965F87E59}"/>
              </a:ext>
            </a:extLst>
          </p:cNvPr>
          <p:cNvSpPr>
            <a:spLocks noGrp="1"/>
          </p:cNvSpPr>
          <p:nvPr>
            <p:ph idx="1"/>
          </p:nvPr>
        </p:nvSpPr>
        <p:spPr/>
        <p:txBody>
          <a:bodyPr>
            <a:normAutofit fontScale="92500" lnSpcReduction="20000"/>
          </a:bodyPr>
          <a:lstStyle/>
          <a:p>
            <a:pPr algn="just"/>
            <a:r>
              <a:rPr lang="pl-PL" b="1" dirty="0"/>
              <a:t>Łączność podmiotowa </a:t>
            </a:r>
            <a:r>
              <a:rPr lang="pl-PL" dirty="0"/>
              <a:t>występuje wtedy, gdy ta sama osoba oskarżona jest o kilka przestępstw, a sprawy te należą do właściwości różnych sądów </a:t>
            </a:r>
            <a:r>
              <a:rPr lang="pl-PL" b="1" dirty="0"/>
              <a:t>tego samego rzędu</a:t>
            </a:r>
            <a:r>
              <a:rPr lang="pl-PL" dirty="0"/>
              <a:t> – wówczas właściwy jest </a:t>
            </a:r>
            <a:r>
              <a:rPr lang="pl-PL" b="1" dirty="0"/>
              <a:t>sąd, w którym najpierw wszczęto postępowanie</a:t>
            </a:r>
            <a:r>
              <a:rPr lang="pl-PL" dirty="0"/>
              <a:t>.</a:t>
            </a:r>
          </a:p>
          <a:p>
            <a:pPr marL="0" indent="0" algn="just">
              <a:buNone/>
            </a:pPr>
            <a:r>
              <a:rPr lang="pl-PL" dirty="0"/>
              <a:t>Jeżeli sprawy należą do właściwości sądów różnego rzędu (rejonowy i okręgowy), to sprawę rozpoznaje sąd wyższego rzędu (art. 33 § 1 i 2 k.p.k.)</a:t>
            </a:r>
          </a:p>
          <a:p>
            <a:pPr algn="just"/>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endParaRPr lang="pl-PL" dirty="0"/>
          </a:p>
        </p:txBody>
      </p:sp>
    </p:spTree>
    <p:extLst>
      <p:ext uri="{BB962C8B-B14F-4D97-AF65-F5344CB8AC3E}">
        <p14:creationId xmlns:p14="http://schemas.microsoft.com/office/powerpoint/2010/main" val="1331855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00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endParaRPr lang="pl-PL" dirty="0"/>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r>
              <a:rPr lang="pl-PL" b="1" dirty="0"/>
              <a:t>Delegacja właściwości </a:t>
            </a:r>
            <a:r>
              <a:rPr lang="pl-PL" b="1" i="1" dirty="0"/>
              <a:t>(nowelizacja</a:t>
            </a:r>
            <a:r>
              <a:rPr lang="pl-PL" b="1" dirty="0"/>
              <a:t>!)– </a:t>
            </a:r>
            <a:r>
              <a:rPr lang="pl-PL" dirty="0"/>
              <a:t>art. 37 k.p.k.:</a:t>
            </a:r>
          </a:p>
          <a:p>
            <a:pPr algn="just"/>
            <a:r>
              <a:rPr lang="pl-PL" dirty="0"/>
              <a:t>§ 1 Sąd Najwyższy może z inicjatywy właściwego sądu lub na wniosek prokuratora przekazać sprawę do rozpoznania innemu sądowi równorzędnemu, jeżeli wymaga tego dobro wymiaru sprawiedliwości.</a:t>
            </a:r>
          </a:p>
          <a:p>
            <a:pPr algn="just"/>
            <a:r>
              <a:rPr lang="pl-PL" dirty="0"/>
              <a:t>§  2. Właściwy sąd przekazuje wniosek prokuratora, o którym mowa w § 1, wraz z aktami sprawy, w terminie 14 dni od dnia jego otrzymania do rozpoznania Sądowi Najwyższemu, przedstawiając własne stanowisko.</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pPr algn="just"/>
            <a:r>
              <a:rPr lang="pl-PL" dirty="0"/>
              <a:t>Łączność </a:t>
            </a:r>
            <a:r>
              <a:rPr lang="pl-PL" b="1" dirty="0"/>
              <a:t>podmiotowa</a:t>
            </a:r>
            <a:r>
              <a:rPr lang="pl-PL" dirty="0"/>
              <a:t>→ art. 33 § 1 k.p.k.; łączne rozpoznanie co najmniej </a:t>
            </a:r>
            <a:r>
              <a:rPr lang="pl-PL" b="1" dirty="0"/>
              <a:t>dwóch spraw </a:t>
            </a:r>
            <a:r>
              <a:rPr lang="pl-PL" dirty="0"/>
              <a:t>o różne przestępstwa </a:t>
            </a:r>
            <a:r>
              <a:rPr lang="pl-PL" b="1" dirty="0"/>
              <a:t>jednego oskarżonego</a:t>
            </a:r>
          </a:p>
          <a:p>
            <a:pPr algn="just"/>
            <a:endParaRPr lang="pl-PL" dirty="0"/>
          </a:p>
          <a:p>
            <a:pPr algn="just"/>
            <a:r>
              <a:rPr lang="pl-PL" dirty="0"/>
              <a:t>Łączność </a:t>
            </a:r>
            <a:r>
              <a:rPr lang="pl-PL" b="1" dirty="0"/>
              <a:t>przedmiotowa</a:t>
            </a:r>
            <a:r>
              <a:rPr lang="pl-PL" dirty="0"/>
              <a:t>→ art. 34 § 1 k.p.k.; łączne rozpoznanie spraw przynajmniej </a:t>
            </a:r>
            <a:r>
              <a:rPr lang="pl-PL" b="1" dirty="0"/>
              <a:t>dwóch oskarżonych</a:t>
            </a:r>
          </a:p>
          <a:p>
            <a:pPr marL="109728" indent="0" algn="just">
              <a:buNone/>
            </a:pPr>
            <a:endParaRPr lang="pl-PL" dirty="0"/>
          </a:p>
          <a:p>
            <a:pPr algn="just"/>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fontScale="90000"/>
          </a:bodyPr>
          <a:lstStyle/>
          <a:p>
            <a:pPr algn="ctr"/>
            <a:r>
              <a:rPr lang="pl-PL" b="1" dirty="0"/>
              <a:t>Ruchoma właściwość nadzwyczajna</a:t>
            </a:r>
          </a:p>
        </p:txBody>
      </p:sp>
      <p:sp>
        <p:nvSpPr>
          <p:cNvPr id="5" name="Symbol zastępczy zawartości 2"/>
          <p:cNvSpPr>
            <a:spLocks noGrp="1"/>
          </p:cNvSpPr>
          <p:nvPr>
            <p:ph idx="1"/>
          </p:nvPr>
        </p:nvSpPr>
        <p:spPr>
          <a:xfrm>
            <a:off x="731520" y="1483360"/>
            <a:ext cx="7757160" cy="4836160"/>
          </a:xfrm>
        </p:spPr>
        <p:txBody>
          <a:bodyPr>
            <a:normAutofit fontScale="77500" lnSpcReduction="20000"/>
          </a:bodyPr>
          <a:lstStyle/>
          <a:p>
            <a:pPr marL="0" indent="0" algn="just">
              <a:lnSpc>
                <a:spcPct val="150000"/>
              </a:lnSpc>
              <a:buNone/>
            </a:pPr>
            <a:r>
              <a:rPr lang="pl-PL" dirty="0"/>
              <a:t>Art. 25 § 2 k.p.k.: </a:t>
            </a:r>
            <a:r>
              <a:rPr lang="pl-PL" b="1" dirty="0"/>
              <a:t>sąd apelacyjny, na wniosek sądu rejonowego, może przekazać do rozpoznania sądowi okręgowemu, sprawę o każde przestępstwo ze względu na szczególną wagę lub zawiłość sprawy </a:t>
            </a:r>
            <a:r>
              <a:rPr lang="pl-PL" b="1" i="1" dirty="0"/>
              <a:t>(wyjątek od właściwości rzeczowej!).</a:t>
            </a:r>
          </a:p>
          <a:p>
            <a:pPr marL="0" indent="0" algn="just">
              <a:lnSpc>
                <a:spcPct val="150000"/>
              </a:lnSpc>
              <a:buNone/>
            </a:pPr>
            <a:r>
              <a:rPr lang="pl-PL" dirty="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fontScale="85000" lnSpcReduction="20000"/>
          </a:bodyPr>
          <a:lstStyle/>
          <a:p>
            <a:pPr marL="109728" indent="0" algn="just">
              <a:buNone/>
            </a:pPr>
            <a:r>
              <a:rPr lang="pl-PL" dirty="0"/>
              <a:t>Następstwa naruszenia właściwości mogą być różnorakie w zależności od charakteru naruszenia. </a:t>
            </a:r>
          </a:p>
          <a:p>
            <a:pPr marL="109728" indent="0" algn="just">
              <a:buNone/>
            </a:pPr>
            <a:endParaRPr lang="pl-PL" dirty="0"/>
          </a:p>
          <a:p>
            <a:pPr marL="109728" indent="0" algn="just">
              <a:buNone/>
            </a:pPr>
            <a:r>
              <a:rPr lang="pl-PL" dirty="0"/>
              <a:t>Z rygorystycznymi następstwami mamy do czynienia, gdy:</a:t>
            </a:r>
          </a:p>
          <a:p>
            <a:pPr marL="109728" indent="0" algn="just">
              <a:buNone/>
            </a:pPr>
            <a:r>
              <a:rPr lang="pl-PL" dirty="0"/>
              <a:t> 1) sąd rozpozna sprawę oskarżonego, który nie podlegał orzecznictwu polskich sądów karnych;</a:t>
            </a:r>
          </a:p>
          <a:p>
            <a:pPr marL="109728" indent="0" algn="just">
              <a:buNone/>
            </a:pPr>
            <a:r>
              <a:rPr lang="pl-PL" dirty="0"/>
              <a:t> 2) sąd powszechny orzeknie w sprawie, gdzie właściwy jest sąd szczególny lub odwrotnie;</a:t>
            </a:r>
          </a:p>
          <a:p>
            <a:pPr marL="109728" indent="0" algn="just">
              <a:buNone/>
            </a:pPr>
            <a:r>
              <a:rPr lang="pl-PL" dirty="0"/>
              <a:t> 3) sąd niższego rzędu orzeknie w sprawie należącej do sądu wyższego rzędu. </a:t>
            </a:r>
          </a:p>
          <a:p>
            <a:pPr marL="109728" indent="0" algn="just">
              <a:buNone/>
            </a:pPr>
            <a:endParaRPr lang="pl-PL" dirty="0"/>
          </a:p>
          <a:p>
            <a:pPr marL="109728" indent="0" algn="just">
              <a:buNone/>
            </a:pPr>
            <a:r>
              <a:rPr lang="pl-PL" dirty="0"/>
              <a:t>Takie naruszenia mogą stanowić tzw. </a:t>
            </a:r>
            <a:r>
              <a:rPr lang="pl-PL" b="1" dirty="0"/>
              <a:t>bezwzględne przyczyny odwoławcze</a:t>
            </a:r>
            <a:r>
              <a:rPr lang="pl-PL" dirty="0"/>
              <a:t> (art. 439 k.p.k.).</a:t>
            </a:r>
          </a:p>
        </p:txBody>
      </p:sp>
    </p:spTree>
    <p:extLst>
      <p:ext uri="{BB962C8B-B14F-4D97-AF65-F5344CB8AC3E}">
        <p14:creationId xmlns:p14="http://schemas.microsoft.com/office/powerpoint/2010/main" val="537817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C3EFC4-3082-4656-AF23-0796B6CF1D3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7DB86E14-7B94-46AC-8AF9-6222EA25EB55}"/>
              </a:ext>
            </a:extLst>
          </p:cNvPr>
          <p:cNvSpPr>
            <a:spLocks noGrp="1"/>
          </p:cNvSpPr>
          <p:nvPr>
            <p:ph idx="1"/>
          </p:nvPr>
        </p:nvSpPr>
        <p:spPr/>
        <p:txBody>
          <a:bodyPr/>
          <a:lstStyle/>
          <a:p>
            <a:r>
              <a:rPr lang="pl-PL" dirty="0"/>
              <a:t>2. Przestępstwo z art. </a:t>
            </a:r>
            <a:r>
              <a:rPr lang="pl-PL"/>
              <a:t>288 </a:t>
            </a:r>
            <a:r>
              <a:rPr lang="pl-PL" dirty="0"/>
              <a:t>§ 1 k.k.:</a:t>
            </a:r>
          </a:p>
          <a:p>
            <a:pPr marL="514350" indent="-514350" algn="just">
              <a:buAutoNum type="alphaLcParenR"/>
            </a:pPr>
            <a:r>
              <a:rPr lang="pl-PL" dirty="0"/>
              <a:t>jest przestępstwem względnie wnioskowym, ściganym z oskarżenia prywatnego</a:t>
            </a:r>
          </a:p>
          <a:p>
            <a:pPr marL="514350" indent="-514350" algn="just">
              <a:buAutoNum type="alphaLcParenR"/>
            </a:pPr>
            <a:r>
              <a:rPr lang="pl-PL" dirty="0"/>
              <a:t>jest przestępstwem bezwzględnie wnioskowym, ściganym z oskarżenia publicznego</a:t>
            </a:r>
          </a:p>
          <a:p>
            <a:pPr marL="514350" indent="-514350" algn="just">
              <a:buAutoNum type="alphaLcParenR"/>
            </a:pPr>
            <a:r>
              <a:rPr lang="pl-PL" dirty="0"/>
              <a:t>jest przestępstwem względnie wnioskowym, ściganym z oskarżenia publicznego</a:t>
            </a:r>
          </a:p>
          <a:p>
            <a:pPr marL="514350" indent="-514350" algn="just">
              <a:buAutoNum type="alphaLcParenR"/>
            </a:pPr>
            <a:r>
              <a:rPr lang="pl-PL" dirty="0"/>
              <a:t>jest przestępstwem bezwzględnie wnioskowym, ściganym z oskarżenia prywatnego</a:t>
            </a:r>
          </a:p>
        </p:txBody>
      </p:sp>
    </p:spTree>
    <p:extLst>
      <p:ext uri="{BB962C8B-B14F-4D97-AF65-F5344CB8AC3E}">
        <p14:creationId xmlns:p14="http://schemas.microsoft.com/office/powerpoint/2010/main" val="1565411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C61B7F-4DEA-2A55-BABE-9C19797D89D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0ACC86F1-34C1-D1FF-4D97-CABA13DA7460}"/>
              </a:ext>
            </a:extLst>
          </p:cNvPr>
          <p:cNvSpPr>
            <a:spLocks noGrp="1"/>
          </p:cNvSpPr>
          <p:nvPr>
            <p:ph idx="1"/>
          </p:nvPr>
        </p:nvSpPr>
        <p:spPr/>
        <p:txBody>
          <a:bodyPr/>
          <a:lstStyle/>
          <a:p>
            <a:pPr algn="just"/>
            <a:r>
              <a:rPr lang="pl-PL" dirty="0"/>
              <a:t>Art. 41a k.p.k.: Wniosek o wyłączenie sędziego oparty na tych samych podstawach faktycznych co wniosek wcześniej rozpoznany pozostawia się bez rozpoznania; przepisu art. 42 § 3 nie stosuje się.</a:t>
            </a:r>
          </a:p>
        </p:txBody>
      </p:sp>
    </p:spTree>
    <p:extLst>
      <p:ext uri="{BB962C8B-B14F-4D97-AF65-F5344CB8AC3E}">
        <p14:creationId xmlns:p14="http://schemas.microsoft.com/office/powerpoint/2010/main" val="2525807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AC8FDC-C956-44BD-2688-4A25760D6A9E}"/>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C50F3C7-A67F-AE72-EB39-A3C8853BFF0D}"/>
              </a:ext>
            </a:extLst>
          </p:cNvPr>
          <p:cNvSpPr>
            <a:spLocks noGrp="1"/>
          </p:cNvSpPr>
          <p:nvPr>
            <p:ph idx="1"/>
          </p:nvPr>
        </p:nvSpPr>
        <p:spPr/>
        <p:txBody>
          <a:bodyPr>
            <a:normAutofit fontScale="77500" lnSpcReduction="20000"/>
          </a:bodyPr>
          <a:lstStyle/>
          <a:p>
            <a:r>
              <a:rPr lang="pl-PL" dirty="0"/>
              <a:t>Art. 42a ustawy – Prawo o ustroju sądów powszechnych</a:t>
            </a:r>
          </a:p>
          <a:p>
            <a:pPr algn="just"/>
            <a:r>
              <a:rPr lang="pl-PL" dirty="0"/>
              <a:t>§ 3. </a:t>
            </a:r>
            <a:r>
              <a:rPr lang="pl-PL" i="1" dirty="0"/>
              <a:t>Dopuszczalne jest badanie spełnienia przez sędziego wymogów niezawisłości i bezstronności z uwzględnieniem okoliczności towarzyszących jego powołaniu i jego postępowania po powołaniu, na wniosek uprawnionego, o którym mowa w § 6, jeżeli w okolicznościach danej sprawy może to doprowadzić do naruszenia standardu niezawisłości lub bezstronności, mającego wpływ na wynik sprawy z uwzględnieniem okoliczności dotyczących uprawnionego oraz charakteru sprawy.</a:t>
            </a:r>
          </a:p>
          <a:p>
            <a:pPr algn="just"/>
            <a:r>
              <a:rPr lang="pl-PL" dirty="0"/>
              <a:t>§  5. </a:t>
            </a:r>
            <a:r>
              <a:rPr lang="pl-PL" i="1" dirty="0"/>
              <a:t>Wniosek składa się w terminie 7 dni od dnia zawiadomienia uprawnionego do złożenia wniosku o składzie rozpoznającym sprawę. Po upływie terminu, o którym mowa w zdaniu pierwszym, prawo do wniesienia wniosku wygasa. Sąd przy doręczeniu pierwszego pisma w sprawie zawiadamia uprawnionego do złożenia wniosku o składzie rozpoznającym sprawę, a przy każdym kolejnym - jeżeli skład rozpoznający sprawę uległ zmianie.</a:t>
            </a:r>
          </a:p>
        </p:txBody>
      </p:sp>
    </p:spTree>
    <p:extLst>
      <p:ext uri="{BB962C8B-B14F-4D97-AF65-F5344CB8AC3E}">
        <p14:creationId xmlns:p14="http://schemas.microsoft.com/office/powerpoint/2010/main" val="1682389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A0A8C-52EA-4084-A8FD-05024087C7D5}"/>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E1685FC1-0DB8-46BD-A703-19FD580E44AA}"/>
              </a:ext>
            </a:extLst>
          </p:cNvPr>
          <p:cNvSpPr>
            <a:spLocks noGrp="1"/>
          </p:cNvSpPr>
          <p:nvPr>
            <p:ph idx="1"/>
          </p:nvPr>
        </p:nvSpPr>
        <p:spPr/>
        <p:txBody>
          <a:bodyPr/>
          <a:lstStyle/>
          <a:p>
            <a:pPr algn="just"/>
            <a:r>
              <a:rPr lang="pl-PL" i="1" dirty="0"/>
              <a:t>Sędzia złożył żądanie wyłączenia go ze sprawy ze względu na to, że oskarżonym jest partner sąsiadki siostry jego teściowej, z którą miał okazję się spotkać. Sąd, przed którym toczy </a:t>
            </a:r>
            <a:r>
              <a:rPr lang="pl-PL" i="1"/>
              <a:t>się postępowanie zdecydował</a:t>
            </a:r>
            <a:r>
              <a:rPr lang="pl-PL" i="1" dirty="0"/>
              <a:t>, że nie jest to przesłanka uzasadniająca wyłączenie sędziego. Jednak sędzia argumentował, że w wypadku złożenia tego typu żądania wyłączenie następuje automatycznie i nie podlega kontroli sądu. </a:t>
            </a:r>
          </a:p>
          <a:p>
            <a:pPr algn="just"/>
            <a:r>
              <a:rPr lang="pl-PL" b="1" dirty="0"/>
              <a:t>Kto ma rację w tym sporze?</a:t>
            </a:r>
          </a:p>
        </p:txBody>
      </p:sp>
    </p:spTree>
    <p:extLst>
      <p:ext uri="{BB962C8B-B14F-4D97-AF65-F5344CB8AC3E}">
        <p14:creationId xmlns:p14="http://schemas.microsoft.com/office/powerpoint/2010/main" val="749691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0"/>
            <a:ext cx="8118668" cy="1405850"/>
          </a:xfrm>
        </p:spPr>
        <p:txBody>
          <a:bodyPr>
            <a:normAutofit/>
          </a:bodyPr>
          <a:lstStyle/>
          <a:p>
            <a:pPr algn="ctr"/>
            <a:r>
              <a:rPr lang="pl-PL" sz="3600" b="1"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 karnego</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prawnie zdefiniowana (art. 8 k.p.k.)</a:t>
            </a:r>
          </a:p>
          <a:p>
            <a:pPr marL="109728" indent="0" algn="just">
              <a:buNone/>
            </a:pPr>
            <a:endParaRPr lang="pl-PL" dirty="0"/>
          </a:p>
          <a:p>
            <a:pPr algn="just"/>
            <a:r>
              <a:rPr lang="pl-PL" dirty="0"/>
              <a:t>Zasada pozakonstytucyjna</a:t>
            </a:r>
          </a:p>
          <a:p>
            <a:pPr marL="109728" indent="0" algn="just">
              <a:buNone/>
            </a:pPr>
            <a:endParaRPr lang="pl-PL" dirty="0"/>
          </a:p>
          <a:p>
            <a:pPr algn="just"/>
            <a:r>
              <a:rPr lang="pl-PL" dirty="0"/>
              <a:t>Wyraża dyrektywę, w myśl której sąd karny samodzielnie kształtuje zarówno faktyczną, jak i prawną podstawę każdego rozstrzygnięcia.</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2912505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pl-PL" dirty="0"/>
              <a:t>wyjątek→ art. 8 § 2 k.p.k.</a:t>
            </a:r>
          </a:p>
          <a:p>
            <a:pPr algn="just"/>
            <a:endParaRPr lang="pl-PL" dirty="0"/>
          </a:p>
          <a:p>
            <a:pPr algn="just"/>
            <a:r>
              <a:rPr lang="pl-PL" dirty="0"/>
              <a:t>Sąd karny jest związany tylko prawomocnymi rozstrzygnięciami sądu kształtującymi prawo albo stosunek prawny.</a:t>
            </a:r>
          </a:p>
          <a:p>
            <a:pPr algn="just"/>
            <a:endParaRPr lang="pl-PL" dirty="0"/>
          </a:p>
          <a:p>
            <a:pPr algn="just"/>
            <a:r>
              <a:rPr lang="pl-PL" dirty="0"/>
              <a:t>Np. z zakresu prawa rodzinnego i opiekuńczego- orzeczenie o przysposobieniu całkowitym; z zakresu prawa administracyjnego- wygaśnięcie mandatu radnego na podstawie uchwały rady lub zarządzenia zastępczego wojewody.</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791922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81 k.p.k.,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7772400" cy="1362456"/>
          </a:xfrm>
        </p:spPr>
        <p:txBody>
          <a:bodyPr/>
          <a:lstStyle/>
          <a:p>
            <a:pPr algn="ctr"/>
            <a:r>
              <a:rPr lang="pl-PL" dirty="0">
                <a:solidFill>
                  <a:srgbClr val="FFC000"/>
                </a:solidFill>
              </a:rPr>
              <a:t>Uczestnicy postępowania</a:t>
            </a:r>
          </a:p>
        </p:txBody>
      </p:sp>
    </p:spTree>
    <p:extLst>
      <p:ext uri="{BB962C8B-B14F-4D97-AF65-F5344CB8AC3E}">
        <p14:creationId xmlns:p14="http://schemas.microsoft.com/office/powerpoint/2010/main" val="2330387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noAutofit/>
          </a:bodyPr>
          <a:lstStyle/>
          <a:p>
            <a:pPr algn="just"/>
            <a:r>
              <a:rPr lang="pl-PL" sz="2200" dirty="0"/>
              <a:t>Ławnicy, obok sędziów zawodowych, </a:t>
            </a:r>
            <a:r>
              <a:rPr lang="pl-PL" sz="2200" b="1" dirty="0"/>
              <a:t>decydują, o kwestii o najwyższym znaczeniu w procesie karnym- </a:t>
            </a:r>
            <a:r>
              <a:rPr lang="pl-PL" sz="2200" dirty="0"/>
              <a:t>kwestii odpowiedzialności karnej oskarżonego. W ten sposób ustawodawca zapewnia </a:t>
            </a:r>
            <a:r>
              <a:rPr lang="pl-PL" sz="2200" b="1" dirty="0"/>
              <a:t>bezpośredni wpływ czynnika społecznego na orzecznictwo</a:t>
            </a:r>
            <a:r>
              <a:rPr lang="pl-PL" sz="2200" dirty="0"/>
              <a:t> sądowe.</a:t>
            </a:r>
          </a:p>
          <a:p>
            <a:pPr algn="just"/>
            <a:r>
              <a:rPr lang="pl-PL" sz="2200" u="sng" dirty="0"/>
              <a:t>Zalety</a:t>
            </a:r>
            <a:r>
              <a:rPr lang="pl-PL" sz="2200" dirty="0"/>
              <a:t>: ławnicy </a:t>
            </a:r>
            <a:r>
              <a:rPr lang="pl-PL" sz="2200" b="1" dirty="0"/>
              <a:t>reprezentują poczucie sprawiedliwości </a:t>
            </a:r>
            <a:r>
              <a:rPr lang="pl-PL" sz="2200" dirty="0"/>
              <a:t>i opinię publiczną, w szczególności środowiska, z którego się wywodzą, wnoszą do orzekania własne doświadczenie życiowe i wiedzę zawodową oraz przyczyniają się do kształtowania poglądów prawnych społeczeństwa.</a:t>
            </a:r>
          </a:p>
          <a:p>
            <a:pPr algn="just"/>
            <a:r>
              <a:rPr lang="pl-PL" sz="2200" u="sng" dirty="0"/>
              <a:t>Wady</a:t>
            </a:r>
            <a:r>
              <a:rPr lang="pl-PL" sz="2200" dirty="0"/>
              <a:t>: uczestnictwo ławników powoduje niejednokrotnie przewlekłość postępowania, związaną z niestawiennictwem, nieobowiązkowością, a także biernością przy orzekaniu, </a:t>
            </a:r>
            <a:r>
              <a:rPr lang="pl-PL" sz="2200" b="1" dirty="0"/>
              <a:t>fikcja kolegialnego orzekania</a:t>
            </a:r>
            <a:r>
              <a:rPr lang="pl-PL" sz="2200" dirty="0"/>
              <a:t>.</a:t>
            </a:r>
          </a:p>
          <a:p>
            <a:pPr algn="just"/>
            <a:endParaRPr lang="pl-PL" sz="2200" dirty="0"/>
          </a:p>
        </p:txBody>
      </p:sp>
      <p:sp>
        <p:nvSpPr>
          <p:cNvPr id="3" name="Title 2"/>
          <p:cNvSpPr>
            <a:spLocks noGrp="1"/>
          </p:cNvSpPr>
          <p:nvPr>
            <p:ph type="title"/>
          </p:nvPr>
        </p:nvSpPr>
        <p:spPr>
          <a:xfrm>
            <a:off x="395536" y="0"/>
            <a:ext cx="8229600" cy="1143000"/>
          </a:xfrm>
        </p:spPr>
        <p:txBody>
          <a:bodyPr/>
          <a:lstStyle/>
          <a:p>
            <a:pPr algn="ctr"/>
            <a:r>
              <a:rPr lang="pl-PL" b="1"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8CDC1-8BE2-3619-EE2F-7794DEE41704}"/>
              </a:ext>
            </a:extLst>
          </p:cNvPr>
          <p:cNvSpPr>
            <a:spLocks noGrp="1"/>
          </p:cNvSpPr>
          <p:nvPr>
            <p:ph type="title"/>
          </p:nvPr>
        </p:nvSpPr>
        <p:spPr/>
        <p:txBody>
          <a:bodyPr/>
          <a:lstStyle/>
          <a:p>
            <a:r>
              <a:rPr lang="pl-PL" dirty="0"/>
              <a:t>Skład na rozprawie apelacyjnej</a:t>
            </a:r>
          </a:p>
        </p:txBody>
      </p:sp>
      <p:sp>
        <p:nvSpPr>
          <p:cNvPr id="3" name="Symbol zastępczy zawartości 2">
            <a:extLst>
              <a:ext uri="{FF2B5EF4-FFF2-40B4-BE49-F238E27FC236}">
                <a16:creationId xmlns:a16="http://schemas.microsoft.com/office/drawing/2014/main" id="{A00F1641-9A93-100E-284F-65A9732FD227}"/>
              </a:ext>
            </a:extLst>
          </p:cNvPr>
          <p:cNvSpPr>
            <a:spLocks noGrp="1"/>
          </p:cNvSpPr>
          <p:nvPr>
            <p:ph idx="1"/>
          </p:nvPr>
        </p:nvSpPr>
        <p:spPr/>
        <p:txBody>
          <a:bodyPr>
            <a:normAutofit fontScale="77500" lnSpcReduction="20000"/>
          </a:bodyPr>
          <a:lstStyle/>
          <a:p>
            <a:pPr algn="just"/>
            <a:r>
              <a:rPr lang="pl-PL" dirty="0"/>
              <a:t>Dz.U.2023.1327 </a:t>
            </a:r>
            <a:r>
              <a:rPr lang="pl-PL" dirty="0" err="1"/>
              <a:t>t.j</a:t>
            </a:r>
            <a:r>
              <a:rPr lang="pl-PL" dirty="0"/>
              <a:t>.</a:t>
            </a:r>
          </a:p>
          <a:p>
            <a:pPr algn="just"/>
            <a:r>
              <a:rPr lang="pl-PL" dirty="0"/>
              <a:t>Wersja od: 1 października 2023 r. do: 27 października 2023 r.</a:t>
            </a:r>
          </a:p>
          <a:p>
            <a:pPr algn="just"/>
            <a:r>
              <a:rPr lang="pl-PL" b="0" dirty="0">
                <a:effectLst/>
              </a:rPr>
              <a:t>Art.  14fa.  [Orzekanie przez sąd w składzie jednego sędziego na rozprawach apelacyjnych w sprawach karnych]</a:t>
            </a:r>
          </a:p>
          <a:p>
            <a:pPr algn="just"/>
            <a:r>
              <a:rPr lang="pl-PL" b="0" dirty="0">
                <a:effectLst/>
              </a:rPr>
              <a:t>1. </a:t>
            </a:r>
            <a:r>
              <a:rPr lang="pl-PL" dirty="0">
                <a:effectLst/>
              </a:rPr>
              <a:t>W okresie obowiązywania stanu zagrożenia epidemicznego albo stanu epidemii, ogłoszonego z powodu COVID-19, oraz w okresie roku po ich odwołaniu w sprawach rozpoznawanych według przepisów ustawy z dnia 6 czerwca 1997 r. - Kodeks postępowania karnego o przestępstwa zagrożone karą pozbawienia wolności, której górna granica nie przekracza 5 lat, na rozprawie apelacyjnej sąd orzeka w składzie jednego sędziego, jeżeli w pierwszej instancji sąd orzekał w takim samym składzie.</a:t>
            </a:r>
          </a:p>
          <a:p>
            <a:pPr algn="just"/>
            <a:r>
              <a:rPr lang="pl-PL" b="0" dirty="0">
                <a:effectLst/>
              </a:rPr>
              <a:t>2. </a:t>
            </a:r>
            <a:r>
              <a:rPr lang="pl-PL" dirty="0">
                <a:effectLst/>
              </a:rPr>
              <a:t>Sąd orzeka na rozprawie apelacyjnej w składzie jednego sędziego również po upływie okresu, o którym mowa w ust. 1, jeżeli przewód sądowy na tej rozprawie rozpoczęto przed upływem tego okresu.</a:t>
            </a:r>
          </a:p>
          <a:p>
            <a:endParaRPr lang="pl-PL" dirty="0"/>
          </a:p>
        </p:txBody>
      </p:sp>
    </p:spTree>
    <p:extLst>
      <p:ext uri="{BB962C8B-B14F-4D97-AF65-F5344CB8AC3E}">
        <p14:creationId xmlns:p14="http://schemas.microsoft.com/office/powerpoint/2010/main" val="2506199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FC2594-2C19-9BC3-E69B-9E45300007FC}"/>
              </a:ext>
            </a:extLst>
          </p:cNvPr>
          <p:cNvSpPr>
            <a:spLocks noGrp="1"/>
          </p:cNvSpPr>
          <p:nvPr>
            <p:ph type="title"/>
          </p:nvPr>
        </p:nvSpPr>
        <p:spPr/>
        <p:txBody>
          <a:bodyPr>
            <a:normAutofit fontScale="90000"/>
          </a:bodyPr>
          <a:lstStyle/>
          <a:p>
            <a:r>
              <a:rPr lang="pl-PL" dirty="0"/>
              <a:t>Nowelizacja – prokurator jako </a:t>
            </a:r>
            <a:r>
              <a:rPr lang="pl-PL" i="1" dirty="0"/>
              <a:t>quasi – </a:t>
            </a:r>
            <a:r>
              <a:rPr lang="pl-PL" dirty="0"/>
              <a:t>strona?</a:t>
            </a:r>
          </a:p>
        </p:txBody>
      </p:sp>
      <p:sp>
        <p:nvSpPr>
          <p:cNvPr id="3" name="Symbol zastępczy zawartości 2">
            <a:extLst>
              <a:ext uri="{FF2B5EF4-FFF2-40B4-BE49-F238E27FC236}">
                <a16:creationId xmlns:a16="http://schemas.microsoft.com/office/drawing/2014/main" id="{EE0F5A66-53F8-C996-796C-453ADB82A8E7}"/>
              </a:ext>
            </a:extLst>
          </p:cNvPr>
          <p:cNvSpPr>
            <a:spLocks noGrp="1"/>
          </p:cNvSpPr>
          <p:nvPr>
            <p:ph idx="1"/>
          </p:nvPr>
        </p:nvSpPr>
        <p:spPr/>
        <p:txBody>
          <a:bodyPr>
            <a:normAutofit fontScale="92500" lnSpcReduction="10000"/>
          </a:bodyPr>
          <a:lstStyle/>
          <a:p>
            <a:pPr algn="just"/>
            <a:r>
              <a:rPr lang="pl-PL" dirty="0"/>
              <a:t>Art. 55 § 5 k.p.k.: Prokurator, który nie wstąpił do sprawy jako oskarżyciel publiczny, </a:t>
            </a:r>
            <a:r>
              <a:rPr lang="pl-PL" b="1" dirty="0"/>
              <a:t>może do niej wstąpić jako uczestnik postępowania</a:t>
            </a:r>
            <a:r>
              <a:rPr lang="pl-PL" dirty="0"/>
              <a:t>, jeżeli uzna, że wymaga tego ochrona praworządności lub interes społeczny; w takim wypadku prokuratorowi przysługują prawa strony, przy czym stosuje się do niego odpowiednio przepisy art. 48 </a:t>
            </a:r>
            <a:r>
              <a:rPr lang="pl-PL" i="1" dirty="0"/>
              <a:t>(wyłączenie),</a:t>
            </a:r>
            <a:r>
              <a:rPr lang="pl-PL" dirty="0"/>
              <a:t> art. 425 § 3 zdanie drugie, art. 425 § 4 </a:t>
            </a:r>
            <a:r>
              <a:rPr lang="pl-PL" i="1" dirty="0"/>
              <a:t>(brak związania tzw. </a:t>
            </a:r>
            <a:r>
              <a:rPr lang="pl-PL" i="1" dirty="0" err="1"/>
              <a:t>gravamen</a:t>
            </a:r>
            <a:r>
              <a:rPr lang="pl-PL" i="1" dirty="0"/>
              <a:t>),</a:t>
            </a:r>
            <a:r>
              <a:rPr lang="pl-PL" dirty="0"/>
              <a:t> art. 427 § 2 (</a:t>
            </a:r>
            <a:r>
              <a:rPr lang="pl-PL" i="1" dirty="0"/>
              <a:t>konieczność wskazania zarzutów w </a:t>
            </a:r>
            <a:r>
              <a:rPr lang="pl-PL" dirty="0"/>
              <a:t>apelacji) i art. 431 § 2 </a:t>
            </a:r>
            <a:r>
              <a:rPr lang="pl-PL" i="1" dirty="0"/>
              <a:t>(dyspozycyjność oskarżonego w zakresie cofnięcia apelacji</a:t>
            </a:r>
            <a:r>
              <a:rPr lang="pl-PL" dirty="0"/>
              <a:t>). Ilekroć przepisy określają porządek zadawania pytań, zabierania głosu lub wykonywania innych praw, prokurator korzysta z tych praw bezpośrednio po oskarżycielu.</a:t>
            </a:r>
          </a:p>
        </p:txBody>
      </p:sp>
    </p:spTree>
    <p:extLst>
      <p:ext uri="{BB962C8B-B14F-4D97-AF65-F5344CB8AC3E}">
        <p14:creationId xmlns:p14="http://schemas.microsoft.com/office/powerpoint/2010/main" val="40301232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4341508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lgn="just">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11154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pPr algn="just"/>
            <a:endParaRPr lang="pl-PL" dirty="0"/>
          </a:p>
          <a:p>
            <a:pPr algn="just"/>
            <a:r>
              <a:rPr lang="pl-PL" dirty="0"/>
              <a:t>Zasada </a:t>
            </a:r>
            <a:r>
              <a:rPr lang="pl-PL" b="1" dirty="0"/>
              <a:t>centralizmu</a:t>
            </a:r>
          </a:p>
          <a:p>
            <a:pPr algn="just"/>
            <a:endParaRPr lang="pl-PL" b="1" dirty="0"/>
          </a:p>
          <a:p>
            <a:pPr marL="109728" indent="0" algn="just">
              <a:buNone/>
            </a:pPr>
            <a:r>
              <a:rPr lang="pl-PL" dirty="0"/>
              <a:t>Dotyczy kompetencji Prokuratora Generalnego, któremu podporządkowana jest cała prokuratura.</a:t>
            </a:r>
          </a:p>
          <a:p>
            <a:pPr marL="109728" indent="0" algn="just">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3451410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pPr algn="just"/>
            <a:endParaRPr lang="pl-PL" dirty="0"/>
          </a:p>
          <a:p>
            <a:pPr algn="just"/>
            <a:r>
              <a:rPr lang="pl-PL" dirty="0"/>
              <a:t>Zasada </a:t>
            </a:r>
            <a:r>
              <a:rPr lang="pl-PL" b="1" dirty="0"/>
              <a:t>hierarchicznego podporządkowania</a:t>
            </a:r>
          </a:p>
          <a:p>
            <a:pPr algn="just"/>
            <a:endParaRPr lang="pl-PL" b="1" dirty="0"/>
          </a:p>
          <a:p>
            <a:pPr marL="109728" indent="0" algn="just">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383241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pPr algn="just"/>
            <a:endParaRPr lang="pl-PL" dirty="0"/>
          </a:p>
          <a:p>
            <a:pPr algn="just"/>
            <a:r>
              <a:rPr lang="pl-PL" dirty="0"/>
              <a:t>Zasada </a:t>
            </a:r>
            <a:r>
              <a:rPr lang="pl-PL" b="1" dirty="0"/>
              <a:t>dewolucji</a:t>
            </a:r>
          </a:p>
          <a:p>
            <a:pPr algn="just"/>
            <a:endParaRPr lang="pl-PL" b="1" dirty="0"/>
          </a:p>
          <a:p>
            <a:pPr marL="109728" indent="0" algn="just">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374142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pPr algn="just"/>
            <a:endParaRPr lang="pl-PL" dirty="0"/>
          </a:p>
          <a:p>
            <a:pPr algn="just"/>
            <a:r>
              <a:rPr lang="pl-PL" dirty="0"/>
              <a:t>Zasada </a:t>
            </a:r>
            <a:r>
              <a:rPr lang="pl-PL" b="1" dirty="0"/>
              <a:t>substytucji</a:t>
            </a:r>
          </a:p>
          <a:p>
            <a:pPr algn="just"/>
            <a:endParaRPr lang="pl-PL" b="1" dirty="0"/>
          </a:p>
          <a:p>
            <a:pPr marL="109728" indent="0" algn="just">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8587605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pPr algn="just"/>
            <a:endParaRPr lang="pl-PL" dirty="0"/>
          </a:p>
          <a:p>
            <a:pPr algn="just"/>
            <a:r>
              <a:rPr lang="pl-PL" dirty="0"/>
              <a:t>Zasada </a:t>
            </a:r>
            <a:r>
              <a:rPr lang="pl-PL" b="1" dirty="0"/>
              <a:t>indyferencji</a:t>
            </a:r>
          </a:p>
          <a:p>
            <a:pPr algn="just"/>
            <a:endParaRPr lang="pl-PL" b="1" dirty="0"/>
          </a:p>
          <a:p>
            <a:pPr marL="109728" indent="0" algn="just">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lgn="just">
              <a:buNone/>
            </a:pPr>
            <a:r>
              <a:rPr lang="pl-PL" dirty="0"/>
              <a:t>Wyjątkiem jest brak możliwości zastępstwa w czynnościach powierzonych prokuratorowi określonego szczebla.</a:t>
            </a:r>
          </a:p>
          <a:p>
            <a:pPr marL="109728" indent="0" algn="just">
              <a:buNone/>
            </a:pPr>
            <a:endParaRPr lang="pl-PL" dirty="0"/>
          </a:p>
        </p:txBody>
      </p:sp>
    </p:spTree>
    <p:extLst>
      <p:ext uri="{BB962C8B-B14F-4D97-AF65-F5344CB8AC3E}">
        <p14:creationId xmlns:p14="http://schemas.microsoft.com/office/powerpoint/2010/main" val="14233448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5904656"/>
          </a:xfrm>
        </p:spPr>
        <p:txBody>
          <a:bodyPr>
            <a:normAutofit fontScale="70000" lnSpcReduction="20000"/>
          </a:bodyPr>
          <a:lstStyle/>
          <a:p>
            <a:endParaRPr lang="pl-PL" dirty="0"/>
          </a:p>
          <a:p>
            <a:pPr marL="109728" indent="0" algn="just">
              <a:buNone/>
            </a:pPr>
            <a:r>
              <a:rPr lang="pl-PL" dirty="0"/>
              <a:t>§ 2. Prokurator  jest  obowiązany  wykonywać  zarządzenia,  wytyczne </a:t>
            </a:r>
          </a:p>
          <a:p>
            <a:pPr marL="109728" indent="0" algn="just">
              <a:buNone/>
            </a:pPr>
            <a:r>
              <a:rPr lang="pl-PL" dirty="0"/>
              <a:t>i polecenia prokuratora przełożonego.</a:t>
            </a:r>
          </a:p>
          <a:p>
            <a:pPr marL="109728" indent="0" algn="just">
              <a:buNone/>
            </a:pPr>
            <a:r>
              <a:rPr lang="pl-PL" dirty="0"/>
              <a:t>§ 3. Polecenie </a:t>
            </a:r>
            <a:r>
              <a:rPr lang="pl-PL" b="1" dirty="0"/>
              <a:t>dotyczące treści czynności procesowej</a:t>
            </a:r>
            <a:r>
              <a:rPr lang="pl-PL" dirty="0"/>
              <a:t> prokurator przełożony </a:t>
            </a:r>
          </a:p>
          <a:p>
            <a:pPr marL="109728" indent="0" algn="just">
              <a:buNone/>
            </a:pPr>
            <a:r>
              <a:rPr lang="pl-PL" b="1" dirty="0"/>
              <a:t>wydaje  na  piśmie</a:t>
            </a:r>
            <a:r>
              <a:rPr lang="pl-PL" dirty="0"/>
              <a:t>,  a na  żądanie  prokuratora  –  wraz  z uzasadnieniem.  W razie </a:t>
            </a:r>
          </a:p>
          <a:p>
            <a:pPr marL="109728" indent="0" algn="just">
              <a:buNone/>
            </a:pPr>
            <a:r>
              <a:rPr lang="pl-PL" dirty="0"/>
              <a:t>przeszkody  w doręczeniu  polecenia  w formie  pisemnej  dopuszczalne  jest </a:t>
            </a:r>
          </a:p>
          <a:p>
            <a:pPr marL="109728" indent="0" algn="just">
              <a:buNone/>
            </a:pPr>
            <a:r>
              <a:rPr lang="pl-PL" dirty="0"/>
              <a:t>przekazanie polecenia ustnie, z tym że przełożony jest obowiązany niezwłocznie </a:t>
            </a:r>
          </a:p>
          <a:p>
            <a:pPr marL="109728" indent="0" algn="just">
              <a:buNone/>
            </a:pPr>
            <a:r>
              <a:rPr lang="pl-PL" dirty="0"/>
              <a:t>potwierdzić je na piśmie. Polecenie włącza się do akt podręcznych sprawy.</a:t>
            </a:r>
          </a:p>
          <a:p>
            <a:pPr marL="109728" indent="0" algn="just">
              <a:buNone/>
            </a:pPr>
            <a:r>
              <a:rPr lang="pl-PL" dirty="0"/>
              <a:t>§ 4. Jeżeli  prokurator  nie  zgadza  się  z poleceniem  dotyczącym  treści </a:t>
            </a:r>
          </a:p>
          <a:p>
            <a:pPr marL="109728" indent="0" algn="just">
              <a:buNone/>
            </a:pPr>
            <a:r>
              <a:rPr lang="pl-PL" dirty="0"/>
              <a:t>czynności  procesowej,  może  żądać  zmiany  polecenia  lub  wyłączenia  go  od </a:t>
            </a:r>
          </a:p>
          <a:p>
            <a:pPr marL="109728" indent="0" algn="just">
              <a:buNone/>
            </a:pPr>
            <a:r>
              <a:rPr lang="pl-PL" dirty="0"/>
              <a:t>wykonania  czynności  albo  od  udziału  w sprawie.  O wyłączeniu  rozstrzyga </a:t>
            </a:r>
          </a:p>
          <a:p>
            <a:pPr marL="109728" indent="0" algn="just">
              <a:buNone/>
            </a:pPr>
            <a:r>
              <a:rPr lang="pl-PL" dirty="0"/>
              <a:t>ostatecznie  prokurator  bezpośrednio  przełożony  nad  prokuratorem,  który  wydał </a:t>
            </a:r>
          </a:p>
          <a:p>
            <a:pPr marL="109728" indent="0" algn="just">
              <a:buNone/>
            </a:pPr>
            <a:r>
              <a:rPr lang="pl-PL" dirty="0"/>
              <a:t>polecenie.</a:t>
            </a:r>
          </a:p>
          <a:p>
            <a:pPr marL="109728" indent="0" algn="just">
              <a:buNone/>
            </a:pPr>
            <a:r>
              <a:rPr lang="pl-PL" dirty="0"/>
              <a:t>§ 5. Żądanie,  o którym  mowa  w § 4,  prokurator  zgłasza  na  piśmie  wraz </a:t>
            </a:r>
          </a:p>
          <a:p>
            <a:pPr marL="109728" indent="0" algn="just">
              <a:buNone/>
            </a:pPr>
            <a:r>
              <a:rPr lang="pl-PL" dirty="0"/>
              <a:t>z uzasadnieniem przełożonemu, który wydał polecenie.</a:t>
            </a:r>
          </a:p>
          <a:p>
            <a:pPr marL="109728" indent="0" algn="just">
              <a:buNone/>
            </a:pPr>
            <a:r>
              <a:rPr lang="pl-PL" dirty="0"/>
              <a:t>§ 6. W przypadku  gdy  w postępowaniu  sądowym  ujawnią  się  nowe </a:t>
            </a:r>
          </a:p>
          <a:p>
            <a:pPr marL="109728" indent="0" algn="just">
              <a:buNone/>
            </a:pPr>
            <a:r>
              <a:rPr lang="pl-PL" dirty="0"/>
              <a:t>okoliczności,  prokurator  samodzielnie  podejmuje  decyzje  związane  z dalszym </a:t>
            </a:r>
          </a:p>
          <a:p>
            <a:pPr marL="109728" indent="0" algn="just">
              <a:buNone/>
            </a:pPr>
            <a:r>
              <a:rPr lang="pl-PL" dirty="0"/>
              <a:t>tokiem  tego  postępowania.  Jeżeli  następstwem  decyzji  może  być  konieczność </a:t>
            </a:r>
          </a:p>
          <a:p>
            <a:pPr marL="109728" indent="0" algn="just">
              <a:buNone/>
            </a:pPr>
            <a:r>
              <a:rPr lang="pl-PL" dirty="0"/>
              <a:t>dokonania wydatku przewyższającego kwotę ustaloną przez kierownika jednostki </a:t>
            </a:r>
          </a:p>
          <a:p>
            <a:pPr marL="109728" indent="0" algn="just">
              <a:buNone/>
            </a:pPr>
            <a:r>
              <a:rPr lang="pl-PL" dirty="0"/>
              <a:t>organizacyjnej, prokurator może podjąć decyzję po uzyskaniu zgody kierownika </a:t>
            </a:r>
          </a:p>
          <a:p>
            <a:pPr marL="109728" indent="0" algn="just">
              <a:buNone/>
            </a:pPr>
            <a:r>
              <a:rPr lang="pl-PL" dirty="0"/>
              <a:t>jednostki organizacyjnej. </a:t>
            </a:r>
          </a:p>
        </p:txBody>
      </p:sp>
    </p:spTree>
    <p:extLst>
      <p:ext uri="{BB962C8B-B14F-4D97-AF65-F5344CB8AC3E}">
        <p14:creationId xmlns:p14="http://schemas.microsoft.com/office/powerpoint/2010/main" val="33199934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85000" lnSpcReduction="20000"/>
          </a:bodyPr>
          <a:lstStyle/>
          <a:p>
            <a:pPr marL="109728" indent="0">
              <a:buNone/>
            </a:pPr>
            <a:r>
              <a:rPr lang="pl-PL" b="1" dirty="0"/>
              <a:t>Art. 8. </a:t>
            </a:r>
            <a:r>
              <a:rPr lang="pl-PL" dirty="0"/>
              <a:t>§ 1.  Prokurator  przełożony  uprawniony  jest  do  zmiany  lub  uchylenia decyzji  prokuratora  podległego.  Zmiana  lub  uchylenie  decyzji  wymagają  formy pisemnej i są włączane do akt sprawy.</a:t>
            </a:r>
          </a:p>
          <a:p>
            <a:pPr marL="109728" indent="0">
              <a:buNone/>
            </a:pPr>
            <a:r>
              <a:rPr lang="pl-PL" dirty="0"/>
              <a:t>§ 2. Zmiana  lub  uchylenie  decyzji  doręczonej  stronom,  ich  pełnomocnikom lub  obrońcom  oraz  innym  uprawnionym  podmiotom  może  nastąpić  wyłącznie z zachowaniem trybu i zasad określonych w ustawie.</a:t>
            </a:r>
          </a:p>
          <a:p>
            <a:pPr marL="109728" indent="0">
              <a:buNone/>
            </a:pPr>
            <a:endParaRPr lang="pl-PL" dirty="0"/>
          </a:p>
          <a:p>
            <a:pPr marL="109728" indent="0">
              <a:buNone/>
            </a:pPr>
            <a:r>
              <a:rPr lang="pl-PL" b="1" dirty="0"/>
              <a:t>Art. 9. </a:t>
            </a:r>
            <a:r>
              <a:rPr lang="pl-PL" dirty="0"/>
              <a:t>§ 1. Prokurator przełożony może powierzyć podległym prokuratorom wykonywanie  czynności  należących  do  jego  zakresu  działania,  chyba  że  ustawa zastrzega określoną czynność wyłącznie do jego właściwości.</a:t>
            </a:r>
          </a:p>
          <a:p>
            <a:pPr marL="109728" indent="0">
              <a:buNone/>
            </a:pPr>
            <a:r>
              <a:rPr lang="pl-PL" dirty="0"/>
              <a:t>§ 2. Prokurator  przełożony  może  przejmować  sprawy  prowadzone  przez prokuratorów  podległych  i wykonywać  ich  czynności,  chyba  że  przepisy  ustawy stanowią inaczej.</a:t>
            </a:r>
          </a:p>
        </p:txBody>
      </p:sp>
    </p:spTree>
    <p:extLst>
      <p:ext uri="{BB962C8B-B14F-4D97-AF65-F5344CB8AC3E}">
        <p14:creationId xmlns:p14="http://schemas.microsoft.com/office/powerpoint/2010/main" val="2768031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29600" cy="4389120"/>
          </a:xfrm>
        </p:spPr>
        <p:txBody>
          <a:bodyPr>
            <a:normAutofit fontScale="85000" lnSpcReduction="20000"/>
          </a:bodyPr>
          <a:lstStyle/>
          <a:p>
            <a:endParaRPr lang="pl-PL" dirty="0"/>
          </a:p>
          <a:p>
            <a:r>
              <a:rPr lang="pl-PL" dirty="0"/>
              <a:t>Zasada </a:t>
            </a:r>
            <a:r>
              <a:rPr lang="pl-PL" b="1" dirty="0"/>
              <a:t>samodzielności</a:t>
            </a:r>
          </a:p>
          <a:p>
            <a:endParaRPr lang="pl-PL" b="1" dirty="0"/>
          </a:p>
          <a:p>
            <a:pPr marL="109728" indent="0" algn="just">
              <a:buNone/>
            </a:pPr>
            <a:r>
              <a:rPr lang="pl-PL" dirty="0"/>
              <a:t>W przypadku ujawnienia się </a:t>
            </a:r>
            <a:r>
              <a:rPr lang="pl-PL" b="1" dirty="0"/>
              <a:t>nowych okoliczności w postępowaniu sądowym </a:t>
            </a:r>
            <a:r>
              <a:rPr lang="pl-PL" dirty="0"/>
              <a:t>prokurator samodzielnie podejmuje decyzje związane z dalszym tokiem tego postępowania.</a:t>
            </a:r>
          </a:p>
          <a:p>
            <a:pPr marL="109728" indent="0">
              <a:buNone/>
            </a:pPr>
            <a:endParaRPr lang="pl-PL" dirty="0"/>
          </a:p>
          <a:p>
            <a:pPr marL="109728" indent="0" algn="just">
              <a:buNone/>
            </a:pPr>
            <a:r>
              <a:rPr lang="pl-PL" b="1" dirty="0"/>
              <a:t>Art. 7 § 6. </a:t>
            </a:r>
            <a:r>
              <a:rPr lang="pl-PL" dirty="0"/>
              <a:t>W przypadku  gdy  w postępowaniu  sądowym  ujawnią  się  nowe okoliczności,  prokurator  samodzielnie  podejmuje  decyzje  związane  z dalszym tokiem  tego  postępowania.  Jeżeli  następstwem  decyzji  może  być  konieczność dokonania wydatku przewyższającego kwotę ustaloną przez kierownika jednostki organizacyjnej, prokurator może podjąć decyzję po uzyskaniu zgody kierownika jednostki organizacyjnej. </a:t>
            </a:r>
          </a:p>
          <a:p>
            <a:pPr marL="109728" indent="0">
              <a:buNone/>
            </a:pPr>
            <a:endParaRPr lang="pl-PL" dirty="0"/>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val="4407085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229600" cy="2883776"/>
          </a:xfrm>
        </p:spPr>
        <p:txBody>
          <a:bodyPr/>
          <a:lstStyle/>
          <a:p>
            <a:pPr marL="109728" indent="0" algn="just">
              <a:buNone/>
            </a:pPr>
            <a:r>
              <a:rPr lang="pl-PL" b="1" dirty="0"/>
              <a:t>Zasada obiektywizmu </a:t>
            </a:r>
            <a:r>
              <a:rPr lang="pl-PL" dirty="0"/>
              <a:t>- dyrektywa, zgodnie z którą organ procesowy powinien mieć bezstronny stosunek do stron i innych uczestników procesu oraz nie powinien kierunkowo nastawiać się do samej sprawy.</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3699806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20249"/>
            <a:ext cx="8229600" cy="5112568"/>
          </a:xfrm>
        </p:spPr>
        <p:txBody>
          <a:bodyPr>
            <a:normAutofit fontScale="77500" lnSpcReduction="20000"/>
          </a:bodyPr>
          <a:lstStyle/>
          <a:p>
            <a:pPr algn="just"/>
            <a:r>
              <a:rPr lang="pl-PL" dirty="0"/>
              <a:t>Art. 4 k.p.k.→ dotyczy wszystkich organów procesowych.</a:t>
            </a:r>
          </a:p>
          <a:p>
            <a:pPr algn="just"/>
            <a:endParaRPr lang="pl-PL" dirty="0"/>
          </a:p>
          <a:p>
            <a:pPr algn="just"/>
            <a:r>
              <a:rPr lang="pl-PL" dirty="0"/>
              <a:t>Obowiązywanie tej zasady, w aspekcie bezstronności, można również wywieść z przepisów o wyłączeniu uczestników procesu</a:t>
            </a:r>
          </a:p>
          <a:p>
            <a:pPr algn="just">
              <a:buFontTx/>
              <a:buChar char="-"/>
            </a:pPr>
            <a:r>
              <a:rPr lang="pl-PL" dirty="0"/>
              <a:t>wyłączenie sędziego (art. 40-41 k.p.k.),</a:t>
            </a:r>
          </a:p>
          <a:p>
            <a:pPr algn="just">
              <a:buFontTx/>
              <a:buChar char="-"/>
            </a:pPr>
            <a:r>
              <a:rPr lang="pl-PL" dirty="0"/>
              <a:t>wyłączenie mediatora (art. 23a § 3 k.p.k.),</a:t>
            </a:r>
          </a:p>
          <a:p>
            <a:pPr algn="just">
              <a:buFontTx/>
              <a:buChar char="-"/>
            </a:pPr>
            <a:r>
              <a:rPr lang="pl-PL" dirty="0"/>
              <a:t>wyłączenie ławnika i referendarza sądowego (art. 44 k.p.k.),</a:t>
            </a:r>
          </a:p>
          <a:p>
            <a:pPr algn="just">
              <a:buFontTx/>
              <a:buChar char="-"/>
            </a:pPr>
            <a:r>
              <a:rPr lang="pl-PL" dirty="0"/>
              <a:t>wyłączenie prokuratora i innych organów prowadzących postępowanie przygotowawcze lub będących oskarżycielem publicznym przed sądem (art. 47 § 1 k.p.k.),</a:t>
            </a:r>
          </a:p>
          <a:p>
            <a:pPr algn="just">
              <a:buFontTx/>
              <a:buChar char="-"/>
            </a:pPr>
            <a:r>
              <a:rPr lang="pl-PL" dirty="0"/>
              <a:t>wyłączenie biegłego (art. 196 § 3 k.p.k.),</a:t>
            </a:r>
          </a:p>
          <a:p>
            <a:pPr algn="just">
              <a:buFontTx/>
              <a:buChar char="-"/>
            </a:pPr>
            <a:r>
              <a:rPr lang="pl-PL" dirty="0"/>
              <a:t>wyłączenie tłumacza (art. 204 § 3 k.p.k.),</a:t>
            </a:r>
          </a:p>
          <a:p>
            <a:pPr algn="just">
              <a:buFontTx/>
              <a:buChar char="-"/>
            </a:pPr>
            <a:r>
              <a:rPr lang="pl-PL" dirty="0"/>
              <a:t>wyłączenie specjalisty (art. 206 § 1 k.p.k.),</a:t>
            </a:r>
          </a:p>
          <a:p>
            <a:pPr algn="just">
              <a:buFontTx/>
              <a:buChar char="-"/>
            </a:pPr>
            <a:r>
              <a:rPr lang="pl-PL" dirty="0"/>
              <a:t>wyłączenie protokolanta i stenografa (art. 146 § 1 k.p.k.),</a:t>
            </a:r>
          </a:p>
          <a:p>
            <a:pPr algn="just">
              <a:buFontTx/>
              <a:buChar char="-"/>
            </a:pPr>
            <a:r>
              <a:rPr lang="pl-PL" dirty="0"/>
              <a:t>wyłączenie osoby przeprowadzającej wywiad środowiskowy (art. 214 § 8 k.p.k.).</a:t>
            </a:r>
          </a:p>
        </p:txBody>
      </p:sp>
      <p:sp>
        <p:nvSpPr>
          <p:cNvPr id="3" name="Title 2"/>
          <p:cNvSpPr>
            <a:spLocks noGrp="1"/>
          </p:cNvSpPr>
          <p:nvPr>
            <p:ph type="title"/>
          </p:nvPr>
        </p:nvSpPr>
        <p:spPr>
          <a:xfrm>
            <a:off x="395536"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335765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a:p>
          <a:p>
            <a:pPr marL="109728" indent="0" algn="ctr">
              <a:buNone/>
            </a:pPr>
            <a:endParaRPr lang="pl-PL" dirty="0"/>
          </a:p>
        </p:txBody>
      </p:sp>
      <p:sp>
        <p:nvSpPr>
          <p:cNvPr id="3" name="Title 2"/>
          <p:cNvSpPr>
            <a:spLocks noGrp="1"/>
          </p:cNvSpPr>
          <p:nvPr>
            <p:ph type="title"/>
          </p:nvPr>
        </p:nvSpPr>
        <p:spPr/>
        <p:txBody>
          <a:bodyPr/>
          <a:lstStyle/>
          <a:p>
            <a:pPr algn="ctr"/>
            <a:r>
              <a:rPr lang="pl-PL" dirty="0"/>
              <a:t>Zasada obiektywizmu</a:t>
            </a:r>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a:t>NEUTRALNOŚĆ</a:t>
            </a:r>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ORGAN PROCESOWY</a:t>
            </a:r>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a:t>
            </a:r>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SPRAWA</a:t>
            </a:r>
          </a:p>
        </p:txBody>
      </p:sp>
    </p:spTree>
    <p:extLst>
      <p:ext uri="{BB962C8B-B14F-4D97-AF65-F5344CB8AC3E}">
        <p14:creationId xmlns:p14="http://schemas.microsoft.com/office/powerpoint/2010/main" val="2152850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Nakazuje organom dokonującym czynności procesowych podejście do uczestników procesu oraz do samej sprawy bez uprzedzeń oraz bez uprzedniego nastawienia.</a:t>
            </a:r>
          </a:p>
          <a:p>
            <a:pPr algn="just"/>
            <a:endParaRPr lang="pl-PL" dirty="0"/>
          </a:p>
          <a:p>
            <a:pPr algn="just"/>
            <a:r>
              <a:rPr lang="pl-PL" dirty="0"/>
              <a:t>Organy procesowe zobowiązane są do wyzbycia się czysto subiektywnej perspektywy oraz wszechstronnego przeanalizowania sprawy i poświęcenia szczególnej uwagi stanowisku stron.</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20999029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dirty="0"/>
              <a:t>Obiektywizm jest realny, gdy zostaną spełnione następujące warunki:</a:t>
            </a:r>
          </a:p>
          <a:p>
            <a:pPr marL="624078" indent="-514350" algn="just">
              <a:buAutoNum type="arabicParenR"/>
            </a:pPr>
            <a:r>
              <a:rPr lang="pl-PL" dirty="0"/>
              <a:t>niezawisłość,</a:t>
            </a:r>
          </a:p>
          <a:p>
            <a:pPr marL="624078" indent="-514350" algn="just">
              <a:buAutoNum type="arabicParenR"/>
            </a:pPr>
            <a:endParaRPr lang="pl-PL" dirty="0"/>
          </a:p>
          <a:p>
            <a:pPr marL="624078" indent="-514350" algn="just">
              <a:buAutoNum type="arabicParenR"/>
            </a:pPr>
            <a:r>
              <a:rPr lang="pl-PL" dirty="0"/>
              <a:t>przestrzeganie reguły </a:t>
            </a:r>
            <a:r>
              <a:rPr lang="pl-PL" i="1" dirty="0"/>
              <a:t>audiatur et altera pars,</a:t>
            </a:r>
          </a:p>
          <a:p>
            <a:pPr marL="624078" indent="-514350" algn="just">
              <a:buAutoNum type="arabicParenR"/>
            </a:pPr>
            <a:endParaRPr lang="pl-PL" i="1" dirty="0"/>
          </a:p>
          <a:p>
            <a:pPr marL="624078" indent="-514350" algn="just">
              <a:buAutoNum type="arabicParenR"/>
            </a:pPr>
            <a:r>
              <a:rPr lang="pl-PL" dirty="0"/>
              <a:t>minimalne działanie czynników irracjonalnych, wpływających na podejmowanie decyzji.</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12723853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niezawisłość</a:t>
            </a:r>
          </a:p>
          <a:p>
            <a:pPr marL="109728" indent="0" algn="just">
              <a:buNone/>
            </a:pPr>
            <a:r>
              <a:rPr lang="pl-PL" dirty="0"/>
              <a:t>Niezawisłość nie tylko od stron procesowych, ale także od środowiska, oraz niepodległość sposobu myślenia.</a:t>
            </a:r>
          </a:p>
          <a:p>
            <a:pPr marL="109728" indent="0" algn="just">
              <a:buNone/>
            </a:pPr>
            <a:endParaRPr lang="pl-PL" dirty="0"/>
          </a:p>
          <a:p>
            <a:pPr algn="just"/>
            <a:r>
              <a:rPr lang="pl-PL" b="1" i="1" dirty="0"/>
              <a:t>audiatur et altera pars</a:t>
            </a:r>
          </a:p>
          <a:p>
            <a:pPr marL="109728" indent="0" algn="just">
              <a:buNone/>
            </a:pPr>
            <a:r>
              <a:rPr lang="pl-PL" dirty="0"/>
              <a:t>Należy wziąć pod uwagę cały materiał dowodowy, świadczący na rzecz, jak i przeciw każdej ze stron, oraz wysłuchać argumentów wszystkich stron procesowych.</a:t>
            </a:r>
          </a:p>
          <a:p>
            <a:pPr marL="109728" indent="0" algn="just">
              <a:buNone/>
            </a:pPr>
            <a:endParaRPr lang="pl-PL" dirty="0"/>
          </a:p>
          <a:p>
            <a:pPr algn="just"/>
            <a:r>
              <a:rPr lang="pl-PL" b="1" dirty="0"/>
              <a:t>minimalne działanie czynników irracjonalnych</a:t>
            </a:r>
          </a:p>
          <a:p>
            <a:pPr marL="109728" indent="0" algn="just">
              <a:buNone/>
            </a:pPr>
            <a:r>
              <a:rPr lang="pl-PL" dirty="0"/>
              <a:t>Warunek ten nie sprowadza się do żądania, by sędzia stał się automatem. Chodzi o to, aby poziom irracjonalizmu został zredukowany do minimum. Służy temu doświadczenie życiowe i charakter sędziego, jego wiedza i kolektywność orzekania.</a:t>
            </a:r>
          </a:p>
        </p:txBody>
      </p:sp>
      <p:sp>
        <p:nvSpPr>
          <p:cNvPr id="3" name="Title 2"/>
          <p:cNvSpPr>
            <a:spLocks noGrp="1"/>
          </p:cNvSpPr>
          <p:nvPr>
            <p:ph type="title"/>
          </p:nvPr>
        </p:nvSpPr>
        <p:spPr/>
        <p:txBody>
          <a:bodyPr/>
          <a:lstStyle/>
          <a:p>
            <a:pPr algn="ctr"/>
            <a:r>
              <a:rPr lang="pl-PL" dirty="0"/>
              <a:t>Zasada obiektywzimu</a:t>
            </a:r>
          </a:p>
        </p:txBody>
      </p:sp>
    </p:spTree>
    <p:extLst>
      <p:ext uri="{BB962C8B-B14F-4D97-AF65-F5344CB8AC3E}">
        <p14:creationId xmlns:p14="http://schemas.microsoft.com/office/powerpoint/2010/main" val="17040288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968552"/>
          </a:xfrm>
        </p:spPr>
        <p:txBody>
          <a:bodyPr>
            <a:normAutofit fontScale="92500" lnSpcReduction="10000"/>
          </a:bodyPr>
          <a:lstStyle/>
          <a:p>
            <a:pPr marL="109728" indent="0" algn="ctr">
              <a:buNone/>
            </a:pPr>
            <a:r>
              <a:rPr lang="pl-PL" b="1" dirty="0"/>
              <a:t>Gwarancje zasady obiektywizmu</a:t>
            </a:r>
          </a:p>
          <a:p>
            <a:pPr marL="109728" indent="0" algn="ctr">
              <a:buNone/>
            </a:pPr>
            <a:endParaRPr lang="pl-PL" b="1" dirty="0"/>
          </a:p>
          <a:p>
            <a:r>
              <a:rPr lang="pl-PL" dirty="0"/>
              <a:t>niezależność sądownictwa,</a:t>
            </a:r>
          </a:p>
          <a:p>
            <a:r>
              <a:rPr lang="pl-PL" dirty="0"/>
              <a:t>niezawisłość sędziowska,</a:t>
            </a:r>
          </a:p>
          <a:p>
            <a:r>
              <a:rPr lang="pl-PL" dirty="0"/>
              <a:t>ustawowo określona właściwość sądów,</a:t>
            </a:r>
          </a:p>
          <a:p>
            <a:r>
              <a:rPr lang="pl-PL" dirty="0"/>
              <a:t>ustawowe regulacje dotyczące wyznaczania składów orzekających,</a:t>
            </a:r>
          </a:p>
          <a:p>
            <a:r>
              <a:rPr lang="pl-PL" dirty="0"/>
              <a:t>kolegialność składu orzekającego,</a:t>
            </a:r>
          </a:p>
          <a:p>
            <a:r>
              <a:rPr lang="pl-PL" dirty="0"/>
              <a:t>instytucja wyłączenia uczestników postępowania,</a:t>
            </a:r>
          </a:p>
          <a:p>
            <a:r>
              <a:rPr lang="pl-PL" dirty="0"/>
              <a:t>jawność postępowania,</a:t>
            </a:r>
          </a:p>
          <a:p>
            <a:r>
              <a:rPr lang="pl-PL" dirty="0"/>
              <a:t>obowiązek uzasadniania rozstrzygnięć procesowych,</a:t>
            </a:r>
          </a:p>
          <a:p>
            <a:r>
              <a:rPr lang="pl-PL" dirty="0"/>
              <a:t>kontrola instancyjna.</a:t>
            </a:r>
          </a:p>
        </p:txBody>
      </p:sp>
      <p:sp>
        <p:nvSpPr>
          <p:cNvPr id="3" name="Title 2"/>
          <p:cNvSpPr>
            <a:spLocks noGrp="1"/>
          </p:cNvSpPr>
          <p:nvPr>
            <p:ph type="title"/>
          </p:nvPr>
        </p:nvSpPr>
        <p:spPr>
          <a:xfrm>
            <a:off x="467544"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4575483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pPr marL="0" indent="0" algn="just">
              <a:buNone/>
            </a:pPr>
            <a:r>
              <a:rPr lang="pl-PL" dirty="0"/>
              <a:t>Policjant obowiązany jest przestrzegać dyscypliny służbowej oraz wykonywać rozkazy i polecenia przełożonych oraz dochować obowiązków wynikających z roty złożonego ślubowania. </a:t>
            </a:r>
          </a:p>
          <a:p>
            <a:pPr marL="0" indent="0" algn="just">
              <a:buNone/>
            </a:pPr>
            <a:r>
              <a:rPr lang="pl-PL" dirty="0"/>
              <a:t>Policjanci w toku wykonywania czynności służbowych mają </a:t>
            </a:r>
            <a:r>
              <a:rPr lang="pl-PL" b="1" dirty="0"/>
              <a:t>obowiązek respektowania godności ludzkiej oraz przestrzegania i ochrony praw człowieka.</a:t>
            </a:r>
          </a:p>
          <a:p>
            <a:pPr marL="0" indent="0" algn="just">
              <a:buNone/>
            </a:pPr>
            <a:r>
              <a:rPr lang="pl-PL" dirty="0"/>
              <a:t>Na Policji spoczywa główny ciężar walki z przestępczością w Polsce. </a:t>
            </a:r>
          </a:p>
        </p:txBody>
      </p:sp>
    </p:spTree>
    <p:extLst>
      <p:ext uri="{BB962C8B-B14F-4D97-AF65-F5344CB8AC3E}">
        <p14:creationId xmlns:p14="http://schemas.microsoft.com/office/powerpoint/2010/main" val="7980821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753B5F-80F4-4BA9-9DEB-22FB09224E31}"/>
              </a:ext>
            </a:extLst>
          </p:cNvPr>
          <p:cNvSpPr>
            <a:spLocks noGrp="1"/>
          </p:cNvSpPr>
          <p:nvPr>
            <p:ph type="title"/>
          </p:nvPr>
        </p:nvSpPr>
        <p:spPr/>
        <p:txBody>
          <a:bodyPr/>
          <a:lstStyle/>
          <a:p>
            <a:pPr algn="ctr"/>
            <a:r>
              <a:rPr lang="pl-PL" dirty="0"/>
              <a:t>Rozporządzenie</a:t>
            </a:r>
          </a:p>
        </p:txBody>
      </p:sp>
      <p:sp>
        <p:nvSpPr>
          <p:cNvPr id="3" name="Symbol zastępczy zawartości 2">
            <a:extLst>
              <a:ext uri="{FF2B5EF4-FFF2-40B4-BE49-F238E27FC236}">
                <a16:creationId xmlns:a16="http://schemas.microsoft.com/office/drawing/2014/main" id="{236B70D1-4587-4C23-A4B7-9D951B1623A4}"/>
              </a:ext>
            </a:extLst>
          </p:cNvPr>
          <p:cNvSpPr>
            <a:spLocks noGrp="1"/>
          </p:cNvSpPr>
          <p:nvPr>
            <p:ph idx="1"/>
          </p:nvPr>
        </p:nvSpPr>
        <p:spPr/>
        <p:txBody>
          <a:bodyPr/>
          <a:lstStyle/>
          <a:p>
            <a:pPr marL="0" indent="0" algn="ctr">
              <a:buNone/>
            </a:pPr>
            <a:r>
              <a:rPr lang="pl-PL" b="1" dirty="0"/>
              <a:t>ROZPORZĄDZENIE MINISTRA SPRAWIEDLIWOŚCI </a:t>
            </a:r>
            <a:r>
              <a:rPr lang="pl-PL" dirty="0"/>
              <a:t>z dnia 22 września 2015 r.</a:t>
            </a:r>
          </a:p>
          <a:p>
            <a:pPr marL="0" indent="0" algn="just">
              <a:buNone/>
            </a:pPr>
            <a:r>
              <a:rPr lang="pl-PL" b="1" dirty="0"/>
              <a:t>w sprawie organów uprawnionych obok Policji do prowadzenia dochodzeń oraz organów uprawnionych do wnoszenia i popierania oskarżenia przed sądem pierwszej instancji w sprawach, w których prowadzono dochodzenie, jak również zakresu spraw zleconych tym organom</a:t>
            </a:r>
          </a:p>
          <a:p>
            <a:endParaRPr lang="pl-PL" dirty="0"/>
          </a:p>
        </p:txBody>
      </p:sp>
    </p:spTree>
    <p:extLst>
      <p:ext uri="{BB962C8B-B14F-4D97-AF65-F5344CB8AC3E}">
        <p14:creationId xmlns:p14="http://schemas.microsoft.com/office/powerpoint/2010/main" val="35584868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pPr algn="just"/>
            <a:r>
              <a:rPr lang="pl-PL" b="1" dirty="0"/>
              <a:t>Strona postępowania -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a:t>Strony procesowe</a:t>
            </a:r>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a:t>Źródło: S. Waltoś, P. Hofmański, </a:t>
            </a:r>
            <a:r>
              <a:rPr lang="pl-PL" sz="1400" i="1" dirty="0"/>
              <a:t>Proces karny. Zarys systemu, </a:t>
            </a:r>
            <a:r>
              <a:rPr lang="pl-PL" sz="1400" dirty="0"/>
              <a:t>Warszawa 2016, s. 184.</a:t>
            </a:r>
          </a:p>
        </p:txBody>
      </p:sp>
    </p:spTree>
    <p:extLst>
      <p:ext uri="{BB962C8B-B14F-4D97-AF65-F5344CB8AC3E}">
        <p14:creationId xmlns:p14="http://schemas.microsoft.com/office/powerpoint/2010/main" val="42058109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ZASTĘPCZA</a:t>
            </a:r>
          </a:p>
          <a:p>
            <a:pPr marL="109728" indent="0" algn="ctr">
              <a:buNone/>
            </a:pPr>
            <a:endParaRPr lang="pl-PL" b="1" dirty="0"/>
          </a:p>
          <a:p>
            <a:r>
              <a:rPr lang="pl-PL" dirty="0"/>
              <a:t>podmiot wchodzący w prawa pokrzywdzonego w razie jego śmierci jeszcze przed rozpoczęciem przewodu sądowego</a:t>
            </a:r>
          </a:p>
        </p:txBody>
      </p:sp>
      <p:sp>
        <p:nvSpPr>
          <p:cNvPr id="6" name="Content Placeholder 5"/>
          <p:cNvSpPr>
            <a:spLocks noGrp="1"/>
          </p:cNvSpPr>
          <p:nvPr>
            <p:ph sz="quarter" idx="4"/>
          </p:nvPr>
        </p:nvSpPr>
        <p:spPr/>
        <p:txBody>
          <a:bodyPr>
            <a:normAutofit/>
          </a:bodyPr>
          <a:lstStyle/>
          <a:p>
            <a:pPr marL="109728" indent="0" algn="ctr">
              <a:buNone/>
            </a:pPr>
            <a:r>
              <a:rPr lang="pl-PL" b="1" dirty="0"/>
              <a:t>NOWA</a:t>
            </a:r>
          </a:p>
          <a:p>
            <a:endParaRPr lang="pl-PL" dirty="0"/>
          </a:p>
          <a:p>
            <a:r>
              <a:rPr lang="pl-PL" dirty="0"/>
              <a:t>podmiot wchodzący w prawa pokrzywdzonego mającego status strony postępowania sądowego w razie jego śmierci już po rozpoczęciu przewodu sądowego</a:t>
            </a:r>
          </a:p>
        </p:txBody>
      </p:sp>
    </p:spTree>
    <p:extLst>
      <p:ext uri="{BB962C8B-B14F-4D97-AF65-F5344CB8AC3E}">
        <p14:creationId xmlns:p14="http://schemas.microsoft.com/office/powerpoint/2010/main" val="1497057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pl-PL" b="1" dirty="0"/>
              <a:t>Oskarżyciel publiczny - </a:t>
            </a:r>
            <a:r>
              <a:rPr lang="pl-PL" dirty="0"/>
              <a:t>organ państwowy wnoszący i popierający oskarżenie w sprawach o przestępstwa publicznoskargowe.</a:t>
            </a:r>
          </a:p>
          <a:p>
            <a:pPr algn="just"/>
            <a:endParaRPr lang="pl-PL" dirty="0"/>
          </a:p>
          <a:p>
            <a:pPr algn="just"/>
            <a:r>
              <a:rPr lang="pl-PL" dirty="0"/>
              <a:t>Najczęściej </a:t>
            </a:r>
            <a:r>
              <a:rPr lang="pl-PL" b="1" dirty="0"/>
              <a:t>prokurator </a:t>
            </a:r>
            <a:r>
              <a:rPr lang="pl-PL" dirty="0"/>
              <a:t>→ art. 45 § 1 k.p.k. </a:t>
            </a:r>
          </a:p>
          <a:p>
            <a:pPr algn="just"/>
            <a:endParaRPr lang="pl-PL" dirty="0"/>
          </a:p>
          <a:p>
            <a:pPr algn="just"/>
            <a:r>
              <a:rPr lang="pl-PL" b="1" dirty="0"/>
              <a:t>Nieprokuratorscy oskarżyciele publiczni </a:t>
            </a:r>
            <a:r>
              <a:rPr lang="pl-PL" dirty="0"/>
              <a:t>→ art. 45 § 2 k.p.k., np. Państwowa Straż Łowiecka, Straż Leśna.</a:t>
            </a:r>
          </a:p>
          <a:p>
            <a:pPr algn="just"/>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pPr algn="just"/>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lstStyle/>
          <a:p>
            <a:pPr algn="ctr"/>
            <a:r>
              <a:rPr lang="pl-PL" b="1" dirty="0"/>
              <a:t>Strony bierne</a:t>
            </a:r>
          </a:p>
        </p:txBody>
      </p:sp>
      <p:sp>
        <p:nvSpPr>
          <p:cNvPr id="3" name="Symbol zastępczy zawartości 2"/>
          <p:cNvSpPr>
            <a:spLocks noGrp="1"/>
          </p:cNvSpPr>
          <p:nvPr>
            <p:ph idx="1"/>
          </p:nvPr>
        </p:nvSpPr>
        <p:spPr>
          <a:xfrm>
            <a:off x="467544" y="1052736"/>
            <a:ext cx="8435280" cy="4709120"/>
          </a:xfrm>
        </p:spPr>
        <p:txBody>
          <a:bodyPr>
            <a:noAutofit/>
          </a:bodyPr>
          <a:lstStyle/>
          <a:p>
            <a:pPr marL="0" indent="0">
              <a:buNone/>
            </a:pPr>
            <a:r>
              <a:rPr lang="pl-PL" sz="1800" dirty="0"/>
              <a:t>Stronami biernymi są: </a:t>
            </a:r>
            <a:r>
              <a:rPr lang="pl-PL" sz="1800" b="1" dirty="0"/>
              <a:t>oskarżony</a:t>
            </a:r>
            <a:r>
              <a:rPr lang="pl-PL" sz="1800" dirty="0"/>
              <a:t> (art. 71 – 81 k.p.k.)</a:t>
            </a:r>
            <a:r>
              <a:rPr lang="pl-PL" sz="1800" b="1" dirty="0"/>
              <a:t> i skazany </a:t>
            </a:r>
            <a:r>
              <a:rPr lang="pl-PL" sz="1800" dirty="0"/>
              <a:t>(k.k.w.)</a:t>
            </a:r>
            <a:r>
              <a:rPr lang="pl-PL" sz="1800" b="1" dirty="0"/>
              <a:t>.</a:t>
            </a:r>
            <a:endParaRPr lang="pl-PL" sz="1800" dirty="0"/>
          </a:p>
          <a:p>
            <a:pPr marL="0" indent="0" algn="just">
              <a:buNone/>
            </a:pPr>
            <a:r>
              <a:rPr lang="pl-PL" sz="1800" dirty="0"/>
              <a:t>Pojęcie oskarżonego występuje w trzech znaczeniach (art. 71 § 1-2 k.p.k.):</a:t>
            </a:r>
          </a:p>
          <a:p>
            <a:pPr marL="0" indent="0" algn="just">
              <a:buNone/>
            </a:pPr>
            <a:r>
              <a:rPr lang="pl-PL" sz="1800" dirty="0"/>
              <a:t>1)  </a:t>
            </a:r>
            <a:r>
              <a:rPr lang="pl-PL" sz="1800" b="1" dirty="0"/>
              <a:t>ścisłym</a:t>
            </a:r>
            <a:r>
              <a:rPr lang="pl-PL" sz="1800" dirty="0"/>
              <a:t> – wówczas oskarżonym jest osoba, przeciwko której wniesiono akt oskarżenia, a także osoba, co do której prokurator złożył wniosek o warunkowe umorzenie postępowania;</a:t>
            </a:r>
          </a:p>
          <a:p>
            <a:pPr marL="0" indent="0" algn="just">
              <a:buNone/>
            </a:pPr>
            <a:r>
              <a:rPr lang="pl-PL" sz="1800" b="1" dirty="0"/>
              <a:t>2) szerszym </a:t>
            </a:r>
            <a:r>
              <a:rPr lang="pl-PL" sz="1800" dirty="0"/>
              <a:t>– wówczas za oskarżonego uznaje się nie tylko oskarżonego w sensie ścisłym, ale również podejrzanego, czyli osobę, co do której wydano postanowienie o przedstawieniu zarzutów albo której bez wydania takiego postanowienia postawiono zarzut w związku z przystąpieniem do przesłuchania w charakterze podejrzanego;</a:t>
            </a:r>
          </a:p>
          <a:p>
            <a:pPr marL="0" indent="0" algn="just">
              <a:buNone/>
            </a:pPr>
            <a:r>
              <a:rPr lang="pl-PL" sz="1800" dirty="0"/>
              <a:t>3) </a:t>
            </a:r>
            <a:r>
              <a:rPr lang="pl-PL" sz="1800" b="1" dirty="0"/>
              <a:t>najszerszym</a:t>
            </a:r>
            <a:r>
              <a:rPr lang="pl-PL" sz="1800" dirty="0"/>
              <a:t> – obejmuje także </a:t>
            </a:r>
            <a:r>
              <a:rPr lang="pl-PL" sz="1800" b="1" dirty="0"/>
              <a:t>osobę podejrzaną</a:t>
            </a:r>
            <a:r>
              <a:rPr lang="pl-PL" sz="1800" dirty="0"/>
              <a:t> (tzw. faktycznie podejrzanego), czyli osobę, w stosunku do której podjęto w postępowaniu przygotowawczym pewne czynności procesowe (np. art. 219, 237 § 4, 243, 244, 308 k.p.k.) wskazujące, że traktuje się ją jak podejrzanego, choć nie wydano jeszcze postanowienia o przedstawieniu zarzutów lub nie przystąpiono do przesłuchania w charakterze podejrzanego.</a:t>
            </a:r>
          </a:p>
          <a:p>
            <a:pPr marL="0" indent="0">
              <a:buNone/>
            </a:pPr>
            <a:r>
              <a:rPr lang="pl-PL" sz="1800" b="1" dirty="0"/>
              <a:t>Skazany </a:t>
            </a:r>
            <a:r>
              <a:rPr lang="pl-PL" sz="1800" dirty="0"/>
              <a:t>to osoba, w stosunku do której wydano prawomocny wyrok skazujący. Oskarżony „przekształca się” w skazanego z chwilą uprawomocnienia się wyroku skazującego.</a:t>
            </a:r>
            <a:endParaRPr lang="pl-PL" sz="1800" b="1" dirty="0"/>
          </a:p>
        </p:txBody>
      </p:sp>
    </p:spTree>
    <p:extLst>
      <p:ext uri="{BB962C8B-B14F-4D97-AF65-F5344CB8AC3E}">
        <p14:creationId xmlns:p14="http://schemas.microsoft.com/office/powerpoint/2010/main" val="78161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100012" y="-1323974"/>
          <a:ext cx="9043988" cy="5924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0013" y="2630507"/>
            <a:ext cx="2593181" cy="4247317"/>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3596878" y="2615417"/>
            <a:ext cx="2068116" cy="3693319"/>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6228184" y="2615417"/>
            <a:ext cx="2915817" cy="3139321"/>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albo wniosek w trybie art. 335 § 1 k.p.k. </a:t>
            </a:r>
          </a:p>
          <a:p>
            <a:pPr algn="just"/>
            <a:endParaRPr lang="pl-PL" dirty="0"/>
          </a:p>
        </p:txBody>
      </p:sp>
      <p:sp>
        <p:nvSpPr>
          <p:cNvPr id="8" name="pole tekstowe 7"/>
          <p:cNvSpPr txBox="1"/>
          <p:nvPr/>
        </p:nvSpPr>
        <p:spPr>
          <a:xfrm>
            <a:off x="1864519" y="133351"/>
            <a:ext cx="2563465" cy="1015663"/>
          </a:xfrm>
          <a:prstGeom prst="rect">
            <a:avLst/>
          </a:prstGeom>
          <a:noFill/>
        </p:spPr>
        <p:txBody>
          <a:bodyPr wrap="square" rtlCol="0">
            <a:spAutoFit/>
          </a:bodyPr>
          <a:lstStyle/>
          <a:p>
            <a:r>
              <a:rPr lang="pl-PL" sz="2000" b="1" dirty="0"/>
              <a:t>PRZEDSTAWIENIE ZARZUTÓW – ART. 313 </a:t>
            </a:r>
          </a:p>
        </p:txBody>
      </p:sp>
      <p:sp>
        <p:nvSpPr>
          <p:cNvPr id="9" name="pole tekstowe 8"/>
          <p:cNvSpPr txBox="1"/>
          <p:nvPr/>
        </p:nvSpPr>
        <p:spPr>
          <a:xfrm>
            <a:off x="4932040" y="25629"/>
            <a:ext cx="3984568" cy="1015663"/>
          </a:xfrm>
          <a:prstGeom prst="rect">
            <a:avLst/>
          </a:prstGeom>
          <a:noFill/>
        </p:spPr>
        <p:txBody>
          <a:bodyPr wrap="square" rtlCol="0">
            <a:spAutoFit/>
          </a:bodyPr>
          <a:lstStyle/>
          <a:p>
            <a:r>
              <a:rPr lang="pl-PL" sz="2000" b="1" dirty="0"/>
              <a:t>WNIESIENIE DO SĄDU OSKARŻENIA/WNIOSKU O WARUNKOWE UMORZENIE </a:t>
            </a:r>
          </a:p>
        </p:txBody>
      </p:sp>
      <p:sp>
        <p:nvSpPr>
          <p:cNvPr id="10" name="pole tekstowe 9"/>
          <p:cNvSpPr txBox="1"/>
          <p:nvPr/>
        </p:nvSpPr>
        <p:spPr>
          <a:xfrm>
            <a:off x="2693194" y="6150114"/>
            <a:ext cx="6419239" cy="707886"/>
          </a:xfrm>
          <a:prstGeom prst="rect">
            <a:avLst/>
          </a:prstGeom>
          <a:noFill/>
        </p:spPr>
        <p:txBody>
          <a:bodyPr wrap="square" rtlCol="0">
            <a:spAutoFit/>
          </a:bodyPr>
          <a:lstStyle/>
          <a:p>
            <a:pPr algn="ctr"/>
            <a:r>
              <a:rPr lang="pl-PL" sz="2000" b="1" u="sng" dirty="0">
                <a:solidFill>
                  <a:srgbClr val="FF0000"/>
                </a:solidFill>
              </a:rPr>
              <a:t>PODEJRZANY I OSOBA PODEJRZANA TO NIE JEST TO SAMO!!!</a:t>
            </a:r>
            <a:endParaRPr lang="pl-PL" sz="2000" dirty="0">
              <a:solidFill>
                <a:srgbClr val="FF0000"/>
              </a:solidFill>
            </a:endParaRPr>
          </a:p>
        </p:txBody>
      </p:sp>
    </p:spTree>
    <p:extLst>
      <p:ext uri="{BB962C8B-B14F-4D97-AF65-F5344CB8AC3E}">
        <p14:creationId xmlns:p14="http://schemas.microsoft.com/office/powerpoint/2010/main" val="17332923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9A60B4-4FD4-E7BC-D791-BD2FD000904A}"/>
              </a:ext>
            </a:extLst>
          </p:cNvPr>
          <p:cNvSpPr>
            <a:spLocks noGrp="1"/>
          </p:cNvSpPr>
          <p:nvPr>
            <p:ph type="title"/>
          </p:nvPr>
        </p:nvSpPr>
        <p:spPr/>
        <p:txBody>
          <a:bodyPr/>
          <a:lstStyle/>
          <a:p>
            <a:r>
              <a:rPr lang="pl-PL" dirty="0"/>
              <a:t>Projekt nowelizacji art. 71 k.p.k.</a:t>
            </a:r>
          </a:p>
        </p:txBody>
      </p:sp>
      <p:sp>
        <p:nvSpPr>
          <p:cNvPr id="3" name="Symbol zastępczy zawartości 2">
            <a:extLst>
              <a:ext uri="{FF2B5EF4-FFF2-40B4-BE49-F238E27FC236}">
                <a16:creationId xmlns:a16="http://schemas.microsoft.com/office/drawing/2014/main" id="{5088F4B1-53E2-7CDE-F1EE-503E625F8CFB}"/>
              </a:ext>
            </a:extLst>
          </p:cNvPr>
          <p:cNvSpPr>
            <a:spLocks noGrp="1"/>
          </p:cNvSpPr>
          <p:nvPr>
            <p:ph idx="1"/>
          </p:nvPr>
        </p:nvSpPr>
        <p:spPr/>
        <p:txBody>
          <a:bodyPr/>
          <a:lstStyle/>
          <a:p>
            <a:pPr algn="just"/>
            <a:r>
              <a:rPr lang="pl-PL" dirty="0"/>
              <a:t>Za podejrzanego uważa się osobę, co do której zebrane dowody dostatecznie uzasadniają podejrzenie popełnienia przez nią przestępstwa i wobec której podjęto czynność procesową ukierunkowaną na </a:t>
            </a:r>
            <a:r>
              <a:rPr lang="pl-PL"/>
              <a:t>jej ściganie. </a:t>
            </a:r>
          </a:p>
        </p:txBody>
      </p:sp>
    </p:spTree>
    <p:extLst>
      <p:ext uri="{BB962C8B-B14F-4D97-AF65-F5344CB8AC3E}">
        <p14:creationId xmlns:p14="http://schemas.microsoft.com/office/powerpoint/2010/main" val="30777444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pPr algn="just"/>
            <a:r>
              <a:rPr lang="pl-PL" dirty="0"/>
              <a:t>Oskarżony </a:t>
            </a:r>
            <a:r>
              <a:rPr lang="pl-PL" b="1" dirty="0"/>
              <a:t>nie ma obowiązku dowodzenia swojej niewinności</a:t>
            </a:r>
            <a:r>
              <a:rPr lang="pl-PL" dirty="0"/>
              <a:t>, ani obowiązku dostarczania dowodów na swoją niekorzyść (art. 74 § 1 k.p.k.). Jest to zasada </a:t>
            </a:r>
            <a:r>
              <a:rPr lang="pl-PL" b="1" i="1" dirty="0" err="1"/>
              <a:t>nemo</a:t>
            </a:r>
            <a:r>
              <a:rPr lang="pl-PL" b="1" i="1" dirty="0"/>
              <a:t> </a:t>
            </a:r>
            <a:r>
              <a:rPr lang="pl-PL" b="1" i="1" dirty="0" err="1"/>
              <a:t>se</a:t>
            </a:r>
            <a:r>
              <a:rPr lang="pl-PL" b="1" i="1" dirty="0"/>
              <a:t> </a:t>
            </a:r>
            <a:r>
              <a:rPr lang="pl-PL" b="1" i="1" dirty="0" err="1"/>
              <a:t>ipsum</a:t>
            </a:r>
            <a:r>
              <a:rPr lang="pl-PL" b="1" i="1" dirty="0"/>
              <a:t> </a:t>
            </a:r>
            <a:r>
              <a:rPr lang="pl-PL" b="1" i="1" dirty="0" err="1"/>
              <a:t>accusare</a:t>
            </a:r>
            <a:r>
              <a:rPr lang="pl-PL" b="1" i="1" dirty="0"/>
              <a:t> </a:t>
            </a:r>
            <a:r>
              <a:rPr lang="pl-PL" b="1" i="1" dirty="0" err="1"/>
              <a:t>tenetur</a:t>
            </a:r>
            <a:r>
              <a:rPr lang="pl-PL" dirty="0"/>
              <a:t>.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lgn="just">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lgn="just">
              <a:buNone/>
            </a:pPr>
            <a:r>
              <a:rPr lang="pl-PL" dirty="0"/>
              <a:t>2. </a:t>
            </a:r>
            <a:r>
              <a:rPr lang="pl-PL" b="1" dirty="0"/>
              <a:t>badaniom psychologicznym i psychiatrycznym</a:t>
            </a:r>
            <a:r>
              <a:rPr lang="pl-PL" dirty="0"/>
              <a:t>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gn="just">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2233139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Obowiązki oskarżonego</a:t>
            </a:r>
          </a:p>
        </p:txBody>
      </p:sp>
      <p:sp>
        <p:nvSpPr>
          <p:cNvPr id="3" name="Content Placeholder 2"/>
          <p:cNvSpPr>
            <a:spLocks noGrp="1"/>
          </p:cNvSpPr>
          <p:nvPr>
            <p:ph idx="1"/>
          </p:nvPr>
        </p:nvSpPr>
        <p:spPr/>
        <p:txBody>
          <a:bodyPr/>
          <a:lstStyle/>
          <a:p>
            <a:pPr algn="just"/>
            <a:r>
              <a:rPr lang="pl-PL" b="1" dirty="0"/>
              <a:t>Obowiązek stawiennictwa </a:t>
            </a:r>
            <a:r>
              <a:rPr lang="pl-PL" dirty="0"/>
              <a:t>na każde wezwanie (art. 75 </a:t>
            </a:r>
            <a:r>
              <a:rPr lang="pl-PL" sz="2800" dirty="0"/>
              <a:t>§ 1 k.p.k.)</a:t>
            </a:r>
          </a:p>
          <a:p>
            <a:pPr algn="just"/>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39737454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899786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3744416"/>
          </a:xfrm>
        </p:spPr>
        <p:txBody>
          <a:bodyPr>
            <a:normAutofit lnSpcReduction="10000"/>
          </a:bodyPr>
          <a:lstStyle/>
          <a:p>
            <a:pPr algn="just"/>
            <a:r>
              <a:rPr lang="pl-PL" dirty="0"/>
              <a:t>Osoba fizyczna lub prawna, której dobro prawne zostało bezpośrednio naruszone lub zagrożone przez przestępstwo </a:t>
            </a:r>
            <a:r>
              <a:rPr lang="pl-PL" b="1" dirty="0"/>
              <a:t>(art. 49 § 1 k.p.k.)</a:t>
            </a:r>
          </a:p>
          <a:p>
            <a:pPr algn="just"/>
            <a:r>
              <a:rPr lang="pl-PL" dirty="0"/>
              <a:t>  Pokrzywdzonym może być także niemająca osobowości prawnej:</a:t>
            </a:r>
          </a:p>
          <a:p>
            <a:pPr algn="just"/>
            <a:r>
              <a:rPr lang="pl-PL" dirty="0"/>
              <a:t>1) instytucja państwowa lub samorządowa;</a:t>
            </a:r>
          </a:p>
          <a:p>
            <a:pPr algn="just"/>
            <a:r>
              <a:rPr lang="pl-PL" dirty="0"/>
              <a:t>2) inna jednostka organizacyjna, której odrębne przepisy przyznają zdolność prawną </a:t>
            </a:r>
            <a:r>
              <a:rPr lang="pl-PL" b="1" dirty="0"/>
              <a:t>(art. 49 § 2 k.p.k.)</a:t>
            </a:r>
            <a:r>
              <a:rPr lang="pl-PL" dirty="0"/>
              <a:t> </a:t>
            </a:r>
          </a:p>
          <a:p>
            <a:pPr algn="just"/>
            <a:endParaRPr lang="pl-PL" b="1" dirty="0"/>
          </a:p>
          <a:p>
            <a:pPr algn="just"/>
            <a:endParaRPr lang="pl-PL" b="1" dirty="0"/>
          </a:p>
        </p:txBody>
      </p:sp>
    </p:spTree>
    <p:extLst>
      <p:ext uri="{BB962C8B-B14F-4D97-AF65-F5344CB8AC3E}">
        <p14:creationId xmlns:p14="http://schemas.microsoft.com/office/powerpoint/2010/main" val="15257021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pPr algn="just"/>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pPr algn="just"/>
            <a:r>
              <a:rPr lang="pl-PL" dirty="0"/>
              <a:t>Prawa pokrzywdzonego mogą zaś wykonywać: </a:t>
            </a:r>
          </a:p>
          <a:p>
            <a:pPr marL="514350" lvl="0" indent="-514350" algn="just">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gn="just">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23854168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pPr algn="just"/>
            <a:r>
              <a:rPr lang="pl-PL" dirty="0"/>
              <a:t>Posiada status strony postępowania przygotowawczego i ze względu na to przysługuje mu szereg uprawnień na tym etapie postępowania, o czym jest pouczany przed pierwszym przesłuchaniem</a:t>
            </a:r>
          </a:p>
          <a:p>
            <a:pPr algn="just"/>
            <a:r>
              <a:rPr lang="pl-PL" dirty="0"/>
              <a:t>Przykładowe uprawnienia:</a:t>
            </a:r>
          </a:p>
          <a:p>
            <a:pPr algn="just">
              <a:buFontTx/>
              <a:buChar char="-"/>
            </a:pPr>
            <a:r>
              <a:rPr lang="pl-PL" dirty="0"/>
              <a:t>składanie wniosków o dokonanie czynności śledztwa,</a:t>
            </a:r>
          </a:p>
          <a:p>
            <a:pPr algn="just">
              <a:buFontTx/>
              <a:buChar char="-"/>
            </a:pPr>
            <a:r>
              <a:rPr lang="pl-PL" dirty="0"/>
              <a:t>korzystania z pomocy pełnomocnika,</a:t>
            </a:r>
          </a:p>
          <a:p>
            <a:pPr algn="just">
              <a:buFontTx/>
              <a:buChar char="-"/>
            </a:pPr>
            <a:r>
              <a:rPr lang="pl-PL" dirty="0"/>
              <a:t>wyrażenie zgody na skierowanie sprawy do mediacji,</a:t>
            </a:r>
          </a:p>
          <a:p>
            <a:pPr algn="just">
              <a:buFontTx/>
              <a:buChar char="-"/>
            </a:pPr>
            <a:r>
              <a:rPr lang="pl-PL" dirty="0"/>
              <a:t>złożenie zażalenia na odmowę wszczęcia śledztwa lub dochodzenia oraz na umorzenie postępowania przygotowawczego.</a:t>
            </a:r>
          </a:p>
          <a:p>
            <a:pPr algn="just"/>
            <a:r>
              <a:rPr lang="pl-PL" dirty="0"/>
              <a:t>Zob. art. 300 § 2 k.p.k.</a:t>
            </a:r>
          </a:p>
          <a:p>
            <a:pPr algn="just">
              <a:buFontTx/>
              <a:buChar char="-"/>
            </a:pPr>
            <a:endParaRPr lang="pl-PL" dirty="0"/>
          </a:p>
          <a:p>
            <a:pPr algn="just">
              <a:buFontTx/>
              <a:buChar char="-"/>
            </a:pPr>
            <a:endParaRPr lang="pl-PL" dirty="0"/>
          </a:p>
          <a:p>
            <a:pPr algn="just"/>
            <a:endParaRPr lang="pl-PL" dirty="0"/>
          </a:p>
          <a:p>
            <a:pPr algn="just"/>
            <a:endParaRPr lang="pl-PL" dirty="0"/>
          </a:p>
          <a:p>
            <a:pPr marL="0" indent="0" algn="just">
              <a:buNone/>
            </a:pPr>
            <a:endParaRPr lang="pl-PL" dirty="0"/>
          </a:p>
        </p:txBody>
      </p:sp>
    </p:spTree>
    <p:extLst>
      <p:ext uri="{BB962C8B-B14F-4D97-AF65-F5344CB8AC3E}">
        <p14:creationId xmlns:p14="http://schemas.microsoft.com/office/powerpoint/2010/main" val="10314925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64A7ED-C21C-D798-EF7B-E1845F795BC2}"/>
              </a:ext>
            </a:extLst>
          </p:cNvPr>
          <p:cNvSpPr>
            <a:spLocks noGrp="1"/>
          </p:cNvSpPr>
          <p:nvPr>
            <p:ph type="title"/>
          </p:nvPr>
        </p:nvSpPr>
        <p:spPr/>
        <p:txBody>
          <a:bodyPr>
            <a:normAutofit/>
          </a:bodyPr>
          <a:lstStyle/>
          <a:p>
            <a:pPr algn="ctr"/>
            <a:r>
              <a:rPr lang="pl-PL" sz="3600" dirty="0"/>
              <a:t>Prawo do złożenia wniosku o orzeczenie środka kompensacyjnego i środka karnego</a:t>
            </a:r>
          </a:p>
        </p:txBody>
      </p:sp>
      <p:sp>
        <p:nvSpPr>
          <p:cNvPr id="4" name="Rectangle 1">
            <a:extLst>
              <a:ext uri="{FF2B5EF4-FFF2-40B4-BE49-F238E27FC236}">
                <a16:creationId xmlns:a16="http://schemas.microsoft.com/office/drawing/2014/main" id="{7C4D55CF-BD47-9DD7-82D3-0145A8B7B2D3}"/>
              </a:ext>
            </a:extLst>
          </p:cNvPr>
          <p:cNvSpPr>
            <a:spLocks noGrp="1" noChangeArrowheads="1"/>
          </p:cNvSpPr>
          <p:nvPr>
            <p:ph idx="1"/>
          </p:nvPr>
        </p:nvSpPr>
        <p:spPr bwMode="auto">
          <a:xfrm>
            <a:off x="46543" y="2420888"/>
            <a:ext cx="864096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2400" b="0" i="0" u="none" strike="noStrike" cap="none" normalizeH="0" baseline="0" dirty="0">
                <a:ln>
                  <a:noFill/>
                </a:ln>
                <a:solidFill>
                  <a:schemeClr val="tx1"/>
                </a:solidFill>
                <a:effectLst/>
                <a:latin typeface="Arial" panose="020B0604020202020204" pitchFamily="34" charset="0"/>
              </a:rPr>
              <a:t>Art.  49a.  [Termin do złożenia wniosku o orzeczenie obowiązku naprawienia szkody oraz wniosku o orzeczenie zakazu kontaktowania się]</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2400" b="0" i="0" u="none" strike="noStrike" cap="none" normalizeH="0" baseline="0" dirty="0">
                <a:ln>
                  <a:noFill/>
                </a:ln>
                <a:solidFill>
                  <a:schemeClr val="tx1"/>
                </a:solidFill>
                <a:effectLst/>
                <a:latin typeface="Arial" panose="020B0604020202020204" pitchFamily="34" charset="0"/>
              </a:rPr>
              <a:t>§  1. Pokrzywdzony, a także prokurator, może aż do zamknięcia przewodu sądowego na rozprawie głównej złożyć wniosek, o którym mowa w art. 46 § 1 Kodeksu karnego.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2400" b="1" i="1" u="none" strike="noStrike" cap="none" normalizeH="0" baseline="0" dirty="0">
                <a:ln>
                  <a:noFill/>
                </a:ln>
                <a:solidFill>
                  <a:schemeClr val="tx1"/>
                </a:solidFill>
                <a:effectLst/>
                <a:latin typeface="Arial" panose="020B0604020202020204" pitchFamily="34" charset="0"/>
              </a:rPr>
              <a:t>(Nowelizacja</a:t>
            </a:r>
            <a:r>
              <a:rPr kumimoji="0" lang="pl-PL" altLang="pl-PL" sz="2400" b="1" u="none" strike="noStrike" cap="none" normalizeH="0" baseline="0" dirty="0">
                <a:ln>
                  <a:noFill/>
                </a:ln>
                <a:solidFill>
                  <a:schemeClr val="tx1"/>
                </a:solidFill>
                <a:effectLst/>
                <a:latin typeface="Arial" panose="020B0604020202020204" pitchFamily="34" charset="0"/>
              </a:rPr>
              <a:t>!) §</a:t>
            </a:r>
            <a:r>
              <a:rPr kumimoji="0" lang="pl-PL" altLang="pl-PL" sz="2400" b="0" i="0" u="none" strike="noStrike" cap="none" normalizeH="0" baseline="0" dirty="0">
                <a:ln>
                  <a:noFill/>
                </a:ln>
                <a:solidFill>
                  <a:schemeClr val="tx1"/>
                </a:solidFill>
                <a:effectLst/>
                <a:latin typeface="Arial" panose="020B0604020202020204" pitchFamily="34" charset="0"/>
              </a:rPr>
              <a:t>  2. Pokrzywdzony może aż do zamknięcia przewodu sądowego na rozprawie głównej złożyć wniosek, o którym mowa w art. 41a § 1a Kodeksu karnego.</a:t>
            </a:r>
          </a:p>
        </p:txBody>
      </p:sp>
    </p:spTree>
    <p:extLst>
      <p:ext uri="{BB962C8B-B14F-4D97-AF65-F5344CB8AC3E}">
        <p14:creationId xmlns:p14="http://schemas.microsoft.com/office/powerpoint/2010/main" val="3697040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1143000"/>
          </a:xfrm>
        </p:spPr>
        <p:txBody>
          <a:bodyPr>
            <a:normAutofit fontScale="90000"/>
          </a:bodyPr>
          <a:lstStyle/>
          <a:p>
            <a:pPr algn="ctr"/>
            <a:r>
              <a:rPr lang="pl-PL" sz="3300" dirty="0">
                <a:latin typeface="+mn-lt"/>
              </a:rPr>
              <a:t>Prawo do złożenia wniosku o przeprowadzenie czynności w postępowaniu przygotowawczym </a:t>
            </a:r>
          </a:p>
        </p:txBody>
      </p:sp>
      <p:sp>
        <p:nvSpPr>
          <p:cNvPr id="3" name="Symbol zastępczy zawartości 2"/>
          <p:cNvSpPr>
            <a:spLocks noGrp="1"/>
          </p:cNvSpPr>
          <p:nvPr>
            <p:ph idx="1"/>
          </p:nvPr>
        </p:nvSpPr>
        <p:spPr/>
        <p:txBody>
          <a:bodyPr>
            <a:normAutofit fontScale="92500"/>
          </a:bodyPr>
          <a:lstStyle/>
          <a:p>
            <a:pPr algn="just"/>
            <a:r>
              <a:rPr lang="pl-PL" dirty="0"/>
              <a:t>Inkwizycyjny charakter postępowania przygotowawczego nie wyłącza prawa stron do złożenia wniosku dowodowego. Zastosowanie ma art. 167 – dowody przeprowadza się na wniosek stron lub z urzędu. </a:t>
            </a:r>
          </a:p>
          <a:p>
            <a:pPr algn="just"/>
            <a:r>
              <a:rPr lang="pl-PL" dirty="0"/>
              <a:t>Art. 315 § 1 k.p.k. – Podejrzany i jego obrońca oraz pokrzywdzony i jego pełnomocnik mogą składać wnioski o dokonanie czynności śledztwa (dot. także dochodzenia).  </a:t>
            </a:r>
          </a:p>
          <a:p>
            <a:pPr algn="just"/>
            <a:r>
              <a:rPr lang="pl-PL" dirty="0"/>
              <a:t>Art. 316 § 3 k.p.k. – prawo do żądania przesłuchania świadka przez sąd, jeżeli istnieje niebezpieczeństwo, że nie będzie można go przesłuchać na rozprawie. </a:t>
            </a:r>
          </a:p>
          <a:p>
            <a:pPr algn="just"/>
            <a:endParaRPr lang="pl-PL" dirty="0"/>
          </a:p>
          <a:p>
            <a:pPr algn="just"/>
            <a:endParaRPr lang="pl-PL" dirty="0"/>
          </a:p>
        </p:txBody>
      </p:sp>
    </p:spTree>
    <p:extLst>
      <p:ext uri="{BB962C8B-B14F-4D97-AF65-F5344CB8AC3E}">
        <p14:creationId xmlns:p14="http://schemas.microsoft.com/office/powerpoint/2010/main" val="104771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251520" y="1556792"/>
            <a:ext cx="8784976" cy="5184576"/>
          </a:xfrm>
        </p:spPr>
        <p:txBody>
          <a:bodyPr>
            <a:normAutofit fontScale="70000" lnSpcReduction="20000"/>
          </a:bodyPr>
          <a:lstStyle/>
          <a:p>
            <a:pPr marL="514350" indent="-514350" algn="just">
              <a:lnSpc>
                <a:spcPct val="120000"/>
              </a:lnSpc>
              <a:buFont typeface="+mj-lt"/>
              <a:buAutoNum type="arabicPeriod"/>
            </a:pPr>
            <a:r>
              <a:rPr lang="pl-PL" sz="2200" dirty="0"/>
              <a:t>Art. 315 </a:t>
            </a:r>
            <a:r>
              <a:rPr lang="pl-PL" dirty="0"/>
              <a:t>§ 2 k.p.k. – „</a:t>
            </a:r>
            <a:r>
              <a:rPr lang="pl-PL" b="1" dirty="0"/>
              <a:t>czynności wnioskowe</a:t>
            </a:r>
            <a:r>
              <a:rPr lang="pl-PL" dirty="0"/>
              <a:t>” stronie, która złożyła wniosek oraz jej obrońcy lub pełnomocnikowi nie można odmówić wzięcia udziału w czynności, jeżeli tego żądają. Można jednak nie sprowadzać podejrzanego pozbawionego wolności, jeżeli spowodowałoby to poważne trudności. </a:t>
            </a:r>
          </a:p>
          <a:p>
            <a:pPr lvl="1" algn="just">
              <a:lnSpc>
                <a:spcPct val="120000"/>
              </a:lnSpc>
            </a:pPr>
            <a:r>
              <a:rPr lang="pl-PL" dirty="0"/>
              <a:t>uprawniony do udziału w czynności powinien zostać o niej powiadomiony zgodnie z art. 117 k.p.k. </a:t>
            </a:r>
          </a:p>
          <a:p>
            <a:pPr lvl="1" algn="just">
              <a:lnSpc>
                <a:spcPct val="120000"/>
              </a:lnSpc>
            </a:pPr>
            <a:r>
              <a:rPr lang="pl-PL" dirty="0"/>
              <a:t>„Poważne trudności” to np. znaczna odległość między miejscem, gdzie przebywa podejrzany a miejscem przeprowadzenia czynności. </a:t>
            </a:r>
          </a:p>
          <a:p>
            <a:pPr lvl="1" algn="just">
              <a:lnSpc>
                <a:spcPct val="120000"/>
              </a:lnSpc>
            </a:pPr>
            <a:r>
              <a:rPr lang="pl-PL" dirty="0"/>
              <a:t>Jeżeli strona złożyła wniosek, ale nie uczestniczyła w czynności nie można jej odmówić udostępnienia akt w tym zakresie (np. protokołu przesłuchania – por. art. 157 § 3)</a:t>
            </a:r>
          </a:p>
          <a:p>
            <a:pPr marL="514350" indent="-514350" algn="just">
              <a:lnSpc>
                <a:spcPct val="120000"/>
              </a:lnSpc>
              <a:buFont typeface="+mj-lt"/>
              <a:buAutoNum type="arabicPeriod"/>
            </a:pPr>
            <a:r>
              <a:rPr lang="pl-PL" dirty="0"/>
              <a:t>Art. 316  §  1 – prawo do udziału w </a:t>
            </a:r>
            <a:r>
              <a:rPr lang="pl-PL" b="1" u="sng" dirty="0"/>
              <a:t>czynnościach niepowtarzalnych </a:t>
            </a:r>
            <a:r>
              <a:rPr lang="pl-PL" dirty="0"/>
              <a:t>(chyba że zachodzi niebezpieczeństwo utraty lub zniekształcenia dowodu)</a:t>
            </a:r>
          </a:p>
          <a:p>
            <a:pPr lvl="1" algn="just">
              <a:lnSpc>
                <a:spcPct val="120000"/>
              </a:lnSpc>
            </a:pPr>
            <a:r>
              <a:rPr lang="pl-PL" dirty="0"/>
              <a:t>art. 316 § 2 – podejrzanego pozbawionego wolności nie sprowadza się, wtedy gdy zwłoka grozi utratą lub zniekształceniem dowodu. </a:t>
            </a:r>
          </a:p>
        </p:txBody>
      </p:sp>
    </p:spTree>
    <p:extLst>
      <p:ext uri="{BB962C8B-B14F-4D97-AF65-F5344CB8AC3E}">
        <p14:creationId xmlns:p14="http://schemas.microsoft.com/office/powerpoint/2010/main" val="25388291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457200" y="1628800"/>
            <a:ext cx="8229600" cy="4695800"/>
          </a:xfrm>
        </p:spPr>
        <p:txBody>
          <a:bodyPr>
            <a:normAutofit fontScale="77500" lnSpcReduction="20000"/>
          </a:bodyPr>
          <a:lstStyle/>
          <a:p>
            <a:pPr marL="514350" indent="-514350" algn="just">
              <a:lnSpc>
                <a:spcPct val="120000"/>
              </a:lnSpc>
              <a:buFont typeface="+mj-lt"/>
              <a:buAutoNum type="arabicPeriod" startAt="3"/>
            </a:pPr>
            <a:r>
              <a:rPr lang="pl-PL" dirty="0"/>
              <a:t>Art. 317 </a:t>
            </a:r>
            <a:r>
              <a:rPr lang="pl-PL" sz="2400" dirty="0"/>
              <a:t>§ 1 – prawo do udziału w innych czynnościach niż powyższe, jeżeli strony zgłosiły takie żądanie</a:t>
            </a:r>
          </a:p>
          <a:p>
            <a:pPr lvl="1" algn="just">
              <a:lnSpc>
                <a:spcPct val="120000"/>
              </a:lnSpc>
            </a:pPr>
            <a:r>
              <a:rPr lang="pl-PL" dirty="0"/>
              <a:t>w szczególnie uzasadnionym wypadku prokurator może odmówić dopuszczenia do udziału w czynności ze względu na interes śledztwa albo może odmówić sprowadzenia podejrzanego pozbawionego wolności gdy spowodowałoby to poważne trudności. </a:t>
            </a:r>
          </a:p>
          <a:p>
            <a:pPr marL="514350" indent="-514350" algn="just">
              <a:lnSpc>
                <a:spcPct val="120000"/>
              </a:lnSpc>
              <a:buFont typeface="+mj-lt"/>
              <a:buAutoNum type="arabicPeriod" startAt="3"/>
            </a:pPr>
            <a:r>
              <a:rPr lang="pl-PL" dirty="0"/>
              <a:t>Art. 318 – prawo do zapoznania się z opinią biegłego i uczestniczeniu w przesłuchaniu biegłego. </a:t>
            </a:r>
          </a:p>
          <a:p>
            <a:pPr marL="514350" indent="-514350" algn="just">
              <a:lnSpc>
                <a:spcPct val="120000"/>
              </a:lnSpc>
              <a:buFont typeface="+mj-lt"/>
              <a:buAutoNum type="arabicPeriod" startAt="3"/>
            </a:pPr>
            <a:r>
              <a:rPr lang="pl-PL" dirty="0"/>
              <a:t>Art. 185a, 185b, 185c, 316 </a:t>
            </a:r>
            <a:r>
              <a:rPr lang="pl-PL" sz="2400" dirty="0"/>
              <a:t>§ 3 – uprawnienie do wzięcia udziału w sądowym przesłuchaniu świadka w toku postępowania przygotowawczego </a:t>
            </a:r>
          </a:p>
          <a:p>
            <a:pPr lvl="1" algn="just">
              <a:lnSpc>
                <a:spcPct val="120000"/>
              </a:lnSpc>
            </a:pPr>
            <a:r>
              <a:rPr lang="pl-PL" dirty="0"/>
              <a:t>w przypadku sądowego przesłuchania świadka z art. 185a – 185c </a:t>
            </a:r>
            <a:r>
              <a:rPr lang="pl-PL" b="1" dirty="0"/>
              <a:t>podejrzany nie ma prawa do wzięcia udziału w czynności! Uczestniczy w niej obrońca podejrzanego </a:t>
            </a:r>
            <a:endParaRPr lang="pl-PL" dirty="0"/>
          </a:p>
          <a:p>
            <a:endParaRPr lang="pl-PL" dirty="0"/>
          </a:p>
        </p:txBody>
      </p:sp>
    </p:spTree>
    <p:extLst>
      <p:ext uri="{BB962C8B-B14F-4D97-AF65-F5344CB8AC3E}">
        <p14:creationId xmlns:p14="http://schemas.microsoft.com/office/powerpoint/2010/main" val="42247869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548680"/>
            <a:ext cx="8229600" cy="1143000"/>
          </a:xfrm>
        </p:spPr>
        <p:txBody>
          <a:bodyPr>
            <a:normAutofit fontScale="90000"/>
          </a:bodyPr>
          <a:lstStyle/>
          <a:p>
            <a:pPr algn="ctr"/>
            <a:r>
              <a:rPr lang="pl-PL" sz="3300" dirty="0">
                <a:latin typeface="+mn-lt"/>
              </a:rPr>
              <a:t>Prawo do zaskarżenia rozstrzygnięć wydawanych w postępowaniu przygotowawczym </a:t>
            </a:r>
          </a:p>
        </p:txBody>
      </p:sp>
      <p:sp>
        <p:nvSpPr>
          <p:cNvPr id="3" name="Symbol zastępczy zawartości 2"/>
          <p:cNvSpPr>
            <a:spLocks noGrp="1"/>
          </p:cNvSpPr>
          <p:nvPr>
            <p:ph idx="1"/>
          </p:nvPr>
        </p:nvSpPr>
        <p:spPr/>
        <p:txBody>
          <a:bodyPr>
            <a:normAutofit/>
          </a:bodyPr>
          <a:lstStyle/>
          <a:p>
            <a:pPr algn="just"/>
            <a:r>
              <a:rPr lang="pl-PL" dirty="0"/>
              <a:t>Stosownie do art. 306 </a:t>
            </a:r>
            <a:r>
              <a:rPr lang="pl-PL" sz="2800" dirty="0"/>
              <a:t>§ 1 pkt 1 oraz </a:t>
            </a:r>
            <a:r>
              <a:rPr lang="pl-PL" sz="2400" dirty="0"/>
              <a:t>§ 1 a pkt 1 pokrzywdzony ma prawo do wniesienia zażalenia na postanowienie o odmowie wszczęcia postępowania oraz postanowienie o jego umorzeniu. </a:t>
            </a:r>
            <a:endParaRPr lang="pl-PL" dirty="0"/>
          </a:p>
        </p:txBody>
      </p:sp>
    </p:spTree>
    <p:extLst>
      <p:ext uri="{BB962C8B-B14F-4D97-AF65-F5344CB8AC3E}">
        <p14:creationId xmlns:p14="http://schemas.microsoft.com/office/powerpoint/2010/main" val="22681003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Uprawnienia pokrzywdzonego</a:t>
            </a:r>
          </a:p>
        </p:txBody>
      </p:sp>
      <p:sp>
        <p:nvSpPr>
          <p:cNvPr id="3" name="Content Placeholder 2"/>
          <p:cNvSpPr>
            <a:spLocks noGrp="1"/>
          </p:cNvSpPr>
          <p:nvPr>
            <p:ph idx="1"/>
          </p:nvPr>
        </p:nvSpPr>
        <p:spPr>
          <a:xfrm>
            <a:off x="457200" y="1196752"/>
            <a:ext cx="8435280" cy="5472608"/>
          </a:xfrm>
        </p:spPr>
        <p:txBody>
          <a:bodyPr>
            <a:normAutofit fontScale="70000" lnSpcReduction="20000"/>
          </a:bodyPr>
          <a:lstStyle/>
          <a:p>
            <a:r>
              <a:rPr lang="pl-PL" b="1" dirty="0"/>
              <a:t>Jeżeli pokrzywdzony złoży oświadczenie o występowaniu w roli oskarżyciela posiłkowego, przysługują mu uprawnienia strony. </a:t>
            </a:r>
          </a:p>
          <a:p>
            <a:r>
              <a:rPr lang="pl-PL" dirty="0"/>
              <a:t>Jeżeli nie złoży takiego oświadczenia, w postępowaniu sądowym przysługują mu uprawnienia do:</a:t>
            </a:r>
          </a:p>
          <a:p>
            <a:pPr marL="0" indent="0">
              <a:buNone/>
            </a:pPr>
            <a:endParaRPr lang="pl-PL" dirty="0"/>
          </a:p>
          <a:p>
            <a:pPr marL="514350" lvl="0" indent="-514350">
              <a:buFont typeface="+mj-lt"/>
              <a:buAutoNum type="arabicPeriod"/>
            </a:pPr>
            <a:r>
              <a:rPr lang="pl-PL" dirty="0"/>
              <a:t>udziału w posiedzeniu w przedmiocie warunkowego umorzenia postępowania (art. 341 § 1 k.p.k.),</a:t>
            </a:r>
          </a:p>
          <a:p>
            <a:pPr marL="514350" lvl="0" indent="-514350">
              <a:buFont typeface="+mj-lt"/>
              <a:buAutoNum type="arabicPeriod"/>
            </a:pPr>
            <a:r>
              <a:rPr lang="pl-PL" dirty="0"/>
              <a:t>udziału w posiedzeniu w przedmiocie skazania bez przeprowadzania rozprawy w wyniku złożenia wniosku w trybie art. 335 § 1 k.p.k. oraz aktu oskarżenia wraz z wnioskiem w trybie art. 335 § 2 k.p.k. (art. 343 § 5 k.p.k.),</a:t>
            </a:r>
          </a:p>
          <a:p>
            <a:pPr marL="514350" lvl="0" indent="-514350">
              <a:buFont typeface="+mj-lt"/>
              <a:buAutoNum type="arabicPeriod"/>
            </a:pPr>
            <a:r>
              <a:rPr lang="pl-PL" dirty="0"/>
              <a:t>udział w posiedzeniu w przedmiocie wniosku oskarżonego skierowanego w trybie art. 338a k.p.k. (art. 343a § 2 k.p.k. w zw. z art. 343 § 5 k.p.k.),</a:t>
            </a:r>
          </a:p>
          <a:p>
            <a:pPr marL="514350" lvl="0" indent="-514350">
              <a:buFont typeface="+mj-lt"/>
              <a:buAutoNum type="arabicPeriod"/>
            </a:pPr>
            <a:r>
              <a:rPr lang="pl-PL" dirty="0"/>
              <a:t>sprzeciwienia się wnioskowi o skazanie bez przeprowadzania rozprawy (art. 343 § 2 k.p.k.),</a:t>
            </a:r>
          </a:p>
          <a:p>
            <a:pPr marL="514350" lvl="0" indent="-514350">
              <a:buFont typeface="+mj-lt"/>
              <a:buAutoNum type="arabicPeriod"/>
            </a:pPr>
            <a:r>
              <a:rPr lang="pl-PL" dirty="0"/>
              <a:t>udział w rozprawie, jeżeli się stawi i pozostawania na sali rozpraw, choćby miał składać zeznania jako świadek (art. 384 § 2 k.p.k.),</a:t>
            </a:r>
          </a:p>
          <a:p>
            <a:pPr marL="514350" lvl="0" indent="-514350">
              <a:buFont typeface="+mj-lt"/>
              <a:buAutoNum type="arabicPeriod"/>
            </a:pPr>
            <a:r>
              <a:rPr lang="pl-PL" dirty="0"/>
              <a:t>sprzeciwienia się wnioskowi o dobrowolne poddanie się odpowiedzialności karnej (art. 387 § 2 k.p.k.), </a:t>
            </a:r>
          </a:p>
          <a:p>
            <a:pPr marL="514350" lvl="0" indent="-514350">
              <a:buFont typeface="+mj-lt"/>
              <a:buAutoNum type="arabicPeriod"/>
            </a:pPr>
            <a:r>
              <a:rPr lang="pl-PL" dirty="0"/>
              <a:t>wniesienia apelacji od wyroku warunkowo umarzającego postępowanie (art. 444 k.p.k.).</a:t>
            </a:r>
          </a:p>
          <a:p>
            <a:endParaRPr lang="pl-PL" dirty="0"/>
          </a:p>
        </p:txBody>
      </p:sp>
    </p:spTree>
    <p:extLst>
      <p:ext uri="{BB962C8B-B14F-4D97-AF65-F5344CB8AC3E}">
        <p14:creationId xmlns:p14="http://schemas.microsoft.com/office/powerpoint/2010/main" val="362813691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9891" y="692696"/>
            <a:ext cx="7962549" cy="5832647"/>
          </a:xfrm>
        </p:spPr>
        <p:txBody>
          <a:bodyPr>
            <a:noAutofit/>
          </a:bodyPr>
          <a:lstStyle/>
          <a:p>
            <a:pPr algn="just"/>
            <a:r>
              <a:rPr lang="pl-PL" sz="2200" dirty="0">
                <a:latin typeface="Times New Roman" panose="02020603050405020304" pitchFamily="18" charset="0"/>
                <a:cs typeface="Times New Roman" panose="02020603050405020304" pitchFamily="18" charset="0"/>
              </a:rPr>
              <a:t>Uchwała (7) SN z 30.09.2010 r., I KZP 10/10</a:t>
            </a:r>
          </a:p>
          <a:p>
            <a:pPr marL="0" indent="0" algn="ctr">
              <a:buNone/>
            </a:pPr>
            <a:r>
              <a:rPr lang="pl-PL" sz="2200" b="1" dirty="0">
                <a:solidFill>
                  <a:srgbClr val="FFC000"/>
                </a:solidFill>
                <a:latin typeface="Times New Roman" panose="02020603050405020304" pitchFamily="18" charset="0"/>
                <a:cs typeface="Times New Roman" panose="02020603050405020304" pitchFamily="18" charset="0"/>
              </a:rPr>
              <a:t>Rodzic małoletniego nie może, działając w charakterze przedstawiciela ustawowego, wykonywać praw tego małoletniego jako pokrzywdzonego w postępowaniu karnym, w tym także w postępowaniu z oskarżenia prywatnego, jeżeli oskarżonym jest drugi z rodziców.</a:t>
            </a:r>
          </a:p>
          <a:p>
            <a:pPr algn="just"/>
            <a:r>
              <a:rPr lang="pl-PL" sz="2200" dirty="0">
                <a:latin typeface="Times New Roman" panose="02020603050405020304" pitchFamily="18" charset="0"/>
                <a:cs typeface="Times New Roman" panose="02020603050405020304" pitchFamily="18" charset="0"/>
              </a:rPr>
              <a:t>Chodzi o zapobieganie ewentualnej kolizji interesów przedstawiciela ustawowego pokrzywdzonego i oskarżonego. SN zwraca uwagę, że </a:t>
            </a:r>
            <a:r>
              <a:rPr lang="pl-PL" sz="2200" i="1" dirty="0">
                <a:latin typeface="Times New Roman" panose="02020603050405020304" pitchFamily="18" charset="0"/>
                <a:cs typeface="Times New Roman" panose="02020603050405020304" pitchFamily="18" charset="0"/>
              </a:rPr>
              <a:t>w wypadku gdy jeden z rodziców dziecka występuje de facto jako przeciwnik procesowy drugiego rodzica, zachodzić musi uzasadniona obawa związana z trudnością dokonania przez niego obiektywnej oceny sytuacji, mającej przede wszystkim na względzie interes dziecka, a nie swój własny. </a:t>
            </a:r>
          </a:p>
          <a:p>
            <a:pPr algn="just"/>
            <a:r>
              <a:rPr lang="pl-PL" sz="2200" dirty="0">
                <a:latin typeface="Times New Roman" panose="02020603050405020304" pitchFamily="18" charset="0"/>
                <a:cs typeface="Times New Roman" panose="02020603050405020304" pitchFamily="18" charset="0"/>
              </a:rPr>
              <a:t>Por. jednak postanowienie SN z 30.03.2016 r. – rodzic </a:t>
            </a:r>
            <a:r>
              <a:rPr lang="pl-PL" sz="2200" b="1" dirty="0">
                <a:latin typeface="Times New Roman" panose="02020603050405020304" pitchFamily="18" charset="0"/>
                <a:cs typeface="Times New Roman" panose="02020603050405020304" pitchFamily="18" charset="0"/>
              </a:rPr>
              <a:t>może być przedstawicielem ustawowym w sprawie przeciwko drugiemu z rodziców w przypadku przestępstwa </a:t>
            </a:r>
            <a:r>
              <a:rPr lang="pl-PL" sz="2200" b="1" dirty="0" err="1">
                <a:latin typeface="Times New Roman" panose="02020603050405020304" pitchFamily="18" charset="0"/>
                <a:cs typeface="Times New Roman" panose="02020603050405020304" pitchFamily="18" charset="0"/>
              </a:rPr>
              <a:t>niealimentacji</a:t>
            </a:r>
            <a:r>
              <a:rPr lang="pl-PL" sz="2200" b="1" dirty="0">
                <a:latin typeface="Times New Roman" panose="02020603050405020304" pitchFamily="18" charset="0"/>
                <a:cs typeface="Times New Roman" panose="02020603050405020304" pitchFamily="18" charset="0"/>
              </a:rPr>
              <a:t> – art. 209 k.k. </a:t>
            </a:r>
          </a:p>
          <a:p>
            <a:pPr marL="0" indent="0">
              <a:buNone/>
            </a:pP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46420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33C7F-8AB6-4F6D-A0FF-A897B6B5118A}"/>
              </a:ext>
            </a:extLst>
          </p:cNvPr>
          <p:cNvSpPr>
            <a:spLocks noGrp="1"/>
          </p:cNvSpPr>
          <p:nvPr>
            <p:ph type="title"/>
          </p:nvPr>
        </p:nvSpPr>
        <p:spPr/>
        <p:txBody>
          <a:bodyPr>
            <a:normAutofit fontScale="90000"/>
          </a:bodyPr>
          <a:lstStyle/>
          <a:p>
            <a:r>
              <a:rPr lang="pl-PL" dirty="0"/>
              <a:t>Reprezentacja dziecka przez rodzica</a:t>
            </a:r>
          </a:p>
        </p:txBody>
      </p:sp>
      <p:sp>
        <p:nvSpPr>
          <p:cNvPr id="3" name="Symbol zastępczy zawartości 2">
            <a:extLst>
              <a:ext uri="{FF2B5EF4-FFF2-40B4-BE49-F238E27FC236}">
                <a16:creationId xmlns:a16="http://schemas.microsoft.com/office/drawing/2014/main" id="{D658DD0D-B342-48E3-ABC0-A0215B2CC448}"/>
              </a:ext>
            </a:extLst>
          </p:cNvPr>
          <p:cNvSpPr>
            <a:spLocks noGrp="1"/>
          </p:cNvSpPr>
          <p:nvPr>
            <p:ph idx="1"/>
          </p:nvPr>
        </p:nvSpPr>
        <p:spPr/>
        <p:txBody>
          <a:bodyPr>
            <a:normAutofit fontScale="62500" lnSpcReduction="20000"/>
          </a:bodyPr>
          <a:lstStyle/>
          <a:p>
            <a:pPr algn="just"/>
            <a:r>
              <a:rPr lang="pl-PL" sz="3200" b="1" dirty="0"/>
              <a:t>Art.  98. §  1. </a:t>
            </a:r>
            <a:r>
              <a:rPr lang="pl-PL" sz="3200" b="1" dirty="0" err="1"/>
              <a:t>k.r.o</a:t>
            </a:r>
            <a:r>
              <a:rPr lang="pl-PL" sz="3200" b="1" dirty="0"/>
              <a:t>.: </a:t>
            </a:r>
            <a:r>
              <a:rPr lang="pl-PL" sz="3200" dirty="0"/>
              <a:t>Rodzice są przedstawicielami ustawowymi dziecka pozostającego pod ich władzą rodzicielską. Jeżeli dziecko pozostaje pod władzą rodzicielską obojga rodziców, każde z nich może działać samodzielnie jako przedstawiciel ustawowy dziecka.</a:t>
            </a:r>
          </a:p>
          <a:p>
            <a:pPr algn="just"/>
            <a:r>
              <a:rPr lang="pl-PL" sz="3200" dirty="0"/>
              <a:t>§  2.  Jednakże żadne z rodziców nie może reprezentować dziecka:1) przy czynnościach prawnych między dziećmi pozostającymi pod ich władzą rodzicielską;</a:t>
            </a:r>
          </a:p>
          <a:p>
            <a:pPr algn="just"/>
            <a:r>
              <a:rPr lang="pl-PL" sz="3200" dirty="0"/>
              <a:t>2) przy czynnościach prawnych między dzieckiem a jednym z rodziców lub jego małżonkiem, </a:t>
            </a:r>
            <a:r>
              <a:rPr lang="pl-PL" sz="3200" b="1" dirty="0"/>
              <a:t>chyba że czynność prawna polega na bezpłatnym przysporzeniu na rzecz dziecka albo że dotyczy należnych dziecku od drugiego z rodziców środków utrzymania i wychowania.</a:t>
            </a:r>
          </a:p>
          <a:p>
            <a:pPr algn="just"/>
            <a:r>
              <a:rPr lang="pl-PL" sz="3200" dirty="0"/>
              <a:t>§  3.  Przepisy paragrafu poprzedzającego stosuje się odpowiednio w postępowaniu przed sądem lub innym organem państwowym.</a:t>
            </a:r>
          </a:p>
          <a:p>
            <a:endParaRPr lang="pl-PL" dirty="0"/>
          </a:p>
        </p:txBody>
      </p:sp>
    </p:spTree>
    <p:extLst>
      <p:ext uri="{BB962C8B-B14F-4D97-AF65-F5344CB8AC3E}">
        <p14:creationId xmlns:p14="http://schemas.microsoft.com/office/powerpoint/2010/main" val="27338899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(uwaga! Nowelizacja od 01.10.2023 r.) - </a:t>
            </a:r>
            <a:r>
              <a:rPr lang="pl-PL" dirty="0"/>
              <a:t>pokrzywdzony kierujący do sądu subsydiarny akt oskarżenia w sytuacji, gdy dwukrotnie wydano decyzję o zaniechaniu ścigania (odmówiono wszczęcia postępowania lub umorzono postępowanie),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467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22237595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85000" lnSpcReduction="20000"/>
          </a:bodyPr>
          <a:lstStyle/>
          <a:p>
            <a:pPr algn="just"/>
            <a:r>
              <a:rPr lang="pl-PL" b="1" dirty="0"/>
              <a:t>Dwukrotne uzyskanie decyzji</a:t>
            </a:r>
            <a:r>
              <a:rPr lang="pl-PL" dirty="0"/>
              <a:t> o zaniechaniu ścigania, </a:t>
            </a:r>
            <a:r>
              <a:rPr lang="pl-PL" dirty="0">
                <a:solidFill>
                  <a:srgbClr val="FF0000"/>
                </a:solidFill>
              </a:rPr>
              <a:t>a następnie utrzymanie </a:t>
            </a:r>
            <a:r>
              <a:rPr lang="pl-PL" b="1" dirty="0">
                <a:solidFill>
                  <a:srgbClr val="FF0000"/>
                </a:solidFill>
              </a:rPr>
              <a:t>drugiej decyzji o jego zaniechaniu (drugiej odmowy, drugiego umorzenia po odmowie, drugiego umorzenia) </a:t>
            </a:r>
            <a:r>
              <a:rPr lang="pl-PL" dirty="0">
                <a:solidFill>
                  <a:srgbClr val="FF0000"/>
                </a:solidFill>
              </a:rPr>
              <a:t>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także radca Prokuratorii Generalnej RP</a:t>
            </a:r>
            <a:r>
              <a:rPr lang="pl-PL" dirty="0"/>
              <a:t>).</a:t>
            </a:r>
          </a:p>
        </p:txBody>
      </p:sp>
    </p:spTree>
    <p:extLst>
      <p:ext uri="{BB962C8B-B14F-4D97-AF65-F5344CB8AC3E}">
        <p14:creationId xmlns:p14="http://schemas.microsoft.com/office/powerpoint/2010/main" val="659273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98986"/>
            <a:ext cx="7886700" cy="1521004"/>
          </a:xfrm>
        </p:spPr>
        <p:txBody>
          <a:bodyPr>
            <a:normAutofit fontScale="90000"/>
          </a:bodyPr>
          <a:lstStyle/>
          <a:p>
            <a:pPr algn="ctr"/>
            <a:r>
              <a:rPr lang="pl-PL" dirty="0"/>
              <a:t>Oskarżyciel posiłkowy subsydiarny </a:t>
            </a:r>
          </a:p>
        </p:txBody>
      </p:sp>
      <p:sp>
        <p:nvSpPr>
          <p:cNvPr id="3" name="Symbol zastępczy zawartości 2"/>
          <p:cNvSpPr>
            <a:spLocks noGrp="1"/>
          </p:cNvSpPr>
          <p:nvPr>
            <p:ph idx="1"/>
          </p:nvPr>
        </p:nvSpPr>
        <p:spPr>
          <a:xfrm>
            <a:off x="571768" y="1871278"/>
            <a:ext cx="7713251" cy="4127234"/>
          </a:xfrm>
        </p:spPr>
        <p:txBody>
          <a:bodyPr>
            <a:normAutofit lnSpcReduction="10000"/>
          </a:bodyPr>
          <a:lstStyle/>
          <a:p>
            <a:pPr algn="just"/>
            <a:r>
              <a:rPr lang="pl-PL" sz="1800" dirty="0"/>
              <a:t>Subsydiarny akt oskarżenia wniesiony po </a:t>
            </a:r>
            <a:r>
              <a:rPr lang="pl-PL" sz="1800" b="1" dirty="0"/>
              <a:t>dwukrotnej decyzji o zaniechaniu ścigania (tj. odmowie wszczęcia lub umorzeniu) </a:t>
            </a:r>
            <a:r>
              <a:rPr lang="pl-PL" sz="1800" dirty="0"/>
              <a:t>postępowania przygotowawczego </a:t>
            </a:r>
            <a:r>
              <a:rPr lang="pl-PL" sz="1800" dirty="0">
                <a:sym typeface="Wingdings" panose="05000000000000000000" pitchFamily="2" charset="2"/>
              </a:rPr>
              <a:t> </a:t>
            </a:r>
            <a:r>
              <a:rPr lang="pl-PL" sz="1800" dirty="0">
                <a:solidFill>
                  <a:srgbClr val="C00000"/>
                </a:solidFill>
                <a:sym typeface="Wingdings" panose="05000000000000000000" pitchFamily="2" charset="2"/>
              </a:rPr>
              <a:t>Uwaga! Zmiana od 1.10.2023 (poprzednio dwukrotna odmowa wszczęcia albo dwukrotne umorzenie)</a:t>
            </a:r>
            <a:endParaRPr lang="pl-PL" sz="1800" dirty="0">
              <a:solidFill>
                <a:srgbClr val="C00000"/>
              </a:solidFill>
            </a:endParaRPr>
          </a:p>
          <a:p>
            <a:pPr algn="just"/>
            <a:r>
              <a:rPr lang="pl-PL" sz="1800" dirty="0"/>
              <a:t>Obowiązuje przymus adwokacko-radcowski,</a:t>
            </a:r>
          </a:p>
          <a:p>
            <a:pPr algn="just"/>
            <a:r>
              <a:rPr lang="pl-PL" sz="1800" dirty="0"/>
              <a:t>Na polecenie sądu Policja dokonuje określonych przez sąd czynności dowodowych, a ich wyniki przedstawia następnie sądowi,</a:t>
            </a:r>
          </a:p>
          <a:p>
            <a:pPr algn="just"/>
            <a:r>
              <a:rPr lang="pl-PL" sz="1800" dirty="0"/>
              <a:t>W każdym czasie do postępowania może wstąpić prokurator; wówczas oskarżyciel posiłkowy subsydiarny staje się oskarżycielem posiłkowym ubocznym,</a:t>
            </a:r>
          </a:p>
          <a:p>
            <a:pPr algn="just"/>
            <a:r>
              <a:rPr lang="pl-PL" sz="1800" dirty="0"/>
              <a:t>Ewentualne odstąpienie powoduje obowiązek zawiadomienia prokuratora, który w ciągu 14 dni może się przyłączyć do postępowania. Śmierć powoduje zawieszenie postępowania, a osoby najbliższe lub pozostające na utrzymaniu mogą wstąpić w jego prawa w terminie 3 miesięcy.</a:t>
            </a:r>
          </a:p>
        </p:txBody>
      </p:sp>
    </p:spTree>
    <p:extLst>
      <p:ext uri="{BB962C8B-B14F-4D97-AF65-F5344CB8AC3E}">
        <p14:creationId xmlns:p14="http://schemas.microsoft.com/office/powerpoint/2010/main" val="328997547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załka: wygięta 3">
            <a:extLst>
              <a:ext uri="{FF2B5EF4-FFF2-40B4-BE49-F238E27FC236}">
                <a16:creationId xmlns:a16="http://schemas.microsoft.com/office/drawing/2014/main" id="{0C265E89-AA98-DB1A-C3F1-E94B55862181}"/>
              </a:ext>
            </a:extLst>
          </p:cNvPr>
          <p:cNvSpPr/>
          <p:nvPr/>
        </p:nvSpPr>
        <p:spPr>
          <a:xfrm rot="3611138">
            <a:off x="5002700" y="591340"/>
            <a:ext cx="1563282" cy="2210993"/>
          </a:xfrm>
          <a:prstGeom prst="bentArrow">
            <a:avLst>
              <a:gd name="adj1" fmla="val 12740"/>
              <a:gd name="adj2" fmla="val 14082"/>
              <a:gd name="adj3" fmla="val 13247"/>
              <a:gd name="adj4" fmla="val 78033"/>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5" name="Symbol zastępczy zawartości 3">
            <a:extLst>
              <a:ext uri="{FF2B5EF4-FFF2-40B4-BE49-F238E27FC236}">
                <a16:creationId xmlns:a16="http://schemas.microsoft.com/office/drawing/2014/main" id="{2D7C0A87-001A-4A6B-0770-4E1CAC065CA6}"/>
              </a:ext>
            </a:extLst>
          </p:cNvPr>
          <p:cNvGraphicFramePr>
            <a:graphicFrameLocks/>
          </p:cNvGraphicFramePr>
          <p:nvPr/>
        </p:nvGraphicFramePr>
        <p:xfrm>
          <a:off x="266099" y="1212821"/>
          <a:ext cx="6562262" cy="394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a:extLst>
              <a:ext uri="{FF2B5EF4-FFF2-40B4-BE49-F238E27FC236}">
                <a16:creationId xmlns:a16="http://schemas.microsoft.com/office/drawing/2014/main" id="{A7FC94B7-F766-7B83-C30D-AEBA46263A2E}"/>
              </a:ext>
            </a:extLst>
          </p:cNvPr>
          <p:cNvGrpSpPr/>
          <p:nvPr/>
        </p:nvGrpSpPr>
        <p:grpSpPr>
          <a:xfrm rot="5400000">
            <a:off x="3386406" y="3739520"/>
            <a:ext cx="321647" cy="376266"/>
            <a:chOff x="5564328" y="358447"/>
            <a:chExt cx="428862" cy="501688"/>
          </a:xfrm>
          <a:solidFill>
            <a:srgbClr val="FF5050"/>
          </a:solidFill>
        </p:grpSpPr>
        <p:sp>
          <p:nvSpPr>
            <p:cNvPr id="7" name="Strzałka: w prawo 6">
              <a:extLst>
                <a:ext uri="{FF2B5EF4-FFF2-40B4-BE49-F238E27FC236}">
                  <a16:creationId xmlns:a16="http://schemas.microsoft.com/office/drawing/2014/main" id="{55D33D1C-AAF0-1CD2-968F-39917270535A}"/>
                </a:ext>
              </a:extLst>
            </p:cNvPr>
            <p:cNvSpPr/>
            <p:nvPr/>
          </p:nvSpPr>
          <p:spPr>
            <a:xfrm>
              <a:off x="5564328" y="358447"/>
              <a:ext cx="428862" cy="5016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pl-PL" sz="1350"/>
            </a:p>
          </p:txBody>
        </p:sp>
        <p:sp>
          <p:nvSpPr>
            <p:cNvPr id="8" name="Strzałka: w prawo 4">
              <a:extLst>
                <a:ext uri="{FF2B5EF4-FFF2-40B4-BE49-F238E27FC236}">
                  <a16:creationId xmlns:a16="http://schemas.microsoft.com/office/drawing/2014/main" id="{CD3F8AE9-7C04-3D63-8FCC-9D848EEBE1B7}"/>
                </a:ext>
              </a:extLst>
            </p:cNvPr>
            <p:cNvSpPr txBox="1"/>
            <p:nvPr/>
          </p:nvSpPr>
          <p:spPr>
            <a:xfrm>
              <a:off x="5564328" y="458785"/>
              <a:ext cx="300203" cy="3010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33388">
                <a:lnSpc>
                  <a:spcPct val="90000"/>
                </a:lnSpc>
                <a:spcBef>
                  <a:spcPct val="0"/>
                </a:spcBef>
                <a:spcAft>
                  <a:spcPct val="35000"/>
                </a:spcAft>
              </a:pPr>
              <a:endParaRPr lang="pl-PL" sz="975"/>
            </a:p>
          </p:txBody>
        </p:sp>
      </p:grpSp>
      <p:grpSp>
        <p:nvGrpSpPr>
          <p:cNvPr id="9" name="Grupa 8">
            <a:extLst>
              <a:ext uri="{FF2B5EF4-FFF2-40B4-BE49-F238E27FC236}">
                <a16:creationId xmlns:a16="http://schemas.microsoft.com/office/drawing/2014/main" id="{1A2F5939-7556-9024-35FD-584AE61FA361}"/>
              </a:ext>
            </a:extLst>
          </p:cNvPr>
          <p:cNvGrpSpPr/>
          <p:nvPr/>
        </p:nvGrpSpPr>
        <p:grpSpPr>
          <a:xfrm>
            <a:off x="6903614" y="1980193"/>
            <a:ext cx="1517202" cy="910322"/>
            <a:chOff x="6195484" y="2410"/>
            <a:chExt cx="2022936" cy="1213762"/>
          </a:xfrm>
          <a:solidFill>
            <a:srgbClr val="FF5050"/>
          </a:solidFill>
        </p:grpSpPr>
        <p:sp>
          <p:nvSpPr>
            <p:cNvPr id="10" name="Prostokąt: zaokrąglone rogi 9">
              <a:extLst>
                <a:ext uri="{FF2B5EF4-FFF2-40B4-BE49-F238E27FC236}">
                  <a16:creationId xmlns:a16="http://schemas.microsoft.com/office/drawing/2014/main" id="{1773B130-1C1E-F426-3EFA-2972BF4F5554}"/>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1" name="Prostokąt: zaokrąglone rogi 4">
              <a:extLst>
                <a:ext uri="{FF2B5EF4-FFF2-40B4-BE49-F238E27FC236}">
                  <a16:creationId xmlns:a16="http://schemas.microsoft.com/office/drawing/2014/main" id="{B0065864-36D3-2575-09B3-E7021907C87D}"/>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utrzymanie w mocy postanowienia przez sąd</a:t>
              </a:r>
            </a:p>
          </p:txBody>
        </p:sp>
      </p:grpSp>
      <p:grpSp>
        <p:nvGrpSpPr>
          <p:cNvPr id="12" name="Grupa 11">
            <a:extLst>
              <a:ext uri="{FF2B5EF4-FFF2-40B4-BE49-F238E27FC236}">
                <a16:creationId xmlns:a16="http://schemas.microsoft.com/office/drawing/2014/main" id="{5B80735C-CF5E-F025-28B9-FEE090A816BC}"/>
              </a:ext>
            </a:extLst>
          </p:cNvPr>
          <p:cNvGrpSpPr/>
          <p:nvPr/>
        </p:nvGrpSpPr>
        <p:grpSpPr>
          <a:xfrm>
            <a:off x="2788628" y="4250843"/>
            <a:ext cx="1517202" cy="910322"/>
            <a:chOff x="6195484" y="2410"/>
            <a:chExt cx="2022936" cy="1213762"/>
          </a:xfrm>
          <a:solidFill>
            <a:srgbClr val="FF5050"/>
          </a:solidFill>
        </p:grpSpPr>
        <p:sp>
          <p:nvSpPr>
            <p:cNvPr id="13" name="Prostokąt: zaokrąglone rogi 12">
              <a:extLst>
                <a:ext uri="{FF2B5EF4-FFF2-40B4-BE49-F238E27FC236}">
                  <a16:creationId xmlns:a16="http://schemas.microsoft.com/office/drawing/2014/main" id="{C15374B6-9F13-4E4F-21D6-228EB69BEACD}"/>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4" name="Prostokąt: zaokrąglone rogi 4">
              <a:extLst>
                <a:ext uri="{FF2B5EF4-FFF2-40B4-BE49-F238E27FC236}">
                  <a16:creationId xmlns:a16="http://schemas.microsoft.com/office/drawing/2014/main" id="{3B8E0A67-A07C-09F9-0E60-CC65DA13B871}"/>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uchylenie postanowienia o umorzeniu przez prokuratora nadrzędnego</a:t>
              </a:r>
            </a:p>
          </p:txBody>
        </p:sp>
      </p:grpSp>
      <p:sp>
        <p:nvSpPr>
          <p:cNvPr id="15" name="Strzałka: wygięta 14">
            <a:extLst>
              <a:ext uri="{FF2B5EF4-FFF2-40B4-BE49-F238E27FC236}">
                <a16:creationId xmlns:a16="http://schemas.microsoft.com/office/drawing/2014/main" id="{943DBCED-5539-2271-6BD1-BAB83115DF6F}"/>
              </a:ext>
            </a:extLst>
          </p:cNvPr>
          <p:cNvSpPr/>
          <p:nvPr/>
        </p:nvSpPr>
        <p:spPr>
          <a:xfrm rot="16200000" flipV="1">
            <a:off x="4666786" y="3552469"/>
            <a:ext cx="1022899" cy="1388686"/>
          </a:xfrm>
          <a:prstGeom prst="bentArrow">
            <a:avLst>
              <a:gd name="adj1" fmla="val 18491"/>
              <a:gd name="adj2" fmla="val 18633"/>
              <a:gd name="adj3" fmla="val 17574"/>
              <a:gd name="adj4" fmla="val 43750"/>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6" name="pole tekstowe 15">
            <a:extLst>
              <a:ext uri="{FF2B5EF4-FFF2-40B4-BE49-F238E27FC236}">
                <a16:creationId xmlns:a16="http://schemas.microsoft.com/office/drawing/2014/main" id="{7EF03D94-3918-DC9F-0BBE-F065044CEFFF}"/>
              </a:ext>
            </a:extLst>
          </p:cNvPr>
          <p:cNvSpPr txBox="1"/>
          <p:nvPr/>
        </p:nvSpPr>
        <p:spPr>
          <a:xfrm>
            <a:off x="6903614" y="2990418"/>
            <a:ext cx="1517202" cy="900246"/>
          </a:xfrm>
          <a:prstGeom prst="rect">
            <a:avLst/>
          </a:prstGeom>
          <a:noFill/>
        </p:spPr>
        <p:txBody>
          <a:bodyPr wrap="square" rtlCol="0">
            <a:spAutoFit/>
          </a:bodyPr>
          <a:lstStyle/>
          <a:p>
            <a:pPr algn="ctr"/>
            <a:r>
              <a:rPr lang="pl-PL" sz="1050" b="1" dirty="0">
                <a:solidFill>
                  <a:srgbClr val="FF5050"/>
                </a:solidFill>
              </a:rPr>
              <a:t>brak możliwości nabycia statusu oskarżyciela posiłkowego subsydiarnego</a:t>
            </a:r>
          </a:p>
        </p:txBody>
      </p:sp>
      <p:sp>
        <p:nvSpPr>
          <p:cNvPr id="17" name="pole tekstowe 16">
            <a:extLst>
              <a:ext uri="{FF2B5EF4-FFF2-40B4-BE49-F238E27FC236}">
                <a16:creationId xmlns:a16="http://schemas.microsoft.com/office/drawing/2014/main" id="{4444EDDE-64C6-86E6-63D5-AA83E72EA670}"/>
              </a:ext>
            </a:extLst>
          </p:cNvPr>
          <p:cNvSpPr txBox="1"/>
          <p:nvPr/>
        </p:nvSpPr>
        <p:spPr>
          <a:xfrm>
            <a:off x="170707" y="5227748"/>
            <a:ext cx="2476871" cy="577081"/>
          </a:xfrm>
          <a:prstGeom prst="rect">
            <a:avLst/>
          </a:prstGeom>
          <a:noFill/>
        </p:spPr>
        <p:txBody>
          <a:bodyPr wrap="square" rtlCol="0">
            <a:spAutoFit/>
          </a:bodyPr>
          <a:lstStyle/>
          <a:p>
            <a:pPr algn="ctr"/>
            <a:r>
              <a:rPr lang="pl-PL" sz="1050" b="1" dirty="0">
                <a:solidFill>
                  <a:srgbClr val="213B69"/>
                </a:solidFill>
              </a:rPr>
              <a:t>termin: 1 miesiąc </a:t>
            </a:r>
          </a:p>
          <a:p>
            <a:pPr algn="ctr"/>
            <a:r>
              <a:rPr lang="pl-PL" sz="1050" b="1" dirty="0">
                <a:solidFill>
                  <a:srgbClr val="213B69"/>
                </a:solidFill>
              </a:rPr>
              <a:t>od doręczenia zawiadomienia </a:t>
            </a:r>
          </a:p>
          <a:p>
            <a:pPr algn="ctr"/>
            <a:r>
              <a:rPr lang="pl-PL" sz="1050" b="1" dirty="0">
                <a:solidFill>
                  <a:srgbClr val="213B69"/>
                </a:solidFill>
              </a:rPr>
              <a:t>o utrzymaniu w mocy</a:t>
            </a:r>
          </a:p>
        </p:txBody>
      </p:sp>
      <p:sp>
        <p:nvSpPr>
          <p:cNvPr id="18" name="pole tekstowe 17">
            <a:extLst>
              <a:ext uri="{FF2B5EF4-FFF2-40B4-BE49-F238E27FC236}">
                <a16:creationId xmlns:a16="http://schemas.microsoft.com/office/drawing/2014/main" id="{9311E717-6BA2-B70C-9380-F5411D5AA8FE}"/>
              </a:ext>
            </a:extLst>
          </p:cNvPr>
          <p:cNvSpPr txBox="1"/>
          <p:nvPr/>
        </p:nvSpPr>
        <p:spPr>
          <a:xfrm>
            <a:off x="6050640" y="4190935"/>
            <a:ext cx="2695598" cy="1754326"/>
          </a:xfrm>
          <a:prstGeom prst="rect">
            <a:avLst/>
          </a:prstGeom>
          <a:noFill/>
          <a:ln>
            <a:solidFill>
              <a:srgbClr val="213B69"/>
            </a:solidFill>
          </a:ln>
        </p:spPr>
        <p:txBody>
          <a:bodyPr wrap="square" rtlCol="0">
            <a:spAutoFit/>
          </a:bodyPr>
          <a:lstStyle/>
          <a:p>
            <a:pPr algn="ctr"/>
            <a:r>
              <a:rPr lang="pl-PL" dirty="0">
                <a:solidFill>
                  <a:srgbClr val="213B69"/>
                </a:solidFill>
              </a:rPr>
              <a:t>NABYCIE UPRAWNIEŃ OSKARŻYCIELA POSIŁKOWEGO SUBSYDIARNEGO </a:t>
            </a:r>
          </a:p>
          <a:p>
            <a:pPr algn="ctr"/>
            <a:r>
              <a:rPr lang="pl-PL" dirty="0">
                <a:solidFill>
                  <a:srgbClr val="213B69"/>
                </a:solidFill>
              </a:rPr>
              <a:t>PRZEZ POKRZYWDZONEGO</a:t>
            </a:r>
          </a:p>
        </p:txBody>
      </p:sp>
    </p:spTree>
    <p:extLst>
      <p:ext uri="{BB962C8B-B14F-4D97-AF65-F5344CB8AC3E}">
        <p14:creationId xmlns:p14="http://schemas.microsoft.com/office/powerpoint/2010/main" val="32660155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7677</TotalTime>
  <Words>10247</Words>
  <Application>Microsoft Office PowerPoint</Application>
  <PresentationFormat>Pokaz na ekranie (4:3)</PresentationFormat>
  <Paragraphs>764</Paragraphs>
  <Slides>124</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124</vt:i4>
      </vt:variant>
    </vt:vector>
  </HeadingPairs>
  <TitlesOfParts>
    <vt:vector size="132" baseType="lpstr">
      <vt:lpstr>Arial</vt:lpstr>
      <vt:lpstr>Calibri</vt:lpstr>
      <vt:lpstr>Constantia</vt:lpstr>
      <vt:lpstr>Times New Roman</vt:lpstr>
      <vt:lpstr>Wingdings</vt:lpstr>
      <vt:lpstr>Wingdings 2</vt:lpstr>
      <vt:lpstr>Wingdings 3</vt:lpstr>
      <vt:lpstr>Flow</vt:lpstr>
      <vt:lpstr>Uczestnicy postępowania</vt:lpstr>
      <vt:lpstr>Prezentacja programu PowerPoint</vt:lpstr>
      <vt:lpstr>Prezentacja programu PowerPoint</vt:lpstr>
      <vt:lpstr>Uczestnicy postępowania</vt:lpstr>
      <vt:lpstr>Uczestnicy procesu karnego</vt:lpstr>
      <vt:lpstr>Prezentacja programu PowerPoint</vt:lpstr>
      <vt:lpstr>Sąd jako organ postępowania karnego</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Łączność spraw karnych</vt:lpstr>
      <vt:lpstr>Prezentacja programu PowerPoint</vt:lpstr>
      <vt:lpstr>Prezentacja programu PowerPoint</vt:lpstr>
      <vt:lpstr>Ruchoma właściwość nadzwyczajna</vt:lpstr>
      <vt:lpstr>Prezentacja programu PowerPoint</vt:lpstr>
      <vt:lpstr>Wyłączenie sędziego</vt:lpstr>
      <vt:lpstr>Iudex suspectus</vt:lpstr>
      <vt:lpstr>Iudex suspectus</vt:lpstr>
      <vt:lpstr>Wyłączenie sędziego</vt:lpstr>
      <vt:lpstr>Wyłączenie sędziego</vt:lpstr>
      <vt:lpstr>Kazus</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Skład sądu</vt:lpstr>
      <vt:lpstr>Skład na rozprawie apelacyjnej</vt:lpstr>
      <vt:lpstr>Prezentacja programu PowerPoint</vt:lpstr>
      <vt:lpstr>Prokurator</vt:lpstr>
      <vt:lpstr>Nowelizacja – prokurator jako quasi – strona?</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obiektywizmu</vt:lpstr>
      <vt:lpstr>Zasada obiektywizmu</vt:lpstr>
      <vt:lpstr>Zasada obiektywizmu</vt:lpstr>
      <vt:lpstr>Zasada obiektywizmu</vt:lpstr>
      <vt:lpstr>Zasada obiektywizmu</vt:lpstr>
      <vt:lpstr>Zasada obiektywzimu</vt:lpstr>
      <vt:lpstr>Zasada obiektywizmu</vt:lpstr>
      <vt:lpstr>Policja, ABW, CBA, inne uprawnione służby</vt:lpstr>
      <vt:lpstr>Policja</vt:lpstr>
      <vt:lpstr>Policja</vt:lpstr>
      <vt:lpstr>Organy postępowania przygotowawczego</vt:lpstr>
      <vt:lpstr>Organy postępowania przygotowawczego</vt:lpstr>
      <vt:lpstr>Rozporządzenie</vt:lpstr>
      <vt:lpstr>Organy postępowania przygotowawczego</vt:lpstr>
      <vt:lpstr>Strony procesowe</vt:lpstr>
      <vt:lpstr>Strony procesowe</vt:lpstr>
      <vt:lpstr>Strony procesowe</vt:lpstr>
      <vt:lpstr>Strony procesowe</vt:lpstr>
      <vt:lpstr>Strony procesowe</vt:lpstr>
      <vt:lpstr>Strony procesowe</vt:lpstr>
      <vt:lpstr>Strony procesowe</vt:lpstr>
      <vt:lpstr>Strony bierne</vt:lpstr>
      <vt:lpstr>Prezentacja programu PowerPoint</vt:lpstr>
      <vt:lpstr>Projekt nowelizacji art. 71 k.p.k.</vt:lpstr>
      <vt:lpstr>Obowiązki oskarżonego</vt:lpstr>
      <vt:lpstr>Obowiązki oskarżonego</vt:lpstr>
      <vt:lpstr>Prezentacja programu PowerPoint</vt:lpstr>
      <vt:lpstr>Pokrzywdzony</vt:lpstr>
      <vt:lpstr>Pokrzywdzony</vt:lpstr>
      <vt:lpstr>Pokrzywdzony</vt:lpstr>
      <vt:lpstr>Prawo do złożenia wniosku o orzeczenie środka kompensacyjnego i środka karnego</vt:lpstr>
      <vt:lpstr>Prawo do złożenia wniosku o przeprowadzenie czynności w postępowaniu przygotowawczym </vt:lpstr>
      <vt:lpstr>Prawo do udziału w czynnościach postępowania przygotowawczego </vt:lpstr>
      <vt:lpstr>Prawo do udziału w czynnościach postępowania przygotowawczego </vt:lpstr>
      <vt:lpstr>Prawo do zaskarżenia rozstrzygnięć wydawanych w postępowaniu przygotowawczym </vt:lpstr>
      <vt:lpstr>Uprawnienia pokrzywdzonego</vt:lpstr>
      <vt:lpstr>Prezentacja programu PowerPoint</vt:lpstr>
      <vt:lpstr>Reprezentacja dziecka przez rodzica</vt:lpstr>
      <vt:lpstr>Oskarżyciel posiłkowy</vt:lpstr>
      <vt:lpstr>Oskarżyciel posiłkowy</vt:lpstr>
      <vt:lpstr>Oskarżyciel posiłkowy subsydiarny </vt:lpstr>
      <vt:lpstr>Prezentacja programu PowerPoint</vt:lpstr>
      <vt:lpstr>Oskarżyciel posiłkowy</vt:lpstr>
      <vt:lpstr>Oskarżyciel posiłkowy</vt:lpstr>
      <vt:lpstr>Oskarżyciel prywatny</vt:lpstr>
      <vt:lpstr>Tryb prywatnoskargowy</vt:lpstr>
      <vt:lpstr>Prezentacja programu PowerPoint</vt:lpstr>
      <vt:lpstr>Tryb prywatnoskargowy</vt:lpstr>
      <vt:lpstr>REPREZENTANCI STRON PROCESOWYCH</vt:lpstr>
      <vt:lpstr>Przedstawiciele procesowi stron</vt:lpstr>
      <vt:lpstr>Przedstawiciele procesowi stron</vt:lpstr>
      <vt:lpstr>Przedstawiciele procesowi stron</vt:lpstr>
      <vt:lpstr>OBROŃCA</vt:lpstr>
      <vt:lpstr>OBROŃCA</vt:lpstr>
      <vt:lpstr>Prezentacja programu PowerPoint</vt:lpstr>
      <vt:lpstr>OBROŃCA Z WYBORU</vt:lpstr>
      <vt:lpstr>OBROŃCA Z URZĘDU</vt:lpstr>
      <vt:lpstr>OBRONA OBLIGATORYJNA</vt:lpstr>
      <vt:lpstr>Zasada prawa do obrony</vt:lpstr>
      <vt:lpstr>Zasada prawa do obrony</vt:lpstr>
      <vt:lpstr>Zasada prawa do obrony</vt:lpstr>
      <vt:lpstr>PEŁNOMOCNIK</vt:lpstr>
      <vt:lpstr>OBROŃCA A PEŁNOMOCNIK</vt:lpstr>
      <vt:lpstr>PRZEDSTAWICIEL USTAWOWY</vt:lpstr>
      <vt:lpstr>Kumulacja ról procesowych</vt:lpstr>
      <vt:lpstr>KUMULACJA RÓL PROCESOWYCH</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155</cp:revision>
  <dcterms:created xsi:type="dcterms:W3CDTF">2017-10-26T08:53:43Z</dcterms:created>
  <dcterms:modified xsi:type="dcterms:W3CDTF">2024-11-08T17:13:36Z</dcterms:modified>
</cp:coreProperties>
</file>