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75"/>
  </p:notesMasterIdLst>
  <p:sldIdLst>
    <p:sldId id="496" r:id="rId2"/>
    <p:sldId id="399" r:id="rId3"/>
    <p:sldId id="400" r:id="rId4"/>
    <p:sldId id="401" r:id="rId5"/>
    <p:sldId id="487" r:id="rId6"/>
    <p:sldId id="402" r:id="rId7"/>
    <p:sldId id="264" r:id="rId8"/>
    <p:sldId id="266" r:id="rId9"/>
    <p:sldId id="267" r:id="rId10"/>
    <p:sldId id="268" r:id="rId11"/>
    <p:sldId id="272" r:id="rId12"/>
    <p:sldId id="278" r:id="rId13"/>
    <p:sldId id="270" r:id="rId14"/>
    <p:sldId id="274" r:id="rId15"/>
    <p:sldId id="275" r:id="rId16"/>
    <p:sldId id="279" r:id="rId17"/>
    <p:sldId id="280" r:id="rId18"/>
    <p:sldId id="281" r:id="rId19"/>
    <p:sldId id="282" r:id="rId20"/>
    <p:sldId id="283" r:id="rId21"/>
    <p:sldId id="284" r:id="rId22"/>
    <p:sldId id="285" r:id="rId23"/>
    <p:sldId id="286" r:id="rId24"/>
    <p:sldId id="287" r:id="rId25"/>
    <p:sldId id="288" r:id="rId26"/>
    <p:sldId id="293" r:id="rId27"/>
    <p:sldId id="489" r:id="rId28"/>
    <p:sldId id="294" r:id="rId29"/>
    <p:sldId id="290" r:id="rId30"/>
    <p:sldId id="295" r:id="rId31"/>
    <p:sldId id="292" r:id="rId32"/>
    <p:sldId id="296" r:id="rId33"/>
    <p:sldId id="499" r:id="rId34"/>
    <p:sldId id="498" r:id="rId35"/>
    <p:sldId id="500" r:id="rId36"/>
    <p:sldId id="297" r:id="rId37"/>
    <p:sldId id="299" r:id="rId38"/>
    <p:sldId id="356" r:id="rId39"/>
    <p:sldId id="357" r:id="rId40"/>
    <p:sldId id="300" r:id="rId41"/>
    <p:sldId id="353" r:id="rId42"/>
    <p:sldId id="298" r:id="rId43"/>
    <p:sldId id="448" r:id="rId44"/>
    <p:sldId id="449" r:id="rId45"/>
    <p:sldId id="450" r:id="rId46"/>
    <p:sldId id="451" r:id="rId47"/>
    <p:sldId id="452" r:id="rId48"/>
    <p:sldId id="453" r:id="rId49"/>
    <p:sldId id="454" r:id="rId50"/>
    <p:sldId id="455" r:id="rId51"/>
    <p:sldId id="456" r:id="rId52"/>
    <p:sldId id="457" r:id="rId53"/>
    <p:sldId id="458" r:id="rId54"/>
    <p:sldId id="459" r:id="rId55"/>
    <p:sldId id="460" r:id="rId56"/>
    <p:sldId id="461" r:id="rId57"/>
    <p:sldId id="462" r:id="rId58"/>
    <p:sldId id="463" r:id="rId59"/>
    <p:sldId id="464" r:id="rId60"/>
    <p:sldId id="465" r:id="rId61"/>
    <p:sldId id="466" r:id="rId62"/>
    <p:sldId id="467" r:id="rId63"/>
    <p:sldId id="468" r:id="rId64"/>
    <p:sldId id="469" r:id="rId65"/>
    <p:sldId id="470" r:id="rId66"/>
    <p:sldId id="471" r:id="rId67"/>
    <p:sldId id="472" r:id="rId68"/>
    <p:sldId id="473" r:id="rId69"/>
    <p:sldId id="474" r:id="rId70"/>
    <p:sldId id="475" r:id="rId71"/>
    <p:sldId id="476" r:id="rId72"/>
    <p:sldId id="486" r:id="rId73"/>
    <p:sldId id="477" r:id="rId74"/>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176" autoAdjust="0"/>
    <p:restoredTop sz="94660"/>
  </p:normalViewPr>
  <p:slideViewPr>
    <p:cSldViewPr>
      <p:cViewPr varScale="1">
        <p:scale>
          <a:sx n="62" d="100"/>
          <a:sy n="62" d="100"/>
        </p:scale>
        <p:origin x="1376" y="5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16" Type="http://schemas.openxmlformats.org/officeDocument/2006/relationships/slide" Target="slides/slide1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ableStyles" Target="tableStyle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presProps" Target="presProp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5072448-983E-469C-96FB-615F4B5D47D2}" type="doc">
      <dgm:prSet loTypeId="urn:microsoft.com/office/officeart/2005/8/layout/hList3" loCatId="list" qsTypeId="urn:microsoft.com/office/officeart/2005/8/quickstyle/simple1" qsCatId="simple" csTypeId="urn:microsoft.com/office/officeart/2005/8/colors/accent1_2" csCatId="accent1" phldr="1"/>
      <dgm:spPr/>
      <dgm:t>
        <a:bodyPr/>
        <a:lstStyle/>
        <a:p>
          <a:endParaRPr lang="pl-PL"/>
        </a:p>
      </dgm:t>
    </dgm:pt>
    <dgm:pt modelId="{72BA3307-A5ED-4B82-995C-DE77B8F7EBA7}">
      <dgm:prSet phldrT="[Text]"/>
      <dgm:spPr>
        <a:solidFill>
          <a:schemeClr val="bg2">
            <a:lumMod val="10000"/>
          </a:schemeClr>
        </a:solidFill>
      </dgm:spPr>
      <dgm:t>
        <a:bodyPr/>
        <a:lstStyle/>
        <a:p>
          <a:r>
            <a:rPr lang="pl-PL" dirty="0"/>
            <a:t>Prokurator</a:t>
          </a:r>
        </a:p>
      </dgm:t>
    </dgm:pt>
    <dgm:pt modelId="{762DDFCC-601B-48DE-8265-A143DB70AD48}" type="parTrans" cxnId="{4F15051F-EF12-4974-BC73-3D222A99B832}">
      <dgm:prSet/>
      <dgm:spPr/>
      <dgm:t>
        <a:bodyPr/>
        <a:lstStyle/>
        <a:p>
          <a:endParaRPr lang="pl-PL"/>
        </a:p>
      </dgm:t>
    </dgm:pt>
    <dgm:pt modelId="{3F318275-2CA6-41F8-9DB4-080CF7A4B45D}" type="sibTrans" cxnId="{4F15051F-EF12-4974-BC73-3D222A99B832}">
      <dgm:prSet/>
      <dgm:spPr/>
      <dgm:t>
        <a:bodyPr/>
        <a:lstStyle/>
        <a:p>
          <a:endParaRPr lang="pl-PL"/>
        </a:p>
      </dgm:t>
    </dgm:pt>
    <dgm:pt modelId="{60A5283A-7CF0-4DAD-8E01-CBE3D1B379CC}">
      <dgm:prSet phldrT="[Text]"/>
      <dgm:spPr>
        <a:solidFill>
          <a:srgbClr val="FF0000"/>
        </a:solidFill>
      </dgm:spPr>
      <dgm:t>
        <a:bodyPr/>
        <a:lstStyle/>
        <a:p>
          <a:r>
            <a:rPr lang="pl-PL" dirty="0"/>
            <a:t>Organ postępowania przygotowawczego</a:t>
          </a:r>
        </a:p>
      </dgm:t>
    </dgm:pt>
    <dgm:pt modelId="{1F053215-2E57-45CA-A61F-B322F24ABB7A}" type="parTrans" cxnId="{328165B7-F777-4CE1-BF9C-3F2729448C5E}">
      <dgm:prSet/>
      <dgm:spPr/>
      <dgm:t>
        <a:bodyPr/>
        <a:lstStyle/>
        <a:p>
          <a:endParaRPr lang="pl-PL"/>
        </a:p>
      </dgm:t>
    </dgm:pt>
    <dgm:pt modelId="{E74BB218-435B-483A-BC76-2F2331E68297}" type="sibTrans" cxnId="{328165B7-F777-4CE1-BF9C-3F2729448C5E}">
      <dgm:prSet/>
      <dgm:spPr/>
      <dgm:t>
        <a:bodyPr/>
        <a:lstStyle/>
        <a:p>
          <a:endParaRPr lang="pl-PL"/>
        </a:p>
      </dgm:t>
    </dgm:pt>
    <dgm:pt modelId="{B1D3ECA0-8207-436E-A147-C5FAA933B4A8}">
      <dgm:prSet phldrT="[Text]"/>
      <dgm:spPr>
        <a:solidFill>
          <a:srgbClr val="FF0000"/>
        </a:solidFill>
      </dgm:spPr>
      <dgm:t>
        <a:bodyPr/>
        <a:lstStyle/>
        <a:p>
          <a:r>
            <a:rPr lang="pl-PL" dirty="0"/>
            <a:t>Rzecznik interesu społecznego</a:t>
          </a:r>
        </a:p>
      </dgm:t>
    </dgm:pt>
    <dgm:pt modelId="{DAA373B6-AC60-41B6-8742-C658898E4922}" type="parTrans" cxnId="{B5523107-AE60-4EEF-B1A9-7B8A7FFB4160}">
      <dgm:prSet/>
      <dgm:spPr/>
      <dgm:t>
        <a:bodyPr/>
        <a:lstStyle/>
        <a:p>
          <a:endParaRPr lang="pl-PL"/>
        </a:p>
      </dgm:t>
    </dgm:pt>
    <dgm:pt modelId="{95F1B686-900A-4A7B-B58F-775F937F6DA5}" type="sibTrans" cxnId="{B5523107-AE60-4EEF-B1A9-7B8A7FFB4160}">
      <dgm:prSet/>
      <dgm:spPr/>
      <dgm:t>
        <a:bodyPr/>
        <a:lstStyle/>
        <a:p>
          <a:endParaRPr lang="pl-PL"/>
        </a:p>
      </dgm:t>
    </dgm:pt>
    <dgm:pt modelId="{30D91371-F6CE-4DCC-9FB4-869E648CDC4B}">
      <dgm:prSet phldrT="[Text]"/>
      <dgm:spPr>
        <a:solidFill>
          <a:srgbClr val="FF0000"/>
        </a:solidFill>
      </dgm:spPr>
      <dgm:t>
        <a:bodyPr/>
        <a:lstStyle/>
        <a:p>
          <a:r>
            <a:rPr lang="pl-PL" dirty="0"/>
            <a:t>Oskarżyciel publiczny</a:t>
          </a:r>
        </a:p>
      </dgm:t>
    </dgm:pt>
    <dgm:pt modelId="{74DEC9DF-292B-4698-BB18-1568C4D38796}" type="parTrans" cxnId="{555FFED4-80FD-4835-8DE4-75A14D555309}">
      <dgm:prSet/>
      <dgm:spPr/>
      <dgm:t>
        <a:bodyPr/>
        <a:lstStyle/>
        <a:p>
          <a:endParaRPr lang="pl-PL"/>
        </a:p>
      </dgm:t>
    </dgm:pt>
    <dgm:pt modelId="{408B346B-09E5-4AF1-BCE5-828FBD3ED3F0}" type="sibTrans" cxnId="{555FFED4-80FD-4835-8DE4-75A14D555309}">
      <dgm:prSet/>
      <dgm:spPr/>
      <dgm:t>
        <a:bodyPr/>
        <a:lstStyle/>
        <a:p>
          <a:endParaRPr lang="pl-PL"/>
        </a:p>
      </dgm:t>
    </dgm:pt>
    <dgm:pt modelId="{CBABFFE8-BCEB-4FEC-937A-16282520974A}" type="pres">
      <dgm:prSet presAssocID="{55072448-983E-469C-96FB-615F4B5D47D2}" presName="composite" presStyleCnt="0">
        <dgm:presLayoutVars>
          <dgm:chMax val="1"/>
          <dgm:dir/>
          <dgm:resizeHandles val="exact"/>
        </dgm:presLayoutVars>
      </dgm:prSet>
      <dgm:spPr/>
    </dgm:pt>
    <dgm:pt modelId="{5B0F055D-A843-43F5-87A4-F568E5EE1F8A}" type="pres">
      <dgm:prSet presAssocID="{72BA3307-A5ED-4B82-995C-DE77B8F7EBA7}" presName="roof" presStyleLbl="dkBgShp" presStyleIdx="0" presStyleCnt="2"/>
      <dgm:spPr/>
    </dgm:pt>
    <dgm:pt modelId="{216F0496-9558-459B-B9C7-29F935E40CC5}" type="pres">
      <dgm:prSet presAssocID="{72BA3307-A5ED-4B82-995C-DE77B8F7EBA7}" presName="pillars" presStyleCnt="0"/>
      <dgm:spPr/>
    </dgm:pt>
    <dgm:pt modelId="{B5C5E892-AA55-43DA-BAB7-167EAE8D50AA}" type="pres">
      <dgm:prSet presAssocID="{72BA3307-A5ED-4B82-995C-DE77B8F7EBA7}" presName="pillar1" presStyleLbl="node1" presStyleIdx="0" presStyleCnt="3">
        <dgm:presLayoutVars>
          <dgm:bulletEnabled val="1"/>
        </dgm:presLayoutVars>
      </dgm:prSet>
      <dgm:spPr/>
    </dgm:pt>
    <dgm:pt modelId="{1F005497-C478-4B27-8DCB-8CB41AF97BF9}" type="pres">
      <dgm:prSet presAssocID="{B1D3ECA0-8207-436E-A147-C5FAA933B4A8}" presName="pillarX" presStyleLbl="node1" presStyleIdx="1" presStyleCnt="3">
        <dgm:presLayoutVars>
          <dgm:bulletEnabled val="1"/>
        </dgm:presLayoutVars>
      </dgm:prSet>
      <dgm:spPr/>
    </dgm:pt>
    <dgm:pt modelId="{6447A299-B2C1-4D3C-B7D5-36DBBE0A1CB7}" type="pres">
      <dgm:prSet presAssocID="{30D91371-F6CE-4DCC-9FB4-869E648CDC4B}" presName="pillarX" presStyleLbl="node1" presStyleIdx="2" presStyleCnt="3">
        <dgm:presLayoutVars>
          <dgm:bulletEnabled val="1"/>
        </dgm:presLayoutVars>
      </dgm:prSet>
      <dgm:spPr/>
    </dgm:pt>
    <dgm:pt modelId="{2FE78649-AF93-44A5-B727-F212B64E1F7A}" type="pres">
      <dgm:prSet presAssocID="{72BA3307-A5ED-4B82-995C-DE77B8F7EBA7}" presName="base" presStyleLbl="dkBgShp" presStyleIdx="1" presStyleCnt="2"/>
      <dgm:spPr>
        <a:solidFill>
          <a:srgbClr val="FF0000"/>
        </a:solidFill>
      </dgm:spPr>
    </dgm:pt>
  </dgm:ptLst>
  <dgm:cxnLst>
    <dgm:cxn modelId="{B5523107-AE60-4EEF-B1A9-7B8A7FFB4160}" srcId="{72BA3307-A5ED-4B82-995C-DE77B8F7EBA7}" destId="{B1D3ECA0-8207-436E-A147-C5FAA933B4A8}" srcOrd="1" destOrd="0" parTransId="{DAA373B6-AC60-41B6-8742-C658898E4922}" sibTransId="{95F1B686-900A-4A7B-B58F-775F937F6DA5}"/>
    <dgm:cxn modelId="{4F15051F-EF12-4974-BC73-3D222A99B832}" srcId="{55072448-983E-469C-96FB-615F4B5D47D2}" destId="{72BA3307-A5ED-4B82-995C-DE77B8F7EBA7}" srcOrd="0" destOrd="0" parTransId="{762DDFCC-601B-48DE-8265-A143DB70AD48}" sibTransId="{3F318275-2CA6-41F8-9DB4-080CF7A4B45D}"/>
    <dgm:cxn modelId="{4CBB2B8A-DD3C-4B67-A376-09C8D76618A0}" type="presOf" srcId="{60A5283A-7CF0-4DAD-8E01-CBE3D1B379CC}" destId="{B5C5E892-AA55-43DA-BAB7-167EAE8D50AA}" srcOrd="0" destOrd="0" presId="urn:microsoft.com/office/officeart/2005/8/layout/hList3"/>
    <dgm:cxn modelId="{328165B7-F777-4CE1-BF9C-3F2729448C5E}" srcId="{72BA3307-A5ED-4B82-995C-DE77B8F7EBA7}" destId="{60A5283A-7CF0-4DAD-8E01-CBE3D1B379CC}" srcOrd="0" destOrd="0" parTransId="{1F053215-2E57-45CA-A61F-B322F24ABB7A}" sibTransId="{E74BB218-435B-483A-BC76-2F2331E68297}"/>
    <dgm:cxn modelId="{93B560D1-68D0-45AE-A843-DF6AF53291FE}" type="presOf" srcId="{30D91371-F6CE-4DCC-9FB4-869E648CDC4B}" destId="{6447A299-B2C1-4D3C-B7D5-36DBBE0A1CB7}" srcOrd="0" destOrd="0" presId="urn:microsoft.com/office/officeart/2005/8/layout/hList3"/>
    <dgm:cxn modelId="{555FFED4-80FD-4835-8DE4-75A14D555309}" srcId="{72BA3307-A5ED-4B82-995C-DE77B8F7EBA7}" destId="{30D91371-F6CE-4DCC-9FB4-869E648CDC4B}" srcOrd="2" destOrd="0" parTransId="{74DEC9DF-292B-4698-BB18-1568C4D38796}" sibTransId="{408B346B-09E5-4AF1-BCE5-828FBD3ED3F0}"/>
    <dgm:cxn modelId="{40AFE5E3-4000-48FF-91B6-FEA42E4C57A6}" type="presOf" srcId="{55072448-983E-469C-96FB-615F4B5D47D2}" destId="{CBABFFE8-BCEB-4FEC-937A-16282520974A}" srcOrd="0" destOrd="0" presId="urn:microsoft.com/office/officeart/2005/8/layout/hList3"/>
    <dgm:cxn modelId="{852A68E6-0BD2-4A49-8341-BFBEF71635B7}" type="presOf" srcId="{B1D3ECA0-8207-436E-A147-C5FAA933B4A8}" destId="{1F005497-C478-4B27-8DCB-8CB41AF97BF9}" srcOrd="0" destOrd="0" presId="urn:microsoft.com/office/officeart/2005/8/layout/hList3"/>
    <dgm:cxn modelId="{256163EC-BBC3-4758-9161-E93F30ABE39D}" type="presOf" srcId="{72BA3307-A5ED-4B82-995C-DE77B8F7EBA7}" destId="{5B0F055D-A843-43F5-87A4-F568E5EE1F8A}" srcOrd="0" destOrd="0" presId="urn:microsoft.com/office/officeart/2005/8/layout/hList3"/>
    <dgm:cxn modelId="{14437650-C62C-4897-9439-5774CA91E965}" type="presParOf" srcId="{CBABFFE8-BCEB-4FEC-937A-16282520974A}" destId="{5B0F055D-A843-43F5-87A4-F568E5EE1F8A}" srcOrd="0" destOrd="0" presId="urn:microsoft.com/office/officeart/2005/8/layout/hList3"/>
    <dgm:cxn modelId="{B83DF542-EDD1-4207-9A2B-F48F65E3F047}" type="presParOf" srcId="{CBABFFE8-BCEB-4FEC-937A-16282520974A}" destId="{216F0496-9558-459B-B9C7-29F935E40CC5}" srcOrd="1" destOrd="0" presId="urn:microsoft.com/office/officeart/2005/8/layout/hList3"/>
    <dgm:cxn modelId="{AF9C64E8-E363-4996-A0FE-A58457640601}" type="presParOf" srcId="{216F0496-9558-459B-B9C7-29F935E40CC5}" destId="{B5C5E892-AA55-43DA-BAB7-167EAE8D50AA}" srcOrd="0" destOrd="0" presId="urn:microsoft.com/office/officeart/2005/8/layout/hList3"/>
    <dgm:cxn modelId="{7D97D136-CCB4-4480-A3B8-BF2A8411160C}" type="presParOf" srcId="{216F0496-9558-459B-B9C7-29F935E40CC5}" destId="{1F005497-C478-4B27-8DCB-8CB41AF97BF9}" srcOrd="1" destOrd="0" presId="urn:microsoft.com/office/officeart/2005/8/layout/hList3"/>
    <dgm:cxn modelId="{B0A7D647-DCCB-4954-A964-84900BD9AFC8}" type="presParOf" srcId="{216F0496-9558-459B-B9C7-29F935E40CC5}" destId="{6447A299-B2C1-4D3C-B7D5-36DBBE0A1CB7}" srcOrd="2" destOrd="0" presId="urn:microsoft.com/office/officeart/2005/8/layout/hList3"/>
    <dgm:cxn modelId="{9AED2F06-5D3F-45D3-BD96-75BF1A65F4BF}" type="presParOf" srcId="{CBABFFE8-BCEB-4FEC-937A-16282520974A}" destId="{2FE78649-AF93-44A5-B727-F212B64E1F7A}" srcOrd="2" destOrd="0" presId="urn:microsoft.com/office/officeart/2005/8/layout/hLis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0F055D-A843-43F5-87A4-F568E5EE1F8A}">
      <dsp:nvSpPr>
        <dsp:cNvPr id="0" name=""/>
        <dsp:cNvSpPr/>
      </dsp:nvSpPr>
      <dsp:spPr>
        <a:xfrm>
          <a:off x="0" y="0"/>
          <a:ext cx="8291264" cy="1529514"/>
        </a:xfrm>
        <a:prstGeom prst="rect">
          <a:avLst/>
        </a:prstGeom>
        <a:solidFill>
          <a:schemeClr val="bg2">
            <a:lumMod val="10000"/>
          </a:schemeClr>
        </a:solidFill>
        <a:ln>
          <a:noFill/>
        </a:ln>
        <a:effectLst/>
      </dsp:spPr>
      <dsp:style>
        <a:lnRef idx="0">
          <a:scrgbClr r="0" g="0" b="0"/>
        </a:lnRef>
        <a:fillRef idx="1">
          <a:scrgbClr r="0" g="0" b="0"/>
        </a:fillRef>
        <a:effectRef idx="0">
          <a:scrgbClr r="0" g="0" b="0"/>
        </a:effectRef>
        <a:fontRef idx="minor"/>
      </dsp:style>
      <dsp:txBody>
        <a:bodyPr spcFirstLastPara="0" vert="horz" wrap="square" lIns="247650" tIns="247650" rIns="247650" bIns="247650" numCol="1" spcCol="1270" anchor="ctr" anchorCtr="0">
          <a:noAutofit/>
        </a:bodyPr>
        <a:lstStyle/>
        <a:p>
          <a:pPr marL="0" lvl="0" indent="0" algn="ctr" defTabSz="2889250">
            <a:lnSpc>
              <a:spcPct val="90000"/>
            </a:lnSpc>
            <a:spcBef>
              <a:spcPct val="0"/>
            </a:spcBef>
            <a:spcAft>
              <a:spcPct val="35000"/>
            </a:spcAft>
            <a:buNone/>
          </a:pPr>
          <a:r>
            <a:rPr lang="pl-PL" sz="6500" kern="1200" dirty="0"/>
            <a:t>Prokurator</a:t>
          </a:r>
        </a:p>
      </dsp:txBody>
      <dsp:txXfrm>
        <a:off x="0" y="0"/>
        <a:ext cx="8291264" cy="1529514"/>
      </dsp:txXfrm>
    </dsp:sp>
    <dsp:sp modelId="{B5C5E892-AA55-43DA-BAB7-167EAE8D50AA}">
      <dsp:nvSpPr>
        <dsp:cNvPr id="0" name=""/>
        <dsp:cNvSpPr/>
      </dsp:nvSpPr>
      <dsp:spPr>
        <a:xfrm>
          <a:off x="4048"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Organ postępowania przygotowawczego</a:t>
          </a:r>
        </a:p>
      </dsp:txBody>
      <dsp:txXfrm>
        <a:off x="4048" y="1529514"/>
        <a:ext cx="2761055" cy="3211979"/>
      </dsp:txXfrm>
    </dsp:sp>
    <dsp:sp modelId="{1F005497-C478-4B27-8DCB-8CB41AF97BF9}">
      <dsp:nvSpPr>
        <dsp:cNvPr id="0" name=""/>
        <dsp:cNvSpPr/>
      </dsp:nvSpPr>
      <dsp:spPr>
        <a:xfrm>
          <a:off x="2765104"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Rzecznik interesu społecznego</a:t>
          </a:r>
        </a:p>
      </dsp:txBody>
      <dsp:txXfrm>
        <a:off x="2765104" y="1529514"/>
        <a:ext cx="2761055" cy="3211979"/>
      </dsp:txXfrm>
    </dsp:sp>
    <dsp:sp modelId="{6447A299-B2C1-4D3C-B7D5-36DBBE0A1CB7}">
      <dsp:nvSpPr>
        <dsp:cNvPr id="0" name=""/>
        <dsp:cNvSpPr/>
      </dsp:nvSpPr>
      <dsp:spPr>
        <a:xfrm>
          <a:off x="5526159" y="1529514"/>
          <a:ext cx="2761055" cy="3211979"/>
        </a:xfrm>
        <a:prstGeom prst="rect">
          <a:avLst/>
        </a:prstGeom>
        <a:solidFill>
          <a:srgbClr val="FF0000"/>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marL="0" lvl="0" indent="0" algn="ctr" defTabSz="1111250">
            <a:lnSpc>
              <a:spcPct val="90000"/>
            </a:lnSpc>
            <a:spcBef>
              <a:spcPct val="0"/>
            </a:spcBef>
            <a:spcAft>
              <a:spcPct val="35000"/>
            </a:spcAft>
            <a:buNone/>
          </a:pPr>
          <a:r>
            <a:rPr lang="pl-PL" sz="2500" kern="1200" dirty="0"/>
            <a:t>Oskarżyciel publiczny</a:t>
          </a:r>
        </a:p>
      </dsp:txBody>
      <dsp:txXfrm>
        <a:off x="5526159" y="1529514"/>
        <a:ext cx="2761055" cy="3211979"/>
      </dsp:txXfrm>
    </dsp:sp>
    <dsp:sp modelId="{2FE78649-AF93-44A5-B727-F212B64E1F7A}">
      <dsp:nvSpPr>
        <dsp:cNvPr id="0" name=""/>
        <dsp:cNvSpPr/>
      </dsp:nvSpPr>
      <dsp:spPr>
        <a:xfrm>
          <a:off x="0" y="4741493"/>
          <a:ext cx="8291264" cy="356886"/>
        </a:xfrm>
        <a:prstGeom prst="rect">
          <a:avLst/>
        </a:prstGeom>
        <a:solidFill>
          <a:srgbClr val="FF0000"/>
        </a:solidFill>
        <a:ln>
          <a:noFill/>
        </a:ln>
        <a:effectLst/>
      </dsp:spPr>
      <dsp:style>
        <a:lnRef idx="0">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46CCAE7-ADA0-47DE-859B-CD872D3748D6}" type="datetimeFigureOut">
              <a:rPr lang="pl-PL" smtClean="0"/>
              <a:t>16.10.2021</a:t>
            </a:fld>
            <a:endParaRPr lang="pl-PL"/>
          </a:p>
        </p:txBody>
      </p:sp>
      <p:sp>
        <p:nvSpPr>
          <p:cNvPr id="4" name="Symbol zastępczy obrazu slajd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D7E64A-5DC5-4561-932D-6575A0E0622A}" type="slidenum">
              <a:rPr lang="pl-PL" smtClean="0"/>
              <a:t>‹#›</a:t>
            </a:fld>
            <a:endParaRPr lang="pl-PL"/>
          </a:p>
        </p:txBody>
      </p:sp>
    </p:spTree>
    <p:extLst>
      <p:ext uri="{BB962C8B-B14F-4D97-AF65-F5344CB8AC3E}">
        <p14:creationId xmlns:p14="http://schemas.microsoft.com/office/powerpoint/2010/main" val="26200617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21667FA0-9385-44FA-9E29-1F4CBD0CE166}" type="datetimeFigureOut">
              <a:rPr lang="pl-PL" smtClean="0"/>
              <a:t>16.10.2021</a:t>
            </a:fld>
            <a:endParaRPr lang="pl-PL"/>
          </a:p>
        </p:txBody>
      </p:sp>
      <p:sp>
        <p:nvSpPr>
          <p:cNvPr id="19" name="Footer Placeholder 18"/>
          <p:cNvSpPr>
            <a:spLocks noGrp="1"/>
          </p:cNvSpPr>
          <p:nvPr>
            <p:ph type="ftr" sz="quarter" idx="11"/>
          </p:nvPr>
        </p:nvSpPr>
        <p:spPr/>
        <p:txBody>
          <a:bodyPr/>
          <a:lstStyle/>
          <a:p>
            <a:endParaRPr lang="pl-PL"/>
          </a:p>
        </p:txBody>
      </p:sp>
      <p:sp>
        <p:nvSpPr>
          <p:cNvPr id="27" name="Slide Number Placeholder 26"/>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16.10.2021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16.10.2021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21667FA0-9385-44FA-9E29-1F4CBD0CE166}" type="datetimeFigureOut">
              <a:rPr lang="pl-PL" smtClean="0"/>
              <a:t>16.10.2021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21667FA0-9385-44FA-9E29-1F4CBD0CE166}" type="datetimeFigureOut">
              <a:rPr lang="pl-PL" smtClean="0"/>
              <a:t>16.10.2021</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69AC0F08-6F9D-4E55-913C-0E984C71FC4A}" type="slidenum">
              <a:rPr lang="pl-PL" smtClean="0"/>
              <a:t>‹#›</a:t>
            </a:fld>
            <a:endParaRPr lang="pl-PL"/>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16.10.2021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21667FA0-9385-44FA-9E29-1F4CBD0CE166}" type="datetimeFigureOut">
              <a:rPr lang="pl-PL" smtClean="0"/>
              <a:t>16.10.2021</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21667FA0-9385-44FA-9E29-1F4CBD0CE166}" type="datetimeFigureOut">
              <a:rPr lang="pl-PL" smtClean="0"/>
              <a:t>16.10.2021</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667FA0-9385-44FA-9E29-1F4CBD0CE166}" type="datetimeFigureOut">
              <a:rPr lang="pl-PL" smtClean="0"/>
              <a:t>16.10.2021</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21667FA0-9385-44FA-9E29-1F4CBD0CE166}" type="datetimeFigureOut">
              <a:rPr lang="pl-PL" smtClean="0"/>
              <a:t>16.10.2021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69AC0F08-6F9D-4E55-913C-0E984C71FC4A}" type="slidenum">
              <a:rPr lang="pl-PL" smtClean="0"/>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21667FA0-9385-44FA-9E29-1F4CBD0CE166}" type="datetimeFigureOut">
              <a:rPr lang="pl-PL" smtClean="0"/>
              <a:t>16.10.2021</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a:xfrm>
            <a:off x="8077200" y="6356350"/>
            <a:ext cx="609600" cy="365125"/>
          </a:xfrm>
        </p:spPr>
        <p:txBody>
          <a:bodyPr/>
          <a:lstStyle/>
          <a:p>
            <a:fld id="{69AC0F08-6F9D-4E55-913C-0E984C71FC4A}" type="slidenum">
              <a:rPr lang="pl-PL" smtClean="0"/>
              <a:t>‹#›</a:t>
            </a:fld>
            <a:endParaRPr lang="pl-PL"/>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1667FA0-9385-44FA-9E29-1F4CBD0CE166}" type="datetimeFigureOut">
              <a:rPr lang="pl-PL" smtClean="0"/>
              <a:t>16.10.2021</a:t>
            </a:fld>
            <a:endParaRPr lang="pl-PL"/>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pl-PL"/>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69AC0F08-6F9D-4E55-913C-0E984C71FC4A}" type="slidenum">
              <a:rPr lang="pl-PL" smtClean="0"/>
              <a:t>‹#›</a:t>
            </a:fld>
            <a:endParaRPr lang="pl-PL"/>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72DCFC0-E4CF-4D27-A6E0-4E9BA8AC8B62}"/>
              </a:ext>
            </a:extLst>
          </p:cNvPr>
          <p:cNvSpPr>
            <a:spLocks noGrp="1"/>
          </p:cNvSpPr>
          <p:nvPr>
            <p:ph type="ctrTitle"/>
          </p:nvPr>
        </p:nvSpPr>
        <p:spPr>
          <a:xfrm>
            <a:off x="533400" y="1196752"/>
            <a:ext cx="7851648" cy="1828800"/>
          </a:xfrm>
        </p:spPr>
        <p:txBody>
          <a:bodyPr/>
          <a:lstStyle/>
          <a:p>
            <a:r>
              <a:rPr lang="pl-PL" dirty="0"/>
              <a:t>Uczestnicy postępowania</a:t>
            </a:r>
          </a:p>
        </p:txBody>
      </p:sp>
      <p:sp>
        <p:nvSpPr>
          <p:cNvPr id="3" name="Podtytuł 2">
            <a:extLst>
              <a:ext uri="{FF2B5EF4-FFF2-40B4-BE49-F238E27FC236}">
                <a16:creationId xmlns:a16="http://schemas.microsoft.com/office/drawing/2014/main" id="{88B4EAE1-4EB3-466E-855D-1E30FD865B46}"/>
              </a:ext>
            </a:extLst>
          </p:cNvPr>
          <p:cNvSpPr>
            <a:spLocks noGrp="1"/>
          </p:cNvSpPr>
          <p:nvPr>
            <p:ph type="subTitle" idx="1"/>
          </p:nvPr>
        </p:nvSpPr>
        <p:spPr/>
        <p:txBody>
          <a:bodyPr/>
          <a:lstStyle/>
          <a:p>
            <a:endParaRPr lang="pl-PL" dirty="0"/>
          </a:p>
          <a:p>
            <a:r>
              <a:rPr lang="pl-PL" dirty="0"/>
              <a:t>mgr Karol Jarząbek</a:t>
            </a:r>
          </a:p>
        </p:txBody>
      </p:sp>
    </p:spTree>
    <p:extLst>
      <p:ext uri="{BB962C8B-B14F-4D97-AF65-F5344CB8AC3E}">
        <p14:creationId xmlns:p14="http://schemas.microsoft.com/office/powerpoint/2010/main" val="10284116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lgn="just"/>
            <a:r>
              <a:rPr lang="pl-PL" b="1" dirty="0"/>
              <a:t>Centralne miejsce sądu w procesie karnym</a:t>
            </a:r>
            <a:r>
              <a:rPr lang="pl-PL" dirty="0"/>
              <a:t>, który m.in. </a:t>
            </a:r>
            <a:r>
              <a:rPr lang="pl-PL" b="1" dirty="0"/>
              <a:t>rozstrzyga o odpowiedzialności karnej oskarżonego </a:t>
            </a:r>
            <a:r>
              <a:rPr lang="pl-PL" dirty="0"/>
              <a:t>oraz dokonuje wielu innych czynności związanych z zagwarantowaniem praw i wolności uczestników postępowania.</a:t>
            </a:r>
          </a:p>
          <a:p>
            <a:endParaRPr lang="pl-PL" dirty="0"/>
          </a:p>
          <a:p>
            <a:pPr algn="just"/>
            <a:r>
              <a:rPr lang="pl-PL" b="1" dirty="0"/>
              <a:t>Prawo do sądu </a:t>
            </a:r>
            <a:r>
              <a:rPr lang="pl-PL" dirty="0"/>
              <a:t>to jedno z podstawowych praw człowieka, które jest zagwarantowane nie tylko na gruncie konstytucyjnym, ale także konwencyjnym (art. 6 EKPCz, art. 14 MPPOiP, art. 45 ust. 1 Konstytucji RP). </a:t>
            </a:r>
          </a:p>
        </p:txBody>
      </p:sp>
      <p:sp>
        <p:nvSpPr>
          <p:cNvPr id="3" name="Title 2"/>
          <p:cNvSpPr>
            <a:spLocks noGrp="1"/>
          </p:cNvSpPr>
          <p:nvPr>
            <p:ph type="title"/>
          </p:nvPr>
        </p:nvSpPr>
        <p:spPr/>
        <p:txBody>
          <a:bodyPr>
            <a:normAutofit fontScale="90000"/>
          </a:bodyPr>
          <a:lstStyle/>
          <a:p>
            <a:pPr algn="ctr"/>
            <a:r>
              <a:rPr lang="pl-PL" dirty="0">
                <a:latin typeface="+mn-lt"/>
              </a:rPr>
              <a:t>Sąd jako organ postępowania karnego</a:t>
            </a:r>
          </a:p>
        </p:txBody>
      </p:sp>
    </p:spTree>
    <p:extLst>
      <p:ext uri="{BB962C8B-B14F-4D97-AF65-F5344CB8AC3E}">
        <p14:creationId xmlns:p14="http://schemas.microsoft.com/office/powerpoint/2010/main" val="24095030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853440" y="426720"/>
            <a:ext cx="6682740" cy="1112838"/>
          </a:xfrm>
        </p:spPr>
        <p:txBody>
          <a:bodyPr>
            <a:normAutofit fontScale="90000"/>
          </a:bodyPr>
          <a:lstStyle/>
          <a:p>
            <a:pPr algn="ctr"/>
            <a:r>
              <a:rPr lang="pl-PL" dirty="0"/>
              <a:t>Znaczenie procesowe pojęcia „sąd”</a:t>
            </a:r>
          </a:p>
        </p:txBody>
      </p:sp>
      <p:sp>
        <p:nvSpPr>
          <p:cNvPr id="5" name="Symbol zastępczy zawartości 2"/>
          <p:cNvSpPr>
            <a:spLocks noGrp="1"/>
          </p:cNvSpPr>
          <p:nvPr>
            <p:ph idx="1"/>
          </p:nvPr>
        </p:nvSpPr>
        <p:spPr>
          <a:xfrm>
            <a:off x="395536" y="1841553"/>
            <a:ext cx="7992888" cy="4395760"/>
          </a:xfrm>
        </p:spPr>
        <p:txBody>
          <a:bodyPr>
            <a:normAutofit/>
          </a:bodyPr>
          <a:lstStyle/>
          <a:p>
            <a:pPr algn="just"/>
            <a:r>
              <a:rPr lang="pl-PL" sz="2800" b="1" dirty="0"/>
              <a:t>Sąd </a:t>
            </a:r>
            <a:r>
              <a:rPr lang="pl-PL" sz="2800" dirty="0"/>
              <a:t>to </a:t>
            </a:r>
            <a:r>
              <a:rPr lang="pl-PL" sz="2800" u="sng" dirty="0"/>
              <a:t>zespół osób lub osoba wyposażeni w atrybut niezawisłości, powołani do sprawowania wymiaru sprawiedliwości w imieniu Rzeczypospolitej Polskiej oraz w szczególnej procesowej formie.</a:t>
            </a:r>
          </a:p>
          <a:p>
            <a:pPr algn="just"/>
            <a:r>
              <a:rPr lang="pl-PL" sz="2800" dirty="0"/>
              <a:t>Procesowe znaczenie pojęcia „sąd” jest synonimem takich nazw jak „skład orzekający” czy też „sędzia orzekający jednoosobowo”.</a:t>
            </a:r>
          </a:p>
        </p:txBody>
      </p:sp>
    </p:spTree>
    <p:extLst>
      <p:ext uri="{BB962C8B-B14F-4D97-AF65-F5344CB8AC3E}">
        <p14:creationId xmlns:p14="http://schemas.microsoft.com/office/powerpoint/2010/main" val="175729154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1485900" y="437198"/>
            <a:ext cx="6172200" cy="1143000"/>
          </a:xfrm>
        </p:spPr>
        <p:txBody>
          <a:bodyPr/>
          <a:lstStyle/>
          <a:p>
            <a:pPr algn="ctr"/>
            <a:r>
              <a:rPr lang="pl-PL" dirty="0"/>
              <a:t>Prawo do sądu</a:t>
            </a:r>
          </a:p>
        </p:txBody>
      </p:sp>
      <p:sp>
        <p:nvSpPr>
          <p:cNvPr id="5" name="Symbol zastępczy zawartości 2"/>
          <p:cNvSpPr>
            <a:spLocks noGrp="1"/>
          </p:cNvSpPr>
          <p:nvPr>
            <p:ph idx="1"/>
          </p:nvPr>
        </p:nvSpPr>
        <p:spPr>
          <a:xfrm>
            <a:off x="467544" y="1719354"/>
            <a:ext cx="7929696" cy="4356327"/>
          </a:xfrm>
        </p:spPr>
        <p:txBody>
          <a:bodyPr>
            <a:normAutofit lnSpcReduction="10000"/>
          </a:bodyPr>
          <a:lstStyle/>
          <a:p>
            <a:pPr marL="0" indent="0" algn="ctr">
              <a:buNone/>
            </a:pPr>
            <a:r>
              <a:rPr lang="pl-PL" sz="2400" b="1" dirty="0">
                <a:solidFill>
                  <a:srgbClr val="FF0000"/>
                </a:solidFill>
              </a:rPr>
              <a:t>Art. 45 § 1 Konstytucji RP</a:t>
            </a:r>
          </a:p>
          <a:p>
            <a:pPr marL="0" indent="0" algn="ctr">
              <a:buNone/>
            </a:pPr>
            <a:r>
              <a:rPr lang="pl-PL" sz="4400" dirty="0"/>
              <a:t>Każdy ma prawo do sprawiedliwego i jawnego rozpatrzenia sprawy bez nieuzasadnionej zwłoki przez </a:t>
            </a:r>
            <a:r>
              <a:rPr lang="pl-PL" sz="4400" b="1" dirty="0"/>
              <a:t>właściwy</a:t>
            </a:r>
            <a:r>
              <a:rPr lang="pl-PL" sz="4400" dirty="0"/>
              <a:t>, niezależny, bezstronny i niezawisły sąd</a:t>
            </a:r>
            <a:r>
              <a:rPr lang="pl-PL" sz="4000" dirty="0"/>
              <a:t>.</a:t>
            </a:r>
          </a:p>
        </p:txBody>
      </p:sp>
    </p:spTree>
    <p:extLst>
      <p:ext uri="{BB962C8B-B14F-4D97-AF65-F5344CB8AC3E}">
        <p14:creationId xmlns:p14="http://schemas.microsoft.com/office/powerpoint/2010/main" val="352881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628800"/>
            <a:ext cx="8229600" cy="4896544"/>
          </a:xfrm>
        </p:spPr>
        <p:txBody>
          <a:bodyPr>
            <a:normAutofit fontScale="92500" lnSpcReduction="10000"/>
          </a:bodyPr>
          <a:lstStyle/>
          <a:p>
            <a:r>
              <a:rPr lang="pl-PL" b="1" dirty="0"/>
              <a:t>Art. 10 Konstytucji RP</a:t>
            </a:r>
          </a:p>
          <a:p>
            <a:pPr marL="109728" indent="0">
              <a:buNone/>
            </a:pPr>
            <a:endParaRPr lang="pl-PL" b="1" dirty="0"/>
          </a:p>
          <a:p>
            <a:pPr marL="624078" indent="-514350" algn="just">
              <a:buAutoNum type="arabicPeriod"/>
            </a:pPr>
            <a:r>
              <a:rPr lang="pl-PL" dirty="0"/>
              <a:t>Ustrój Rzeczypospolitej Polskiej opiera się na </a:t>
            </a:r>
            <a:r>
              <a:rPr lang="pl-PL" b="1" dirty="0"/>
              <a:t>podziale i równowadze</a:t>
            </a:r>
            <a:r>
              <a:rPr lang="pl-PL" dirty="0"/>
              <a:t> władzy ustawodawczej, władzy wykonawczej i władzy </a:t>
            </a:r>
            <a:r>
              <a:rPr lang="pl-PL" b="1" dirty="0"/>
              <a:t>sądowniczej</a:t>
            </a:r>
            <a:r>
              <a:rPr lang="pl-PL" dirty="0"/>
              <a:t>.</a:t>
            </a:r>
          </a:p>
          <a:p>
            <a:pPr marL="624078" indent="-514350" algn="just">
              <a:buAutoNum type="arabicPeriod"/>
            </a:pPr>
            <a:endParaRPr lang="pl-PL" dirty="0"/>
          </a:p>
          <a:p>
            <a:pPr marL="624078" indent="-514350" algn="just">
              <a:buFont typeface="Wingdings 3"/>
              <a:buAutoNum type="arabicPeriod"/>
            </a:pPr>
            <a:r>
              <a:rPr lang="pl-PL" dirty="0"/>
              <a:t>Władzę ustawodawczą sprawują Sejm i Senat, władzę wykonawczą Prezydent Rzeczypospolitej Polskiej i Rada Ministrów, a </a:t>
            </a:r>
            <a:r>
              <a:rPr lang="pl-PL" b="1" dirty="0"/>
              <a:t>władzę sądowniczą sądy i trybunały</a:t>
            </a:r>
            <a:r>
              <a:rPr lang="pl-PL" dirty="0"/>
              <a:t>.</a:t>
            </a:r>
          </a:p>
          <a:p>
            <a:pPr marL="109728" indent="0">
              <a:buNone/>
            </a:pPr>
            <a:endParaRPr lang="pl-PL" dirty="0"/>
          </a:p>
          <a:p>
            <a:pPr marL="109728" indent="0">
              <a:buNone/>
            </a:pPr>
            <a:br>
              <a:rPr lang="pl-PL" b="1" dirty="0"/>
            </a:br>
            <a:endParaRPr lang="pl-PL" dirty="0"/>
          </a:p>
        </p:txBody>
      </p:sp>
    </p:spTree>
    <p:extLst>
      <p:ext uri="{BB962C8B-B14F-4D97-AF65-F5344CB8AC3E}">
        <p14:creationId xmlns:p14="http://schemas.microsoft.com/office/powerpoint/2010/main" val="203514431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11560" y="1268760"/>
            <a:ext cx="8229600" cy="5044016"/>
          </a:xfrm>
        </p:spPr>
        <p:txBody>
          <a:bodyPr>
            <a:normAutofit fontScale="77500" lnSpcReduction="20000"/>
          </a:bodyPr>
          <a:lstStyle/>
          <a:p>
            <a:pPr algn="just"/>
            <a:r>
              <a:rPr lang="pl-PL" b="1" dirty="0"/>
              <a:t>Art. 173 Konstytucji RP</a:t>
            </a:r>
          </a:p>
          <a:p>
            <a:pPr marL="109728" indent="0" algn="just">
              <a:buNone/>
            </a:pPr>
            <a:r>
              <a:rPr lang="pl-PL" dirty="0"/>
              <a:t>Sądy i Trybunały są władzą </a:t>
            </a:r>
            <a:r>
              <a:rPr lang="pl-PL" b="1" dirty="0"/>
              <a:t>odrębną i niezależną </a:t>
            </a:r>
            <a:r>
              <a:rPr lang="pl-PL" dirty="0"/>
              <a:t>od innych władz.</a:t>
            </a:r>
          </a:p>
          <a:p>
            <a:pPr marL="109728" indent="0" algn="just">
              <a:buNone/>
            </a:pPr>
            <a:endParaRPr lang="pl-PL" dirty="0"/>
          </a:p>
          <a:p>
            <a:pPr algn="just"/>
            <a:r>
              <a:rPr lang="pl-PL" b="1" dirty="0"/>
              <a:t>Art. 178 ust. 1 Konstytucji RP</a:t>
            </a:r>
          </a:p>
          <a:p>
            <a:pPr marL="109728" indent="0" algn="just">
              <a:buNone/>
            </a:pPr>
            <a:r>
              <a:rPr lang="pl-PL" dirty="0"/>
              <a:t>Sędziowie w sprawowaniu swojego urzędu są </a:t>
            </a:r>
            <a:r>
              <a:rPr lang="pl-PL" b="1" dirty="0"/>
              <a:t>niezawiśli</a:t>
            </a:r>
            <a:r>
              <a:rPr lang="pl-PL" dirty="0"/>
              <a:t> i podlegają tylko Konstytucji oraz ustawom.</a:t>
            </a:r>
          </a:p>
          <a:p>
            <a:pPr marL="109728" indent="0" algn="just">
              <a:buNone/>
            </a:pPr>
            <a:endParaRPr lang="pl-PL" dirty="0"/>
          </a:p>
          <a:p>
            <a:pPr algn="just"/>
            <a:r>
              <a:rPr lang="pl-PL" b="1" dirty="0"/>
              <a:t>Art. 175 ust. 1 Konstytucji RP</a:t>
            </a:r>
          </a:p>
          <a:p>
            <a:pPr marL="109728" indent="0" algn="just">
              <a:buNone/>
            </a:pPr>
            <a:r>
              <a:rPr lang="pl-PL" dirty="0"/>
              <a:t>Wymiar sprawiedliwości w Rzeczypospolitej Polskiej sprawują Sąd Najwyższy, </a:t>
            </a:r>
            <a:r>
              <a:rPr lang="pl-PL" b="1" dirty="0"/>
              <a:t>sądy powszechne</a:t>
            </a:r>
            <a:r>
              <a:rPr lang="pl-PL" dirty="0"/>
              <a:t>, sądy administracyjne oraz sądy wojskowe.</a:t>
            </a:r>
          </a:p>
          <a:p>
            <a:pPr marL="109728" indent="0" algn="just">
              <a:buNone/>
            </a:pPr>
            <a:endParaRPr lang="pl-PL" dirty="0"/>
          </a:p>
          <a:p>
            <a:pPr algn="just"/>
            <a:r>
              <a:rPr lang="pl-PL" b="1" dirty="0"/>
              <a:t>Art. 177 Konstytucji RP</a:t>
            </a:r>
          </a:p>
          <a:p>
            <a:pPr marL="109728" indent="0" algn="just">
              <a:buNone/>
            </a:pPr>
            <a:r>
              <a:rPr lang="pl-PL" b="1" dirty="0"/>
              <a:t>Sądy powszechne</a:t>
            </a:r>
            <a:r>
              <a:rPr lang="pl-PL" dirty="0"/>
              <a:t> sprawują wymiar sprawiedliwości we wszystkich sprawach z wyjątkiem spraw ustawowo zastrzeżonych dla właściwości innych sądów.</a:t>
            </a:r>
          </a:p>
          <a:p>
            <a:pPr marL="109728" indent="0">
              <a:buNone/>
            </a:pPr>
            <a:endParaRPr lang="pl-PL" dirty="0"/>
          </a:p>
          <a:p>
            <a:endParaRPr lang="pl-PL" dirty="0"/>
          </a:p>
          <a:p>
            <a:pPr marL="109728" indent="0">
              <a:buNone/>
            </a:pPr>
            <a:endParaRPr lang="pl-PL" dirty="0"/>
          </a:p>
          <a:p>
            <a:endParaRPr lang="pl-PL" dirty="0"/>
          </a:p>
        </p:txBody>
      </p:sp>
    </p:spTree>
    <p:extLst>
      <p:ext uri="{BB962C8B-B14F-4D97-AF65-F5344CB8AC3E}">
        <p14:creationId xmlns:p14="http://schemas.microsoft.com/office/powerpoint/2010/main" val="14312410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268760"/>
            <a:ext cx="8229600" cy="4389120"/>
          </a:xfrm>
        </p:spPr>
        <p:txBody>
          <a:bodyPr/>
          <a:lstStyle/>
          <a:p>
            <a:endParaRPr lang="pl-PL" b="1" dirty="0"/>
          </a:p>
          <a:p>
            <a:endParaRPr lang="pl-PL" b="1" dirty="0"/>
          </a:p>
          <a:p>
            <a:r>
              <a:rPr lang="pl-PL" b="1" dirty="0"/>
              <a:t>Art. 179 Konstytucji RP</a:t>
            </a:r>
          </a:p>
          <a:p>
            <a:pPr marL="109728" indent="0" algn="just">
              <a:buNone/>
            </a:pPr>
            <a:r>
              <a:rPr lang="pl-PL" dirty="0"/>
              <a:t>„Sędziowie są powoływani </a:t>
            </a:r>
            <a:r>
              <a:rPr lang="pl-PL" b="1" dirty="0"/>
              <a:t>przez Prezydenta Rzeczypospolitej, na wniosek Krajowej Rady Sądownictwa</a:t>
            </a:r>
            <a:r>
              <a:rPr lang="pl-PL" dirty="0"/>
              <a:t>, na czas nieoznaczony.”</a:t>
            </a:r>
          </a:p>
          <a:p>
            <a:pPr marL="109728" indent="0" algn="just">
              <a:buNone/>
            </a:pPr>
            <a:endParaRPr lang="pl-PL" dirty="0"/>
          </a:p>
          <a:p>
            <a:endParaRPr lang="pl-PL" dirty="0"/>
          </a:p>
        </p:txBody>
      </p:sp>
    </p:spTree>
    <p:extLst>
      <p:ext uri="{BB962C8B-B14F-4D97-AF65-F5344CB8AC3E}">
        <p14:creationId xmlns:p14="http://schemas.microsoft.com/office/powerpoint/2010/main" val="306792478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pl-PL" b="1" dirty="0"/>
              <a:t>Właściwość sądu- </a:t>
            </a:r>
            <a:r>
              <a:rPr lang="pl-PL" dirty="0"/>
              <a:t>obowiązek i zarazem uprawnienie sądu do dokonania określonej czynności procesowej lub zespołu czynności procesowych.</a:t>
            </a:r>
          </a:p>
          <a:p>
            <a:pPr marL="109728" indent="0">
              <a:buNone/>
            </a:pPr>
            <a:endParaRPr lang="pl-PL" dirty="0"/>
          </a:p>
          <a:p>
            <a:r>
              <a:rPr lang="pl-PL" dirty="0"/>
              <a:t>Właściwość rzeczowa</a:t>
            </a:r>
          </a:p>
          <a:p>
            <a:r>
              <a:rPr lang="pl-PL" dirty="0"/>
              <a:t>Właściwość miejscowa</a:t>
            </a:r>
          </a:p>
          <a:p>
            <a:r>
              <a:rPr lang="pl-PL" dirty="0"/>
              <a:t>Właściwość funkcjonalna</a:t>
            </a:r>
          </a:p>
          <a:p>
            <a:r>
              <a:rPr lang="pl-PL" dirty="0"/>
              <a:t>Właściwość z delegacji</a:t>
            </a:r>
          </a:p>
          <a:p>
            <a:r>
              <a:rPr lang="pl-PL" dirty="0"/>
              <a:t>Właściwość z łączności spraw</a:t>
            </a:r>
          </a:p>
          <a:p>
            <a:endParaRPr lang="pl-PL" dirty="0"/>
          </a:p>
        </p:txBody>
      </p:sp>
      <p:sp>
        <p:nvSpPr>
          <p:cNvPr id="3" name="Title 2"/>
          <p:cNvSpPr>
            <a:spLocks noGrp="1"/>
          </p:cNvSpPr>
          <p:nvPr>
            <p:ph type="title"/>
          </p:nvPr>
        </p:nvSpPr>
        <p:spPr>
          <a:xfrm>
            <a:off x="395536" y="548680"/>
            <a:ext cx="8229600" cy="1143000"/>
          </a:xfrm>
        </p:spPr>
        <p:txBody>
          <a:bodyPr>
            <a:normAutofit/>
          </a:bodyPr>
          <a:lstStyle/>
          <a:p>
            <a:pPr algn="ctr"/>
            <a:r>
              <a:rPr lang="pl-PL" dirty="0"/>
              <a:t>Właściwość sądu</a:t>
            </a:r>
          </a:p>
        </p:txBody>
      </p:sp>
    </p:spTree>
    <p:extLst>
      <p:ext uri="{BB962C8B-B14F-4D97-AF65-F5344CB8AC3E}">
        <p14:creationId xmlns:p14="http://schemas.microsoft.com/office/powerpoint/2010/main" val="150014350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568952" cy="4752528"/>
          </a:xfrm>
        </p:spPr>
        <p:txBody>
          <a:bodyPr/>
          <a:lstStyle/>
          <a:p>
            <a:pPr algn="just"/>
            <a:r>
              <a:rPr lang="pl-PL" b="1" dirty="0"/>
              <a:t>Właściwość rzeczowa - </a:t>
            </a:r>
            <a:r>
              <a:rPr lang="pl-PL" dirty="0"/>
              <a:t>kompetencja sądu do rozpoznawania sprawy w pierwszej instancji.</a:t>
            </a:r>
          </a:p>
          <a:p>
            <a:pPr algn="just"/>
            <a:endParaRPr lang="pl-PL" dirty="0"/>
          </a:p>
          <a:p>
            <a:pPr algn="just"/>
            <a:r>
              <a:rPr lang="pl-PL" dirty="0"/>
              <a:t>Kryterium: </a:t>
            </a:r>
            <a:r>
              <a:rPr lang="pl-PL" b="1" dirty="0"/>
              <a:t>rodzaj przestępstwa.</a:t>
            </a:r>
          </a:p>
          <a:p>
            <a:pPr algn="just"/>
            <a:endParaRPr lang="pl-PL" dirty="0"/>
          </a:p>
          <a:p>
            <a:pPr algn="just"/>
            <a:r>
              <a:rPr lang="pl-PL" dirty="0"/>
              <a:t>Sąd rejonowy rozstrzyga w pierwszej instancji w sprawach dotyczących wszystkich kategorii przestępstw z wyjątkiem tych, które zostały przekazane do rozpoznawania sądowi okręgowemu (art. 24 k.p.k.)</a:t>
            </a:r>
          </a:p>
        </p:txBody>
      </p:sp>
    </p:spTree>
    <p:extLst>
      <p:ext uri="{BB962C8B-B14F-4D97-AF65-F5344CB8AC3E}">
        <p14:creationId xmlns:p14="http://schemas.microsoft.com/office/powerpoint/2010/main" val="362887295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611968"/>
          </a:xfrm>
        </p:spPr>
        <p:txBody>
          <a:bodyPr>
            <a:normAutofit fontScale="85000" lnSpcReduction="10000"/>
          </a:bodyPr>
          <a:lstStyle/>
          <a:p>
            <a:r>
              <a:rPr lang="pl-PL" b="1" dirty="0"/>
              <a:t>Art. 25. §  1</a:t>
            </a:r>
            <a:r>
              <a:rPr lang="pl-PL" dirty="0"/>
              <a:t>.  Sąd  okręgowy  orzeka  w  pierwszej  instancji  w  sprawach  o następujące przestępstwa: </a:t>
            </a:r>
          </a:p>
          <a:p>
            <a:pPr marL="109728" indent="0" algn="just">
              <a:buNone/>
            </a:pPr>
            <a:r>
              <a:rPr lang="pl-PL" dirty="0"/>
              <a:t>1)  o zbrodnie określone w Kodeksie karnym oraz w ustawach szczególnych;</a:t>
            </a:r>
          </a:p>
          <a:p>
            <a:pPr marL="109728" indent="0" algn="just">
              <a:buNone/>
            </a:pPr>
            <a:r>
              <a:rPr lang="pl-PL" dirty="0"/>
              <a:t>2)  o występki określone w rozdziałach XVI i XVII oraz w art. 140–142, art. 148 § 4, art. 149, art. 150 § 1, art. 151–154, </a:t>
            </a:r>
            <a:r>
              <a:rPr lang="pl-PL" strike="sngStrike" dirty="0"/>
              <a:t>art. 156 § 3</a:t>
            </a:r>
            <a:r>
              <a:rPr lang="pl-PL" dirty="0"/>
              <a:t>, art. 158 § 3, art. 163 § 3 i 4, art. 165 § 1, 3 i 4, art. 166 § 1, art. 173 § 3 i 4, art. 185 § 2, art. 189a § 2, art. 210 § 2, art. 211a, art. 252 § 3, art. 258 § 1–3, art. 265 § 1 i 2, art. 269, art. 278 § 1 i 2 w zw. z art. 294, art. 284 § 1 i 2 w zw. z art. 294, art. 286 § 1 w zw. z art. 294, art. 287 § 1 w zw. z art. 294, art. 296 § 3 oraz art. 299 Kodeksu  karnego;</a:t>
            </a:r>
          </a:p>
          <a:p>
            <a:pPr marL="109728" indent="0" algn="just">
              <a:buNone/>
            </a:pPr>
            <a:r>
              <a:rPr lang="pl-PL" dirty="0"/>
              <a:t>3)  o występki, które z mocy przepisu szczególnego należą do właściwości sądu okręgowego (np. art. 43 prawa prasowego)</a:t>
            </a:r>
          </a:p>
        </p:txBody>
      </p:sp>
    </p:spTree>
    <p:extLst>
      <p:ext uri="{BB962C8B-B14F-4D97-AF65-F5344CB8AC3E}">
        <p14:creationId xmlns:p14="http://schemas.microsoft.com/office/powerpoint/2010/main" val="33384704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4389120"/>
          </a:xfrm>
        </p:spPr>
        <p:txBody>
          <a:bodyPr/>
          <a:lstStyle/>
          <a:p>
            <a:pPr algn="just"/>
            <a:r>
              <a:rPr lang="pl-PL" b="1" dirty="0"/>
              <a:t>Właściwość miejscowa - </a:t>
            </a:r>
            <a:r>
              <a:rPr lang="pl-PL" dirty="0"/>
              <a:t>pozwala na stwierdzenie, który z sądów tego samego rzędu posiada kompetencje do rozpoznania konkretnej sprawy.</a:t>
            </a:r>
          </a:p>
          <a:p>
            <a:pPr marL="109728" indent="0" algn="just">
              <a:buNone/>
            </a:pPr>
            <a:endParaRPr lang="pl-PL" dirty="0"/>
          </a:p>
          <a:p>
            <a:pPr algn="just"/>
            <a:r>
              <a:rPr lang="pl-PL" dirty="0"/>
              <a:t>Podstawowe kryterium: miejsce popełnienia przestępstwa.</a:t>
            </a:r>
          </a:p>
          <a:p>
            <a:pPr algn="just"/>
            <a:endParaRPr lang="pl-PL" dirty="0"/>
          </a:p>
        </p:txBody>
      </p:sp>
    </p:spTree>
    <p:extLst>
      <p:ext uri="{BB962C8B-B14F-4D97-AF65-F5344CB8AC3E}">
        <p14:creationId xmlns:p14="http://schemas.microsoft.com/office/powerpoint/2010/main" val="26968615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a:t>Pytania kontrolne</a:t>
            </a:r>
          </a:p>
        </p:txBody>
      </p:sp>
      <p:sp>
        <p:nvSpPr>
          <p:cNvPr id="3" name="Symbol zastępczy zawartości 2"/>
          <p:cNvSpPr>
            <a:spLocks noGrp="1"/>
          </p:cNvSpPr>
          <p:nvPr>
            <p:ph idx="1"/>
          </p:nvPr>
        </p:nvSpPr>
        <p:spPr/>
        <p:txBody>
          <a:bodyPr>
            <a:normAutofit fontScale="92500"/>
          </a:bodyPr>
          <a:lstStyle/>
          <a:p>
            <a:pPr marL="0" indent="0">
              <a:buNone/>
            </a:pPr>
            <a:r>
              <a:rPr lang="pl-PL" b="1" dirty="0"/>
              <a:t>1. Wniosek o ściganie:</a:t>
            </a:r>
          </a:p>
          <a:p>
            <a:pPr marL="971550" lvl="1" indent="-514350">
              <a:buAutoNum type="alphaLcParenR"/>
            </a:pPr>
            <a:r>
              <a:rPr lang="pl-PL" dirty="0"/>
              <a:t>może być zawsze cofnięty,</a:t>
            </a:r>
          </a:p>
          <a:p>
            <a:pPr marL="971550" lvl="1" indent="-514350" algn="just">
              <a:buAutoNum type="alphaLcParenR"/>
            </a:pPr>
            <a:r>
              <a:rPr lang="pl-PL" dirty="0"/>
              <a:t>może być cofnięty do rozpoczęcia przewodu sądowego, ale do dokonania tej czynności wymagana jest zawsze zgoda organu prowadzącego postępowanie,</a:t>
            </a:r>
          </a:p>
          <a:p>
            <a:pPr marL="971550" lvl="1" indent="-514350">
              <a:buAutoNum type="alphaLcParenR"/>
            </a:pPr>
            <a:r>
              <a:rPr lang="pl-PL" dirty="0"/>
              <a:t>może być cofnięty, poza sytuacją, gdy został złożony w sprawach o przestępstwa przeciwko wolności i obyczajności seksualnej,</a:t>
            </a:r>
          </a:p>
          <a:p>
            <a:pPr marL="971550" lvl="1" indent="-514350">
              <a:buFont typeface="Wingdings 2"/>
              <a:buAutoNum type="alphaLcParenR"/>
            </a:pPr>
            <a:r>
              <a:rPr lang="pl-PL" dirty="0"/>
              <a:t>może być cofnięty aż do zamknięcia przewodu sądowego, ale do dokonania tej czynności wymagana jest zawsze zgoda organu prowadzącego postępowanie,</a:t>
            </a:r>
          </a:p>
          <a:p>
            <a:pPr marL="971550" lvl="1" indent="-514350">
              <a:buAutoNum type="alphaLcParenR"/>
            </a:pPr>
            <a:endParaRPr lang="pl-PL" dirty="0"/>
          </a:p>
        </p:txBody>
      </p:sp>
    </p:spTree>
    <p:extLst>
      <p:ext uri="{BB962C8B-B14F-4D97-AF65-F5344CB8AC3E}">
        <p14:creationId xmlns:p14="http://schemas.microsoft.com/office/powerpoint/2010/main" val="24340437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98764" y="1381299"/>
            <a:ext cx="8229600" cy="4389120"/>
          </a:xfrm>
        </p:spPr>
        <p:txBody>
          <a:bodyPr>
            <a:normAutofit/>
          </a:bodyPr>
          <a:lstStyle/>
          <a:p>
            <a:r>
              <a:rPr lang="pl-PL" dirty="0"/>
              <a:t>Art. 31 § 1 k.p.k.</a:t>
            </a:r>
          </a:p>
          <a:p>
            <a:pPr marL="109728" indent="0">
              <a:buNone/>
            </a:pPr>
            <a:r>
              <a:rPr lang="pl-PL" dirty="0"/>
              <a:t>Miejscowo właściwy do rozpoznania sprawy jest sąd, w którego okręgu popełniono przestępstwo.</a:t>
            </a:r>
          </a:p>
          <a:p>
            <a:pPr marL="109728" indent="0">
              <a:buNone/>
            </a:pPr>
            <a:endParaRPr lang="pl-PL" dirty="0"/>
          </a:p>
          <a:p>
            <a:r>
              <a:rPr lang="pl-PL" dirty="0"/>
              <a:t>Art. 31 § 2 k.p.k.</a:t>
            </a:r>
          </a:p>
          <a:p>
            <a:pPr marL="109728" indent="0" algn="just">
              <a:buNone/>
            </a:pPr>
            <a:r>
              <a:rPr lang="pl-PL" dirty="0"/>
              <a:t>Jeżeli  przestępstwo  popełniono  na  polskim  statku  wodnym  lub powietrznym, a § 1 nie może mieć zastosowania, właściwy jest sąd macierzystego portu statku.</a:t>
            </a:r>
          </a:p>
        </p:txBody>
      </p:sp>
    </p:spTree>
    <p:extLst>
      <p:ext uri="{BB962C8B-B14F-4D97-AF65-F5344CB8AC3E}">
        <p14:creationId xmlns:p14="http://schemas.microsoft.com/office/powerpoint/2010/main" val="73443713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412776"/>
            <a:ext cx="8229600" cy="4389120"/>
          </a:xfrm>
        </p:spPr>
        <p:txBody>
          <a:bodyPr>
            <a:normAutofit fontScale="92500" lnSpcReduction="10000"/>
          </a:bodyPr>
          <a:lstStyle/>
          <a:p>
            <a:r>
              <a:rPr lang="pl-PL" dirty="0"/>
              <a:t>Art. 31 § 3 k.p.k.</a:t>
            </a:r>
          </a:p>
          <a:p>
            <a:pPr marL="109728" indent="0" algn="just">
              <a:buNone/>
            </a:pPr>
            <a:r>
              <a:rPr lang="pl-PL" dirty="0"/>
              <a:t>Jeżeli przestępstwo popełniono w okręgu kilku sądów, właściwy jest ten sąd, </a:t>
            </a:r>
            <a:r>
              <a:rPr lang="pl-PL" b="1" dirty="0"/>
              <a:t>w którego okręgu najpierw wszczęto postępowanie przygotowawcze</a:t>
            </a:r>
            <a:r>
              <a:rPr lang="pl-PL" dirty="0"/>
              <a:t>.</a:t>
            </a:r>
          </a:p>
          <a:p>
            <a:endParaRPr lang="pl-PL" dirty="0"/>
          </a:p>
          <a:p>
            <a:r>
              <a:rPr lang="pl-PL" dirty="0"/>
              <a:t>Miejsce popełnienia przestępstwa- art. 6 § 2 k.k.</a:t>
            </a:r>
          </a:p>
          <a:p>
            <a:pPr marL="109728" indent="0">
              <a:buNone/>
            </a:pPr>
            <a:endParaRPr lang="pl-PL" dirty="0"/>
          </a:p>
          <a:p>
            <a:pPr marL="109728" indent="0" algn="just">
              <a:buNone/>
            </a:pPr>
            <a:r>
              <a:rPr lang="pl-PL" b="1" dirty="0"/>
              <a:t>Miejscem popełnienia </a:t>
            </a:r>
            <a:r>
              <a:rPr lang="pl-PL" dirty="0"/>
              <a:t>przestępstwa jest miejsce, gdzie sprawca </a:t>
            </a:r>
            <a:r>
              <a:rPr lang="pl-PL" b="1" dirty="0"/>
              <a:t>działał lub zaniechał </a:t>
            </a:r>
            <a:r>
              <a:rPr lang="pl-PL" dirty="0"/>
              <a:t>działania, do którego był zobowiązany, albo gdzie </a:t>
            </a:r>
            <a:r>
              <a:rPr lang="pl-PL" b="1" dirty="0"/>
              <a:t>skutek</a:t>
            </a:r>
            <a:r>
              <a:rPr lang="pl-PL" dirty="0"/>
              <a:t> przestępny </a:t>
            </a:r>
            <a:r>
              <a:rPr lang="pl-PL" b="1" dirty="0"/>
              <a:t>nastąpił lub miał nastąpić</a:t>
            </a:r>
            <a:r>
              <a:rPr lang="pl-PL" dirty="0"/>
              <a:t>.</a:t>
            </a:r>
          </a:p>
          <a:p>
            <a:endParaRPr lang="pl-PL" dirty="0"/>
          </a:p>
        </p:txBody>
      </p:sp>
    </p:spTree>
    <p:extLst>
      <p:ext uri="{BB962C8B-B14F-4D97-AF65-F5344CB8AC3E}">
        <p14:creationId xmlns:p14="http://schemas.microsoft.com/office/powerpoint/2010/main" val="308683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04208"/>
            <a:ext cx="8229600" cy="4389120"/>
          </a:xfrm>
        </p:spPr>
        <p:txBody>
          <a:bodyPr>
            <a:normAutofit fontScale="92500" lnSpcReduction="10000"/>
          </a:bodyPr>
          <a:lstStyle/>
          <a:p>
            <a:pPr algn="just"/>
            <a:r>
              <a:rPr lang="pl-PL" dirty="0"/>
              <a:t>Jeżeli nie można ustalić miejsca popełnienia przestępstwa, czyli nie znajdują zastosowania reguły z art. 31 k.p.k., właściwość należy ustalić na podstawie art. 32 § 1 k.p.k.</a:t>
            </a:r>
          </a:p>
          <a:p>
            <a:pPr algn="just"/>
            <a:endParaRPr lang="pl-PL" dirty="0"/>
          </a:p>
          <a:p>
            <a:pPr algn="just"/>
            <a:r>
              <a:rPr lang="pl-PL" dirty="0"/>
              <a:t>Właściwy jest sąd, w okręgu którego:</a:t>
            </a:r>
          </a:p>
          <a:p>
            <a:pPr marL="109728" indent="0" algn="just">
              <a:buNone/>
            </a:pPr>
            <a:r>
              <a:rPr lang="pl-PL" dirty="0"/>
              <a:t>1)  </a:t>
            </a:r>
            <a:r>
              <a:rPr lang="pl-PL" b="1" dirty="0"/>
              <a:t>ujawniono</a:t>
            </a:r>
            <a:r>
              <a:rPr lang="pl-PL" dirty="0"/>
              <a:t> przestępstwo,</a:t>
            </a:r>
          </a:p>
          <a:p>
            <a:pPr marL="109728" indent="0" algn="just">
              <a:buNone/>
            </a:pPr>
            <a:r>
              <a:rPr lang="pl-PL" dirty="0"/>
              <a:t>2)  </a:t>
            </a:r>
            <a:r>
              <a:rPr lang="pl-PL" b="1" dirty="0"/>
              <a:t>ujęto</a:t>
            </a:r>
            <a:r>
              <a:rPr lang="pl-PL" dirty="0"/>
              <a:t> oskarżonego,</a:t>
            </a:r>
          </a:p>
          <a:p>
            <a:pPr marL="109728" indent="0" algn="just">
              <a:buNone/>
            </a:pPr>
            <a:r>
              <a:rPr lang="pl-PL" dirty="0"/>
              <a:t>3)  oskarżony  przed  popełnieniem  przestępstwa  </a:t>
            </a:r>
            <a:r>
              <a:rPr lang="pl-PL" b="1" dirty="0"/>
              <a:t>stale  mieszkał  lub  czasowo przebywał</a:t>
            </a:r>
          </a:p>
          <a:p>
            <a:pPr marL="109728" indent="0" algn="just">
              <a:buNone/>
            </a:pPr>
            <a:r>
              <a:rPr lang="pl-PL" dirty="0"/>
              <a:t>– zależnie od tego, gdzie najpierw wszczęto postępowanie przygotowawcze.</a:t>
            </a:r>
          </a:p>
        </p:txBody>
      </p:sp>
    </p:spTree>
    <p:extLst>
      <p:ext uri="{BB962C8B-B14F-4D97-AF65-F5344CB8AC3E}">
        <p14:creationId xmlns:p14="http://schemas.microsoft.com/office/powerpoint/2010/main" val="104916617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556792"/>
            <a:ext cx="8229600" cy="3456384"/>
          </a:xfrm>
        </p:spPr>
        <p:txBody>
          <a:bodyPr/>
          <a:lstStyle/>
          <a:p>
            <a:pPr algn="just"/>
            <a:r>
              <a:rPr lang="pl-PL" dirty="0"/>
              <a:t>Jeżeli jednak ustalenie właściwości miejscowej na podstawie reguł z art. 31 i 32 § 1 k.p.k. jest niemożliwe, sprawę rozpoznaje </a:t>
            </a:r>
            <a:r>
              <a:rPr lang="pl-PL" b="1" dirty="0"/>
              <a:t>sąd właściwy dla dzielnicy  Śródmieście miasta stołecznego Warszawy </a:t>
            </a:r>
            <a:r>
              <a:rPr lang="pl-PL" dirty="0"/>
              <a:t>(art. 32 § 3 k.p.k.).</a:t>
            </a:r>
          </a:p>
        </p:txBody>
      </p:sp>
    </p:spTree>
    <p:extLst>
      <p:ext uri="{BB962C8B-B14F-4D97-AF65-F5344CB8AC3E}">
        <p14:creationId xmlns:p14="http://schemas.microsoft.com/office/powerpoint/2010/main" val="607496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844824"/>
            <a:ext cx="8229600" cy="2523736"/>
          </a:xfrm>
        </p:spPr>
        <p:txBody>
          <a:bodyPr/>
          <a:lstStyle/>
          <a:p>
            <a:pPr algn="just"/>
            <a:r>
              <a:rPr lang="pl-PL" b="1" dirty="0"/>
              <a:t>Właściwość funkcjonalna - </a:t>
            </a:r>
            <a:r>
              <a:rPr lang="pl-PL" dirty="0"/>
              <a:t>wskazuje do dokonywania jakich czynności jest uprawniony dany sąd (upoważnienie sądu do niecałościowego rozpoznania sprawy).</a:t>
            </a:r>
          </a:p>
          <a:p>
            <a:endParaRPr lang="pl-PL" dirty="0"/>
          </a:p>
          <a:p>
            <a:pPr marL="109728" indent="0">
              <a:buNone/>
            </a:pPr>
            <a:endParaRPr lang="pl-PL" i="1" dirty="0"/>
          </a:p>
        </p:txBody>
      </p:sp>
    </p:spTree>
    <p:extLst>
      <p:ext uri="{BB962C8B-B14F-4D97-AF65-F5344CB8AC3E}">
        <p14:creationId xmlns:p14="http://schemas.microsoft.com/office/powerpoint/2010/main" val="10995717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26827873"/>
              </p:ext>
            </p:extLst>
          </p:nvPr>
        </p:nvGraphicFramePr>
        <p:xfrm>
          <a:off x="107504" y="1772816"/>
          <a:ext cx="9036496" cy="4851400"/>
        </p:xfrm>
        <a:graphic>
          <a:graphicData uri="http://schemas.openxmlformats.org/drawingml/2006/table">
            <a:tbl>
              <a:tblPr firstRow="1" bandRow="1">
                <a:tableStyleId>{5C22544A-7EE6-4342-B048-85BDC9FD1C3A}</a:tableStyleId>
              </a:tblPr>
              <a:tblGrid>
                <a:gridCol w="2259124">
                  <a:extLst>
                    <a:ext uri="{9D8B030D-6E8A-4147-A177-3AD203B41FA5}">
                      <a16:colId xmlns:a16="http://schemas.microsoft.com/office/drawing/2014/main" val="20000"/>
                    </a:ext>
                  </a:extLst>
                </a:gridCol>
                <a:gridCol w="2259124">
                  <a:extLst>
                    <a:ext uri="{9D8B030D-6E8A-4147-A177-3AD203B41FA5}">
                      <a16:colId xmlns:a16="http://schemas.microsoft.com/office/drawing/2014/main" val="20001"/>
                    </a:ext>
                  </a:extLst>
                </a:gridCol>
                <a:gridCol w="2259124">
                  <a:extLst>
                    <a:ext uri="{9D8B030D-6E8A-4147-A177-3AD203B41FA5}">
                      <a16:colId xmlns:a16="http://schemas.microsoft.com/office/drawing/2014/main" val="20002"/>
                    </a:ext>
                  </a:extLst>
                </a:gridCol>
                <a:gridCol w="2259124">
                  <a:extLst>
                    <a:ext uri="{9D8B030D-6E8A-4147-A177-3AD203B41FA5}">
                      <a16:colId xmlns:a16="http://schemas.microsoft.com/office/drawing/2014/main" val="20003"/>
                    </a:ext>
                  </a:extLst>
                </a:gridCol>
              </a:tblGrid>
              <a:tr h="370840">
                <a:tc>
                  <a:txBody>
                    <a:bodyPr/>
                    <a:lstStyle/>
                    <a:p>
                      <a:pPr algn="ctr"/>
                      <a:r>
                        <a:rPr lang="pl-PL" dirty="0"/>
                        <a:t>Sąd rejonowy</a:t>
                      </a:r>
                    </a:p>
                  </a:txBody>
                  <a:tcPr/>
                </a:tc>
                <a:tc>
                  <a:txBody>
                    <a:bodyPr/>
                    <a:lstStyle/>
                    <a:p>
                      <a:pPr algn="ctr"/>
                      <a:r>
                        <a:rPr lang="pl-PL" dirty="0"/>
                        <a:t>Sąd okręgowy</a:t>
                      </a:r>
                    </a:p>
                  </a:txBody>
                  <a:tcPr/>
                </a:tc>
                <a:tc>
                  <a:txBody>
                    <a:bodyPr/>
                    <a:lstStyle/>
                    <a:p>
                      <a:pPr algn="ctr"/>
                      <a:r>
                        <a:rPr lang="pl-PL" dirty="0"/>
                        <a:t>Sąd apelacyjny</a:t>
                      </a:r>
                    </a:p>
                  </a:txBody>
                  <a:tcPr/>
                </a:tc>
                <a:tc>
                  <a:txBody>
                    <a:bodyPr/>
                    <a:lstStyle/>
                    <a:p>
                      <a:pPr algn="ctr"/>
                      <a:r>
                        <a:rPr lang="pl-PL" dirty="0"/>
                        <a:t>Sąd Najwyższy</a:t>
                      </a:r>
                    </a:p>
                  </a:txBody>
                  <a:tcPr/>
                </a:tc>
                <a:extLst>
                  <a:ext uri="{0D108BD9-81ED-4DB2-BD59-A6C34878D82A}">
                    <a16:rowId xmlns:a16="http://schemas.microsoft.com/office/drawing/2014/main" val="10000"/>
                  </a:ext>
                </a:extLst>
              </a:tr>
              <a:tr h="370840">
                <a:tc>
                  <a:txBody>
                    <a:bodyPr/>
                    <a:lstStyle/>
                    <a:p>
                      <a:pPr marL="285750" indent="-285750">
                        <a:buFont typeface="Arial" pitchFamily="34" charset="0"/>
                        <a:buChar char="•"/>
                      </a:pPr>
                      <a:r>
                        <a:rPr lang="pl-PL" dirty="0"/>
                        <a:t>Stosowanie tymczasowego</a:t>
                      </a:r>
                      <a:r>
                        <a:rPr lang="pl-PL" baseline="0" dirty="0"/>
                        <a:t> aresztowania na okres do 3 miesięcy (art. 250 </a:t>
                      </a:r>
                      <a:r>
                        <a:rPr lang="pl-PL" dirty="0"/>
                        <a:t>§ 1 i 2 k.p.k.),</a:t>
                      </a:r>
                      <a:endParaRPr lang="pl-PL" baseline="0" dirty="0"/>
                    </a:p>
                    <a:p>
                      <a:pPr marL="285750" indent="-285750">
                        <a:buFont typeface="Arial" pitchFamily="34" charset="0"/>
                        <a:buChar char="•"/>
                      </a:pPr>
                      <a:endParaRPr lang="pl-PL" baseline="0" dirty="0"/>
                    </a:p>
                    <a:p>
                      <a:pPr marL="285750" indent="-285750">
                        <a:buFont typeface="Arial" pitchFamily="34" charset="0"/>
                        <a:buChar char="•"/>
                      </a:pPr>
                      <a:r>
                        <a:rPr lang="pl-PL" baseline="0" dirty="0"/>
                        <a:t>Rozpatrywanie zażaleń na zatrzymanie (art. 246 </a:t>
                      </a:r>
                      <a:r>
                        <a:rPr lang="pl-PL" dirty="0"/>
                        <a:t>§ 1 i 2 k.p.k.).</a:t>
                      </a:r>
                    </a:p>
                  </a:txBody>
                  <a:tcPr/>
                </a:tc>
                <a:tc>
                  <a:txBody>
                    <a:bodyPr/>
                    <a:lstStyle/>
                    <a:p>
                      <a:pPr marL="285750" indent="-285750">
                        <a:buFont typeface="Arial" pitchFamily="34" charset="0"/>
                        <a:buChar char="•"/>
                      </a:pPr>
                      <a:r>
                        <a:rPr lang="pl-PL" dirty="0"/>
                        <a:t>Rozpoznawanie środków odwoławczych od orzeczeń i zarządzeń wydanych przez sąd rejonowy jako sąd pierwszej instancji</a:t>
                      </a:r>
                      <a:r>
                        <a:rPr lang="pl-PL" baseline="0" dirty="0"/>
                        <a:t> (art. 25 </a:t>
                      </a:r>
                      <a:r>
                        <a:rPr lang="pl-PL" dirty="0"/>
                        <a:t>§ 3 k.p.k.),</a:t>
                      </a:r>
                    </a:p>
                    <a:p>
                      <a:pPr marL="285750" indent="-285750">
                        <a:buFont typeface="Arial" pitchFamily="34" charset="0"/>
                        <a:buChar char="•"/>
                      </a:pPr>
                      <a:r>
                        <a:rPr lang="pl-PL" dirty="0"/>
                        <a:t>Orzekanie w przedmiocie nadanie statusu świadka</a:t>
                      </a:r>
                      <a:r>
                        <a:rPr lang="pl-PL" baseline="0" dirty="0"/>
                        <a:t> koronnego.</a:t>
                      </a:r>
                      <a:endParaRPr lang="pl-PL" dirty="0"/>
                    </a:p>
                  </a:txBody>
                  <a:tcPr/>
                </a:tc>
                <a:tc>
                  <a:txBody>
                    <a:bodyPr/>
                    <a:lstStyle/>
                    <a:p>
                      <a:pPr marL="285750" indent="-285750">
                        <a:buFont typeface="Arial" pitchFamily="34" charset="0"/>
                        <a:buChar char="•"/>
                      </a:pPr>
                      <a:r>
                        <a:rPr lang="pl-PL" dirty="0"/>
                        <a:t>Rozpoznawanie środków odwoławczych od orzeczeń i zarządzeń wydanych przez sąd okręgowy jako sąd pierwszej instancji</a:t>
                      </a:r>
                      <a:r>
                        <a:rPr lang="pl-PL" baseline="0" dirty="0"/>
                        <a:t> (art. 26 </a:t>
                      </a:r>
                      <a:r>
                        <a:rPr lang="pl-PL" dirty="0"/>
                        <a:t>§ 1 k.p.k.),</a:t>
                      </a:r>
                    </a:p>
                    <a:p>
                      <a:pPr marL="285750" indent="-285750">
                        <a:buFont typeface="Arial" pitchFamily="34" charset="0"/>
                        <a:buChar char="•"/>
                      </a:pPr>
                      <a:r>
                        <a:rPr lang="pl-PL" dirty="0"/>
                        <a:t>Rozstrzyganie sporów o właściwość</a:t>
                      </a:r>
                      <a:r>
                        <a:rPr lang="pl-PL" baseline="0" dirty="0"/>
                        <a:t> między sądami okręgowymi (art. 38 k.p.k.).</a:t>
                      </a:r>
                      <a:endParaRPr lang="pl-PL" dirty="0"/>
                    </a:p>
                  </a:txBody>
                  <a:tcPr/>
                </a:tc>
                <a:tc>
                  <a:txBody>
                    <a:bodyPr/>
                    <a:lstStyle/>
                    <a:p>
                      <a:pPr marL="285750" indent="-285750">
                        <a:buFont typeface="Arial" pitchFamily="34" charset="0"/>
                        <a:buChar char="•"/>
                      </a:pPr>
                      <a:r>
                        <a:rPr lang="pl-PL" dirty="0"/>
                        <a:t>Rozpoznawanie kasacji (art. 525 k.p.k.),</a:t>
                      </a:r>
                    </a:p>
                    <a:p>
                      <a:pPr marL="285750" indent="-285750">
                        <a:buFont typeface="Arial" pitchFamily="34" charset="0"/>
                        <a:buChar char="•"/>
                      </a:pPr>
                      <a:endParaRPr lang="pl-PL" dirty="0"/>
                    </a:p>
                    <a:p>
                      <a:pPr marL="285750" indent="-285750">
                        <a:buFont typeface="Arial" pitchFamily="34" charset="0"/>
                        <a:buChar char="•"/>
                      </a:pPr>
                      <a:r>
                        <a:rPr lang="pl-PL" dirty="0"/>
                        <a:t>Przekazywanie</a:t>
                      </a:r>
                      <a:r>
                        <a:rPr lang="pl-PL" baseline="0" dirty="0"/>
                        <a:t> sprawy innemu sądowi równorzędnemu, gdy wymaga tego dobro wymiaru sprawiedliwości (art. 37 k.p.k.)</a:t>
                      </a:r>
                      <a:endParaRPr lang="pl-PL" dirty="0"/>
                    </a:p>
                    <a:p>
                      <a:pPr marL="285750" indent="-285750">
                        <a:buFont typeface="Arial" pitchFamily="34" charset="0"/>
                        <a:buChar char="•"/>
                      </a:pPr>
                      <a:endParaRPr lang="pl-PL" dirty="0"/>
                    </a:p>
                  </a:txBody>
                  <a:tcPr/>
                </a:tc>
                <a:extLst>
                  <a:ext uri="{0D108BD9-81ED-4DB2-BD59-A6C34878D82A}">
                    <a16:rowId xmlns:a16="http://schemas.microsoft.com/office/drawing/2014/main" val="10001"/>
                  </a:ext>
                </a:extLst>
              </a:tr>
            </a:tbl>
          </a:graphicData>
        </a:graphic>
      </p:graphicFrame>
      <p:sp>
        <p:nvSpPr>
          <p:cNvPr id="3" name="Title 2"/>
          <p:cNvSpPr>
            <a:spLocks noGrp="1"/>
          </p:cNvSpPr>
          <p:nvPr>
            <p:ph type="title"/>
          </p:nvPr>
        </p:nvSpPr>
        <p:spPr>
          <a:xfrm>
            <a:off x="395536" y="404664"/>
            <a:ext cx="8229600" cy="1143000"/>
          </a:xfrm>
        </p:spPr>
        <p:txBody>
          <a:bodyPr>
            <a:normAutofit/>
          </a:bodyPr>
          <a:lstStyle/>
          <a:p>
            <a:pPr algn="ctr"/>
            <a:r>
              <a:rPr lang="pl-PL" sz="2500" dirty="0"/>
              <a:t>Przykłady czynności podejmowanych przez dany sąd w ramach właściwości funkcjonalnej</a:t>
            </a:r>
          </a:p>
        </p:txBody>
      </p:sp>
    </p:spTree>
    <p:extLst>
      <p:ext uri="{BB962C8B-B14F-4D97-AF65-F5344CB8AC3E}">
        <p14:creationId xmlns:p14="http://schemas.microsoft.com/office/powerpoint/2010/main" val="181365144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467544" y="274638"/>
            <a:ext cx="8676456" cy="778098"/>
          </a:xfrm>
        </p:spPr>
        <p:txBody>
          <a:bodyPr>
            <a:normAutofit/>
          </a:bodyPr>
          <a:lstStyle/>
          <a:p>
            <a:pPr algn="ctr"/>
            <a:r>
              <a:rPr lang="pl-PL" sz="3600" b="1" dirty="0"/>
              <a:t>Ruchoma właściwość sądów tradycyjna</a:t>
            </a:r>
          </a:p>
        </p:txBody>
      </p:sp>
      <p:sp>
        <p:nvSpPr>
          <p:cNvPr id="5" name="Symbol zastępczy zawartości 2"/>
          <p:cNvSpPr>
            <a:spLocks noGrp="1"/>
          </p:cNvSpPr>
          <p:nvPr>
            <p:ph idx="1"/>
          </p:nvPr>
        </p:nvSpPr>
        <p:spPr>
          <a:xfrm>
            <a:off x="179512" y="1484784"/>
            <a:ext cx="8964488" cy="5132040"/>
          </a:xfrm>
        </p:spPr>
        <p:txBody>
          <a:bodyPr>
            <a:normAutofit/>
          </a:bodyPr>
          <a:lstStyle/>
          <a:p>
            <a:pPr marL="0" indent="0" algn="just">
              <a:buNone/>
            </a:pPr>
            <a:endParaRPr lang="pl-PL" dirty="0"/>
          </a:p>
          <a:p>
            <a:pPr marL="0" indent="0" algn="just">
              <a:buNone/>
            </a:pPr>
            <a:r>
              <a:rPr lang="pl-PL" dirty="0"/>
              <a:t>K.p.k. zezwala tradycyjnie (podobne przepisy były już w k.p.k. z 1928r.) na zmianę właściwości sądów okręgowych i rejonowych w następujących przypadkach:</a:t>
            </a:r>
          </a:p>
          <a:p>
            <a:pPr marL="514350" indent="-514350" algn="just">
              <a:buAutoNum type="arabicParenR"/>
            </a:pPr>
            <a:r>
              <a:rPr lang="pl-PL" b="1" dirty="0"/>
              <a:t>łączności spraw karnych</a:t>
            </a:r>
            <a:r>
              <a:rPr lang="pl-PL" dirty="0"/>
              <a:t>;</a:t>
            </a:r>
          </a:p>
          <a:p>
            <a:pPr marL="514350" indent="-514350" algn="just">
              <a:buAutoNum type="arabicParenR"/>
            </a:pPr>
            <a:r>
              <a:rPr lang="pl-PL" b="1" dirty="0"/>
              <a:t>postulatu oszczędności procesu (również właściwość z delegacji, różniąca się przesłankami);</a:t>
            </a:r>
          </a:p>
          <a:p>
            <a:pPr marL="514350" indent="-514350" algn="just">
              <a:buAutoNum type="arabicParenR"/>
            </a:pPr>
            <a:r>
              <a:rPr lang="pl-PL" b="1" dirty="0"/>
              <a:t>delegacji.</a:t>
            </a:r>
          </a:p>
          <a:p>
            <a:pPr marL="0" indent="0">
              <a:buNone/>
            </a:pPr>
            <a:endParaRPr lang="pl-PL" b="1" dirty="0"/>
          </a:p>
        </p:txBody>
      </p:sp>
    </p:spTree>
    <p:extLst>
      <p:ext uri="{BB962C8B-B14F-4D97-AF65-F5344CB8AC3E}">
        <p14:creationId xmlns:p14="http://schemas.microsoft.com/office/powerpoint/2010/main" val="1390382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35BF435-7CDD-49AD-AFC1-9BDF33E20F69}"/>
              </a:ext>
            </a:extLst>
          </p:cNvPr>
          <p:cNvSpPr>
            <a:spLocks noGrp="1"/>
          </p:cNvSpPr>
          <p:nvPr>
            <p:ph type="title"/>
          </p:nvPr>
        </p:nvSpPr>
        <p:spPr/>
        <p:txBody>
          <a:bodyPr/>
          <a:lstStyle/>
          <a:p>
            <a:pPr algn="ctr"/>
            <a:r>
              <a:rPr lang="pl-PL" dirty="0"/>
              <a:t>Łączność spraw karnych</a:t>
            </a:r>
          </a:p>
        </p:txBody>
      </p:sp>
      <p:sp>
        <p:nvSpPr>
          <p:cNvPr id="3" name="Symbol zastępczy zawartości 2">
            <a:extLst>
              <a:ext uri="{FF2B5EF4-FFF2-40B4-BE49-F238E27FC236}">
                <a16:creationId xmlns:a16="http://schemas.microsoft.com/office/drawing/2014/main" id="{372B1DBF-52A4-4552-B452-913965F87E59}"/>
              </a:ext>
            </a:extLst>
          </p:cNvPr>
          <p:cNvSpPr>
            <a:spLocks noGrp="1"/>
          </p:cNvSpPr>
          <p:nvPr>
            <p:ph idx="1"/>
          </p:nvPr>
        </p:nvSpPr>
        <p:spPr/>
        <p:txBody>
          <a:bodyPr>
            <a:normAutofit fontScale="92500" lnSpcReduction="20000"/>
          </a:bodyPr>
          <a:lstStyle/>
          <a:p>
            <a:pPr algn="just"/>
            <a:r>
              <a:rPr lang="pl-PL" b="1" dirty="0"/>
              <a:t>Łączność podmiotowa </a:t>
            </a:r>
            <a:r>
              <a:rPr lang="pl-PL" dirty="0"/>
              <a:t>występuje wtedy, gdy ta sama osoba oskarżona jest o kilka przestępstw, a sprawy te należą do właściwości różnych sądów </a:t>
            </a:r>
            <a:r>
              <a:rPr lang="pl-PL" b="1" dirty="0"/>
              <a:t>tego samego rzędu</a:t>
            </a:r>
            <a:r>
              <a:rPr lang="pl-PL" dirty="0"/>
              <a:t> – wówczas właściwy jest </a:t>
            </a:r>
            <a:r>
              <a:rPr lang="pl-PL" b="1" dirty="0"/>
              <a:t>sąd, w którym najpierw wszczęto postępowanie</a:t>
            </a:r>
            <a:r>
              <a:rPr lang="pl-PL" dirty="0"/>
              <a:t>.</a:t>
            </a:r>
          </a:p>
          <a:p>
            <a:pPr marL="0" indent="0" algn="just">
              <a:buNone/>
            </a:pPr>
            <a:r>
              <a:rPr lang="pl-PL" dirty="0"/>
              <a:t>Jeżeli sprawy należą do właściwości sądów różnego rzędu (rejonowy i okręgowy), to sprawę rozpoznaje sąd wyższego rzędu (art. 33 § 1 i 2 k.p.k.)</a:t>
            </a:r>
          </a:p>
          <a:p>
            <a:pPr algn="just"/>
            <a:r>
              <a:rPr lang="pl-PL" b="1" dirty="0"/>
              <a:t>Łączność przedmiotowa </a:t>
            </a:r>
            <a:r>
              <a:rPr lang="pl-PL" dirty="0"/>
              <a:t>ma miejsce wtedy, gdy postępowanie toczy się jednocześnie przeciwko sprawcom, pomocnikom, podżegaczom i innym osobom, których przestępstwo pozostaje w ścisłym związku z przestępstwem sprawcy – wówczas jeden i ten sam sąd jest właściwy dla wszystkich tych osób (art. 34 § 1 k.p.k.)</a:t>
            </a:r>
            <a:endParaRPr lang="pl-PL" b="1" dirty="0"/>
          </a:p>
          <a:p>
            <a:endParaRPr lang="pl-PL" dirty="0"/>
          </a:p>
        </p:txBody>
      </p:sp>
    </p:spTree>
    <p:extLst>
      <p:ext uri="{BB962C8B-B14F-4D97-AF65-F5344CB8AC3E}">
        <p14:creationId xmlns:p14="http://schemas.microsoft.com/office/powerpoint/2010/main" val="133185508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883921" y="833120"/>
            <a:ext cx="7174229" cy="5476240"/>
          </a:xfrm>
        </p:spPr>
        <p:txBody>
          <a:bodyPr>
            <a:normAutofit fontScale="77500" lnSpcReduction="20000"/>
          </a:bodyPr>
          <a:lstStyle/>
          <a:p>
            <a:pPr algn="just"/>
            <a:r>
              <a:rPr lang="pl-PL" b="1" dirty="0"/>
              <a:t>Łączność podmiotowo-przedmiotowa </a:t>
            </a:r>
            <a:r>
              <a:rPr lang="pl-PL" dirty="0"/>
              <a:t>ma miejsce wtedy, gdy występuje łączność spraw podmiotowa, jak i przedmiotowa.</a:t>
            </a:r>
          </a:p>
          <a:p>
            <a:pPr marL="0" indent="0" algn="just">
              <a:buNone/>
            </a:pPr>
            <a:endParaRPr lang="pl-PL" dirty="0"/>
          </a:p>
          <a:p>
            <a:pPr marL="0" indent="0" algn="just">
              <a:buNone/>
            </a:pPr>
            <a:r>
              <a:rPr lang="pl-PL" dirty="0"/>
              <a:t>Niekiedy może jednak okazać się, że połączenie spraw i oskarżonych w jednym procesie utrudnia postępowanie oraz ogranicza możliwość dotarcia do prawdy materialnej. W takim przypadku można </a:t>
            </a:r>
            <a:r>
              <a:rPr lang="pl-PL" b="1" dirty="0"/>
              <a:t>wyłączyć i odrębnie rozpoznać</a:t>
            </a:r>
            <a:r>
              <a:rPr lang="pl-PL" dirty="0"/>
              <a:t> sprawę poszczególnych osób lub o poszczególne czyny (art. 34 § 3 k.p.k.)</a:t>
            </a:r>
          </a:p>
          <a:p>
            <a:pPr marL="0" indent="0" algn="just">
              <a:buNone/>
            </a:pPr>
            <a:r>
              <a:rPr lang="pl-PL" b="1" dirty="0"/>
              <a:t>Postulat oszczędności procesu - </a:t>
            </a:r>
            <a:r>
              <a:rPr lang="pl-PL" dirty="0"/>
              <a:t>art. 36 k.p.k. – sąd wyższego rzędu nad sądem właściwym może przekazać sprawę innemu sądowi równorzędnemu, jeżeli większość osób, które należy wezwać na rozprawę zamieszkuje blisko sądu, a z dala od sądu właściwego.</a:t>
            </a:r>
          </a:p>
          <a:p>
            <a:pPr marL="0" indent="0" algn="just">
              <a:buNone/>
            </a:pPr>
            <a:endParaRPr lang="pl-PL" dirty="0"/>
          </a:p>
          <a:p>
            <a:pPr marL="0" indent="0" algn="just">
              <a:buNone/>
            </a:pPr>
            <a:r>
              <a:rPr lang="pl-PL" b="1" dirty="0"/>
              <a:t>Delegacja właściwości – </a:t>
            </a:r>
            <a:r>
              <a:rPr lang="pl-PL" dirty="0"/>
              <a:t>art. 37 k.p.k. - Sąd Najwyższy może z inicjatywy właściwego sądu przekazać sprawę do rozpoznania innemu sądowi równorzędnemu, jeżeli wymaga tego dobro wymiaru sprawiedliwości. </a:t>
            </a:r>
          </a:p>
          <a:p>
            <a:pPr marL="0" indent="0" algn="just">
              <a:buNone/>
            </a:pPr>
            <a:endParaRPr lang="pl-PL" b="1" dirty="0"/>
          </a:p>
          <a:p>
            <a:pPr marL="0" indent="0" algn="just">
              <a:buNone/>
            </a:pPr>
            <a:endParaRPr lang="pl-PL" b="1" dirty="0"/>
          </a:p>
          <a:p>
            <a:pPr algn="just"/>
            <a:endParaRPr lang="pl-PL" dirty="0"/>
          </a:p>
        </p:txBody>
      </p:sp>
    </p:spTree>
    <p:extLst>
      <p:ext uri="{BB962C8B-B14F-4D97-AF65-F5344CB8AC3E}">
        <p14:creationId xmlns:p14="http://schemas.microsoft.com/office/powerpoint/2010/main" val="315560320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96752"/>
            <a:ext cx="8229600" cy="4389120"/>
          </a:xfrm>
        </p:spPr>
        <p:txBody>
          <a:bodyPr>
            <a:normAutofit/>
          </a:bodyPr>
          <a:lstStyle/>
          <a:p>
            <a:pPr algn="just"/>
            <a:r>
              <a:rPr lang="pl-PL" dirty="0"/>
              <a:t>Łączność </a:t>
            </a:r>
            <a:r>
              <a:rPr lang="pl-PL" b="1" dirty="0"/>
              <a:t>podmiotowa</a:t>
            </a:r>
            <a:r>
              <a:rPr lang="pl-PL" dirty="0"/>
              <a:t>→ art. 33 § 1 k.p.k.; łączne rozpoznanie co najmniej </a:t>
            </a:r>
            <a:r>
              <a:rPr lang="pl-PL" b="1" dirty="0"/>
              <a:t>dwóch spraw </a:t>
            </a:r>
            <a:r>
              <a:rPr lang="pl-PL" dirty="0"/>
              <a:t>o różne przestępstwa </a:t>
            </a:r>
            <a:r>
              <a:rPr lang="pl-PL" b="1" dirty="0"/>
              <a:t>jednego oskarżonego</a:t>
            </a:r>
          </a:p>
          <a:p>
            <a:pPr algn="just"/>
            <a:endParaRPr lang="pl-PL" dirty="0"/>
          </a:p>
          <a:p>
            <a:pPr algn="just"/>
            <a:r>
              <a:rPr lang="pl-PL" dirty="0"/>
              <a:t>Łączność </a:t>
            </a:r>
            <a:r>
              <a:rPr lang="pl-PL" b="1" dirty="0"/>
              <a:t>przedmiotowa</a:t>
            </a:r>
            <a:r>
              <a:rPr lang="pl-PL" dirty="0"/>
              <a:t>→ art. 34 § 1 k.p.k.; łączne rozpoznanie spraw przynajmniej </a:t>
            </a:r>
            <a:r>
              <a:rPr lang="pl-PL" b="1" dirty="0"/>
              <a:t>dwóch oskarżonych</a:t>
            </a:r>
          </a:p>
          <a:p>
            <a:pPr marL="109728" indent="0" algn="just">
              <a:buNone/>
            </a:pPr>
            <a:endParaRPr lang="pl-PL" dirty="0"/>
          </a:p>
          <a:p>
            <a:pPr algn="just"/>
            <a:r>
              <a:rPr lang="pl-PL" dirty="0"/>
              <a:t>Łączność </a:t>
            </a:r>
            <a:r>
              <a:rPr lang="pl-PL" b="1" dirty="0"/>
              <a:t>przedmiotowo-podmiotowa</a:t>
            </a:r>
            <a:r>
              <a:rPr lang="pl-PL" dirty="0"/>
              <a:t> (mieszana) → połączenie spraw na podstawie kryteriów podmiotowych i przedmiotowych.</a:t>
            </a:r>
          </a:p>
        </p:txBody>
      </p:sp>
    </p:spTree>
    <p:extLst>
      <p:ext uri="{BB962C8B-B14F-4D97-AF65-F5344CB8AC3E}">
        <p14:creationId xmlns:p14="http://schemas.microsoft.com/office/powerpoint/2010/main" val="35469724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692696"/>
            <a:ext cx="8435280" cy="5433467"/>
          </a:xfrm>
        </p:spPr>
        <p:txBody>
          <a:bodyPr>
            <a:normAutofit/>
          </a:bodyPr>
          <a:lstStyle/>
          <a:p>
            <a:pPr marL="0" indent="0">
              <a:buNone/>
            </a:pPr>
            <a:r>
              <a:rPr lang="pl-PL" b="1" dirty="0"/>
              <a:t>2. </a:t>
            </a:r>
            <a:r>
              <a:rPr lang="pl-PL" dirty="0"/>
              <a:t>Wniosek o ściganie wyłącznie niektórych sprawców przestępstwa:</a:t>
            </a:r>
          </a:p>
          <a:p>
            <a:pPr marL="0" indent="0" algn="just">
              <a:buNone/>
            </a:pPr>
            <a:r>
              <a:rPr lang="pl-PL" dirty="0"/>
              <a:t>a) nie wywołuje żadnych skutków prawnych,</a:t>
            </a:r>
          </a:p>
          <a:p>
            <a:pPr marL="0" indent="0" algn="just">
              <a:buNone/>
            </a:pPr>
            <a:r>
              <a:rPr lang="pl-PL" dirty="0"/>
              <a:t>b) powoduje ściganie oprócz osoby wskazanej we wniosku również innych osób, których czyny pozostają w ścisłym związku z czynem osoby wskazanej we wniosku, chyba że dotyczy to osób najbliższych osoby składającej wniosek</a:t>
            </a:r>
          </a:p>
          <a:p>
            <a:pPr marL="0" indent="0" algn="just">
              <a:buNone/>
            </a:pPr>
            <a:r>
              <a:rPr lang="pl-PL" dirty="0"/>
              <a:t>c) powoduje zawsze ściganie wyłącznie wskazanych we wniosku sprawców,</a:t>
            </a:r>
          </a:p>
          <a:p>
            <a:pPr marL="0" indent="0" algn="just">
              <a:buNone/>
            </a:pPr>
            <a:r>
              <a:rPr lang="pl-PL" dirty="0"/>
              <a:t>d) powoduje zawsze ściganie oprócz osoby wskazanej we wniosku również innych osób, których czyny pozostają w ścisłym związku z czynem osoby wskazanej we wniosku</a:t>
            </a:r>
          </a:p>
        </p:txBody>
      </p:sp>
    </p:spTree>
    <p:extLst>
      <p:ext uri="{BB962C8B-B14F-4D97-AF65-F5344CB8AC3E}">
        <p14:creationId xmlns:p14="http://schemas.microsoft.com/office/powerpoint/2010/main" val="375892355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145780" cy="1191831"/>
          </a:xfrm>
        </p:spPr>
        <p:txBody>
          <a:bodyPr>
            <a:normAutofit fontScale="90000"/>
          </a:bodyPr>
          <a:lstStyle/>
          <a:p>
            <a:pPr algn="ctr"/>
            <a:r>
              <a:rPr lang="pl-PL" b="1" dirty="0"/>
              <a:t>Ruchoma właściwość nadzwyczajna</a:t>
            </a:r>
          </a:p>
        </p:txBody>
      </p:sp>
      <p:sp>
        <p:nvSpPr>
          <p:cNvPr id="5" name="Symbol zastępczy zawartości 2"/>
          <p:cNvSpPr>
            <a:spLocks noGrp="1"/>
          </p:cNvSpPr>
          <p:nvPr>
            <p:ph idx="1"/>
          </p:nvPr>
        </p:nvSpPr>
        <p:spPr>
          <a:xfrm>
            <a:off x="731520" y="1483360"/>
            <a:ext cx="7757160" cy="4836160"/>
          </a:xfrm>
        </p:spPr>
        <p:txBody>
          <a:bodyPr>
            <a:normAutofit fontScale="77500" lnSpcReduction="20000"/>
          </a:bodyPr>
          <a:lstStyle/>
          <a:p>
            <a:pPr marL="0" indent="0" algn="just">
              <a:lnSpc>
                <a:spcPct val="150000"/>
              </a:lnSpc>
              <a:buNone/>
            </a:pPr>
            <a:r>
              <a:rPr lang="pl-PL" dirty="0"/>
              <a:t>Art. 25 § 2 k.p.k.: </a:t>
            </a:r>
            <a:r>
              <a:rPr lang="pl-PL" b="1" dirty="0"/>
              <a:t>sąd apelacyjny, na wniosek sądu rejonowego, może przekazać do rozpoznania sądowi okręgowemu, sprawę o każde przestępstwo ze względu na szczególną wagę lub zawiłość sprawy </a:t>
            </a:r>
            <a:r>
              <a:rPr lang="pl-PL" b="1" i="1" dirty="0"/>
              <a:t>(wyjątek od właściwości rzeczowej!).</a:t>
            </a:r>
          </a:p>
          <a:p>
            <a:pPr marL="0" indent="0" algn="just">
              <a:lnSpc>
                <a:spcPct val="150000"/>
              </a:lnSpc>
              <a:buNone/>
            </a:pPr>
            <a:r>
              <a:rPr lang="pl-PL" dirty="0"/>
              <a:t>Art. 11a przepisów wprowadzających k.p.k. – jeżeli rozpoznanie sprawy w sądzie miejscowo właściwym nie jest możliwe w terminie zabezpieczającym przedawnienie karalności przestępstw określonych w art. 101 k.k., to na wniosek właściwego sądu sąd apelacyjny może przekazać taką sprawę do rozpoznania innemu sądowi równorzędnemu.</a:t>
            </a:r>
          </a:p>
        </p:txBody>
      </p:sp>
    </p:spTree>
    <p:extLst>
      <p:ext uri="{BB962C8B-B14F-4D97-AF65-F5344CB8AC3E}">
        <p14:creationId xmlns:p14="http://schemas.microsoft.com/office/powerpoint/2010/main" val="34967156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12776"/>
            <a:ext cx="8229600" cy="4389120"/>
          </a:xfrm>
        </p:spPr>
        <p:txBody>
          <a:bodyPr>
            <a:normAutofit fontScale="85000" lnSpcReduction="20000"/>
          </a:bodyPr>
          <a:lstStyle/>
          <a:p>
            <a:pPr marL="109728" indent="0" algn="just">
              <a:buNone/>
            </a:pPr>
            <a:r>
              <a:rPr lang="pl-PL" dirty="0"/>
              <a:t>Następstwa naruszenia właściwości mogą być różnorakie w zależności od charakteru naruszenia. </a:t>
            </a:r>
          </a:p>
          <a:p>
            <a:pPr marL="109728" indent="0" algn="just">
              <a:buNone/>
            </a:pPr>
            <a:endParaRPr lang="pl-PL" dirty="0"/>
          </a:p>
          <a:p>
            <a:pPr marL="109728" indent="0" algn="just">
              <a:buNone/>
            </a:pPr>
            <a:r>
              <a:rPr lang="pl-PL" dirty="0"/>
              <a:t>Z rygorystycznymi następstwami mamy do czynienia, gdy:</a:t>
            </a:r>
          </a:p>
          <a:p>
            <a:pPr marL="109728" indent="0" algn="just">
              <a:buNone/>
            </a:pPr>
            <a:r>
              <a:rPr lang="pl-PL" dirty="0"/>
              <a:t> 1) sąd rozpozna sprawę oskarżonego, który nie podlegał orzecznictwu polskich sądów karnych;</a:t>
            </a:r>
          </a:p>
          <a:p>
            <a:pPr marL="109728" indent="0" algn="just">
              <a:buNone/>
            </a:pPr>
            <a:r>
              <a:rPr lang="pl-PL" dirty="0"/>
              <a:t> 2) sąd powszechny orzeknie w sprawie, gdzie właściwy jest sąd szczególny lub odwrotnie;</a:t>
            </a:r>
          </a:p>
          <a:p>
            <a:pPr marL="109728" indent="0" algn="just">
              <a:buNone/>
            </a:pPr>
            <a:r>
              <a:rPr lang="pl-PL" dirty="0"/>
              <a:t> 3) sąd niższego rzędu orzeknie w sprawie należącej do sądu wyższego rzędu. </a:t>
            </a:r>
          </a:p>
          <a:p>
            <a:pPr marL="109728" indent="0" algn="just">
              <a:buNone/>
            </a:pPr>
            <a:endParaRPr lang="pl-PL" dirty="0"/>
          </a:p>
          <a:p>
            <a:pPr marL="109728" indent="0" algn="just">
              <a:buNone/>
            </a:pPr>
            <a:r>
              <a:rPr lang="pl-PL" dirty="0"/>
              <a:t>Takie naruszenia mogą stanowić tzw. </a:t>
            </a:r>
            <a:r>
              <a:rPr lang="pl-PL" b="1" dirty="0"/>
              <a:t>bezwzględne przyczyny odwoławcze</a:t>
            </a:r>
            <a:r>
              <a:rPr lang="pl-PL" dirty="0"/>
              <a:t> (art. 439 k.p.k.).</a:t>
            </a:r>
          </a:p>
        </p:txBody>
      </p:sp>
    </p:spTree>
    <p:extLst>
      <p:ext uri="{BB962C8B-B14F-4D97-AF65-F5344CB8AC3E}">
        <p14:creationId xmlns:p14="http://schemas.microsoft.com/office/powerpoint/2010/main" val="53781751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Zasada </a:t>
            </a:r>
            <a:r>
              <a:rPr lang="pl-PL" b="1" dirty="0"/>
              <a:t>obiektywizmu</a:t>
            </a:r>
          </a:p>
          <a:p>
            <a:pPr marL="109728" indent="0" algn="just">
              <a:buNone/>
            </a:pPr>
            <a:endParaRPr lang="pl-PL" dirty="0"/>
          </a:p>
          <a:p>
            <a:pPr algn="just"/>
            <a:r>
              <a:rPr lang="pl-PL" dirty="0"/>
              <a:t>art. 40 k.p.k.→ wyłączenie </a:t>
            </a:r>
            <a:r>
              <a:rPr lang="pl-PL" b="1" dirty="0"/>
              <a:t>z mocy prawa</a:t>
            </a:r>
            <a:r>
              <a:rPr lang="pl-PL" dirty="0"/>
              <a:t>; </a:t>
            </a:r>
            <a:r>
              <a:rPr lang="pl-PL" i="1" dirty="0" err="1"/>
              <a:t>iudex</a:t>
            </a:r>
            <a:r>
              <a:rPr lang="pl-PL" dirty="0"/>
              <a:t> </a:t>
            </a:r>
            <a:r>
              <a:rPr lang="pl-PL" i="1" dirty="0" err="1"/>
              <a:t>inhabilis</a:t>
            </a:r>
            <a:r>
              <a:rPr lang="pl-PL" i="1" dirty="0"/>
              <a:t> (</a:t>
            </a:r>
            <a:r>
              <a:rPr lang="pl-PL" dirty="0"/>
              <a:t>zob. art. 439 § 1 pkt 1 k.p.k.)</a:t>
            </a:r>
          </a:p>
          <a:p>
            <a:pPr algn="just"/>
            <a:endParaRPr lang="pl-PL" dirty="0"/>
          </a:p>
          <a:p>
            <a:pPr algn="just"/>
            <a:r>
              <a:rPr lang="pl-PL" dirty="0"/>
              <a:t>art. 41k.p.k.→ </a:t>
            </a:r>
            <a:r>
              <a:rPr lang="pl-PL" b="1" dirty="0"/>
              <a:t>na wniosek</a:t>
            </a:r>
            <a:r>
              <a:rPr lang="pl-PL" dirty="0"/>
              <a:t>; </a:t>
            </a:r>
            <a:r>
              <a:rPr lang="pl-PL" i="1" dirty="0"/>
              <a:t>iudex</a:t>
            </a:r>
            <a:r>
              <a:rPr lang="pl-PL" dirty="0"/>
              <a:t> </a:t>
            </a:r>
            <a:r>
              <a:rPr lang="pl-PL" i="1" dirty="0"/>
              <a:t>suspectus</a:t>
            </a:r>
            <a:r>
              <a:rPr lang="pl-PL" dirty="0"/>
              <a:t>.</a:t>
            </a:r>
          </a:p>
          <a:p>
            <a:pPr algn="just"/>
            <a:endParaRPr lang="pl-PL" i="1" dirty="0"/>
          </a:p>
          <a:p>
            <a:pPr algn="just"/>
            <a:r>
              <a:rPr lang="pl-PL" dirty="0"/>
              <a:t>art. 42 k.p.k. → procedura wyłączenia sędziego</a:t>
            </a:r>
          </a:p>
        </p:txBody>
      </p:sp>
      <p:sp>
        <p:nvSpPr>
          <p:cNvPr id="3" name="Title 2"/>
          <p:cNvSpPr>
            <a:spLocks noGrp="1"/>
          </p:cNvSpPr>
          <p:nvPr>
            <p:ph type="title"/>
          </p:nvPr>
        </p:nvSpPr>
        <p:spPr/>
        <p:txBody>
          <a:bodyPr/>
          <a:lstStyle/>
          <a:p>
            <a:pPr algn="ctr"/>
            <a:r>
              <a:rPr lang="pl-PL" dirty="0"/>
              <a:t>Wyłączenie sędziego</a:t>
            </a:r>
          </a:p>
        </p:txBody>
      </p:sp>
    </p:spTree>
    <p:extLst>
      <p:ext uri="{BB962C8B-B14F-4D97-AF65-F5344CB8AC3E}">
        <p14:creationId xmlns:p14="http://schemas.microsoft.com/office/powerpoint/2010/main" val="39828485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69E3F91-9A9E-4D57-9E21-9219E8F65B65}"/>
              </a:ext>
            </a:extLst>
          </p:cNvPr>
          <p:cNvSpPr>
            <a:spLocks noGrp="1"/>
          </p:cNvSpPr>
          <p:nvPr>
            <p:ph type="title"/>
          </p:nvPr>
        </p:nvSpPr>
        <p:spPr/>
        <p:txBody>
          <a:bodyPr/>
          <a:lstStyle/>
          <a:p>
            <a:pPr algn="ctr"/>
            <a:r>
              <a:rPr lang="pl-PL" i="1" dirty="0" err="1"/>
              <a:t>Iudex</a:t>
            </a:r>
            <a:r>
              <a:rPr lang="pl-PL" i="1" dirty="0"/>
              <a:t> </a:t>
            </a:r>
            <a:r>
              <a:rPr lang="pl-PL" i="1" dirty="0" err="1"/>
              <a:t>suspectus</a:t>
            </a:r>
            <a:endParaRPr lang="pl-PL" i="1" dirty="0"/>
          </a:p>
        </p:txBody>
      </p:sp>
      <p:sp>
        <p:nvSpPr>
          <p:cNvPr id="3" name="Symbol zastępczy zawartości 2">
            <a:extLst>
              <a:ext uri="{FF2B5EF4-FFF2-40B4-BE49-F238E27FC236}">
                <a16:creationId xmlns:a16="http://schemas.microsoft.com/office/drawing/2014/main" id="{FF88FE8F-03E8-4054-9717-612A53C2AB72}"/>
              </a:ext>
            </a:extLst>
          </p:cNvPr>
          <p:cNvSpPr>
            <a:spLocks noGrp="1"/>
          </p:cNvSpPr>
          <p:nvPr>
            <p:ph idx="1"/>
          </p:nvPr>
        </p:nvSpPr>
        <p:spPr/>
        <p:txBody>
          <a:bodyPr>
            <a:normAutofit/>
          </a:bodyPr>
          <a:lstStyle/>
          <a:p>
            <a:r>
              <a:rPr lang="pl-PL" dirty="0"/>
              <a:t>Art.  41.  k.p.k.</a:t>
            </a:r>
          </a:p>
          <a:p>
            <a:pPr algn="just"/>
            <a:r>
              <a:rPr lang="pl-PL" dirty="0"/>
              <a:t>§  1. Sędzia ulega wyłączeniu, jeżeli istnieje okoliczność tego rodzaju, że mogłaby wywołać </a:t>
            </a:r>
            <a:r>
              <a:rPr lang="pl-PL" b="1" dirty="0"/>
              <a:t>uzasadnioną wątpliwość co do jego bezstronności w danej sprawie.</a:t>
            </a:r>
            <a:r>
              <a:rPr lang="pl-PL" b="1" dirty="0">
                <a:effectLst/>
              </a:rPr>
              <a:t> </a:t>
            </a:r>
          </a:p>
          <a:p>
            <a:pPr algn="just"/>
            <a:r>
              <a:rPr lang="pl-PL" dirty="0"/>
              <a:t>§  2. Wniosek o wyłączenie sędziego, zgłoszony na podstawie § 1 </a:t>
            </a:r>
            <a:r>
              <a:rPr lang="pl-PL" b="1" dirty="0"/>
              <a:t>po rozpoczęciu przewodu sądowego</a:t>
            </a:r>
            <a:r>
              <a:rPr lang="pl-PL" dirty="0"/>
              <a:t>, pozostawia się bez rozpoznania, chyba że przyczyna wyłączenia powstała lub stała się stronie wiadoma dopiero po rozpoczęciu przewodu.</a:t>
            </a:r>
          </a:p>
          <a:p>
            <a:endParaRPr lang="pl-PL" dirty="0"/>
          </a:p>
        </p:txBody>
      </p:sp>
    </p:spTree>
    <p:extLst>
      <p:ext uri="{BB962C8B-B14F-4D97-AF65-F5344CB8AC3E}">
        <p14:creationId xmlns:p14="http://schemas.microsoft.com/office/powerpoint/2010/main" val="9038998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331BF9-9C48-4540-BD97-4A170408C731}"/>
              </a:ext>
            </a:extLst>
          </p:cNvPr>
          <p:cNvSpPr>
            <a:spLocks noGrp="1"/>
          </p:cNvSpPr>
          <p:nvPr>
            <p:ph type="title"/>
          </p:nvPr>
        </p:nvSpPr>
        <p:spPr/>
        <p:txBody>
          <a:bodyPr/>
          <a:lstStyle/>
          <a:p>
            <a:pPr algn="ctr"/>
            <a:r>
              <a:rPr lang="pl-PL" dirty="0"/>
              <a:t>Wyłączenie sędziego</a:t>
            </a:r>
          </a:p>
        </p:txBody>
      </p:sp>
      <p:sp>
        <p:nvSpPr>
          <p:cNvPr id="3" name="Symbol zastępczy zawartości 2">
            <a:extLst>
              <a:ext uri="{FF2B5EF4-FFF2-40B4-BE49-F238E27FC236}">
                <a16:creationId xmlns:a16="http://schemas.microsoft.com/office/drawing/2014/main" id="{94F5A8F0-8536-43A0-96D1-7A43809B853E}"/>
              </a:ext>
            </a:extLst>
          </p:cNvPr>
          <p:cNvSpPr>
            <a:spLocks noGrp="1"/>
          </p:cNvSpPr>
          <p:nvPr>
            <p:ph idx="1"/>
          </p:nvPr>
        </p:nvSpPr>
        <p:spPr/>
        <p:txBody>
          <a:bodyPr>
            <a:normAutofit fontScale="77500" lnSpcReduction="20000"/>
          </a:bodyPr>
          <a:lstStyle/>
          <a:p>
            <a:r>
              <a:rPr lang="pl-PL" dirty="0"/>
              <a:t>Art.  42.  §  1. Wyłączenie następuje na żądanie sędziego, z urzędu albo na wniosek strony.</a:t>
            </a:r>
          </a:p>
          <a:p>
            <a:pPr algn="just"/>
            <a:r>
              <a:rPr lang="pl-PL" dirty="0"/>
              <a:t>§  2. Jeżeli sędzia </a:t>
            </a:r>
            <a:r>
              <a:rPr lang="pl-PL" b="1" dirty="0"/>
              <a:t>uznaje, że zachodzi przyczyna wyłączająca go z mocy art. 40, wyłącza się, składając oświadczenie na piśmie do akt</a:t>
            </a:r>
            <a:r>
              <a:rPr lang="pl-PL" dirty="0"/>
              <a:t>, a na jego miejsce wstępuje inny sędzia.</a:t>
            </a:r>
          </a:p>
          <a:p>
            <a:pPr algn="just"/>
            <a:r>
              <a:rPr lang="pl-PL" dirty="0"/>
              <a:t>§  3. Sędzia, co do którego zgłoszono wniosek o wyłączenie na podstawie art. 41, może złożyć do akt stosowne oświadczenie na piśmie. Wniosek rozpoznaje się niezwłocznie. Z chwilą wyłączenia sędziego czynności procesowe dokonane z jego udziałem po złożeniu wniosku stają się bezskuteczne.</a:t>
            </a:r>
          </a:p>
          <a:p>
            <a:pPr algn="just"/>
            <a:r>
              <a:rPr lang="pl-PL" dirty="0"/>
              <a:t>§  4. Poza wypadkiem określonym w § 2 o wyłączeniu orzeka </a:t>
            </a:r>
            <a:r>
              <a:rPr lang="pl-PL" b="1" dirty="0"/>
              <a:t>sąd, przed którym toczy się postępowanie</a:t>
            </a:r>
            <a:r>
              <a:rPr lang="pl-PL" dirty="0"/>
              <a:t>; w składzie orzekającym w kwestii wyłączenia nie może brać udziału sędzia, którego dotyczy wyłączenie. W razie niemożności utworzenia takiego składu sądu, w kwestii wyłączenia orzeka sąd wyższego rzędu.</a:t>
            </a:r>
          </a:p>
          <a:p>
            <a:endParaRPr lang="pl-PL" dirty="0"/>
          </a:p>
        </p:txBody>
      </p:sp>
    </p:spTree>
    <p:extLst>
      <p:ext uri="{BB962C8B-B14F-4D97-AF65-F5344CB8AC3E}">
        <p14:creationId xmlns:p14="http://schemas.microsoft.com/office/powerpoint/2010/main" val="130896095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BFA0A8C-52EA-4084-A8FD-05024087C7D5}"/>
              </a:ext>
            </a:extLst>
          </p:cNvPr>
          <p:cNvSpPr>
            <a:spLocks noGrp="1"/>
          </p:cNvSpPr>
          <p:nvPr>
            <p:ph type="title"/>
          </p:nvPr>
        </p:nvSpPr>
        <p:spPr/>
        <p:txBody>
          <a:bodyPr/>
          <a:lstStyle/>
          <a:p>
            <a:pPr algn="ctr"/>
            <a:r>
              <a:rPr lang="pl-PL" dirty="0"/>
              <a:t>Kazus</a:t>
            </a:r>
          </a:p>
        </p:txBody>
      </p:sp>
      <p:sp>
        <p:nvSpPr>
          <p:cNvPr id="3" name="Symbol zastępczy zawartości 2">
            <a:extLst>
              <a:ext uri="{FF2B5EF4-FFF2-40B4-BE49-F238E27FC236}">
                <a16:creationId xmlns:a16="http://schemas.microsoft.com/office/drawing/2014/main" id="{E1685FC1-0DB8-46BD-A703-19FD580E44AA}"/>
              </a:ext>
            </a:extLst>
          </p:cNvPr>
          <p:cNvSpPr>
            <a:spLocks noGrp="1"/>
          </p:cNvSpPr>
          <p:nvPr>
            <p:ph idx="1"/>
          </p:nvPr>
        </p:nvSpPr>
        <p:spPr/>
        <p:txBody>
          <a:bodyPr/>
          <a:lstStyle/>
          <a:p>
            <a:pPr algn="just"/>
            <a:r>
              <a:rPr lang="pl-PL" i="1" dirty="0"/>
              <a:t>Sędzia złożył żądanie wyłączenia go ze sprawy ze względu na to, że oskarżonym jest partner sąsiadki siostry jego teściowej, z którą miał okazję się spotkać. Sąd, przed którym toczy </a:t>
            </a:r>
            <a:r>
              <a:rPr lang="pl-PL" i="1"/>
              <a:t>się postępowanie zdecydował</a:t>
            </a:r>
            <a:r>
              <a:rPr lang="pl-PL" i="1" dirty="0"/>
              <a:t>, że nie jest to przesłanka uzasadniająca wyłączenie sędziego. Jednak sędzia argumentował, że w wypadku złożenia tego typu żądania wyłączenie następuje automatycznie i nie podlega kontroli sądu. </a:t>
            </a:r>
          </a:p>
          <a:p>
            <a:pPr algn="just"/>
            <a:r>
              <a:rPr lang="pl-PL" b="1" dirty="0"/>
              <a:t>Kto ma rację w tym sporze?</a:t>
            </a:r>
          </a:p>
        </p:txBody>
      </p:sp>
    </p:spTree>
    <p:extLst>
      <p:ext uri="{BB962C8B-B14F-4D97-AF65-F5344CB8AC3E}">
        <p14:creationId xmlns:p14="http://schemas.microsoft.com/office/powerpoint/2010/main" val="74969146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42900" y="274638"/>
            <a:ext cx="8298180" cy="1227753"/>
          </a:xfrm>
        </p:spPr>
        <p:txBody>
          <a:bodyPr>
            <a:normAutofit fontScale="90000"/>
          </a:bodyPr>
          <a:lstStyle/>
          <a:p>
            <a:r>
              <a:rPr lang="pl-PL" b="1" dirty="0"/>
              <a:t>Zasada niezawisłości sędziowskiej</a:t>
            </a:r>
          </a:p>
        </p:txBody>
      </p:sp>
      <p:sp>
        <p:nvSpPr>
          <p:cNvPr id="5" name="Symbol zastępczy zawartości 2"/>
          <p:cNvSpPr>
            <a:spLocks noGrp="1"/>
          </p:cNvSpPr>
          <p:nvPr>
            <p:ph idx="1"/>
          </p:nvPr>
        </p:nvSpPr>
        <p:spPr>
          <a:xfrm>
            <a:off x="342900" y="1600200"/>
            <a:ext cx="8298180" cy="4861560"/>
          </a:xfrm>
        </p:spPr>
        <p:txBody>
          <a:bodyPr>
            <a:noAutofit/>
          </a:bodyPr>
          <a:lstStyle/>
          <a:p>
            <a:pPr algn="just"/>
            <a:r>
              <a:rPr lang="pl-PL" sz="2400" dirty="0"/>
              <a:t>Jest to dyrektywa, w myśl której sąd powinien posiadać swobodę podejmowania decyzji procesowych w granicach zakreślonych przez Konstytucję i ustawy (art. 178 ust. 1 Konstytucji RP).</a:t>
            </a:r>
          </a:p>
          <a:p>
            <a:pPr algn="just"/>
            <a:r>
              <a:rPr lang="pl-PL" sz="2400" dirty="0"/>
              <a:t>Jest to zasada ustrojowa organów wymiaru sprawiedliwości.</a:t>
            </a:r>
          </a:p>
          <a:p>
            <a:pPr algn="just"/>
            <a:r>
              <a:rPr lang="pl-PL" sz="2400" dirty="0"/>
              <a:t>Mamy wiele </a:t>
            </a:r>
            <a:r>
              <a:rPr lang="pl-PL" sz="2400" b="1" dirty="0"/>
              <a:t>gwarancji ustrojowych </a:t>
            </a:r>
            <a:r>
              <a:rPr lang="pl-PL" sz="2400" dirty="0"/>
              <a:t>niezawisłości, np. pełnia praw publicznych, nieskazitelny charakter, złożenie egzaminu sędziowskiego, zakaz przynależności do partii politycznych, immunitet sędziowski, etc.</a:t>
            </a:r>
          </a:p>
          <a:p>
            <a:pPr algn="just"/>
            <a:r>
              <a:rPr lang="pl-PL" sz="2400" b="1" dirty="0"/>
              <a:t>Gwarancje procesowe </a:t>
            </a:r>
            <a:r>
              <a:rPr lang="pl-PL" sz="2400" dirty="0"/>
              <a:t>zapewniają szczególną pozycję sądu wobec innych uczestników procesu. Wyraża się to m. in. w </a:t>
            </a:r>
            <a:r>
              <a:rPr lang="pl-PL" sz="2400" b="1" dirty="0"/>
              <a:t>nadrzędnością</a:t>
            </a:r>
            <a:r>
              <a:rPr lang="pl-PL" sz="2400" dirty="0"/>
              <a:t> </a:t>
            </a:r>
            <a:r>
              <a:rPr lang="pl-PL" sz="2400" b="1" dirty="0"/>
              <a:t>sądu</a:t>
            </a:r>
            <a:r>
              <a:rPr lang="pl-PL" sz="2400" dirty="0"/>
              <a:t> wobec innych stron procesowych oraz </a:t>
            </a:r>
            <a:r>
              <a:rPr lang="pl-PL" sz="2400" b="1" dirty="0"/>
              <a:t>kolegialnością</a:t>
            </a:r>
            <a:r>
              <a:rPr lang="pl-PL" sz="2400" dirty="0"/>
              <a:t> </a:t>
            </a:r>
            <a:r>
              <a:rPr lang="pl-PL" sz="2400" b="1" dirty="0"/>
              <a:t>orzekania</a:t>
            </a:r>
            <a:r>
              <a:rPr lang="pl-PL" sz="2400" dirty="0"/>
              <a:t>, która powinna być regułą.</a:t>
            </a:r>
            <a:endParaRPr lang="pl-PL" sz="2400" b="1" dirty="0"/>
          </a:p>
        </p:txBody>
      </p:sp>
    </p:spTree>
    <p:extLst>
      <p:ext uri="{BB962C8B-B14F-4D97-AF65-F5344CB8AC3E}">
        <p14:creationId xmlns:p14="http://schemas.microsoft.com/office/powerpoint/2010/main" val="3748361769"/>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395536" y="0"/>
            <a:ext cx="8118668" cy="1405850"/>
          </a:xfrm>
        </p:spPr>
        <p:txBody>
          <a:bodyPr>
            <a:normAutofit/>
          </a:bodyPr>
          <a:lstStyle/>
          <a:p>
            <a:pPr algn="ctr"/>
            <a:r>
              <a:rPr lang="pl-PL" sz="3600" b="1" dirty="0"/>
              <a:t>Inne gwarancje procesowe niezawisłości</a:t>
            </a:r>
          </a:p>
        </p:txBody>
      </p:sp>
      <p:sp>
        <p:nvSpPr>
          <p:cNvPr id="5" name="Symbol zastępczy zawartości 2"/>
          <p:cNvSpPr>
            <a:spLocks noGrp="1"/>
          </p:cNvSpPr>
          <p:nvPr>
            <p:ph idx="1"/>
          </p:nvPr>
        </p:nvSpPr>
        <p:spPr>
          <a:xfrm>
            <a:off x="960120" y="1620520"/>
            <a:ext cx="7338060" cy="4577079"/>
          </a:xfrm>
        </p:spPr>
        <p:txBody>
          <a:bodyPr>
            <a:normAutofit/>
          </a:bodyPr>
          <a:lstStyle/>
          <a:p>
            <a:r>
              <a:rPr lang="pl-PL" dirty="0"/>
              <a:t>zasada obiektywizmu (art. 4 k.p.k.)</a:t>
            </a:r>
          </a:p>
          <a:p>
            <a:r>
              <a:rPr lang="pl-PL" dirty="0"/>
              <a:t>zapewnienie tajności narady i głosowania nad orzeczeniem (art. 108 k.p.k.)</a:t>
            </a:r>
          </a:p>
          <a:p>
            <a:r>
              <a:rPr lang="pl-PL" b="1" dirty="0"/>
              <a:t>Zasada samodzielności jurysdykcyjnej sądu karnego</a:t>
            </a:r>
            <a:r>
              <a:rPr lang="pl-PL" dirty="0"/>
              <a:t> – autonomia orzekania.</a:t>
            </a:r>
          </a:p>
          <a:p>
            <a:pPr marL="0" indent="0">
              <a:buNone/>
            </a:pPr>
            <a:r>
              <a:rPr lang="pl-PL" dirty="0"/>
              <a:t>Ale! Art. 8 § 2 k.p.k.</a:t>
            </a:r>
          </a:p>
          <a:p>
            <a:pPr marL="0" indent="0">
              <a:buNone/>
            </a:pPr>
            <a:r>
              <a:rPr lang="pl-PL" b="1" dirty="0"/>
              <a:t>Ważne przepisy: </a:t>
            </a:r>
            <a:r>
              <a:rPr lang="pl-PL" dirty="0"/>
              <a:t>art. 442 §</a:t>
            </a:r>
            <a:r>
              <a:rPr lang="pl-PL" b="1" dirty="0"/>
              <a:t> </a:t>
            </a:r>
            <a:r>
              <a:rPr lang="pl-PL" dirty="0"/>
              <a:t>3 k.p.k., 441 § 3 k.p.k., art. 190 ust. 1 Konstytucji RP oraz art. 9 Konstytucji RP (ETPC, TSUE, ENA).</a:t>
            </a:r>
            <a:endParaRPr lang="pl-PL" b="1" dirty="0"/>
          </a:p>
        </p:txBody>
      </p:sp>
    </p:spTree>
    <p:extLst>
      <p:ext uri="{BB962C8B-B14F-4D97-AF65-F5344CB8AC3E}">
        <p14:creationId xmlns:p14="http://schemas.microsoft.com/office/powerpoint/2010/main" val="298448277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Zasada prawnie zdefiniowana (art. 8 k.p.k.)</a:t>
            </a:r>
          </a:p>
          <a:p>
            <a:pPr marL="109728" indent="0" algn="just">
              <a:buNone/>
            </a:pPr>
            <a:endParaRPr lang="pl-PL" dirty="0"/>
          </a:p>
          <a:p>
            <a:pPr algn="just"/>
            <a:r>
              <a:rPr lang="pl-PL" dirty="0"/>
              <a:t>Zasada pozakonstytucyjna</a:t>
            </a:r>
          </a:p>
          <a:p>
            <a:pPr marL="109728" indent="0" algn="just">
              <a:buNone/>
            </a:pPr>
            <a:endParaRPr lang="pl-PL" dirty="0"/>
          </a:p>
          <a:p>
            <a:pPr algn="just"/>
            <a:r>
              <a:rPr lang="pl-PL" dirty="0"/>
              <a:t>Wyraża dyrektywę, w myśl której sąd karny samodzielnie kształtuje zarówno faktyczną, jak i prawną podstawę każdego rozstrzygnięcia.</a:t>
            </a:r>
          </a:p>
        </p:txBody>
      </p:sp>
      <p:sp>
        <p:nvSpPr>
          <p:cNvPr id="3" name="Title 2"/>
          <p:cNvSpPr>
            <a:spLocks noGrp="1"/>
          </p:cNvSpPr>
          <p:nvPr>
            <p:ph type="title"/>
          </p:nvPr>
        </p:nvSpPr>
        <p:spPr/>
        <p:txBody>
          <a:bodyPr>
            <a:normAutofit fontScale="90000"/>
          </a:bodyPr>
          <a:lstStyle/>
          <a:p>
            <a:pPr algn="ctr"/>
            <a:r>
              <a:rPr lang="pl-PL" dirty="0"/>
              <a:t>Zasada samodzielności jurysdykcyjnej sądu karnego</a:t>
            </a:r>
          </a:p>
        </p:txBody>
      </p:sp>
    </p:spTree>
    <p:extLst>
      <p:ext uri="{BB962C8B-B14F-4D97-AF65-F5344CB8AC3E}">
        <p14:creationId xmlns:p14="http://schemas.microsoft.com/office/powerpoint/2010/main" val="2912505891"/>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10000"/>
          </a:bodyPr>
          <a:lstStyle/>
          <a:p>
            <a:pPr algn="just"/>
            <a:r>
              <a:rPr lang="pl-PL" dirty="0"/>
              <a:t>wyjątek→ art. 8 § 2 k.p.k.</a:t>
            </a:r>
          </a:p>
          <a:p>
            <a:pPr algn="just"/>
            <a:endParaRPr lang="pl-PL" dirty="0"/>
          </a:p>
          <a:p>
            <a:pPr algn="just"/>
            <a:r>
              <a:rPr lang="pl-PL" dirty="0"/>
              <a:t>Sąd karny jest związany tylko prawomocnymi rozstrzygnięciami sądu kształtującymi prawo albo stosunek prawny.</a:t>
            </a:r>
          </a:p>
          <a:p>
            <a:pPr algn="just"/>
            <a:endParaRPr lang="pl-PL" dirty="0"/>
          </a:p>
          <a:p>
            <a:pPr algn="just"/>
            <a:r>
              <a:rPr lang="pl-PL" dirty="0"/>
              <a:t>Np. z zakresu prawa rodzinnego i opiekuńczego- orzeczenie o przysposobieniu całkowitym; z zakresu prawa administracyjnego- wygaśnięcie mandatu radnego na podstawie uchwały rady lub zarządzenia zastępczego wojewody.</a:t>
            </a:r>
          </a:p>
        </p:txBody>
      </p:sp>
      <p:sp>
        <p:nvSpPr>
          <p:cNvPr id="3" name="Title 2"/>
          <p:cNvSpPr>
            <a:spLocks noGrp="1"/>
          </p:cNvSpPr>
          <p:nvPr>
            <p:ph type="title"/>
          </p:nvPr>
        </p:nvSpPr>
        <p:spPr/>
        <p:txBody>
          <a:bodyPr>
            <a:normAutofit fontScale="90000"/>
          </a:bodyPr>
          <a:lstStyle/>
          <a:p>
            <a:pPr algn="ctr"/>
            <a:r>
              <a:rPr lang="pl-PL" dirty="0"/>
              <a:t>Zasada samodzielności jurysdykcyjnej sądu karnego</a:t>
            </a:r>
          </a:p>
        </p:txBody>
      </p:sp>
    </p:spTree>
    <p:extLst>
      <p:ext uri="{BB962C8B-B14F-4D97-AF65-F5344CB8AC3E}">
        <p14:creationId xmlns:p14="http://schemas.microsoft.com/office/powerpoint/2010/main" val="791922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457200" y="548680"/>
            <a:ext cx="8075240" cy="5577483"/>
          </a:xfrm>
        </p:spPr>
        <p:txBody>
          <a:bodyPr/>
          <a:lstStyle/>
          <a:p>
            <a:pPr marL="0" indent="0">
              <a:buNone/>
            </a:pPr>
            <a:r>
              <a:rPr lang="pl-PL" b="1" dirty="0"/>
              <a:t>3. </a:t>
            </a:r>
            <a:r>
              <a:rPr lang="pl-PL" dirty="0"/>
              <a:t>Przed złożeniem przez pokrzywdzonego wniosku o ściganie:</a:t>
            </a:r>
          </a:p>
          <a:p>
            <a:pPr marL="0" indent="0">
              <a:buNone/>
            </a:pPr>
            <a:r>
              <a:rPr lang="pl-PL" dirty="0"/>
              <a:t>	a) nie jest dopuszczalne przeprowadzenie żadnych czynności dowodowych,</a:t>
            </a:r>
          </a:p>
          <a:p>
            <a:pPr marL="0" indent="0">
              <a:buNone/>
            </a:pPr>
            <a:r>
              <a:rPr lang="pl-PL" dirty="0"/>
              <a:t>	b) jest dopuszczalne przeprowadzenie każdej czynności dowodowej,</a:t>
            </a:r>
          </a:p>
          <a:p>
            <a:pPr marL="0" indent="0">
              <a:buNone/>
            </a:pPr>
            <a:r>
              <a:rPr lang="pl-PL" dirty="0"/>
              <a:t>	c) jest dopuszczalne dokonanie czynności niecierpiących zwłoki w celu zabezpieczenia śladów i dowodów,</a:t>
            </a:r>
          </a:p>
          <a:p>
            <a:pPr marL="0" indent="0">
              <a:buNone/>
            </a:pPr>
            <a:r>
              <a:rPr lang="pl-PL" dirty="0"/>
              <a:t>	d) żadna z powyższych.</a:t>
            </a:r>
          </a:p>
        </p:txBody>
      </p:sp>
    </p:spTree>
    <p:extLst>
      <p:ext uri="{BB962C8B-B14F-4D97-AF65-F5344CB8AC3E}">
        <p14:creationId xmlns:p14="http://schemas.microsoft.com/office/powerpoint/2010/main" val="392594203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1"/>
          <p:cNvSpPr>
            <a:spLocks noGrp="1"/>
          </p:cNvSpPr>
          <p:nvPr>
            <p:ph type="title"/>
          </p:nvPr>
        </p:nvSpPr>
        <p:spPr>
          <a:xfrm>
            <a:off x="611560" y="260648"/>
            <a:ext cx="7741920" cy="1181567"/>
          </a:xfrm>
        </p:spPr>
        <p:txBody>
          <a:bodyPr/>
          <a:lstStyle/>
          <a:p>
            <a:pPr algn="ctr"/>
            <a:r>
              <a:rPr lang="pl-PL" dirty="0"/>
              <a:t>Ławnicy i referendarze</a:t>
            </a:r>
          </a:p>
        </p:txBody>
      </p:sp>
      <p:sp>
        <p:nvSpPr>
          <p:cNvPr id="5" name="Symbol zastępczy zawartości 2"/>
          <p:cNvSpPr>
            <a:spLocks noGrp="1"/>
          </p:cNvSpPr>
          <p:nvPr>
            <p:ph idx="1"/>
          </p:nvPr>
        </p:nvSpPr>
        <p:spPr>
          <a:xfrm>
            <a:off x="683568" y="1412776"/>
            <a:ext cx="7741920" cy="4678680"/>
          </a:xfrm>
        </p:spPr>
        <p:txBody>
          <a:bodyPr>
            <a:normAutofit fontScale="92500" lnSpcReduction="10000"/>
          </a:bodyPr>
          <a:lstStyle/>
          <a:p>
            <a:pPr algn="just"/>
            <a:r>
              <a:rPr lang="pl-PL" dirty="0"/>
              <a:t>Ławnicy również korzystają z atrybutu niezawisłości – art. 169 § 1 </a:t>
            </a:r>
            <a:r>
              <a:rPr lang="pl-PL" dirty="0" err="1"/>
              <a:t>PrUSP</a:t>
            </a:r>
            <a:r>
              <a:rPr lang="pl-PL" dirty="0"/>
              <a:t>.</a:t>
            </a:r>
          </a:p>
          <a:p>
            <a:pPr marL="0" indent="0" algn="just">
              <a:buNone/>
            </a:pPr>
            <a:r>
              <a:rPr lang="pl-PL" b="1" dirty="0"/>
              <a:t>Instytucja ławnika jest </a:t>
            </a:r>
            <a:r>
              <a:rPr lang="pl-PL" dirty="0"/>
              <a:t>wyrazem realizacji </a:t>
            </a:r>
            <a:r>
              <a:rPr lang="pl-PL" b="1" dirty="0"/>
              <a:t>zasady współdziałania ze społeczeństwem i instytucjami w ściganiu przestępstw.</a:t>
            </a:r>
          </a:p>
          <a:p>
            <a:pPr algn="just"/>
            <a:r>
              <a:rPr lang="pl-PL" dirty="0"/>
              <a:t>Referendarze sądowi nie korzystają z atrybutu niezawisłości, a w zakresie wykonywanych obowiązków są niezależni co do treści wydawanych orzeczeń i zarządzeń - art. 151 § 1 </a:t>
            </a:r>
            <a:r>
              <a:rPr lang="pl-PL" dirty="0" err="1"/>
              <a:t>PrUSP</a:t>
            </a:r>
            <a:r>
              <a:rPr lang="pl-PL" dirty="0"/>
              <a:t>.</a:t>
            </a:r>
          </a:p>
          <a:p>
            <a:pPr marL="0" indent="0" algn="just">
              <a:buNone/>
            </a:pPr>
            <a:r>
              <a:rPr lang="pl-PL" dirty="0"/>
              <a:t>Uprawnienie referendarza określone są w różnorakich przepisach, np. art. 60 § 4 k.p.k., 81, art. 231 § 1 k.p.k.</a:t>
            </a:r>
          </a:p>
          <a:p>
            <a:pPr marL="0" indent="0" algn="just">
              <a:buNone/>
            </a:pPr>
            <a:r>
              <a:rPr lang="pl-PL" dirty="0"/>
              <a:t>Postanowienia i zarządzenia referendarza sądowego </a:t>
            </a:r>
            <a:r>
              <a:rPr lang="pl-PL" b="1" dirty="0"/>
              <a:t>można zaskarżyć sprzeciwem</a:t>
            </a:r>
            <a:r>
              <a:rPr lang="pl-PL" dirty="0"/>
              <a:t> – art. 93a k.p.k.</a:t>
            </a:r>
          </a:p>
          <a:p>
            <a:pPr algn="just"/>
            <a:endParaRPr lang="pl-PL" dirty="0"/>
          </a:p>
        </p:txBody>
      </p:sp>
    </p:spTree>
    <p:extLst>
      <p:ext uri="{BB962C8B-B14F-4D97-AF65-F5344CB8AC3E}">
        <p14:creationId xmlns:p14="http://schemas.microsoft.com/office/powerpoint/2010/main" val="268383286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noAutofit/>
          </a:bodyPr>
          <a:lstStyle/>
          <a:p>
            <a:pPr algn="just"/>
            <a:r>
              <a:rPr lang="pl-PL" sz="2200" dirty="0"/>
              <a:t>Ławnicy, obok sędziów zawodowych, </a:t>
            </a:r>
            <a:r>
              <a:rPr lang="pl-PL" sz="2200" b="1" dirty="0"/>
              <a:t>decydują, o kwestii o najwyższym znaczeniu w procesie karnym- </a:t>
            </a:r>
            <a:r>
              <a:rPr lang="pl-PL" sz="2200" dirty="0"/>
              <a:t>kwestii odpowiedzialności karnej oskarżonego. W ten sposób ustawodawca zapewnia </a:t>
            </a:r>
            <a:r>
              <a:rPr lang="pl-PL" sz="2200" b="1" dirty="0"/>
              <a:t>bezpośredni wpływ czynnika społecznego na orzecznictwo</a:t>
            </a:r>
            <a:r>
              <a:rPr lang="pl-PL" sz="2200" dirty="0"/>
              <a:t> sądowe.</a:t>
            </a:r>
          </a:p>
          <a:p>
            <a:pPr algn="just"/>
            <a:r>
              <a:rPr lang="pl-PL" sz="2200" u="sng" dirty="0"/>
              <a:t>Zalety</a:t>
            </a:r>
            <a:r>
              <a:rPr lang="pl-PL" sz="2200" dirty="0"/>
              <a:t>: ławnicy </a:t>
            </a:r>
            <a:r>
              <a:rPr lang="pl-PL" sz="2200" b="1" dirty="0"/>
              <a:t>reprezentują poczucie sprawiedliwości </a:t>
            </a:r>
            <a:r>
              <a:rPr lang="pl-PL" sz="2200" dirty="0"/>
              <a:t>i opinię publiczną, w szczególności środowiska, z którego się wywodzą, wnoszą do orzekania własne doświadczenie życiowe i wiedzę zawodową oraz przyczyniają się do kształtowania poglądów prawnych społeczeństwa.</a:t>
            </a:r>
          </a:p>
          <a:p>
            <a:pPr algn="just"/>
            <a:r>
              <a:rPr lang="pl-PL" sz="2200" u="sng" dirty="0"/>
              <a:t>Wady</a:t>
            </a:r>
            <a:r>
              <a:rPr lang="pl-PL" sz="2200" dirty="0"/>
              <a:t>: uczestnictwo ławników powoduje niejednokrotnie przewlekłość postępowania, związaną z niestawiennictwem, nieobowiązkowością, a także biernością przy orzekaniu, </a:t>
            </a:r>
            <a:r>
              <a:rPr lang="pl-PL" sz="2200" b="1" dirty="0"/>
              <a:t>fikcja kolegialnego orzekania</a:t>
            </a:r>
            <a:r>
              <a:rPr lang="pl-PL" sz="2200" dirty="0"/>
              <a:t>.</a:t>
            </a:r>
          </a:p>
          <a:p>
            <a:pPr algn="just"/>
            <a:endParaRPr lang="pl-PL" sz="2200" dirty="0"/>
          </a:p>
        </p:txBody>
      </p:sp>
      <p:sp>
        <p:nvSpPr>
          <p:cNvPr id="3" name="Title 2"/>
          <p:cNvSpPr>
            <a:spLocks noGrp="1"/>
          </p:cNvSpPr>
          <p:nvPr>
            <p:ph type="title"/>
          </p:nvPr>
        </p:nvSpPr>
        <p:spPr>
          <a:xfrm>
            <a:off x="395536" y="0"/>
            <a:ext cx="8229600" cy="1143000"/>
          </a:xfrm>
        </p:spPr>
        <p:txBody>
          <a:bodyPr/>
          <a:lstStyle/>
          <a:p>
            <a:pPr algn="ctr"/>
            <a:r>
              <a:rPr lang="pl-PL" b="1" dirty="0"/>
              <a:t>Udział w składzie orzekającym</a:t>
            </a:r>
          </a:p>
        </p:txBody>
      </p:sp>
    </p:spTree>
    <p:extLst>
      <p:ext uri="{BB962C8B-B14F-4D97-AF65-F5344CB8AC3E}">
        <p14:creationId xmlns:p14="http://schemas.microsoft.com/office/powerpoint/2010/main" val="362642528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00808"/>
            <a:ext cx="8229600" cy="4389120"/>
          </a:xfrm>
        </p:spPr>
        <p:txBody>
          <a:bodyPr/>
          <a:lstStyle/>
          <a:p>
            <a:r>
              <a:rPr lang="pl-PL" dirty="0"/>
              <a:t> </a:t>
            </a:r>
            <a:r>
              <a:rPr lang="pl-PL" b="1" dirty="0"/>
              <a:t>Jednoosobowy</a:t>
            </a:r>
            <a:r>
              <a:rPr lang="pl-PL" dirty="0"/>
              <a:t> – art. 28 § 1, 30 § 1 i § 2, 449 § 2, 534 § 1 k.p.k. • </a:t>
            </a:r>
          </a:p>
          <a:p>
            <a:endParaRPr lang="pl-PL" dirty="0"/>
          </a:p>
          <a:p>
            <a:r>
              <a:rPr lang="pl-PL" b="1" dirty="0"/>
              <a:t>Kolegialnie</a:t>
            </a:r>
            <a:r>
              <a:rPr lang="pl-PL" dirty="0"/>
              <a:t> – art. 28 § 2, 28 § 4, 28 § 3, 29 § 1, 29 § 2, 30 § 1, 30 § 2, 534 § 2, 441 § 2 k.p.k.</a:t>
            </a:r>
          </a:p>
          <a:p>
            <a:endParaRPr lang="pl-PL" dirty="0"/>
          </a:p>
          <a:p>
            <a:r>
              <a:rPr lang="pl-PL" dirty="0"/>
              <a:t>Zasada </a:t>
            </a:r>
            <a:r>
              <a:rPr lang="pl-PL" b="1" dirty="0"/>
              <a:t>udziału czynnika społecznego</a:t>
            </a:r>
          </a:p>
          <a:p>
            <a:pPr marL="0" indent="0">
              <a:buNone/>
            </a:pPr>
            <a:endParaRPr lang="pl-PL" b="1" dirty="0"/>
          </a:p>
        </p:txBody>
      </p:sp>
      <p:sp>
        <p:nvSpPr>
          <p:cNvPr id="3" name="Title 2"/>
          <p:cNvSpPr>
            <a:spLocks noGrp="1"/>
          </p:cNvSpPr>
          <p:nvPr>
            <p:ph type="title"/>
          </p:nvPr>
        </p:nvSpPr>
        <p:spPr>
          <a:xfrm>
            <a:off x="179512" y="404664"/>
            <a:ext cx="8229600" cy="1143000"/>
          </a:xfrm>
        </p:spPr>
        <p:txBody>
          <a:bodyPr/>
          <a:lstStyle/>
          <a:p>
            <a:pPr algn="ctr"/>
            <a:r>
              <a:rPr lang="pl-PL" dirty="0"/>
              <a:t>Skład sądu</a:t>
            </a:r>
          </a:p>
        </p:txBody>
      </p:sp>
    </p:spTree>
    <p:extLst>
      <p:ext uri="{BB962C8B-B14F-4D97-AF65-F5344CB8AC3E}">
        <p14:creationId xmlns:p14="http://schemas.microsoft.com/office/powerpoint/2010/main" val="156759889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65709140"/>
              </p:ext>
            </p:extLst>
          </p:nvPr>
        </p:nvGraphicFramePr>
        <p:xfrm>
          <a:off x="467544" y="692696"/>
          <a:ext cx="8291264" cy="50983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547946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23528" y="1124744"/>
            <a:ext cx="8496944" cy="5256584"/>
          </a:xfrm>
        </p:spPr>
        <p:txBody>
          <a:bodyPr>
            <a:normAutofit fontScale="85000" lnSpcReduction="20000"/>
          </a:bodyPr>
          <a:lstStyle/>
          <a:p>
            <a:pPr algn="just"/>
            <a:r>
              <a:rPr lang="pl-PL" dirty="0"/>
              <a:t>Jako </a:t>
            </a:r>
            <a:r>
              <a:rPr lang="pl-PL" b="1" dirty="0"/>
              <a:t>organ</a:t>
            </a:r>
            <a:r>
              <a:rPr lang="pl-PL" dirty="0"/>
              <a:t> postępowania przygotowawczego - prokurator jest przede wszystkim </a:t>
            </a:r>
            <a:r>
              <a:rPr lang="pl-PL" i="1" dirty="0"/>
              <a:t>dominus litis </a:t>
            </a:r>
            <a:r>
              <a:rPr lang="pl-PL" dirty="0"/>
              <a:t>tego etapu procesu i występuje  jako organ kierowniczy postępowania przygotowawczego i z tego względu ustawa wyposaża go w szereg kompetencji.</a:t>
            </a:r>
          </a:p>
          <a:p>
            <a:pPr marL="109728" indent="0" algn="just">
              <a:buNone/>
            </a:pPr>
            <a:endParaRPr lang="pl-PL" dirty="0"/>
          </a:p>
          <a:p>
            <a:pPr algn="just"/>
            <a:r>
              <a:rPr lang="pl-PL" b="1" dirty="0"/>
              <a:t>Oskarżyciel publiczny </a:t>
            </a:r>
            <a:r>
              <a:rPr lang="pl-PL" dirty="0"/>
              <a:t>jest stroną postępowania, która nie reprezentuje w nim swojego prywatnego interesu, ale interes publiczny, który z uwagi na rozdział kompetencji między organami państwowymi staje się jakby „własnym” interesem prawnym oskarżyciela</a:t>
            </a:r>
          </a:p>
          <a:p>
            <a:pPr marL="109728" indent="0" algn="just">
              <a:buNone/>
            </a:pPr>
            <a:endParaRPr lang="pl-PL" dirty="0"/>
          </a:p>
          <a:p>
            <a:pPr algn="just"/>
            <a:r>
              <a:rPr lang="pl-PL" b="1" dirty="0"/>
              <a:t>Rzecznik interesu społecznego- </a:t>
            </a:r>
            <a:r>
              <a:rPr lang="pl-PL" dirty="0"/>
              <a:t>to pewna kategoria pośrednia między stronami, a przedstawicielami procesowymi stron. Podobnie jak strona, dysponuje on przewidzianą przez prawo sumą uprawnień do procesowej obrony interesów, która to tworzy swoistą rolę procesową.  Nie jest to jego własny interes, ale zawsze jest z nim w odpowiedni sposób związany. </a:t>
            </a:r>
          </a:p>
        </p:txBody>
      </p:sp>
      <p:sp>
        <p:nvSpPr>
          <p:cNvPr id="3" name="Title 2"/>
          <p:cNvSpPr>
            <a:spLocks noGrp="1"/>
          </p:cNvSpPr>
          <p:nvPr>
            <p:ph type="title"/>
          </p:nvPr>
        </p:nvSpPr>
        <p:spPr>
          <a:xfrm>
            <a:off x="457200" y="274638"/>
            <a:ext cx="8229600" cy="850106"/>
          </a:xfrm>
        </p:spPr>
        <p:txBody>
          <a:bodyPr/>
          <a:lstStyle/>
          <a:p>
            <a:pPr algn="ctr"/>
            <a:r>
              <a:rPr lang="pl-PL" dirty="0">
                <a:solidFill>
                  <a:srgbClr val="FF0000"/>
                </a:solidFill>
              </a:rPr>
              <a:t>Prokurator</a:t>
            </a:r>
          </a:p>
        </p:txBody>
      </p:sp>
    </p:spTree>
    <p:extLst>
      <p:ext uri="{BB962C8B-B14F-4D97-AF65-F5344CB8AC3E}">
        <p14:creationId xmlns:p14="http://schemas.microsoft.com/office/powerpoint/2010/main" val="298401223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92500" lnSpcReduction="20000"/>
          </a:bodyPr>
          <a:lstStyle/>
          <a:p>
            <a:pPr marL="109728" indent="0" algn="ctr">
              <a:buNone/>
            </a:pPr>
            <a:endParaRPr lang="pl-PL" b="1" dirty="0"/>
          </a:p>
          <a:p>
            <a:pPr marL="109728" indent="0" algn="ctr">
              <a:buNone/>
            </a:pPr>
            <a:r>
              <a:rPr lang="pl-PL" b="1" dirty="0"/>
              <a:t>Zasady działania prokuratury</a:t>
            </a:r>
          </a:p>
          <a:p>
            <a:pPr marL="109728" indent="0" algn="ctr">
              <a:buNone/>
            </a:pPr>
            <a:endParaRPr lang="pl-PL" b="1" dirty="0"/>
          </a:p>
          <a:p>
            <a:r>
              <a:rPr lang="pl-PL" dirty="0"/>
              <a:t>Zasada jednolitości</a:t>
            </a:r>
          </a:p>
          <a:p>
            <a:r>
              <a:rPr lang="pl-PL" dirty="0"/>
              <a:t>Zasada centralizmu</a:t>
            </a:r>
          </a:p>
          <a:p>
            <a:r>
              <a:rPr lang="pl-PL" dirty="0"/>
              <a:t>Zasada hierarchicznego podporządkowania</a:t>
            </a:r>
          </a:p>
          <a:p>
            <a:r>
              <a:rPr lang="pl-PL" dirty="0"/>
              <a:t>Zasada dewolucji</a:t>
            </a:r>
          </a:p>
          <a:p>
            <a:r>
              <a:rPr lang="pl-PL" dirty="0"/>
              <a:t>Zasada substytucji</a:t>
            </a:r>
          </a:p>
          <a:p>
            <a:r>
              <a:rPr lang="pl-PL" dirty="0"/>
              <a:t>Zasada indyferencji</a:t>
            </a:r>
          </a:p>
          <a:p>
            <a:r>
              <a:rPr lang="pl-PL" dirty="0"/>
              <a:t>Zasada niezależności</a:t>
            </a:r>
          </a:p>
          <a:p>
            <a:r>
              <a:rPr lang="pl-PL" dirty="0"/>
              <a:t>Zasada samodzielności</a:t>
            </a:r>
          </a:p>
        </p:txBody>
      </p:sp>
      <p:sp>
        <p:nvSpPr>
          <p:cNvPr id="3" name="Title 2"/>
          <p:cNvSpPr>
            <a:spLocks noGrp="1"/>
          </p:cNvSpPr>
          <p:nvPr>
            <p:ph type="title"/>
          </p:nvPr>
        </p:nvSpPr>
        <p:spPr>
          <a:xfrm>
            <a:off x="467544" y="548680"/>
            <a:ext cx="8229600" cy="1143000"/>
          </a:xfrm>
        </p:spPr>
        <p:txBody>
          <a:bodyPr>
            <a:normAutofit/>
          </a:bodyPr>
          <a:lstStyle/>
          <a:p>
            <a:pPr algn="ctr"/>
            <a:r>
              <a:rPr lang="pl-PL" dirty="0"/>
              <a:t>Prokurator</a:t>
            </a:r>
          </a:p>
        </p:txBody>
      </p:sp>
    </p:spTree>
    <p:extLst>
      <p:ext uri="{BB962C8B-B14F-4D97-AF65-F5344CB8AC3E}">
        <p14:creationId xmlns:p14="http://schemas.microsoft.com/office/powerpoint/2010/main" val="143415080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pl-PL" dirty="0"/>
          </a:p>
          <a:p>
            <a:r>
              <a:rPr lang="pl-PL" dirty="0"/>
              <a:t>Zasada </a:t>
            </a:r>
            <a:r>
              <a:rPr lang="pl-PL" b="1" dirty="0"/>
              <a:t>jednolitości</a:t>
            </a:r>
          </a:p>
          <a:p>
            <a:endParaRPr lang="pl-PL" b="1" dirty="0"/>
          </a:p>
          <a:p>
            <a:pPr marL="109728" indent="0" algn="just">
              <a:buNone/>
            </a:pPr>
            <a:r>
              <a:rPr lang="pl-PL" dirty="0"/>
              <a:t>Prokuratura jest jednolitym organem państwa, a działania prokuratorów na zewnątrz są jednoznaczne z działaniem prokuratury.</a:t>
            </a:r>
          </a:p>
          <a:p>
            <a:pPr marL="109728" indent="0">
              <a:buNone/>
            </a:pPr>
            <a:endParaRPr lang="pl-PL" dirty="0"/>
          </a:p>
        </p:txBody>
      </p:sp>
    </p:spTree>
    <p:extLst>
      <p:ext uri="{BB962C8B-B14F-4D97-AF65-F5344CB8AC3E}">
        <p14:creationId xmlns:p14="http://schemas.microsoft.com/office/powerpoint/2010/main" val="21115485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539552" y="1412776"/>
            <a:ext cx="8229600" cy="4389120"/>
          </a:xfrm>
        </p:spPr>
        <p:txBody>
          <a:bodyPr/>
          <a:lstStyle/>
          <a:p>
            <a:pPr algn="just"/>
            <a:endParaRPr lang="pl-PL" dirty="0"/>
          </a:p>
          <a:p>
            <a:pPr algn="just"/>
            <a:r>
              <a:rPr lang="pl-PL" dirty="0"/>
              <a:t>Zasada </a:t>
            </a:r>
            <a:r>
              <a:rPr lang="pl-PL" b="1" dirty="0"/>
              <a:t>centralizmu</a:t>
            </a:r>
          </a:p>
          <a:p>
            <a:pPr algn="just"/>
            <a:endParaRPr lang="pl-PL" b="1" dirty="0"/>
          </a:p>
          <a:p>
            <a:pPr marL="109728" indent="0" algn="just">
              <a:buNone/>
            </a:pPr>
            <a:r>
              <a:rPr lang="pl-PL" dirty="0"/>
              <a:t>Dotyczy kompetencji Prokuratora Generalnego, któremu podporządkowana jest cała prokuratura.</a:t>
            </a:r>
          </a:p>
          <a:p>
            <a:pPr marL="109728" indent="0" algn="just">
              <a:buNone/>
            </a:pPr>
            <a:r>
              <a:rPr lang="pl-PL" dirty="0"/>
              <a:t>Kieruje on jej działalnością osobiście lub przez swoich zastępców. Ponadto wydaje zarządzenia, wytyczne i polecenia.</a:t>
            </a:r>
          </a:p>
        </p:txBody>
      </p:sp>
    </p:spTree>
    <p:extLst>
      <p:ext uri="{BB962C8B-B14F-4D97-AF65-F5344CB8AC3E}">
        <p14:creationId xmlns:p14="http://schemas.microsoft.com/office/powerpoint/2010/main" val="345141064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71055" y="1436716"/>
            <a:ext cx="8229600" cy="4389120"/>
          </a:xfrm>
        </p:spPr>
        <p:txBody>
          <a:bodyPr/>
          <a:lstStyle/>
          <a:p>
            <a:pPr algn="just"/>
            <a:endParaRPr lang="pl-PL" dirty="0"/>
          </a:p>
          <a:p>
            <a:pPr algn="just"/>
            <a:r>
              <a:rPr lang="pl-PL" dirty="0"/>
              <a:t>Zasada </a:t>
            </a:r>
            <a:r>
              <a:rPr lang="pl-PL" b="1" dirty="0"/>
              <a:t>hierarchicznego podporządkowania</a:t>
            </a:r>
          </a:p>
          <a:p>
            <a:pPr algn="just"/>
            <a:endParaRPr lang="pl-PL" b="1" dirty="0"/>
          </a:p>
          <a:p>
            <a:pPr marL="109728" indent="0" algn="just">
              <a:buNone/>
            </a:pPr>
            <a:r>
              <a:rPr lang="pl-PL" dirty="0"/>
              <a:t>Polega na podporządkowaniu prokuratorów niższego szczebla prokuratorom nadrzędnym oraz na podporządkowaniu prokuratorów w ramach poszczególnych jednostek prokuratury bezpośredniemu przełożonemu.</a:t>
            </a:r>
          </a:p>
        </p:txBody>
      </p:sp>
    </p:spTree>
    <p:extLst>
      <p:ext uri="{BB962C8B-B14F-4D97-AF65-F5344CB8AC3E}">
        <p14:creationId xmlns:p14="http://schemas.microsoft.com/office/powerpoint/2010/main" val="383241345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340768"/>
            <a:ext cx="8229600" cy="4389120"/>
          </a:xfrm>
        </p:spPr>
        <p:txBody>
          <a:bodyPr/>
          <a:lstStyle/>
          <a:p>
            <a:pPr algn="just"/>
            <a:endParaRPr lang="pl-PL" dirty="0"/>
          </a:p>
          <a:p>
            <a:pPr algn="just"/>
            <a:r>
              <a:rPr lang="pl-PL" dirty="0"/>
              <a:t>Zasada </a:t>
            </a:r>
            <a:r>
              <a:rPr lang="pl-PL" b="1" dirty="0"/>
              <a:t>dewolucji</a:t>
            </a:r>
          </a:p>
          <a:p>
            <a:pPr algn="just"/>
            <a:endParaRPr lang="pl-PL" b="1" dirty="0"/>
          </a:p>
          <a:p>
            <a:pPr marL="109728" indent="0" algn="just">
              <a:buNone/>
            </a:pPr>
            <a:r>
              <a:rPr lang="pl-PL" dirty="0"/>
              <a:t>Możliwość przejęcia czynności postępowania przez prokuratora przełożonego od prokuratora podwładnego do własnego prowadzenia.</a:t>
            </a:r>
          </a:p>
        </p:txBody>
      </p:sp>
    </p:spTree>
    <p:extLst>
      <p:ext uri="{BB962C8B-B14F-4D97-AF65-F5344CB8AC3E}">
        <p14:creationId xmlns:p14="http://schemas.microsoft.com/office/powerpoint/2010/main" val="23741427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C3EFC4-3082-4656-AF23-0796B6CF1D31}"/>
              </a:ext>
            </a:extLst>
          </p:cNvPr>
          <p:cNvSpPr>
            <a:spLocks noGrp="1"/>
          </p:cNvSpPr>
          <p:nvPr>
            <p:ph type="title"/>
          </p:nvPr>
        </p:nvSpPr>
        <p:spPr/>
        <p:txBody>
          <a:bodyPr/>
          <a:lstStyle/>
          <a:p>
            <a:endParaRPr lang="pl-PL" dirty="0"/>
          </a:p>
        </p:txBody>
      </p:sp>
      <p:sp>
        <p:nvSpPr>
          <p:cNvPr id="3" name="Symbol zastępczy zawartości 2">
            <a:extLst>
              <a:ext uri="{FF2B5EF4-FFF2-40B4-BE49-F238E27FC236}">
                <a16:creationId xmlns:a16="http://schemas.microsoft.com/office/drawing/2014/main" id="{7DB86E14-7B94-46AC-8AF9-6222EA25EB55}"/>
              </a:ext>
            </a:extLst>
          </p:cNvPr>
          <p:cNvSpPr>
            <a:spLocks noGrp="1"/>
          </p:cNvSpPr>
          <p:nvPr>
            <p:ph idx="1"/>
          </p:nvPr>
        </p:nvSpPr>
        <p:spPr/>
        <p:txBody>
          <a:bodyPr/>
          <a:lstStyle/>
          <a:p>
            <a:r>
              <a:rPr lang="pl-PL" dirty="0"/>
              <a:t>4. Przestępstwo z art. 190 § 1 k.k.:</a:t>
            </a:r>
          </a:p>
          <a:p>
            <a:pPr marL="514350" indent="-514350" algn="just">
              <a:buAutoNum type="alphaLcParenR"/>
            </a:pPr>
            <a:r>
              <a:rPr lang="pl-PL" dirty="0"/>
              <a:t>jest przestępstwem względnie wnioskowym, ściganym z oskarżenia prywatnego</a:t>
            </a:r>
          </a:p>
          <a:p>
            <a:pPr marL="514350" indent="-514350" algn="just">
              <a:buAutoNum type="alphaLcParenR"/>
            </a:pPr>
            <a:r>
              <a:rPr lang="pl-PL" dirty="0"/>
              <a:t>jest przestępstwem bezwzględnie wnioskowym, ściganym z oskarżenia publicznego</a:t>
            </a:r>
          </a:p>
          <a:p>
            <a:pPr marL="514350" indent="-514350" algn="just">
              <a:buAutoNum type="alphaLcParenR"/>
            </a:pPr>
            <a:r>
              <a:rPr lang="pl-PL" dirty="0"/>
              <a:t>jest przestępstwem względnie wnioskowym, ściganym z oskarżenia publicznego</a:t>
            </a:r>
          </a:p>
          <a:p>
            <a:pPr marL="514350" indent="-514350" algn="just">
              <a:buAutoNum type="alphaLcParenR"/>
            </a:pPr>
            <a:r>
              <a:rPr lang="pl-PL" dirty="0"/>
              <a:t>jest przestępstwem bezwzględnie wnioskowym, ściganym z oskarżenia prywatnego</a:t>
            </a:r>
          </a:p>
        </p:txBody>
      </p:sp>
    </p:spTree>
    <p:extLst>
      <p:ext uri="{BB962C8B-B14F-4D97-AF65-F5344CB8AC3E}">
        <p14:creationId xmlns:p14="http://schemas.microsoft.com/office/powerpoint/2010/main" val="1565411059"/>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268760"/>
            <a:ext cx="8229600" cy="4389120"/>
          </a:xfrm>
        </p:spPr>
        <p:txBody>
          <a:bodyPr/>
          <a:lstStyle/>
          <a:p>
            <a:pPr algn="just"/>
            <a:endParaRPr lang="pl-PL" dirty="0"/>
          </a:p>
          <a:p>
            <a:pPr algn="just"/>
            <a:r>
              <a:rPr lang="pl-PL" dirty="0"/>
              <a:t>Zasada </a:t>
            </a:r>
            <a:r>
              <a:rPr lang="pl-PL" b="1" dirty="0"/>
              <a:t>substytucji</a:t>
            </a:r>
          </a:p>
          <a:p>
            <a:pPr algn="just"/>
            <a:endParaRPr lang="pl-PL" b="1" dirty="0"/>
          </a:p>
          <a:p>
            <a:pPr marL="109728" indent="0" algn="just">
              <a:buNone/>
            </a:pPr>
            <a:r>
              <a:rPr lang="pl-PL" dirty="0"/>
              <a:t>Pozwala na zlecanie podległym prokuratorom wykonania czynności będących w kompetencji prokuratora zlecającego, chyba że ustawa zastrzega daną czynność do jego właściwości.</a:t>
            </a:r>
          </a:p>
        </p:txBody>
      </p:sp>
    </p:spTree>
    <p:extLst>
      <p:ext uri="{BB962C8B-B14F-4D97-AF65-F5344CB8AC3E}">
        <p14:creationId xmlns:p14="http://schemas.microsoft.com/office/powerpoint/2010/main" val="1858760539"/>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124744"/>
            <a:ext cx="8229600" cy="4389120"/>
          </a:xfrm>
        </p:spPr>
        <p:txBody>
          <a:bodyPr>
            <a:normAutofit lnSpcReduction="10000"/>
          </a:bodyPr>
          <a:lstStyle/>
          <a:p>
            <a:pPr algn="just"/>
            <a:endParaRPr lang="pl-PL" dirty="0"/>
          </a:p>
          <a:p>
            <a:pPr algn="just"/>
            <a:r>
              <a:rPr lang="pl-PL" dirty="0"/>
              <a:t>Zasada </a:t>
            </a:r>
            <a:r>
              <a:rPr lang="pl-PL" b="1" dirty="0"/>
              <a:t>indyferencji</a:t>
            </a:r>
          </a:p>
          <a:p>
            <a:pPr algn="just"/>
            <a:endParaRPr lang="pl-PL" b="1" dirty="0"/>
          </a:p>
          <a:p>
            <a:pPr marL="109728" indent="0" algn="just">
              <a:buNone/>
            </a:pPr>
            <a:r>
              <a:rPr lang="pl-PL" dirty="0"/>
              <a:t>Polega na tym, że bez względu na to, który prokurator dokonał danej czynności, jeśli nastąpiła jego zmiana na innego prokuratora w toku postępowania, to z prawnego punktu widzenia nie wpływa to na ważność, czy skuteczność czynności.</a:t>
            </a:r>
          </a:p>
          <a:p>
            <a:pPr marL="109728" indent="0" algn="just">
              <a:buNone/>
            </a:pPr>
            <a:r>
              <a:rPr lang="pl-PL" dirty="0"/>
              <a:t>Wyjątkiem jest brak możliwości zastępstwa w czynnościach powierzonych prokuratorowi określonego szczebla.</a:t>
            </a:r>
          </a:p>
          <a:p>
            <a:pPr marL="109728" indent="0" algn="just">
              <a:buNone/>
            </a:pPr>
            <a:endParaRPr lang="pl-PL" dirty="0"/>
          </a:p>
        </p:txBody>
      </p:sp>
    </p:spTree>
    <p:extLst>
      <p:ext uri="{BB962C8B-B14F-4D97-AF65-F5344CB8AC3E}">
        <p14:creationId xmlns:p14="http://schemas.microsoft.com/office/powerpoint/2010/main" val="142334487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027903"/>
            <a:ext cx="8229600" cy="4389120"/>
          </a:xfrm>
        </p:spPr>
        <p:txBody>
          <a:bodyPr>
            <a:normAutofit/>
          </a:bodyPr>
          <a:lstStyle/>
          <a:p>
            <a:pPr algn="just"/>
            <a:endParaRPr lang="pl-PL" dirty="0"/>
          </a:p>
          <a:p>
            <a:pPr algn="just"/>
            <a:r>
              <a:rPr lang="pl-PL" dirty="0"/>
              <a:t>Zasada </a:t>
            </a:r>
            <a:r>
              <a:rPr lang="pl-PL" b="1" dirty="0"/>
              <a:t>niezależności</a:t>
            </a:r>
          </a:p>
          <a:p>
            <a:pPr marL="0" indent="0" algn="just">
              <a:buNone/>
            </a:pPr>
            <a:r>
              <a:rPr lang="pl-PL" dirty="0"/>
              <a:t>Ustawa – Prawo o prokuraturze:</a:t>
            </a:r>
          </a:p>
          <a:p>
            <a:pPr marL="109728" indent="0" algn="just">
              <a:buNone/>
            </a:pPr>
            <a:endParaRPr lang="pl-PL" b="1" dirty="0"/>
          </a:p>
          <a:p>
            <a:pPr marL="109728" indent="0" algn="just">
              <a:buNone/>
            </a:pPr>
            <a:r>
              <a:rPr lang="pl-PL" dirty="0"/>
              <a:t>Art. 7. § 1. Prokurator </a:t>
            </a:r>
            <a:r>
              <a:rPr lang="pl-PL" b="1" dirty="0"/>
              <a:t>przy wykonywaniu czynności określonych w ustawach </a:t>
            </a:r>
            <a:r>
              <a:rPr lang="pl-PL" b="1" u="sng" dirty="0"/>
              <a:t>jest niezależny</a:t>
            </a:r>
            <a:r>
              <a:rPr lang="pl-PL" dirty="0"/>
              <a:t>, z zastrzeżeniem § 2–6 oraz art. 8 i art. 9.</a:t>
            </a:r>
          </a:p>
          <a:p>
            <a:pPr marL="109728" indent="0" algn="just">
              <a:buNone/>
            </a:pPr>
            <a:endParaRPr lang="pl-PL" b="1" dirty="0"/>
          </a:p>
          <a:p>
            <a:pPr marL="109728" indent="0" algn="just">
              <a:buNone/>
            </a:pPr>
            <a:endParaRPr lang="pl-PL" b="1" dirty="0"/>
          </a:p>
        </p:txBody>
      </p:sp>
      <p:sp>
        <p:nvSpPr>
          <p:cNvPr id="4" name="Cloud Callout 3"/>
          <p:cNvSpPr/>
          <p:nvPr/>
        </p:nvSpPr>
        <p:spPr>
          <a:xfrm>
            <a:off x="2771800" y="4509120"/>
            <a:ext cx="5557580" cy="1772816"/>
          </a:xfrm>
          <a:prstGeom prst="cloudCallou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Uwaga!</a:t>
            </a:r>
          </a:p>
          <a:p>
            <a:pPr algn="ctr"/>
            <a:r>
              <a:rPr lang="pl-PL" dirty="0"/>
              <a:t>Prokurator </a:t>
            </a:r>
            <a:r>
              <a:rPr lang="pl-PL" b="1" dirty="0"/>
              <a:t>nie jest </a:t>
            </a:r>
            <a:r>
              <a:rPr lang="pl-PL" dirty="0"/>
              <a:t>niezawisły jak sędzia.</a:t>
            </a:r>
          </a:p>
          <a:p>
            <a:pPr algn="ctr"/>
            <a:r>
              <a:rPr lang="pl-PL" dirty="0"/>
              <a:t>Prokurator jest </a:t>
            </a:r>
            <a:r>
              <a:rPr lang="pl-PL" b="1" dirty="0"/>
              <a:t>niezależny</a:t>
            </a:r>
            <a:r>
              <a:rPr lang="pl-PL" dirty="0"/>
              <a:t>.</a:t>
            </a:r>
          </a:p>
        </p:txBody>
      </p:sp>
    </p:spTree>
    <p:extLst>
      <p:ext uri="{BB962C8B-B14F-4D97-AF65-F5344CB8AC3E}">
        <p14:creationId xmlns:p14="http://schemas.microsoft.com/office/powerpoint/2010/main" val="96627180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51520" y="764704"/>
            <a:ext cx="8640960" cy="5904656"/>
          </a:xfrm>
        </p:spPr>
        <p:txBody>
          <a:bodyPr>
            <a:normAutofit fontScale="70000" lnSpcReduction="20000"/>
          </a:bodyPr>
          <a:lstStyle/>
          <a:p>
            <a:endParaRPr lang="pl-PL" dirty="0"/>
          </a:p>
          <a:p>
            <a:pPr marL="109728" indent="0" algn="just">
              <a:buNone/>
            </a:pPr>
            <a:r>
              <a:rPr lang="pl-PL" dirty="0"/>
              <a:t>§ 2. Prokurator  jest  obowiązany  wykonywać  zarządzenia,  wytyczne </a:t>
            </a:r>
          </a:p>
          <a:p>
            <a:pPr marL="109728" indent="0" algn="just">
              <a:buNone/>
            </a:pPr>
            <a:r>
              <a:rPr lang="pl-PL" dirty="0"/>
              <a:t>i polecenia prokuratora przełożonego.</a:t>
            </a:r>
          </a:p>
          <a:p>
            <a:pPr marL="109728" indent="0" algn="just">
              <a:buNone/>
            </a:pPr>
            <a:r>
              <a:rPr lang="pl-PL" dirty="0"/>
              <a:t>§ 3. Polecenie </a:t>
            </a:r>
            <a:r>
              <a:rPr lang="pl-PL" b="1" dirty="0"/>
              <a:t>dotyczące treści czynności procesowej</a:t>
            </a:r>
            <a:r>
              <a:rPr lang="pl-PL" dirty="0"/>
              <a:t> prokurator przełożony </a:t>
            </a:r>
          </a:p>
          <a:p>
            <a:pPr marL="109728" indent="0" algn="just">
              <a:buNone/>
            </a:pPr>
            <a:r>
              <a:rPr lang="pl-PL" b="1" dirty="0"/>
              <a:t>wydaje  na  piśmie</a:t>
            </a:r>
            <a:r>
              <a:rPr lang="pl-PL" dirty="0"/>
              <a:t>,  a na  żądanie  prokuratora  –  wraz  z uzasadnieniem.  W razie </a:t>
            </a:r>
          </a:p>
          <a:p>
            <a:pPr marL="109728" indent="0" algn="just">
              <a:buNone/>
            </a:pPr>
            <a:r>
              <a:rPr lang="pl-PL" dirty="0"/>
              <a:t>przeszkody  w doręczeniu  polecenia  w formie  pisemnej  dopuszczalne  jest </a:t>
            </a:r>
          </a:p>
          <a:p>
            <a:pPr marL="109728" indent="0" algn="just">
              <a:buNone/>
            </a:pPr>
            <a:r>
              <a:rPr lang="pl-PL" dirty="0"/>
              <a:t>przekazanie polecenia ustnie, z tym że przełożony jest obowiązany niezwłocznie </a:t>
            </a:r>
          </a:p>
          <a:p>
            <a:pPr marL="109728" indent="0" algn="just">
              <a:buNone/>
            </a:pPr>
            <a:r>
              <a:rPr lang="pl-PL" dirty="0"/>
              <a:t>potwierdzić je na piśmie. Polecenie włącza się do akt podręcznych sprawy.</a:t>
            </a:r>
          </a:p>
          <a:p>
            <a:pPr marL="109728" indent="0" algn="just">
              <a:buNone/>
            </a:pPr>
            <a:r>
              <a:rPr lang="pl-PL" dirty="0"/>
              <a:t>§ 4. Jeżeli  prokurator  nie  zgadza  się  z poleceniem  dotyczącym  treści </a:t>
            </a:r>
          </a:p>
          <a:p>
            <a:pPr marL="109728" indent="0" algn="just">
              <a:buNone/>
            </a:pPr>
            <a:r>
              <a:rPr lang="pl-PL" dirty="0"/>
              <a:t>czynności  procesowej,  może  żądać  zmiany  polecenia  lub  wyłączenia  go  od </a:t>
            </a:r>
          </a:p>
          <a:p>
            <a:pPr marL="109728" indent="0" algn="just">
              <a:buNone/>
            </a:pPr>
            <a:r>
              <a:rPr lang="pl-PL" dirty="0"/>
              <a:t>wykonania  czynności  albo  od  udziału  w sprawie.  O wyłączeniu  rozstrzyga </a:t>
            </a:r>
          </a:p>
          <a:p>
            <a:pPr marL="109728" indent="0" algn="just">
              <a:buNone/>
            </a:pPr>
            <a:r>
              <a:rPr lang="pl-PL" dirty="0"/>
              <a:t>ostatecznie  prokurator  bezpośrednio  przełożony  nad  prokuratorem,  który  wydał </a:t>
            </a:r>
          </a:p>
          <a:p>
            <a:pPr marL="109728" indent="0" algn="just">
              <a:buNone/>
            </a:pPr>
            <a:r>
              <a:rPr lang="pl-PL" dirty="0"/>
              <a:t>polecenie.</a:t>
            </a:r>
          </a:p>
          <a:p>
            <a:pPr marL="109728" indent="0" algn="just">
              <a:buNone/>
            </a:pPr>
            <a:r>
              <a:rPr lang="pl-PL" dirty="0"/>
              <a:t>§ 5. Żądanie,  o którym  mowa  w § 4,  prokurator  zgłasza  na  piśmie  wraz </a:t>
            </a:r>
          </a:p>
          <a:p>
            <a:pPr marL="109728" indent="0" algn="just">
              <a:buNone/>
            </a:pPr>
            <a:r>
              <a:rPr lang="pl-PL" dirty="0"/>
              <a:t>z uzasadnieniem przełożonemu, który wydał polecenie.</a:t>
            </a:r>
          </a:p>
          <a:p>
            <a:pPr marL="109728" indent="0" algn="just">
              <a:buNone/>
            </a:pPr>
            <a:r>
              <a:rPr lang="pl-PL" dirty="0"/>
              <a:t>§ 6. W przypadku  gdy  w postępowaniu  sądowym  ujawnią  się  nowe </a:t>
            </a:r>
          </a:p>
          <a:p>
            <a:pPr marL="109728" indent="0" algn="just">
              <a:buNone/>
            </a:pPr>
            <a:r>
              <a:rPr lang="pl-PL" dirty="0"/>
              <a:t>okoliczności,  prokurator  samodzielnie  podejmuje  decyzje  związane  z dalszym </a:t>
            </a:r>
          </a:p>
          <a:p>
            <a:pPr marL="109728" indent="0" algn="just">
              <a:buNone/>
            </a:pPr>
            <a:r>
              <a:rPr lang="pl-PL" dirty="0"/>
              <a:t>tokiem  tego  postępowania.  Jeżeli  następstwem  decyzji  może  być  konieczność </a:t>
            </a:r>
          </a:p>
          <a:p>
            <a:pPr marL="109728" indent="0" algn="just">
              <a:buNone/>
            </a:pPr>
            <a:r>
              <a:rPr lang="pl-PL" dirty="0"/>
              <a:t>dokonania wydatku przewyższającego kwotę ustaloną przez kierownika jednostki </a:t>
            </a:r>
          </a:p>
          <a:p>
            <a:pPr marL="109728" indent="0" algn="just">
              <a:buNone/>
            </a:pPr>
            <a:r>
              <a:rPr lang="pl-PL" dirty="0"/>
              <a:t>organizacyjnej, prokurator może podjąć decyzję po uzyskaniu zgody kierownika </a:t>
            </a:r>
          </a:p>
          <a:p>
            <a:pPr marL="109728" indent="0" algn="just">
              <a:buNone/>
            </a:pPr>
            <a:r>
              <a:rPr lang="pl-PL" dirty="0"/>
              <a:t>jednostki organizacyjnej. </a:t>
            </a:r>
          </a:p>
        </p:txBody>
      </p:sp>
    </p:spTree>
    <p:extLst>
      <p:ext uri="{BB962C8B-B14F-4D97-AF65-F5344CB8AC3E}">
        <p14:creationId xmlns:p14="http://schemas.microsoft.com/office/powerpoint/2010/main" val="3319993401"/>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5044016"/>
          </a:xfrm>
        </p:spPr>
        <p:txBody>
          <a:bodyPr>
            <a:normAutofit fontScale="85000" lnSpcReduction="20000"/>
          </a:bodyPr>
          <a:lstStyle/>
          <a:p>
            <a:pPr marL="109728" indent="0">
              <a:buNone/>
            </a:pPr>
            <a:r>
              <a:rPr lang="pl-PL" b="1" dirty="0"/>
              <a:t>Art. 8. </a:t>
            </a:r>
            <a:r>
              <a:rPr lang="pl-PL" dirty="0"/>
              <a:t>§ 1.  Prokurator  przełożony  uprawniony  jest  do  zmiany  lub  uchylenia decyzji  prokuratora  podległego.  Zmiana  lub  uchylenie  decyzji  wymagają  formy pisemnej i są włączane do akt sprawy.</a:t>
            </a:r>
          </a:p>
          <a:p>
            <a:pPr marL="109728" indent="0">
              <a:buNone/>
            </a:pPr>
            <a:r>
              <a:rPr lang="pl-PL" dirty="0"/>
              <a:t>§ 2. Zmiana  lub  uchylenie  decyzji  doręczonej  stronom,  ich  pełnomocnikom lub  obrońcom  oraz  innym  uprawnionym  podmiotom  może  nastąpić  wyłącznie z zachowaniem trybu i zasad określonych w ustawie.</a:t>
            </a:r>
          </a:p>
          <a:p>
            <a:pPr marL="109728" indent="0">
              <a:buNone/>
            </a:pPr>
            <a:endParaRPr lang="pl-PL" dirty="0"/>
          </a:p>
          <a:p>
            <a:pPr marL="109728" indent="0">
              <a:buNone/>
            </a:pPr>
            <a:r>
              <a:rPr lang="pl-PL" b="1" dirty="0"/>
              <a:t>Art. 9. </a:t>
            </a:r>
            <a:r>
              <a:rPr lang="pl-PL" dirty="0"/>
              <a:t>§ 1. Prokurator przełożony może powierzyć podległym prokuratorom wykonywanie  czynności  należących  do  jego  zakresu  działania,  chyba  że  ustawa zastrzega określoną czynność wyłącznie do jego właściwości.</a:t>
            </a:r>
          </a:p>
          <a:p>
            <a:pPr marL="109728" indent="0">
              <a:buNone/>
            </a:pPr>
            <a:r>
              <a:rPr lang="pl-PL" dirty="0"/>
              <a:t>§ 2. Prokurator  przełożony  może  przejmować  sprawy  prowadzone  przez prokuratorów  podległych  i wykonywać  ich  czynności,  chyba  że  przepisy  ustawy stanowią inaczej.</a:t>
            </a:r>
          </a:p>
        </p:txBody>
      </p:sp>
    </p:spTree>
    <p:extLst>
      <p:ext uri="{BB962C8B-B14F-4D97-AF65-F5344CB8AC3E}">
        <p14:creationId xmlns:p14="http://schemas.microsoft.com/office/powerpoint/2010/main" val="276803179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95536" y="1268760"/>
            <a:ext cx="8229600" cy="4389120"/>
          </a:xfrm>
        </p:spPr>
        <p:txBody>
          <a:bodyPr>
            <a:normAutofit fontScale="85000" lnSpcReduction="20000"/>
          </a:bodyPr>
          <a:lstStyle/>
          <a:p>
            <a:endParaRPr lang="pl-PL" dirty="0"/>
          </a:p>
          <a:p>
            <a:r>
              <a:rPr lang="pl-PL" dirty="0"/>
              <a:t>Zasada </a:t>
            </a:r>
            <a:r>
              <a:rPr lang="pl-PL" b="1" dirty="0"/>
              <a:t>samodzielności</a:t>
            </a:r>
          </a:p>
          <a:p>
            <a:endParaRPr lang="pl-PL" b="1" dirty="0"/>
          </a:p>
          <a:p>
            <a:pPr marL="109728" indent="0" algn="just">
              <a:buNone/>
            </a:pPr>
            <a:r>
              <a:rPr lang="pl-PL" dirty="0"/>
              <a:t>W przypadku ujawnienia się </a:t>
            </a:r>
            <a:r>
              <a:rPr lang="pl-PL" b="1" dirty="0"/>
              <a:t>nowych okoliczności w postępowaniu sądowym </a:t>
            </a:r>
            <a:r>
              <a:rPr lang="pl-PL" dirty="0"/>
              <a:t>prokurator samodzielnie podejmuje decyzje związane z dalszym tokiem tego postępowania.</a:t>
            </a:r>
          </a:p>
          <a:p>
            <a:pPr marL="109728" indent="0">
              <a:buNone/>
            </a:pPr>
            <a:endParaRPr lang="pl-PL" dirty="0"/>
          </a:p>
          <a:p>
            <a:pPr marL="109728" indent="0" algn="just">
              <a:buNone/>
            </a:pPr>
            <a:r>
              <a:rPr lang="pl-PL" b="1" dirty="0"/>
              <a:t>Art. 7 § 6. </a:t>
            </a:r>
            <a:r>
              <a:rPr lang="pl-PL" dirty="0"/>
              <a:t>W przypadku  gdy  w postępowaniu  sądowym  ujawnią  się  nowe okoliczności,  prokurator  samodzielnie  podejmuje  decyzje  związane  z dalszym tokiem  tego  postępowania.  Jeżeli  następstwem  decyzji  może  być  konieczność dokonania wydatku przewyższającego kwotę ustaloną przez kierownika jednostki organizacyjnej, prokurator może podjąć decyzję po uzyskaniu zgody kierownika jednostki organizacyjnej. </a:t>
            </a:r>
          </a:p>
          <a:p>
            <a:pPr marL="109728" indent="0">
              <a:buNone/>
            </a:pPr>
            <a:endParaRPr lang="pl-PL" dirty="0"/>
          </a:p>
          <a:p>
            <a:pPr marL="109728" indent="0">
              <a:buNone/>
            </a:pPr>
            <a:endParaRPr lang="pl-PL" dirty="0"/>
          </a:p>
          <a:p>
            <a:pPr marL="109728" indent="0">
              <a:buNone/>
            </a:pPr>
            <a:endParaRPr lang="pl-PL" dirty="0"/>
          </a:p>
        </p:txBody>
      </p:sp>
    </p:spTree>
    <p:extLst>
      <p:ext uri="{BB962C8B-B14F-4D97-AF65-F5344CB8AC3E}">
        <p14:creationId xmlns:p14="http://schemas.microsoft.com/office/powerpoint/2010/main" val="440708510"/>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pl-PL" b="1" dirty="0"/>
              <a:t>Wyłączenie</a:t>
            </a:r>
            <a:r>
              <a:rPr lang="pl-PL" dirty="0"/>
              <a:t> oskarżyciela publicznego→ art. 47 i 48 k.p.k.</a:t>
            </a:r>
          </a:p>
          <a:p>
            <a:endParaRPr lang="pl-PL" dirty="0"/>
          </a:p>
          <a:p>
            <a:r>
              <a:rPr lang="pl-PL" dirty="0"/>
              <a:t>Odesłanie do przepisów o wyłączeniu sędziego.</a:t>
            </a:r>
          </a:p>
          <a:p>
            <a:endParaRPr lang="pl-PL" dirty="0"/>
          </a:p>
          <a:p>
            <a:r>
              <a:rPr lang="pl-PL" dirty="0"/>
              <a:t>Zasada </a:t>
            </a:r>
            <a:r>
              <a:rPr lang="pl-PL" b="1" dirty="0"/>
              <a:t>obiektywizmu </a:t>
            </a:r>
            <a:r>
              <a:rPr lang="pl-PL" dirty="0"/>
              <a:t>(art. 4 k.p.k.)</a:t>
            </a:r>
          </a:p>
          <a:p>
            <a:endParaRPr lang="pl-PL" b="1" dirty="0"/>
          </a:p>
          <a:p>
            <a:endParaRPr lang="pl-PL" b="1" dirty="0"/>
          </a:p>
        </p:txBody>
      </p:sp>
    </p:spTree>
    <p:extLst>
      <p:ext uri="{BB962C8B-B14F-4D97-AF65-F5344CB8AC3E}">
        <p14:creationId xmlns:p14="http://schemas.microsoft.com/office/powerpoint/2010/main" val="854830537"/>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2204864"/>
            <a:ext cx="8229600" cy="2883776"/>
          </a:xfrm>
        </p:spPr>
        <p:txBody>
          <a:bodyPr/>
          <a:lstStyle/>
          <a:p>
            <a:pPr marL="109728" indent="0" algn="just">
              <a:buNone/>
            </a:pPr>
            <a:r>
              <a:rPr lang="pl-PL" b="1" dirty="0"/>
              <a:t>Zasada obiektywizmu </a:t>
            </a:r>
            <a:r>
              <a:rPr lang="pl-PL" dirty="0"/>
              <a:t>- dyrektywa, zgodnie z którą organ procesowy powinien mieć bezstronny stosunek do stron i innych uczestników procesu oraz nie powinien kierunkowo nastawiać się do samej sprawy.</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3699806219"/>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720249"/>
            <a:ext cx="8229600" cy="5112568"/>
          </a:xfrm>
        </p:spPr>
        <p:txBody>
          <a:bodyPr>
            <a:normAutofit fontScale="77500" lnSpcReduction="20000"/>
          </a:bodyPr>
          <a:lstStyle/>
          <a:p>
            <a:pPr algn="just"/>
            <a:r>
              <a:rPr lang="pl-PL" dirty="0"/>
              <a:t>Art. 4 k.p.k.→ dotyczy wszystkich organów procesowych.</a:t>
            </a:r>
          </a:p>
          <a:p>
            <a:pPr algn="just"/>
            <a:endParaRPr lang="pl-PL" dirty="0"/>
          </a:p>
          <a:p>
            <a:pPr algn="just"/>
            <a:r>
              <a:rPr lang="pl-PL" dirty="0"/>
              <a:t>Obowiązywanie tej zasady, w aspekcie bezstronności, można również wywieść z przepisów o wyłączeniu uczestników procesu</a:t>
            </a:r>
          </a:p>
          <a:p>
            <a:pPr algn="just">
              <a:buFontTx/>
              <a:buChar char="-"/>
            </a:pPr>
            <a:r>
              <a:rPr lang="pl-PL" dirty="0"/>
              <a:t>wyłączenie sędziego (art. 40-41 k.p.k.),</a:t>
            </a:r>
          </a:p>
          <a:p>
            <a:pPr algn="just">
              <a:buFontTx/>
              <a:buChar char="-"/>
            </a:pPr>
            <a:r>
              <a:rPr lang="pl-PL" dirty="0"/>
              <a:t>wyłączenie mediatora (art. 23a § 3 k.p.k.),</a:t>
            </a:r>
          </a:p>
          <a:p>
            <a:pPr algn="just">
              <a:buFontTx/>
              <a:buChar char="-"/>
            </a:pPr>
            <a:r>
              <a:rPr lang="pl-PL" dirty="0"/>
              <a:t>wyłączenie ławnika i referendarza sądowego (art. 44 k.p.k.),</a:t>
            </a:r>
          </a:p>
          <a:p>
            <a:pPr algn="just">
              <a:buFontTx/>
              <a:buChar char="-"/>
            </a:pPr>
            <a:r>
              <a:rPr lang="pl-PL" dirty="0"/>
              <a:t>wyłączenie prokuratora i innych organów prowadzących postępowanie przygotowawcze lub będących oskarżycielem publicznym przed sądem (art. 47 § 1 k.p.k.),</a:t>
            </a:r>
          </a:p>
          <a:p>
            <a:pPr algn="just">
              <a:buFontTx/>
              <a:buChar char="-"/>
            </a:pPr>
            <a:r>
              <a:rPr lang="pl-PL" dirty="0"/>
              <a:t>wyłączenie biegłego (art. 196 § 3 k.p.k.),</a:t>
            </a:r>
          </a:p>
          <a:p>
            <a:pPr algn="just">
              <a:buFontTx/>
              <a:buChar char="-"/>
            </a:pPr>
            <a:r>
              <a:rPr lang="pl-PL" dirty="0"/>
              <a:t>wyłączenie tłumacza (art. 204 § 3 k.p.k.),</a:t>
            </a:r>
          </a:p>
          <a:p>
            <a:pPr algn="just">
              <a:buFontTx/>
              <a:buChar char="-"/>
            </a:pPr>
            <a:r>
              <a:rPr lang="pl-PL" dirty="0"/>
              <a:t>wyłączenie specjalisty (art. 206 § 1 k.p.k.),</a:t>
            </a:r>
          </a:p>
          <a:p>
            <a:pPr algn="just">
              <a:buFontTx/>
              <a:buChar char="-"/>
            </a:pPr>
            <a:r>
              <a:rPr lang="pl-PL" dirty="0"/>
              <a:t>wyłączenie protokolanta i stenografa (art. 146 § 1 k.p.k.),</a:t>
            </a:r>
          </a:p>
          <a:p>
            <a:pPr algn="just">
              <a:buFontTx/>
              <a:buChar char="-"/>
            </a:pPr>
            <a:r>
              <a:rPr lang="pl-PL" dirty="0"/>
              <a:t>wyłączenie osoby przeprowadzającej wywiad środowiskowy (art. 214 § 8 k.p.k.).</a:t>
            </a:r>
          </a:p>
        </p:txBody>
      </p:sp>
      <p:sp>
        <p:nvSpPr>
          <p:cNvPr id="3" name="Title 2"/>
          <p:cNvSpPr>
            <a:spLocks noGrp="1"/>
          </p:cNvSpPr>
          <p:nvPr>
            <p:ph type="title"/>
          </p:nvPr>
        </p:nvSpPr>
        <p:spPr>
          <a:xfrm>
            <a:off x="395536" y="332656"/>
            <a:ext cx="8229600" cy="1143000"/>
          </a:xfrm>
        </p:spPr>
        <p:txBody>
          <a:bodyPr/>
          <a:lstStyle/>
          <a:p>
            <a:pPr algn="ctr"/>
            <a:r>
              <a:rPr lang="pl-PL" dirty="0"/>
              <a:t>Zasada obiektywizmu</a:t>
            </a:r>
          </a:p>
        </p:txBody>
      </p:sp>
    </p:spTree>
    <p:extLst>
      <p:ext uri="{BB962C8B-B14F-4D97-AF65-F5344CB8AC3E}">
        <p14:creationId xmlns:p14="http://schemas.microsoft.com/office/powerpoint/2010/main" val="3357650708"/>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ctr">
              <a:buNone/>
            </a:pPr>
            <a:endParaRPr lang="pl-PL" dirty="0"/>
          </a:p>
          <a:p>
            <a:pPr marL="109728" indent="0" algn="ctr">
              <a:buNone/>
            </a:pPr>
            <a:endParaRPr lang="pl-PL" dirty="0"/>
          </a:p>
        </p:txBody>
      </p:sp>
      <p:sp>
        <p:nvSpPr>
          <p:cNvPr id="3" name="Title 2"/>
          <p:cNvSpPr>
            <a:spLocks noGrp="1"/>
          </p:cNvSpPr>
          <p:nvPr>
            <p:ph type="title"/>
          </p:nvPr>
        </p:nvSpPr>
        <p:spPr/>
        <p:txBody>
          <a:bodyPr/>
          <a:lstStyle/>
          <a:p>
            <a:pPr algn="ctr"/>
            <a:r>
              <a:rPr lang="pl-PL" dirty="0"/>
              <a:t>Zasada obiektywizmu</a:t>
            </a:r>
          </a:p>
        </p:txBody>
      </p:sp>
      <p:sp>
        <p:nvSpPr>
          <p:cNvPr id="6" name="Down Arrow 5"/>
          <p:cNvSpPr/>
          <p:nvPr/>
        </p:nvSpPr>
        <p:spPr>
          <a:xfrm>
            <a:off x="1979712"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7" name="Down Arrow 6"/>
          <p:cNvSpPr/>
          <p:nvPr/>
        </p:nvSpPr>
        <p:spPr>
          <a:xfrm>
            <a:off x="6610791" y="2601354"/>
            <a:ext cx="484632" cy="97840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8" name="TextBox 7"/>
          <p:cNvSpPr txBox="1"/>
          <p:nvPr/>
        </p:nvSpPr>
        <p:spPr>
          <a:xfrm>
            <a:off x="3275856" y="2780928"/>
            <a:ext cx="2592288" cy="369332"/>
          </a:xfrm>
          <a:prstGeom prst="rect">
            <a:avLst/>
          </a:prstGeom>
          <a:noFill/>
        </p:spPr>
        <p:txBody>
          <a:bodyPr wrap="square" rtlCol="0">
            <a:spAutoFit/>
          </a:bodyPr>
          <a:lstStyle/>
          <a:p>
            <a:pPr algn="ctr"/>
            <a:r>
              <a:rPr lang="pl-PL" b="1" dirty="0"/>
              <a:t>NEUTRALNOŚĆ</a:t>
            </a:r>
          </a:p>
        </p:txBody>
      </p:sp>
      <p:sp>
        <p:nvSpPr>
          <p:cNvPr id="9" name="Flowchart: Process 8"/>
          <p:cNvSpPr/>
          <p:nvPr/>
        </p:nvSpPr>
        <p:spPr>
          <a:xfrm>
            <a:off x="2339751" y="1700808"/>
            <a:ext cx="4392489" cy="612648"/>
          </a:xfrm>
          <a:prstGeom prst="flowChart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sz="2000" b="1" dirty="0"/>
              <a:t>ORGAN PROCESOWY</a:t>
            </a:r>
          </a:p>
        </p:txBody>
      </p:sp>
      <p:sp>
        <p:nvSpPr>
          <p:cNvPr id="10" name="Flowchart: Connector 9"/>
          <p:cNvSpPr/>
          <p:nvPr/>
        </p:nvSpPr>
        <p:spPr>
          <a:xfrm>
            <a:off x="1115616"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a:t>
            </a:r>
          </a:p>
        </p:txBody>
      </p:sp>
      <p:sp>
        <p:nvSpPr>
          <p:cNvPr id="11" name="Flowchart: Connector 10"/>
          <p:cNvSpPr/>
          <p:nvPr/>
        </p:nvSpPr>
        <p:spPr>
          <a:xfrm>
            <a:off x="5772987" y="4149080"/>
            <a:ext cx="2160240" cy="165618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SPRAWA</a:t>
            </a:r>
          </a:p>
        </p:txBody>
      </p:sp>
    </p:spTree>
    <p:extLst>
      <p:ext uri="{BB962C8B-B14F-4D97-AF65-F5344CB8AC3E}">
        <p14:creationId xmlns:p14="http://schemas.microsoft.com/office/powerpoint/2010/main" val="2152850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395536" y="0"/>
            <a:ext cx="8136904" cy="638944"/>
          </a:xfrm>
        </p:spPr>
        <p:txBody>
          <a:bodyPr>
            <a:normAutofit/>
          </a:bodyPr>
          <a:lstStyle/>
          <a:p>
            <a:pPr algn="ctr"/>
            <a:r>
              <a:rPr lang="pl-PL" sz="3200" b="1" dirty="0">
                <a:solidFill>
                  <a:srgbClr val="FF0000"/>
                </a:solidFill>
              </a:rPr>
              <a:t>Kazus: wniosek o ściganie</a:t>
            </a:r>
          </a:p>
        </p:txBody>
      </p:sp>
      <p:sp>
        <p:nvSpPr>
          <p:cNvPr id="3" name="Symbol zastępczy zawartości 2"/>
          <p:cNvSpPr>
            <a:spLocks noGrp="1"/>
          </p:cNvSpPr>
          <p:nvPr>
            <p:ph idx="1"/>
          </p:nvPr>
        </p:nvSpPr>
        <p:spPr>
          <a:xfrm>
            <a:off x="179512" y="908720"/>
            <a:ext cx="8795320" cy="6165304"/>
          </a:xfrm>
        </p:spPr>
        <p:txBody>
          <a:bodyPr>
            <a:normAutofit fontScale="55000" lnSpcReduction="20000"/>
          </a:bodyPr>
          <a:lstStyle/>
          <a:p>
            <a:pPr marL="0" indent="0" algn="just">
              <a:buNone/>
            </a:pPr>
            <a:r>
              <a:rPr lang="pl-PL" sz="4400" dirty="0">
                <a:latin typeface="Times New Roman" pitchFamily="18" charset="0"/>
                <a:cs typeface="Times New Roman" pitchFamily="18" charset="0"/>
              </a:rPr>
              <a:t>W dniu 25 marca 2010r. na komisariat Policji we Wrocławiu zgłosiła się Anna K. i złożyła zawiadomienie o tym, że w dniu 24 marca 2010r. w trakcie imprezy domowej zorganizowanej przez szwagra Krzysztofa W. w jego mieszkaniu groził on jej wraz z dwoma kolegami – Józefem D. oraz Rafałem G. – że „jeżeli nie da im pieniędzy na alkohol, to lepiej, żeby już się nie pojawiała na dzielnicy”. Anna K. opuściła mieszkanie szwagra, ale jak zeznała w trakcie przesłuchania, znając kryminalną przeszłość mężczyzn, obawia się, że ich groźby mogą zostać spełnione. Pouczona o fakcie, że przestępstwo z art. 190 § 1 k.k. jest przestępstwem ściganym na wniosek pokrzywdzonego, złożyła taki wniosek w odniesieniu do Józefa D., gdyż jak stwierdziła, to on był prowodyrem całego zajścia, a jej szwagier oraz Rafał G. bez zachęty ze strony Józefa D. nigdy nie wyrządziliby jej krzywdy.</a:t>
            </a:r>
          </a:p>
          <a:p>
            <a:pPr marL="0" indent="0">
              <a:buNone/>
            </a:pPr>
            <a:endParaRPr lang="pl-PL" b="1" i="1" dirty="0">
              <a:latin typeface="Times New Roman" pitchFamily="18" charset="0"/>
              <a:cs typeface="Times New Roman" pitchFamily="18" charset="0"/>
            </a:endParaRPr>
          </a:p>
          <a:p>
            <a:pPr marL="0" indent="0">
              <a:buNone/>
            </a:pPr>
            <a:r>
              <a:rPr lang="pl-PL" sz="4400" b="1" i="1" dirty="0">
                <a:latin typeface="Times New Roman" pitchFamily="18" charset="0"/>
                <a:cs typeface="Times New Roman" pitchFamily="18" charset="0"/>
              </a:rPr>
              <a:t>Jaki skutek ma złożony przez Annę K. wniosek o ściganie?</a:t>
            </a:r>
          </a:p>
          <a:p>
            <a:pPr marL="0" indent="0">
              <a:buNone/>
            </a:pPr>
            <a:r>
              <a:rPr lang="pl-PL" sz="4400" b="1" i="1" dirty="0">
                <a:latin typeface="Times New Roman" pitchFamily="18" charset="0"/>
                <a:cs typeface="Times New Roman" pitchFamily="18" charset="0"/>
              </a:rPr>
              <a:t>Czy pokrzywdzona może go cofnąć? </a:t>
            </a:r>
          </a:p>
        </p:txBody>
      </p:sp>
    </p:spTree>
    <p:extLst>
      <p:ext uri="{BB962C8B-B14F-4D97-AF65-F5344CB8AC3E}">
        <p14:creationId xmlns:p14="http://schemas.microsoft.com/office/powerpoint/2010/main" val="77066170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lgn="just"/>
            <a:r>
              <a:rPr lang="pl-PL" dirty="0"/>
              <a:t>Nakazuje organom dokonującym czynności procesowych podejście do uczestników procesu oraz do samej sprawy bez uprzedzeń oraz bez uprzedniego nastawienia.</a:t>
            </a:r>
          </a:p>
          <a:p>
            <a:pPr algn="just"/>
            <a:endParaRPr lang="pl-PL" dirty="0"/>
          </a:p>
          <a:p>
            <a:pPr algn="just"/>
            <a:r>
              <a:rPr lang="pl-PL" dirty="0"/>
              <a:t>Organy procesowe zobowiązane są do wyzbycia się czysto subiektywnej perspektywy oraz wszechstronnego przeanalizowania sprawy i poświęcenia szczególnej uwagi stanowisku stron.</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209990293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109728" indent="0" algn="just">
              <a:buNone/>
            </a:pPr>
            <a:r>
              <a:rPr lang="pl-PL" dirty="0"/>
              <a:t>Obiektywizm jest realny, gdy zostaną spełnione następujące warunki:</a:t>
            </a:r>
          </a:p>
          <a:p>
            <a:pPr marL="624078" indent="-514350" algn="just">
              <a:buAutoNum type="arabicParenR"/>
            </a:pPr>
            <a:r>
              <a:rPr lang="pl-PL" dirty="0"/>
              <a:t>niezawisłość,</a:t>
            </a:r>
          </a:p>
          <a:p>
            <a:pPr marL="624078" indent="-514350" algn="just">
              <a:buAutoNum type="arabicParenR"/>
            </a:pPr>
            <a:endParaRPr lang="pl-PL" dirty="0"/>
          </a:p>
          <a:p>
            <a:pPr marL="624078" indent="-514350" algn="just">
              <a:buAutoNum type="arabicParenR"/>
            </a:pPr>
            <a:r>
              <a:rPr lang="pl-PL" dirty="0"/>
              <a:t>przestrzeganie reguły </a:t>
            </a:r>
            <a:r>
              <a:rPr lang="pl-PL" i="1" dirty="0"/>
              <a:t>audiatur et altera pars,</a:t>
            </a:r>
          </a:p>
          <a:p>
            <a:pPr marL="624078" indent="-514350" algn="just">
              <a:buAutoNum type="arabicParenR"/>
            </a:pPr>
            <a:endParaRPr lang="pl-PL" i="1" dirty="0"/>
          </a:p>
          <a:p>
            <a:pPr marL="624078" indent="-514350" algn="just">
              <a:buAutoNum type="arabicParenR"/>
            </a:pPr>
            <a:r>
              <a:rPr lang="pl-PL" dirty="0"/>
              <a:t>minimalne działanie czynników irracjonalnych, wpływających na podejmowanie decyzji.</a:t>
            </a:r>
          </a:p>
        </p:txBody>
      </p:sp>
      <p:sp>
        <p:nvSpPr>
          <p:cNvPr id="3" name="Title 2"/>
          <p:cNvSpPr>
            <a:spLocks noGrp="1"/>
          </p:cNvSpPr>
          <p:nvPr>
            <p:ph type="title"/>
          </p:nvPr>
        </p:nvSpPr>
        <p:spPr/>
        <p:txBody>
          <a:bodyPr/>
          <a:lstStyle/>
          <a:p>
            <a:pPr algn="ctr"/>
            <a:r>
              <a:rPr lang="pl-PL" dirty="0"/>
              <a:t>Zasada obiektywizmu</a:t>
            </a:r>
          </a:p>
        </p:txBody>
      </p:sp>
    </p:spTree>
    <p:extLst>
      <p:ext uri="{BB962C8B-B14F-4D97-AF65-F5344CB8AC3E}">
        <p14:creationId xmlns:p14="http://schemas.microsoft.com/office/powerpoint/2010/main" val="1272385352"/>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lgn="just"/>
            <a:r>
              <a:rPr lang="pl-PL" b="1" dirty="0"/>
              <a:t>niezawisłość</a:t>
            </a:r>
          </a:p>
          <a:p>
            <a:pPr marL="109728" indent="0" algn="just">
              <a:buNone/>
            </a:pPr>
            <a:r>
              <a:rPr lang="pl-PL" dirty="0"/>
              <a:t>Niezawisłość nie tylko od stron procesowych, ale także od środowiska, oraz niepodległość sposobu myślenia.</a:t>
            </a:r>
          </a:p>
          <a:p>
            <a:pPr marL="109728" indent="0" algn="just">
              <a:buNone/>
            </a:pPr>
            <a:endParaRPr lang="pl-PL" dirty="0"/>
          </a:p>
          <a:p>
            <a:pPr algn="just"/>
            <a:r>
              <a:rPr lang="pl-PL" b="1" i="1" dirty="0"/>
              <a:t>audiatur et altera pars</a:t>
            </a:r>
          </a:p>
          <a:p>
            <a:pPr marL="109728" indent="0" algn="just">
              <a:buNone/>
            </a:pPr>
            <a:r>
              <a:rPr lang="pl-PL" dirty="0"/>
              <a:t>Należy wziąć pod uwagę cały materiał dowodowy, świadczący na rzecz, jak i przeciw każdej ze stron, oraz wysłuchać argumentów wszystkich stron procesowych.</a:t>
            </a:r>
          </a:p>
          <a:p>
            <a:pPr marL="109728" indent="0" algn="just">
              <a:buNone/>
            </a:pPr>
            <a:endParaRPr lang="pl-PL" dirty="0"/>
          </a:p>
          <a:p>
            <a:pPr algn="just"/>
            <a:r>
              <a:rPr lang="pl-PL" b="1" dirty="0"/>
              <a:t>minimalne działanie czynników irracjonalnych</a:t>
            </a:r>
          </a:p>
          <a:p>
            <a:pPr marL="109728" indent="0" algn="just">
              <a:buNone/>
            </a:pPr>
            <a:r>
              <a:rPr lang="pl-PL" dirty="0"/>
              <a:t>Warunek ten nie sprowadza się do żądania, by sędzia stał się automatem. Chodzi o to, aby poziom irracjonalizmu został zredukowany do minimum. Służy temu doświadczenie życiowe i charakter sędziego, jego wiedza i kolektywność orzekania.</a:t>
            </a:r>
          </a:p>
        </p:txBody>
      </p:sp>
      <p:sp>
        <p:nvSpPr>
          <p:cNvPr id="3" name="Title 2"/>
          <p:cNvSpPr>
            <a:spLocks noGrp="1"/>
          </p:cNvSpPr>
          <p:nvPr>
            <p:ph type="title"/>
          </p:nvPr>
        </p:nvSpPr>
        <p:spPr/>
        <p:txBody>
          <a:bodyPr/>
          <a:lstStyle/>
          <a:p>
            <a:pPr algn="ctr"/>
            <a:r>
              <a:rPr lang="pl-PL" dirty="0"/>
              <a:t>Zasada obiektywzimu</a:t>
            </a:r>
          </a:p>
        </p:txBody>
      </p:sp>
    </p:spTree>
    <p:extLst>
      <p:ext uri="{BB962C8B-B14F-4D97-AF65-F5344CB8AC3E}">
        <p14:creationId xmlns:p14="http://schemas.microsoft.com/office/powerpoint/2010/main" val="1704028851"/>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67544" y="1484784"/>
            <a:ext cx="8229600" cy="4968552"/>
          </a:xfrm>
        </p:spPr>
        <p:txBody>
          <a:bodyPr>
            <a:normAutofit fontScale="92500" lnSpcReduction="10000"/>
          </a:bodyPr>
          <a:lstStyle/>
          <a:p>
            <a:pPr marL="109728" indent="0" algn="ctr">
              <a:buNone/>
            </a:pPr>
            <a:r>
              <a:rPr lang="pl-PL" b="1" dirty="0"/>
              <a:t>Gwarancje zasady obiektywizmu</a:t>
            </a:r>
          </a:p>
          <a:p>
            <a:pPr marL="109728" indent="0" algn="ctr">
              <a:buNone/>
            </a:pPr>
            <a:endParaRPr lang="pl-PL" b="1" dirty="0"/>
          </a:p>
          <a:p>
            <a:r>
              <a:rPr lang="pl-PL" dirty="0"/>
              <a:t>niezależność sądownictwa,</a:t>
            </a:r>
          </a:p>
          <a:p>
            <a:r>
              <a:rPr lang="pl-PL" dirty="0"/>
              <a:t>niezawisłość sędziowska,</a:t>
            </a:r>
          </a:p>
          <a:p>
            <a:r>
              <a:rPr lang="pl-PL" dirty="0"/>
              <a:t>ustawowo określona właściwość sądów,</a:t>
            </a:r>
          </a:p>
          <a:p>
            <a:r>
              <a:rPr lang="pl-PL" dirty="0"/>
              <a:t>ustawowe regulacje dotyczące wyznaczania składów orzekających,</a:t>
            </a:r>
          </a:p>
          <a:p>
            <a:r>
              <a:rPr lang="pl-PL" dirty="0"/>
              <a:t>kolegialność składu orzekającego,</a:t>
            </a:r>
          </a:p>
          <a:p>
            <a:r>
              <a:rPr lang="pl-PL" dirty="0"/>
              <a:t>instytucja wyłączenia uczestników postępowania,</a:t>
            </a:r>
          </a:p>
          <a:p>
            <a:r>
              <a:rPr lang="pl-PL" dirty="0"/>
              <a:t>jawność postępowania,</a:t>
            </a:r>
          </a:p>
          <a:p>
            <a:r>
              <a:rPr lang="pl-PL" dirty="0"/>
              <a:t>obowiązek uzasadniania rozstrzygnięć procesowych,</a:t>
            </a:r>
          </a:p>
          <a:p>
            <a:r>
              <a:rPr lang="pl-PL" dirty="0"/>
              <a:t>kontrola instancyjna.</a:t>
            </a:r>
          </a:p>
        </p:txBody>
      </p:sp>
      <p:sp>
        <p:nvSpPr>
          <p:cNvPr id="3" name="Title 2"/>
          <p:cNvSpPr>
            <a:spLocks noGrp="1"/>
          </p:cNvSpPr>
          <p:nvPr>
            <p:ph type="title"/>
          </p:nvPr>
        </p:nvSpPr>
        <p:spPr>
          <a:xfrm>
            <a:off x="467544" y="332656"/>
            <a:ext cx="8229600" cy="1143000"/>
          </a:xfrm>
        </p:spPr>
        <p:txBody>
          <a:bodyPr/>
          <a:lstStyle/>
          <a:p>
            <a:pPr algn="ctr"/>
            <a:r>
              <a:rPr lang="pl-PL" dirty="0"/>
              <a:t>Zasada obiektywizmu</a:t>
            </a:r>
          </a:p>
        </p:txBody>
      </p:sp>
    </p:spTree>
    <p:extLst>
      <p:ext uri="{BB962C8B-B14F-4D97-AF65-F5344CB8AC3E}">
        <p14:creationId xmlns:p14="http://schemas.microsoft.com/office/powerpoint/2010/main" val="457548352"/>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251520" y="692696"/>
            <a:ext cx="8496944" cy="792088"/>
          </a:xfrm>
        </p:spPr>
        <p:txBody>
          <a:bodyPr>
            <a:normAutofit fontScale="90000"/>
          </a:bodyPr>
          <a:lstStyle/>
          <a:p>
            <a:pPr algn="ctr"/>
            <a:r>
              <a:rPr lang="pl-PL" b="1" dirty="0"/>
              <a:t>Policja, ABW, CBA, inne uprawnione służby</a:t>
            </a:r>
          </a:p>
        </p:txBody>
      </p:sp>
      <p:sp>
        <p:nvSpPr>
          <p:cNvPr id="3" name="Symbol zastępczy zawartości 2"/>
          <p:cNvSpPr>
            <a:spLocks noGrp="1"/>
          </p:cNvSpPr>
          <p:nvPr>
            <p:ph idx="1"/>
          </p:nvPr>
        </p:nvSpPr>
        <p:spPr>
          <a:xfrm>
            <a:off x="395536" y="1340768"/>
            <a:ext cx="8496944" cy="5373216"/>
          </a:xfrm>
        </p:spPr>
        <p:txBody>
          <a:bodyPr>
            <a:noAutofit/>
          </a:bodyPr>
          <a:lstStyle/>
          <a:p>
            <a:r>
              <a:rPr lang="pl-PL" sz="2300" b="1" dirty="0"/>
              <a:t>Policja</a:t>
            </a:r>
            <a:r>
              <a:rPr lang="pl-PL" sz="2300" dirty="0"/>
              <a:t> to umundurowana i uzbrojona formacja służąca społeczeństwu i przeznaczona do ochrony bezpieczeństwa obywateli oraz do utrzymania bezpieczeństwa i porządku publicznego. Policją kieruje </a:t>
            </a:r>
            <a:r>
              <a:rPr lang="pl-PL" sz="2300" b="1" dirty="0"/>
              <a:t>Komendant Główny Policji</a:t>
            </a:r>
            <a:r>
              <a:rPr lang="pl-PL" sz="2300" dirty="0"/>
              <a:t>.</a:t>
            </a:r>
          </a:p>
          <a:p>
            <a:r>
              <a:rPr lang="pl-PL" sz="2300" b="1" dirty="0"/>
              <a:t>Agencja Bezpieczeństwa Wewnętrznego</a:t>
            </a:r>
            <a:r>
              <a:rPr lang="pl-PL" sz="2300" dirty="0"/>
              <a:t> jest instytucją państwową, właściwą w sprawach ochrony bezpieczeństwa wewnętrznego państwa i jego porządku konstytucyjnego.</a:t>
            </a:r>
          </a:p>
          <a:p>
            <a:r>
              <a:rPr lang="pl-PL" sz="2300" b="1" dirty="0"/>
              <a:t>Centralne Biuro Antykorupcyjne</a:t>
            </a:r>
            <a:r>
              <a:rPr lang="pl-PL" sz="2300" dirty="0"/>
              <a:t> jest służbą specjalną do zwalczania korupcji w życiu publicznym i gospodarczym, w szczególności w instytucjach państwowych i samorządowych, a także do działalności godzącej w interesy ekonomiczne państwa.</a:t>
            </a:r>
          </a:p>
          <a:p>
            <a:r>
              <a:rPr lang="pl-PL" sz="2300" b="1" dirty="0"/>
              <a:t>Inne służby: </a:t>
            </a:r>
            <a:r>
              <a:rPr lang="pl-PL" sz="2300" dirty="0"/>
              <a:t>Straż Graniczna, Służba </a:t>
            </a:r>
            <a:r>
              <a:rPr lang="pl-PL" sz="2300" dirty="0" err="1"/>
              <a:t>Celno</a:t>
            </a:r>
            <a:r>
              <a:rPr lang="pl-PL" sz="2300" dirty="0"/>
              <a:t> - Skarbowa, Żandarmeria Wojskowa, Służba Kontrwywiadu Wojskowego.</a:t>
            </a:r>
            <a:endParaRPr lang="pl-PL" sz="2300" b="1" dirty="0"/>
          </a:p>
        </p:txBody>
      </p:sp>
    </p:spTree>
    <p:extLst>
      <p:ext uri="{BB962C8B-B14F-4D97-AF65-F5344CB8AC3E}">
        <p14:creationId xmlns:p14="http://schemas.microsoft.com/office/powerpoint/2010/main" val="214764740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Policja</a:t>
            </a:r>
          </a:p>
        </p:txBody>
      </p:sp>
      <p:sp>
        <p:nvSpPr>
          <p:cNvPr id="3" name="Symbol zastępczy zawartości 2"/>
          <p:cNvSpPr>
            <a:spLocks noGrp="1"/>
          </p:cNvSpPr>
          <p:nvPr>
            <p:ph idx="1"/>
          </p:nvPr>
        </p:nvSpPr>
        <p:spPr/>
        <p:txBody>
          <a:bodyPr>
            <a:normAutofit/>
          </a:bodyPr>
          <a:lstStyle/>
          <a:p>
            <a:pPr marL="0" indent="0" algn="just">
              <a:buNone/>
            </a:pPr>
            <a:r>
              <a:rPr lang="pl-PL" dirty="0"/>
              <a:t>Policjant obowiązany jest przestrzegać dyscypliny służbowej oraz wykonywać rozkazy i polecenia przełożonych oraz dochować obowiązków wynikających z roty złożonego ślubowania. </a:t>
            </a:r>
          </a:p>
          <a:p>
            <a:pPr marL="0" indent="0" algn="just">
              <a:buNone/>
            </a:pPr>
            <a:r>
              <a:rPr lang="pl-PL" dirty="0"/>
              <a:t>Policjanci w toku wykonywania czynności służbowych mają </a:t>
            </a:r>
            <a:r>
              <a:rPr lang="pl-PL" b="1" dirty="0"/>
              <a:t>obowiązek respektowania godności ludzkiej oraz przestrzegania i ochrony praw człowieka.</a:t>
            </a:r>
          </a:p>
          <a:p>
            <a:pPr marL="0" indent="0" algn="just">
              <a:buNone/>
            </a:pPr>
            <a:r>
              <a:rPr lang="pl-PL" dirty="0"/>
              <a:t>Na Policji spoczywa główny ciężar walki z przestępczością w Polsce. </a:t>
            </a:r>
          </a:p>
        </p:txBody>
      </p:sp>
    </p:spTree>
    <p:extLst>
      <p:ext uri="{BB962C8B-B14F-4D97-AF65-F5344CB8AC3E}">
        <p14:creationId xmlns:p14="http://schemas.microsoft.com/office/powerpoint/2010/main" val="798082150"/>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pPr algn="ctr"/>
            <a:r>
              <a:rPr lang="pl-PL" b="1" dirty="0"/>
              <a:t>Policja</a:t>
            </a:r>
          </a:p>
        </p:txBody>
      </p:sp>
      <p:sp>
        <p:nvSpPr>
          <p:cNvPr id="3" name="Symbol zastępczy zawartości 2"/>
          <p:cNvSpPr>
            <a:spLocks noGrp="1"/>
          </p:cNvSpPr>
          <p:nvPr>
            <p:ph idx="1"/>
          </p:nvPr>
        </p:nvSpPr>
        <p:spPr/>
        <p:txBody>
          <a:bodyPr>
            <a:normAutofit/>
          </a:bodyPr>
          <a:lstStyle/>
          <a:p>
            <a:r>
              <a:rPr lang="pl-PL" dirty="0"/>
              <a:t>Z reguły to Policja jest tym organem, który otrzymuje pierwszą wiadomość o przestępstwie i do którego należy zabezpieczenie pierwszych dowodów przestępstwa oraz podjęcie czynności zmierzających do wykrycia i ujęcia sprawcy.</a:t>
            </a:r>
          </a:p>
          <a:p>
            <a:r>
              <a:rPr lang="pl-PL" dirty="0"/>
              <a:t>Policja przeprowadza też tzw. </a:t>
            </a:r>
            <a:r>
              <a:rPr lang="pl-PL" b="1" dirty="0"/>
              <a:t>czynności operacyjno-rozpoznawcze</a:t>
            </a:r>
            <a:r>
              <a:rPr lang="pl-PL" dirty="0"/>
              <a:t>.</a:t>
            </a:r>
          </a:p>
          <a:p>
            <a:r>
              <a:rPr lang="pl-PL" dirty="0"/>
              <a:t>Im rzetelniej i bardziej fachowo wykonywane są czynności dowodowe przez Policję, tym większe jest do nich zaufanie sądu i prokuratora. </a:t>
            </a:r>
          </a:p>
        </p:txBody>
      </p:sp>
    </p:spTree>
    <p:extLst>
      <p:ext uri="{BB962C8B-B14F-4D97-AF65-F5344CB8AC3E}">
        <p14:creationId xmlns:p14="http://schemas.microsoft.com/office/powerpoint/2010/main" val="155372368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procesowe w poszczególnych stadiach procesu</a:t>
            </a:r>
          </a:p>
        </p:txBody>
      </p:sp>
      <p:sp>
        <p:nvSpPr>
          <p:cNvPr id="3" name="Symbol zastępczy zawartości 2"/>
          <p:cNvSpPr>
            <a:spLocks noGrp="1"/>
          </p:cNvSpPr>
          <p:nvPr>
            <p:ph idx="1"/>
          </p:nvPr>
        </p:nvSpPr>
        <p:spPr/>
        <p:txBody>
          <a:bodyPr/>
          <a:lstStyle/>
          <a:p>
            <a:pPr marL="0" indent="0">
              <a:buNone/>
            </a:pPr>
            <a:r>
              <a:rPr lang="pl-PL" dirty="0"/>
              <a:t>Zależnie od stadium procesu rozróżniamy:</a:t>
            </a:r>
          </a:p>
          <a:p>
            <a:pPr marL="514350" indent="-514350">
              <a:buAutoNum type="arabicParenR"/>
            </a:pPr>
            <a:r>
              <a:rPr lang="pl-PL" dirty="0"/>
              <a:t>organy postępowania przygotowawczego;</a:t>
            </a:r>
          </a:p>
          <a:p>
            <a:pPr marL="514350" indent="-514350">
              <a:buAutoNum type="arabicParenR"/>
            </a:pPr>
            <a:r>
              <a:rPr lang="pl-PL" dirty="0"/>
              <a:t>organy postępowania głównego i odwoławczego;</a:t>
            </a:r>
          </a:p>
          <a:p>
            <a:pPr marL="514350" indent="-514350">
              <a:buAutoNum type="arabicParenR"/>
            </a:pPr>
            <a:r>
              <a:rPr lang="pl-PL" dirty="0"/>
              <a:t>organy postępowania wykonawczego.</a:t>
            </a:r>
          </a:p>
        </p:txBody>
      </p:sp>
    </p:spTree>
    <p:extLst>
      <p:ext uri="{BB962C8B-B14F-4D97-AF65-F5344CB8AC3E}">
        <p14:creationId xmlns:p14="http://schemas.microsoft.com/office/powerpoint/2010/main" val="307879129"/>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Organy prowadzące i nadzorujące</a:t>
            </a:r>
          </a:p>
        </p:txBody>
      </p:sp>
      <p:sp>
        <p:nvSpPr>
          <p:cNvPr id="3" name="Symbol zastępczy zawartości 2"/>
          <p:cNvSpPr>
            <a:spLocks noGrp="1"/>
          </p:cNvSpPr>
          <p:nvPr>
            <p:ph idx="1"/>
          </p:nvPr>
        </p:nvSpPr>
        <p:spPr/>
        <p:txBody>
          <a:bodyPr>
            <a:normAutofit/>
          </a:bodyPr>
          <a:lstStyle/>
          <a:p>
            <a:r>
              <a:rPr lang="pl-PL" b="1" dirty="0"/>
              <a:t>Organy prowadzące</a:t>
            </a:r>
            <a:r>
              <a:rPr lang="pl-PL" dirty="0"/>
              <a:t> są to organy państwowe, które same przeprowadzają czynności dowodowe w postępowaniu przygotowawczym, choćby zakres tych czynności był ściśle ograniczony.</a:t>
            </a:r>
          </a:p>
          <a:p>
            <a:r>
              <a:rPr lang="pl-PL" b="1" dirty="0"/>
              <a:t>Organem nadzorującym</a:t>
            </a:r>
            <a:r>
              <a:rPr lang="pl-PL" dirty="0"/>
              <a:t> jest organ, który w zasadzie nie przeprowadza postępowania bezpośrednio, lecz czuwa nad zgodnością postępowania z prawem i dba o jego sprawność</a:t>
            </a:r>
            <a:endParaRPr lang="pl-PL" b="1" dirty="0"/>
          </a:p>
        </p:txBody>
      </p:sp>
    </p:spTree>
    <p:extLst>
      <p:ext uri="{BB962C8B-B14F-4D97-AF65-F5344CB8AC3E}">
        <p14:creationId xmlns:p14="http://schemas.microsoft.com/office/powerpoint/2010/main" val="1067770089"/>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p>
        </p:txBody>
      </p:sp>
      <p:sp>
        <p:nvSpPr>
          <p:cNvPr id="3" name="Symbol zastępczy zawartości 2"/>
          <p:cNvSpPr>
            <a:spLocks noGrp="1"/>
          </p:cNvSpPr>
          <p:nvPr>
            <p:ph idx="1"/>
          </p:nvPr>
        </p:nvSpPr>
        <p:spPr/>
        <p:txBody>
          <a:bodyPr>
            <a:normAutofit/>
          </a:bodyPr>
          <a:lstStyle/>
          <a:p>
            <a:r>
              <a:rPr lang="pl-PL" b="1" dirty="0"/>
              <a:t>Śledztwo </a:t>
            </a:r>
            <a:r>
              <a:rPr lang="pl-PL" dirty="0"/>
              <a:t>prowadzi:</a:t>
            </a:r>
          </a:p>
          <a:p>
            <a:pPr lvl="1"/>
            <a:r>
              <a:rPr lang="pl-PL" b="1" dirty="0"/>
              <a:t>prokurator</a:t>
            </a:r>
            <a:r>
              <a:rPr lang="pl-PL" dirty="0"/>
              <a:t> (art. 311 § 1 k.p.k.);</a:t>
            </a:r>
          </a:p>
          <a:p>
            <a:pPr lvl="1"/>
            <a:r>
              <a:rPr lang="pl-PL" b="1" dirty="0"/>
              <a:t>Policja</a:t>
            </a:r>
            <a:r>
              <a:rPr lang="pl-PL" dirty="0"/>
              <a:t>, jeżeli prokurator powierzy jej prowadzenie śledztwa w całości lub w określonym zakresie albo dokonanie poszczególnych czynności (art. 311 § 2 k.p.k.);</a:t>
            </a:r>
          </a:p>
          <a:p>
            <a:pPr lvl="1"/>
            <a:r>
              <a:rPr lang="pl-PL" b="1" dirty="0"/>
              <a:t>Straż Graniczna, ABW, Służba </a:t>
            </a:r>
            <a:r>
              <a:rPr lang="pl-PL" b="1" dirty="0" err="1"/>
              <a:t>Celno</a:t>
            </a:r>
            <a:r>
              <a:rPr lang="pl-PL" b="1" dirty="0"/>
              <a:t> - Skarbowa, CBA, Żandarmeria Wojskowa</a:t>
            </a:r>
            <a:r>
              <a:rPr lang="pl-PL" dirty="0"/>
              <a:t> oraz inne przewidziane w przepisach szczególnych, np. Państwowa Straż Łowiecka (art. 312 pkt 1 i 2 k.p.k.).</a:t>
            </a:r>
            <a:endParaRPr lang="pl-PL" b="1" dirty="0"/>
          </a:p>
        </p:txBody>
      </p:sp>
    </p:spTree>
    <p:extLst>
      <p:ext uri="{BB962C8B-B14F-4D97-AF65-F5344CB8AC3E}">
        <p14:creationId xmlns:p14="http://schemas.microsoft.com/office/powerpoint/2010/main" val="7774135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204864"/>
            <a:ext cx="7772400" cy="1362456"/>
          </a:xfrm>
        </p:spPr>
        <p:txBody>
          <a:bodyPr/>
          <a:lstStyle/>
          <a:p>
            <a:pPr algn="ctr"/>
            <a:r>
              <a:rPr lang="pl-PL" dirty="0">
                <a:solidFill>
                  <a:srgbClr val="FFC000"/>
                </a:solidFill>
              </a:rPr>
              <a:t>Uczestnicy postępowania</a:t>
            </a:r>
          </a:p>
        </p:txBody>
      </p:sp>
    </p:spTree>
    <p:extLst>
      <p:ext uri="{BB962C8B-B14F-4D97-AF65-F5344CB8AC3E}">
        <p14:creationId xmlns:p14="http://schemas.microsoft.com/office/powerpoint/2010/main" val="233038740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lnSpcReduction="10000"/>
          </a:bodyPr>
          <a:lstStyle/>
          <a:p>
            <a:r>
              <a:rPr lang="pl-PL" b="1" dirty="0"/>
              <a:t>Dochodzenie </a:t>
            </a:r>
            <a:r>
              <a:rPr lang="pl-PL" dirty="0"/>
              <a:t>prowadzi:</a:t>
            </a:r>
          </a:p>
          <a:p>
            <a:pPr lvl="1"/>
            <a:r>
              <a:rPr lang="pl-PL" b="1" dirty="0"/>
              <a:t>Policja</a:t>
            </a:r>
            <a:r>
              <a:rPr lang="pl-PL" dirty="0"/>
              <a:t>, która jest klasycznym organem dochodzenia (art. 325a § 1 k.p.k.),</a:t>
            </a:r>
          </a:p>
          <a:p>
            <a:pPr lvl="1"/>
            <a:r>
              <a:rPr lang="pl-PL" b="1" dirty="0"/>
              <a:t>prokurator</a:t>
            </a:r>
            <a:r>
              <a:rPr lang="pl-PL" dirty="0"/>
              <a:t>, jeżeli ze względu na wagę lub zawiłość sprawy tak postanowi (art. 325a § 1 </a:t>
            </a:r>
            <a:r>
              <a:rPr lang="pl-PL" i="1" dirty="0"/>
              <a:t>in fine</a:t>
            </a:r>
            <a:r>
              <a:rPr lang="pl-PL" dirty="0"/>
              <a:t>),</a:t>
            </a:r>
          </a:p>
          <a:p>
            <a:pPr lvl="1"/>
            <a:r>
              <a:rPr lang="pl-PL" b="1" dirty="0"/>
              <a:t>organy Straży Granicznej, CBA, ABW </a:t>
            </a:r>
            <a:r>
              <a:rPr lang="pl-PL" dirty="0"/>
              <a:t>w sprawach należących do ich właściwości,</a:t>
            </a:r>
          </a:p>
          <a:p>
            <a:pPr lvl="1"/>
            <a:r>
              <a:rPr lang="pl-PL" b="1" dirty="0"/>
              <a:t>finansowe organy dochodzenia </a:t>
            </a:r>
            <a:r>
              <a:rPr lang="pl-PL" dirty="0"/>
              <a:t>w zakresie ich właściwości,</a:t>
            </a:r>
          </a:p>
          <a:p>
            <a:pPr lvl="1"/>
            <a:r>
              <a:rPr lang="pl-PL" dirty="0"/>
              <a:t>inne uprawnione organy, np. organy Inspekcji Handlowej, Państwowej </a:t>
            </a:r>
            <a:r>
              <a:rPr lang="pl-PL"/>
              <a:t>Inspekcji Sanitarnej, </a:t>
            </a:r>
            <a:r>
              <a:rPr lang="pl-PL" dirty="0"/>
              <a:t>etc.</a:t>
            </a:r>
          </a:p>
        </p:txBody>
      </p:sp>
    </p:spTree>
    <p:extLst>
      <p:ext uri="{BB962C8B-B14F-4D97-AF65-F5344CB8AC3E}">
        <p14:creationId xmlns:p14="http://schemas.microsoft.com/office/powerpoint/2010/main" val="2217209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przygotowawczego</a:t>
            </a:r>
            <a:endParaRPr lang="pl-PL" dirty="0"/>
          </a:p>
        </p:txBody>
      </p:sp>
      <p:sp>
        <p:nvSpPr>
          <p:cNvPr id="3" name="Symbol zastępczy zawartości 2"/>
          <p:cNvSpPr>
            <a:spLocks noGrp="1"/>
          </p:cNvSpPr>
          <p:nvPr>
            <p:ph idx="1"/>
          </p:nvPr>
        </p:nvSpPr>
        <p:spPr/>
        <p:txBody>
          <a:bodyPr>
            <a:normAutofit/>
          </a:bodyPr>
          <a:lstStyle/>
          <a:p>
            <a:r>
              <a:rPr lang="pl-PL" b="1" dirty="0"/>
              <a:t>Organami nadzorującymi postępowanie przygotowawcze są:</a:t>
            </a:r>
          </a:p>
          <a:p>
            <a:pPr lvl="1"/>
            <a:r>
              <a:rPr lang="pl-PL" b="1" u="sng" dirty="0"/>
              <a:t>prokurator</a:t>
            </a:r>
            <a:r>
              <a:rPr lang="pl-PL" dirty="0"/>
              <a:t>, którego zakres uprawnień w dziedzinie nadzoru określają art. 311 § 6 oraz art. 326-328 k.p.k.;</a:t>
            </a:r>
          </a:p>
          <a:p>
            <a:pPr lvl="1"/>
            <a:r>
              <a:rPr lang="pl-PL" b="1" u="sng" dirty="0"/>
              <a:t>sąd</a:t>
            </a:r>
            <a:r>
              <a:rPr lang="pl-PL" dirty="0"/>
              <a:t>, któremu k.p.k. zastrzega:</a:t>
            </a:r>
          </a:p>
          <a:p>
            <a:pPr lvl="2"/>
            <a:r>
              <a:rPr lang="pl-PL" dirty="0"/>
              <a:t>wyłączność niektórych decyzji,</a:t>
            </a:r>
          </a:p>
          <a:p>
            <a:pPr lvl="2"/>
            <a:r>
              <a:rPr lang="pl-PL" dirty="0"/>
              <a:t>rozpoznawanie zażalenia na niektóre postanowienia prokuratora,</a:t>
            </a:r>
          </a:p>
          <a:p>
            <a:pPr lvl="2"/>
            <a:r>
              <a:rPr lang="pl-PL" dirty="0"/>
              <a:t>upoważnia do niektórych czynności dowodowych.</a:t>
            </a:r>
          </a:p>
        </p:txBody>
      </p:sp>
    </p:spTree>
    <p:extLst>
      <p:ext uri="{BB962C8B-B14F-4D97-AF65-F5344CB8AC3E}">
        <p14:creationId xmlns:p14="http://schemas.microsoft.com/office/powerpoint/2010/main" val="455926318"/>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2753B5F-80F4-4BA9-9DEB-22FB09224E31}"/>
              </a:ext>
            </a:extLst>
          </p:cNvPr>
          <p:cNvSpPr>
            <a:spLocks noGrp="1"/>
          </p:cNvSpPr>
          <p:nvPr>
            <p:ph type="title"/>
          </p:nvPr>
        </p:nvSpPr>
        <p:spPr/>
        <p:txBody>
          <a:bodyPr/>
          <a:lstStyle/>
          <a:p>
            <a:pPr algn="ctr"/>
            <a:r>
              <a:rPr lang="pl-PL" dirty="0"/>
              <a:t>Rozporządzenie</a:t>
            </a:r>
          </a:p>
        </p:txBody>
      </p:sp>
      <p:sp>
        <p:nvSpPr>
          <p:cNvPr id="3" name="Symbol zastępczy zawartości 2">
            <a:extLst>
              <a:ext uri="{FF2B5EF4-FFF2-40B4-BE49-F238E27FC236}">
                <a16:creationId xmlns:a16="http://schemas.microsoft.com/office/drawing/2014/main" id="{236B70D1-4587-4C23-A4B7-9D951B1623A4}"/>
              </a:ext>
            </a:extLst>
          </p:cNvPr>
          <p:cNvSpPr>
            <a:spLocks noGrp="1"/>
          </p:cNvSpPr>
          <p:nvPr>
            <p:ph idx="1"/>
          </p:nvPr>
        </p:nvSpPr>
        <p:spPr/>
        <p:txBody>
          <a:bodyPr/>
          <a:lstStyle/>
          <a:p>
            <a:pPr marL="0" indent="0" algn="ctr">
              <a:buNone/>
            </a:pPr>
            <a:r>
              <a:rPr lang="pl-PL" b="1" dirty="0"/>
              <a:t>ROZPORZĄDZENIE MINISTRA SPRAWIEDLIWOŚCI </a:t>
            </a:r>
            <a:r>
              <a:rPr lang="pl-PL" dirty="0"/>
              <a:t>z dnia 22 września 2015 r.</a:t>
            </a:r>
          </a:p>
          <a:p>
            <a:pPr marL="0" indent="0" algn="just">
              <a:buNone/>
            </a:pPr>
            <a:r>
              <a:rPr lang="pl-PL" b="1" dirty="0"/>
              <a:t>w sprawie organów uprawnionych obok Policji do prowadzenia dochodzeń oraz organów uprawnionych do wnoszenia i popierania oskarżenia przed sądem pierwszej instancji w sprawach, w których prowadzono dochodzenie, jak również zakresu spraw zleconych tym organom</a:t>
            </a:r>
          </a:p>
          <a:p>
            <a:endParaRPr lang="pl-PL" dirty="0"/>
          </a:p>
        </p:txBody>
      </p:sp>
    </p:spTree>
    <p:extLst>
      <p:ext uri="{BB962C8B-B14F-4D97-AF65-F5344CB8AC3E}">
        <p14:creationId xmlns:p14="http://schemas.microsoft.com/office/powerpoint/2010/main" val="316019135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pPr algn="ctr"/>
            <a:r>
              <a:rPr lang="pl-PL" b="1" dirty="0"/>
              <a:t>Organy postępowania sądowego</a:t>
            </a:r>
          </a:p>
        </p:txBody>
      </p:sp>
      <p:sp>
        <p:nvSpPr>
          <p:cNvPr id="3" name="Symbol zastępczy zawartości 2"/>
          <p:cNvSpPr>
            <a:spLocks noGrp="1"/>
          </p:cNvSpPr>
          <p:nvPr>
            <p:ph idx="1"/>
          </p:nvPr>
        </p:nvSpPr>
        <p:spPr/>
        <p:txBody>
          <a:bodyPr/>
          <a:lstStyle/>
          <a:p>
            <a:r>
              <a:rPr lang="pl-PL" b="1" dirty="0"/>
              <a:t>Organy postępowania jurysdykcyjnego:</a:t>
            </a:r>
          </a:p>
          <a:p>
            <a:pPr lvl="1"/>
            <a:r>
              <a:rPr lang="pl-PL" b="1" dirty="0"/>
              <a:t>sąd</a:t>
            </a:r>
            <a:r>
              <a:rPr lang="pl-PL" dirty="0"/>
              <a:t> w znaczeniu składu orzekającego,</a:t>
            </a:r>
          </a:p>
          <a:p>
            <a:pPr lvl="1"/>
            <a:r>
              <a:rPr lang="pl-PL" b="1" dirty="0"/>
              <a:t>przewodniczący rozprawy (składu orzekającego) lub prowadzący posiedzenie pojednawcze,</a:t>
            </a:r>
          </a:p>
          <a:p>
            <a:pPr lvl="1"/>
            <a:r>
              <a:rPr lang="pl-PL" b="1" dirty="0"/>
              <a:t>prezes sądu (przewodniczący wydziału)</a:t>
            </a:r>
            <a:r>
              <a:rPr lang="pl-PL" dirty="0"/>
              <a:t>, który nie działa tylko jako organ administracyjny w sądzie, ale i wykonuje wiele czynności procesowych, z reguły bardzo istotnych w procesie, przesądzających o jego dalszym toku.</a:t>
            </a:r>
            <a:endParaRPr lang="pl-PL" b="1" dirty="0"/>
          </a:p>
        </p:txBody>
      </p:sp>
    </p:spTree>
    <p:extLst>
      <p:ext uri="{BB962C8B-B14F-4D97-AF65-F5344CB8AC3E}">
        <p14:creationId xmlns:p14="http://schemas.microsoft.com/office/powerpoint/2010/main" val="14323464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67544" y="69776"/>
            <a:ext cx="2952328" cy="3575248"/>
          </a:xfrm>
        </p:spPr>
        <p:txBody>
          <a:bodyPr>
            <a:normAutofit/>
          </a:bodyPr>
          <a:lstStyle/>
          <a:p>
            <a:pPr algn="ctr"/>
            <a:r>
              <a:rPr lang="pl-PL" dirty="0"/>
              <a:t>Uczestnicy </a:t>
            </a:r>
            <a:r>
              <a:rPr lang="pl-PL" dirty="0">
                <a:latin typeface="+mn-lt"/>
              </a:rPr>
              <a:t>procesu</a:t>
            </a:r>
            <a:r>
              <a:rPr lang="pl-PL" dirty="0"/>
              <a:t> karnego</a:t>
            </a:r>
          </a:p>
        </p:txBody>
      </p:sp>
      <p:sp>
        <p:nvSpPr>
          <p:cNvPr id="5" name="Rectangle 4"/>
          <p:cNvSpPr/>
          <p:nvPr/>
        </p:nvSpPr>
        <p:spPr>
          <a:xfrm>
            <a:off x="3851920" y="112474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STRONY PROCESOWE</a:t>
            </a:r>
          </a:p>
        </p:txBody>
      </p:sp>
      <p:sp>
        <p:nvSpPr>
          <p:cNvPr id="7" name="Rectangle 6"/>
          <p:cNvSpPr/>
          <p:nvPr/>
        </p:nvSpPr>
        <p:spPr>
          <a:xfrm>
            <a:off x="3851920" y="2204864"/>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PRZEDSTAWICIELE PROCESOWI STRON</a:t>
            </a:r>
          </a:p>
        </p:txBody>
      </p:sp>
      <p:sp>
        <p:nvSpPr>
          <p:cNvPr id="8" name="Rectangle 7"/>
          <p:cNvSpPr/>
          <p:nvPr/>
        </p:nvSpPr>
        <p:spPr>
          <a:xfrm>
            <a:off x="3851920" y="337063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PRZEDSTAWICIEL SPOŁECZNY</a:t>
            </a:r>
          </a:p>
        </p:txBody>
      </p:sp>
      <p:sp>
        <p:nvSpPr>
          <p:cNvPr id="9" name="Rectangle 8"/>
          <p:cNvSpPr/>
          <p:nvPr/>
        </p:nvSpPr>
        <p:spPr>
          <a:xfrm>
            <a:off x="3817493" y="4562547"/>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OSOBOWE ŹRÓDŁA DOWODOWE</a:t>
            </a:r>
          </a:p>
        </p:txBody>
      </p:sp>
      <p:sp>
        <p:nvSpPr>
          <p:cNvPr id="10" name="Rectangle 9"/>
          <p:cNvSpPr/>
          <p:nvPr/>
        </p:nvSpPr>
        <p:spPr>
          <a:xfrm>
            <a:off x="3817493" y="5733256"/>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POMOCNICY ORGANÓW PROCESOWYCH</a:t>
            </a:r>
          </a:p>
        </p:txBody>
      </p:sp>
      <p:sp>
        <p:nvSpPr>
          <p:cNvPr id="11" name="Rectangle 10"/>
          <p:cNvSpPr/>
          <p:nvPr/>
        </p:nvSpPr>
        <p:spPr>
          <a:xfrm>
            <a:off x="3817671" y="0"/>
            <a:ext cx="4464496"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pl-PL" b="1" dirty="0"/>
              <a:t>ORGANY PROCESOWE</a:t>
            </a:r>
          </a:p>
        </p:txBody>
      </p:sp>
      <p:sp>
        <p:nvSpPr>
          <p:cNvPr id="13" name="Frame 12"/>
          <p:cNvSpPr/>
          <p:nvPr/>
        </p:nvSpPr>
        <p:spPr>
          <a:xfrm>
            <a:off x="323528" y="3660870"/>
            <a:ext cx="3096344" cy="3193504"/>
          </a:xfrm>
          <a:prstGeom prst="fram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solidFill>
                <a:schemeClr val="tx1"/>
              </a:solidFill>
            </a:endParaRPr>
          </a:p>
        </p:txBody>
      </p:sp>
      <p:sp>
        <p:nvSpPr>
          <p:cNvPr id="14" name="TextBox 13"/>
          <p:cNvSpPr txBox="1"/>
          <p:nvPr/>
        </p:nvSpPr>
        <p:spPr>
          <a:xfrm>
            <a:off x="791580" y="4159131"/>
            <a:ext cx="2160240" cy="2031325"/>
          </a:xfrm>
          <a:prstGeom prst="rect">
            <a:avLst/>
          </a:prstGeom>
          <a:noFill/>
        </p:spPr>
        <p:txBody>
          <a:bodyPr wrap="square" rtlCol="0">
            <a:spAutoFit/>
          </a:bodyPr>
          <a:lstStyle/>
          <a:p>
            <a:r>
              <a:rPr lang="pl-PL" b="1" dirty="0"/>
              <a:t>Uczestnik procesu- </a:t>
            </a:r>
            <a:r>
              <a:rPr lang="pl-PL" dirty="0"/>
              <a:t>osoba biorąca udział w postępowaniu karnym w roli określonej przez przepisy prawa.</a:t>
            </a:r>
          </a:p>
        </p:txBody>
      </p:sp>
    </p:spTree>
    <p:extLst>
      <p:ext uri="{BB962C8B-B14F-4D97-AF65-F5344CB8AC3E}">
        <p14:creationId xmlns:p14="http://schemas.microsoft.com/office/powerpoint/2010/main" val="3521362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9"/>
            <a:ext cx="8229600" cy="2883776"/>
          </a:xfrm>
        </p:spPr>
        <p:txBody>
          <a:bodyPr/>
          <a:lstStyle/>
          <a:p>
            <a:pPr marL="109728" indent="0" algn="just">
              <a:buNone/>
            </a:pPr>
            <a:r>
              <a:rPr lang="pl-PL" b="1" dirty="0"/>
              <a:t>Organ procesowy </a:t>
            </a:r>
            <a:r>
              <a:rPr lang="pl-PL" dirty="0"/>
              <a:t>- uczestnik postępowania, organ państwowy o strukturze organizacyjnej określonej przez przepisy prawa oraz wyposażony przez te przepisy w określone uprawnienia i obowiązki.</a:t>
            </a:r>
          </a:p>
        </p:txBody>
      </p:sp>
    </p:spTree>
    <p:extLst>
      <p:ext uri="{BB962C8B-B14F-4D97-AF65-F5344CB8AC3E}">
        <p14:creationId xmlns:p14="http://schemas.microsoft.com/office/powerpoint/2010/main" val="161801714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5137</TotalTime>
  <Words>5086</Words>
  <Application>Microsoft Office PowerPoint</Application>
  <PresentationFormat>Pokaz na ekranie (4:3)</PresentationFormat>
  <Paragraphs>414</Paragraphs>
  <Slides>73</Slides>
  <Notes>0</Notes>
  <HiddenSlides>0</HiddenSlides>
  <MMClips>0</MMClips>
  <ScaleCrop>false</ScaleCrop>
  <HeadingPairs>
    <vt:vector size="6" baseType="variant">
      <vt:variant>
        <vt:lpstr>Używane czcionki</vt:lpstr>
      </vt:variant>
      <vt:variant>
        <vt:i4>6</vt:i4>
      </vt:variant>
      <vt:variant>
        <vt:lpstr>Motyw</vt:lpstr>
      </vt:variant>
      <vt:variant>
        <vt:i4>1</vt:i4>
      </vt:variant>
      <vt:variant>
        <vt:lpstr>Tytuły slajdów</vt:lpstr>
      </vt:variant>
      <vt:variant>
        <vt:i4>73</vt:i4>
      </vt:variant>
    </vt:vector>
  </HeadingPairs>
  <TitlesOfParts>
    <vt:vector size="80" baseType="lpstr">
      <vt:lpstr>Arial</vt:lpstr>
      <vt:lpstr>Calibri</vt:lpstr>
      <vt:lpstr>Constantia</vt:lpstr>
      <vt:lpstr>Times New Roman</vt:lpstr>
      <vt:lpstr>Wingdings 2</vt:lpstr>
      <vt:lpstr>Wingdings 3</vt:lpstr>
      <vt:lpstr>Flow</vt:lpstr>
      <vt:lpstr>Uczestnicy postępowania</vt:lpstr>
      <vt:lpstr>Pytania kontrolne</vt:lpstr>
      <vt:lpstr>Prezentacja programu PowerPoint</vt:lpstr>
      <vt:lpstr>Prezentacja programu PowerPoint</vt:lpstr>
      <vt:lpstr>Prezentacja programu PowerPoint</vt:lpstr>
      <vt:lpstr>Kazus: wniosek o ściganie</vt:lpstr>
      <vt:lpstr>Uczestnicy postępowania</vt:lpstr>
      <vt:lpstr>Uczestnicy procesu karnego</vt:lpstr>
      <vt:lpstr>Prezentacja programu PowerPoint</vt:lpstr>
      <vt:lpstr>Sąd jako organ postępowania karnego</vt:lpstr>
      <vt:lpstr>Znaczenie procesowe pojęcia „sąd”</vt:lpstr>
      <vt:lpstr>Prawo do sądu</vt:lpstr>
      <vt:lpstr>Prezentacja programu PowerPoint</vt:lpstr>
      <vt:lpstr>Prezentacja programu PowerPoint</vt:lpstr>
      <vt:lpstr>Prezentacja programu PowerPoint</vt:lpstr>
      <vt:lpstr>Właściwość sądu</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Przykłady czynności podejmowanych przez dany sąd w ramach właściwości funkcjonalnej</vt:lpstr>
      <vt:lpstr>Ruchoma właściwość sądów tradycyjna</vt:lpstr>
      <vt:lpstr>Łączność spraw karnych</vt:lpstr>
      <vt:lpstr>Prezentacja programu PowerPoint</vt:lpstr>
      <vt:lpstr>Prezentacja programu PowerPoint</vt:lpstr>
      <vt:lpstr>Ruchoma właściwość nadzwyczajna</vt:lpstr>
      <vt:lpstr>Prezentacja programu PowerPoint</vt:lpstr>
      <vt:lpstr>Wyłączenie sędziego</vt:lpstr>
      <vt:lpstr>Iudex suspectus</vt:lpstr>
      <vt:lpstr>Wyłączenie sędziego</vt:lpstr>
      <vt:lpstr>Kazus</vt:lpstr>
      <vt:lpstr>Zasada niezawisłości sędziowskiej</vt:lpstr>
      <vt:lpstr>Inne gwarancje procesowe niezawisłości</vt:lpstr>
      <vt:lpstr>Zasada samodzielności jurysdykcyjnej sądu karnego</vt:lpstr>
      <vt:lpstr>Zasada samodzielności jurysdykcyjnej sądu karnego</vt:lpstr>
      <vt:lpstr>Ławnicy i referendarze</vt:lpstr>
      <vt:lpstr>Udział w składzie orzekającym</vt:lpstr>
      <vt:lpstr>Skład sądu</vt:lpstr>
      <vt:lpstr>Prezentacja programu PowerPoint</vt:lpstr>
      <vt:lpstr>Prokurator</vt:lpstr>
      <vt:lpstr>Prokurator</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Prezentacja programu PowerPoint</vt:lpstr>
      <vt:lpstr>Zasada obiektywizmu</vt:lpstr>
      <vt:lpstr>Zasada obiektywizmu</vt:lpstr>
      <vt:lpstr>Zasada obiektywizmu</vt:lpstr>
      <vt:lpstr>Zasada obiektywizmu</vt:lpstr>
      <vt:lpstr>Zasada obiektywizmu</vt:lpstr>
      <vt:lpstr>Zasada obiektywzimu</vt:lpstr>
      <vt:lpstr>Zasada obiektywizmu</vt:lpstr>
      <vt:lpstr>Policja, ABW, CBA, inne uprawnione służby</vt:lpstr>
      <vt:lpstr>Policja</vt:lpstr>
      <vt:lpstr>Policja</vt:lpstr>
      <vt:lpstr>Organy procesowe w poszczególnych stadiach procesu</vt:lpstr>
      <vt:lpstr>Organy prowadzące i nadzorujące</vt:lpstr>
      <vt:lpstr>Organy postępowania przygotowawczego</vt:lpstr>
      <vt:lpstr>Organy postępowania przygotowawczego</vt:lpstr>
      <vt:lpstr>Organy postępowania przygotowawczego</vt:lpstr>
      <vt:lpstr>Rozporządzenie</vt:lpstr>
      <vt:lpstr>Organy postępowania sądowego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Postępowanie karne ZSP  zajęcia 2 i 3</dc:title>
  <dc:creator>Asus</dc:creator>
  <cp:lastModifiedBy>Karol Jarząbek</cp:lastModifiedBy>
  <cp:revision>144</cp:revision>
  <dcterms:created xsi:type="dcterms:W3CDTF">2017-10-26T08:53:43Z</dcterms:created>
  <dcterms:modified xsi:type="dcterms:W3CDTF">2021-10-16T08:30:52Z</dcterms:modified>
</cp:coreProperties>
</file>