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40" r:id="rId2"/>
  </p:sldMasterIdLst>
  <p:notesMasterIdLst>
    <p:notesMasterId r:id="rId19"/>
  </p:notesMasterIdLst>
  <p:handoutMasterIdLst>
    <p:handoutMasterId r:id="rId20"/>
  </p:handoutMasterIdLst>
  <p:sldIdLst>
    <p:sldId id="257" r:id="rId3"/>
    <p:sldId id="258" r:id="rId4"/>
    <p:sldId id="277" r:id="rId5"/>
    <p:sldId id="278" r:id="rId6"/>
    <p:sldId id="279" r:id="rId7"/>
    <p:sldId id="280" r:id="rId8"/>
    <p:sldId id="281" r:id="rId9"/>
    <p:sldId id="282" r:id="rId10"/>
    <p:sldId id="283" r:id="rId11"/>
    <p:sldId id="284" r:id="rId12"/>
    <p:sldId id="285" r:id="rId13"/>
    <p:sldId id="286" r:id="rId14"/>
    <p:sldId id="287" r:id="rId15"/>
    <p:sldId id="288" r:id="rId16"/>
    <p:sldId id="289" r:id="rId17"/>
    <p:sldId id="27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91" d="100"/>
          <a:sy n="91" d="100"/>
        </p:scale>
        <p:origin x="178" y="38"/>
      </p:cViewPr>
      <p:guideLst>
        <p:guide orient="horz" pos="2160"/>
        <p:guide pos="3840"/>
      </p:guideLst>
    </p:cSldViewPr>
  </p:slideViewPr>
  <p:notesTextViewPr>
    <p:cViewPr>
      <p:scale>
        <a:sx n="1" d="1"/>
        <a:sy n="1" d="1"/>
      </p:scale>
      <p:origin x="0" y="0"/>
    </p:cViewPr>
  </p:notesTextViewPr>
  <p:notesViewPr>
    <p:cSldViewPr snapToGrid="0">
      <p:cViewPr varScale="1">
        <p:scale>
          <a:sx n="57" d="100"/>
          <a:sy n="57" d="100"/>
        </p:scale>
        <p:origin x="1416"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dirty="0"/>
          </a:p>
        </p:txBody>
      </p:sp>
      <p:sp>
        <p:nvSpPr>
          <p:cNvPr id="3" name="Symbol zastępczy daty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EF5AC47-1AC4-47CE-A93B-69BD784FE48A}" type="datetimeFigureOut">
              <a:rPr lang="pl-PL" smtClean="0"/>
              <a:t>2017-12-18</a:t>
            </a:fld>
            <a:endParaRPr lang="pl-PL" dirty="0"/>
          </a:p>
        </p:txBody>
      </p:sp>
      <p:sp>
        <p:nvSpPr>
          <p:cNvPr id="4" name="Symbol zastępczy stopki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dirty="0"/>
          </a:p>
        </p:txBody>
      </p:sp>
      <p:sp>
        <p:nvSpPr>
          <p:cNvPr id="5" name="Symbol zastępczy numeru slajd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43AAD8-78B0-4EF6-84C7-32A82E764FCB}" type="slidenum">
              <a:rPr lang="pl-PL" smtClean="0"/>
              <a:t>‹#›</a:t>
            </a:fld>
            <a:endParaRPr lang="pl-PL" dirty="0"/>
          </a:p>
        </p:txBody>
      </p:sp>
    </p:spTree>
    <p:extLst>
      <p:ext uri="{BB962C8B-B14F-4D97-AF65-F5344CB8AC3E}">
        <p14:creationId xmlns:p14="http://schemas.microsoft.com/office/powerpoint/2010/main" val="2056131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dirty="0"/>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D7794F-1BC9-4278-AE26-4DD2F6BD4056}" type="datetimeFigureOut">
              <a:rPr lang="pl-PL" smtClean="0"/>
              <a:t>2017-12-18</a:t>
            </a:fld>
            <a:endParaRPr lang="pl-PL" dirty="0"/>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dirty="0"/>
          </a:p>
        </p:txBody>
      </p:sp>
      <p:sp>
        <p:nvSpPr>
          <p:cNvPr id="5" name="Symbol zastępczy notatek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dirty="0"/>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984417-8091-4A5A-B5F1-70C19F410C1B}" type="slidenum">
              <a:rPr lang="pl-PL" smtClean="0"/>
              <a:t>‹#›</a:t>
            </a:fld>
            <a:endParaRPr lang="pl-PL" dirty="0"/>
          </a:p>
        </p:txBody>
      </p:sp>
    </p:spTree>
    <p:extLst>
      <p:ext uri="{BB962C8B-B14F-4D97-AF65-F5344CB8AC3E}">
        <p14:creationId xmlns:p14="http://schemas.microsoft.com/office/powerpoint/2010/main" val="42570631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4530"/>
            <a:ext cx="9144000" cy="2387600"/>
          </a:xfrm>
        </p:spPr>
        <p:txBody>
          <a:bodyPr anchor="b">
            <a:normAutofit/>
          </a:bodyPr>
          <a:lstStyle>
            <a:lvl1pPr algn="ctr">
              <a:defRPr sz="6000"/>
            </a:lvl1pPr>
          </a:lstStyle>
          <a:p>
            <a:r>
              <a:rPr lang="pl-PL"/>
              <a:t>Kliknij, aby edytować styl</a:t>
            </a:r>
            <a:endParaRPr lang="pl-PL" dirty="0"/>
          </a:p>
        </p:txBody>
      </p:sp>
      <p:sp>
        <p:nvSpPr>
          <p:cNvPr id="3" name="Podtytuł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a:t>Kliknij, aby edytować styl wzorca podtytułu</a:t>
            </a:r>
            <a:endParaRPr lang="pl-PL" dirty="0"/>
          </a:p>
        </p:txBody>
      </p:sp>
      <p:sp>
        <p:nvSpPr>
          <p:cNvPr id="4" name="Symbol zastępczy daty 3"/>
          <p:cNvSpPr>
            <a:spLocks noGrp="1"/>
          </p:cNvSpPr>
          <p:nvPr>
            <p:ph type="dt" sz="half" idx="10"/>
          </p:nvPr>
        </p:nvSpPr>
        <p:spPr/>
        <p:txBody>
          <a:bodyPr/>
          <a:lstStyle/>
          <a:p>
            <a:fld id="{A8224893-DBDA-4BFA-9CE1-4BFE7CD0F8CF}" type="datetime1">
              <a:rPr lang="pl-PL" smtClean="0"/>
              <a:t>2017-12-18</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4FAB73BC-B049-4115-A692-8D63A059BFB8}" type="slidenum">
              <a:rPr lang="pl-PL" smtClean="0"/>
              <a:t>‹#›</a:t>
            </a:fld>
            <a:endParaRPr lang="pl-PL" dirty="0"/>
          </a:p>
        </p:txBody>
      </p:sp>
    </p:spTree>
    <p:extLst>
      <p:ext uri="{BB962C8B-B14F-4D97-AF65-F5344CB8AC3E}">
        <p14:creationId xmlns:p14="http://schemas.microsoft.com/office/powerpoint/2010/main" val="2942361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endParaRPr lang="pl-PL" dirty="0"/>
          </a:p>
        </p:txBody>
      </p:sp>
      <p:sp>
        <p:nvSpPr>
          <p:cNvPr id="3" name="Symbol zastępczy tytułu pionowego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pl-PL" dirty="0"/>
          </a:p>
        </p:txBody>
      </p:sp>
      <p:sp>
        <p:nvSpPr>
          <p:cNvPr id="4" name="Symbol zastępczy daty 3"/>
          <p:cNvSpPr>
            <a:spLocks noGrp="1"/>
          </p:cNvSpPr>
          <p:nvPr>
            <p:ph type="dt" sz="half" idx="10"/>
          </p:nvPr>
        </p:nvSpPr>
        <p:spPr/>
        <p:txBody>
          <a:bodyPr/>
          <a:lstStyle/>
          <a:p>
            <a:fld id="{5F4E5243-F52A-4D37-9694-EB26C6C31910}" type="datetime1">
              <a:rPr lang="pl-PL" smtClean="0"/>
              <a:t>2017-12-18</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4FAB73BC-B049-4115-A692-8D63A059BFB8}" type="slidenum">
              <a:rPr lang="pl-PL" smtClean="0"/>
              <a:t>‹#›</a:t>
            </a:fld>
            <a:endParaRPr lang="pl-PL" dirty="0"/>
          </a:p>
        </p:txBody>
      </p:sp>
    </p:spTree>
    <p:extLst>
      <p:ext uri="{BB962C8B-B14F-4D97-AF65-F5344CB8AC3E}">
        <p14:creationId xmlns:p14="http://schemas.microsoft.com/office/powerpoint/2010/main" val="353625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274638"/>
            <a:ext cx="2628900" cy="5897562"/>
          </a:xfrm>
        </p:spPr>
        <p:txBody>
          <a:bodyPr vert="eaVert"/>
          <a:lstStyle/>
          <a:p>
            <a:r>
              <a:rPr lang="pl-PL"/>
              <a:t>Kliknij, aby edytować styl</a:t>
            </a:r>
            <a:endParaRPr lang="pl-PL" dirty="0"/>
          </a:p>
        </p:txBody>
      </p:sp>
      <p:sp>
        <p:nvSpPr>
          <p:cNvPr id="3" name="Symbol zastępczy tytułu pionowego 2"/>
          <p:cNvSpPr>
            <a:spLocks noGrp="1"/>
          </p:cNvSpPr>
          <p:nvPr>
            <p:ph type="body" orient="vert" idx="1"/>
          </p:nvPr>
        </p:nvSpPr>
        <p:spPr>
          <a:xfrm>
            <a:off x="838200" y="274638"/>
            <a:ext cx="7734300" cy="5897562"/>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pl-PL" dirty="0"/>
          </a:p>
        </p:txBody>
      </p:sp>
      <p:sp>
        <p:nvSpPr>
          <p:cNvPr id="4" name="Symbol zastępczy daty 3"/>
          <p:cNvSpPr>
            <a:spLocks noGrp="1"/>
          </p:cNvSpPr>
          <p:nvPr>
            <p:ph type="dt" sz="half" idx="10"/>
          </p:nvPr>
        </p:nvSpPr>
        <p:spPr/>
        <p:txBody>
          <a:bodyPr/>
          <a:lstStyle/>
          <a:p>
            <a:fld id="{3A77B6E1-634A-48DC-9E8B-D894023267EF}" type="datetime1">
              <a:rPr lang="pl-PL" smtClean="0"/>
              <a:t>2017-12-18</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4FAB73BC-B049-4115-A692-8D63A059BFB8}" type="slidenum">
              <a:rPr lang="pl-PL" smtClean="0"/>
              <a:t>‹#›</a:t>
            </a:fld>
            <a:endParaRPr lang="pl-PL" dirty="0"/>
          </a:p>
        </p:txBody>
      </p:sp>
    </p:spTree>
    <p:extLst>
      <p:ext uri="{BB962C8B-B14F-4D97-AF65-F5344CB8AC3E}">
        <p14:creationId xmlns:p14="http://schemas.microsoft.com/office/powerpoint/2010/main" val="135865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endParaRPr lang="pl-PL" dirty="0"/>
          </a:p>
        </p:txBody>
      </p:sp>
      <p:sp>
        <p:nvSpPr>
          <p:cNvPr id="3" name="Symbol zastępczy zawartości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pl-PL" dirty="0"/>
          </a:p>
        </p:txBody>
      </p:sp>
      <p:sp>
        <p:nvSpPr>
          <p:cNvPr id="4" name="Symbol zastępczy daty 3"/>
          <p:cNvSpPr>
            <a:spLocks noGrp="1"/>
          </p:cNvSpPr>
          <p:nvPr>
            <p:ph type="dt" sz="half" idx="10"/>
          </p:nvPr>
        </p:nvSpPr>
        <p:spPr/>
        <p:txBody>
          <a:bodyPr/>
          <a:lstStyle/>
          <a:p>
            <a:fld id="{7B2D3E9E-A95C-48F2-B4BF-A71542E0BE9A}" type="datetime1">
              <a:rPr lang="pl-PL" smtClean="0"/>
              <a:t>2017-12-18</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4FAB73BC-B049-4115-A692-8D63A059BFB8}" type="slidenum">
              <a:rPr lang="pl-PL" smtClean="0"/>
              <a:t>‹#›</a:t>
            </a:fld>
            <a:endParaRPr lang="pl-PL" dirty="0"/>
          </a:p>
        </p:txBody>
      </p:sp>
    </p:spTree>
    <p:extLst>
      <p:ext uri="{BB962C8B-B14F-4D97-AF65-F5344CB8AC3E}">
        <p14:creationId xmlns:p14="http://schemas.microsoft.com/office/powerpoint/2010/main" val="340508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12423"/>
            <a:ext cx="10515600" cy="2851208"/>
          </a:xfrm>
        </p:spPr>
        <p:txBody>
          <a:bodyPr anchor="b">
            <a:normAutofit/>
          </a:bodyPr>
          <a:lstStyle>
            <a:lvl1pPr>
              <a:defRPr sz="6000" b="0"/>
            </a:lvl1pPr>
          </a:lstStyle>
          <a:p>
            <a:r>
              <a:rPr lang="pl-PL"/>
              <a:t>Kliknij, aby edytować styl</a:t>
            </a:r>
            <a:endParaRPr lang="pl-PL" dirty="0"/>
          </a:p>
        </p:txBody>
      </p:sp>
      <p:sp>
        <p:nvSpPr>
          <p:cNvPr id="3" name="Symbol zastępczy tekstu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Symbol zastępczy daty 3"/>
          <p:cNvSpPr>
            <a:spLocks noGrp="1"/>
          </p:cNvSpPr>
          <p:nvPr>
            <p:ph type="dt" sz="half" idx="10"/>
          </p:nvPr>
        </p:nvSpPr>
        <p:spPr/>
        <p:txBody>
          <a:bodyPr/>
          <a:lstStyle/>
          <a:p>
            <a:fld id="{A50F84E2-2D7A-43CF-AC90-352A289A783A}" type="datetime1">
              <a:rPr lang="pl-PL" smtClean="0"/>
              <a:t>2017-12-18</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4FAB73BC-B049-4115-A692-8D63A059BFB8}" type="slidenum">
              <a:rPr lang="pl-PL" smtClean="0"/>
              <a:t>‹#›</a:t>
            </a:fld>
            <a:endParaRPr lang="pl-PL" dirty="0"/>
          </a:p>
        </p:txBody>
      </p:sp>
    </p:spTree>
    <p:extLst>
      <p:ext uri="{BB962C8B-B14F-4D97-AF65-F5344CB8AC3E}">
        <p14:creationId xmlns:p14="http://schemas.microsoft.com/office/powerpoint/2010/main" val="304355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endParaRPr lang="pl-PL" dirty="0"/>
          </a:p>
        </p:txBody>
      </p:sp>
      <p:sp>
        <p:nvSpPr>
          <p:cNvPr id="3" name="Symbol zastępczy zawartości 2"/>
          <p:cNvSpPr>
            <a:spLocks noGrp="1"/>
          </p:cNvSpPr>
          <p:nvPr>
            <p:ph sz="half" idx="1"/>
          </p:nvPr>
        </p:nvSpPr>
        <p:spPr>
          <a:xfrm>
            <a:off x="838200" y="1828800"/>
            <a:ext cx="5181600" cy="4351337"/>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pl-PL" dirty="0"/>
          </a:p>
        </p:txBody>
      </p:sp>
      <p:sp>
        <p:nvSpPr>
          <p:cNvPr id="4" name="Symbol zastępczy zawartości 3"/>
          <p:cNvSpPr>
            <a:spLocks noGrp="1"/>
          </p:cNvSpPr>
          <p:nvPr>
            <p:ph sz="half" idx="2"/>
          </p:nvPr>
        </p:nvSpPr>
        <p:spPr>
          <a:xfrm>
            <a:off x="6172200" y="1828800"/>
            <a:ext cx="5181600" cy="4351337"/>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pl-PL" dirty="0"/>
          </a:p>
        </p:txBody>
      </p:sp>
      <p:sp>
        <p:nvSpPr>
          <p:cNvPr id="5" name="Symbol zastępczy daty 4"/>
          <p:cNvSpPr>
            <a:spLocks noGrp="1"/>
          </p:cNvSpPr>
          <p:nvPr>
            <p:ph type="dt" sz="half" idx="10"/>
          </p:nvPr>
        </p:nvSpPr>
        <p:spPr/>
        <p:txBody>
          <a:bodyPr/>
          <a:lstStyle/>
          <a:p>
            <a:fld id="{F12952B5-7A2F-4CC8-B7CE-9234E21C2837}" type="datetime1">
              <a:rPr lang="pl-PL" smtClean="0"/>
              <a:t>2017-12-18</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4FAB73BC-B049-4115-A692-8D63A059BFB8}" type="slidenum">
              <a:rPr lang="pl-PL" smtClean="0"/>
              <a:t>‹#›</a:t>
            </a:fld>
            <a:endParaRPr lang="pl-PL" dirty="0"/>
          </a:p>
        </p:txBody>
      </p:sp>
    </p:spTree>
    <p:extLst>
      <p:ext uri="{BB962C8B-B14F-4D97-AF65-F5344CB8AC3E}">
        <p14:creationId xmlns:p14="http://schemas.microsoft.com/office/powerpoint/2010/main" val="4249378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orównanie">
    <p:spTree>
      <p:nvGrpSpPr>
        <p:cNvPr id="1" name=""/>
        <p:cNvGrpSpPr/>
        <p:nvPr/>
      </p:nvGrpSpPr>
      <p:grpSpPr>
        <a:xfrm>
          <a:off x="0" y="0"/>
          <a:ext cx="0" cy="0"/>
          <a:chOff x="0" y="0"/>
          <a:chExt cx="0" cy="0"/>
        </a:xfrm>
      </p:grpSpPr>
      <p:sp>
        <p:nvSpPr>
          <p:cNvPr id="3" name="Symbol zastępczy tekstu 2"/>
          <p:cNvSpPr>
            <a:spLocks noGrp="1"/>
          </p:cNvSpPr>
          <p:nvPr>
            <p:ph type="body" idx="1"/>
          </p:nvPr>
        </p:nvSpPr>
        <p:spPr>
          <a:xfrm>
            <a:off x="841248" y="1681851"/>
            <a:ext cx="5156200" cy="731520"/>
          </a:xfrm>
        </p:spPr>
        <p:txBody>
          <a:bodyPr anchor="b">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p:cNvSpPr>
            <a:spLocks noGrp="1"/>
          </p:cNvSpPr>
          <p:nvPr>
            <p:ph sz="half" idx="2"/>
          </p:nvPr>
        </p:nvSpPr>
        <p:spPr>
          <a:xfrm>
            <a:off x="841248" y="2507550"/>
            <a:ext cx="5156200" cy="372825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pl-PL" dirty="0"/>
          </a:p>
        </p:txBody>
      </p:sp>
      <p:sp>
        <p:nvSpPr>
          <p:cNvPr id="5" name="Symbol zastępczy tekstu 4"/>
          <p:cNvSpPr>
            <a:spLocks noGrp="1"/>
          </p:cNvSpPr>
          <p:nvPr>
            <p:ph type="body" sz="quarter" idx="3"/>
          </p:nvPr>
        </p:nvSpPr>
        <p:spPr>
          <a:xfrm>
            <a:off x="6215064" y="1681851"/>
            <a:ext cx="5157787" cy="73152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p:cNvSpPr>
            <a:spLocks noGrp="1"/>
          </p:cNvSpPr>
          <p:nvPr>
            <p:ph sz="quarter" idx="4"/>
          </p:nvPr>
        </p:nvSpPr>
        <p:spPr>
          <a:xfrm>
            <a:off x="6215064" y="2507550"/>
            <a:ext cx="5157787" cy="372825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pl-PL" dirty="0"/>
          </a:p>
        </p:txBody>
      </p:sp>
      <p:sp>
        <p:nvSpPr>
          <p:cNvPr id="7" name="Symbol zastępczy daty 6"/>
          <p:cNvSpPr>
            <a:spLocks noGrp="1"/>
          </p:cNvSpPr>
          <p:nvPr>
            <p:ph type="dt" sz="half" idx="10"/>
          </p:nvPr>
        </p:nvSpPr>
        <p:spPr/>
        <p:txBody>
          <a:bodyPr/>
          <a:lstStyle/>
          <a:p>
            <a:fld id="{CE1DA07A-9201-4B4B-BAF2-015AFA30F520}" type="datetime1">
              <a:rPr lang="pl-PL" smtClean="0"/>
              <a:t>2017-12-18</a:t>
            </a:fld>
            <a:endParaRPr lang="pl-PL" dirty="0"/>
          </a:p>
        </p:txBody>
      </p:sp>
      <p:sp>
        <p:nvSpPr>
          <p:cNvPr id="8" name="Symbol zastępczy stopki 7"/>
          <p:cNvSpPr>
            <a:spLocks noGrp="1"/>
          </p:cNvSpPr>
          <p:nvPr>
            <p:ph type="ftr" sz="quarter" idx="11"/>
          </p:nvPr>
        </p:nvSpPr>
        <p:spPr/>
        <p:txBody>
          <a:bodyPr/>
          <a:lstStyle/>
          <a:p>
            <a:endParaRPr lang="pl-PL" dirty="0"/>
          </a:p>
        </p:txBody>
      </p:sp>
      <p:sp>
        <p:nvSpPr>
          <p:cNvPr id="9" name="Symbol zastępczy numeru slajdu 8"/>
          <p:cNvSpPr>
            <a:spLocks noGrp="1"/>
          </p:cNvSpPr>
          <p:nvPr>
            <p:ph type="sldNum" sz="quarter" idx="12"/>
          </p:nvPr>
        </p:nvSpPr>
        <p:spPr/>
        <p:txBody>
          <a:bodyPr/>
          <a:lstStyle/>
          <a:p>
            <a:fld id="{4FAB73BC-B049-4115-A692-8D63A059BFB8}" type="slidenum">
              <a:rPr lang="pl-PL" smtClean="0"/>
              <a:t>‹#›</a:t>
            </a:fld>
            <a:endParaRPr lang="pl-PL" dirty="0"/>
          </a:p>
        </p:txBody>
      </p:sp>
      <p:sp>
        <p:nvSpPr>
          <p:cNvPr id="10" name="Tytuł 9"/>
          <p:cNvSpPr>
            <a:spLocks noGrp="1"/>
          </p:cNvSpPr>
          <p:nvPr>
            <p:ph type="title"/>
          </p:nvPr>
        </p:nvSpPr>
        <p:spPr/>
        <p:txBody>
          <a:bodyPr/>
          <a:lstStyle/>
          <a:p>
            <a:r>
              <a:rPr lang="pl-PL"/>
              <a:t>Kliknij, aby edytować styl</a:t>
            </a:r>
            <a:endParaRPr lang="pl-PL" dirty="0"/>
          </a:p>
        </p:txBody>
      </p:sp>
    </p:spTree>
    <p:extLst>
      <p:ext uri="{BB962C8B-B14F-4D97-AF65-F5344CB8AC3E}">
        <p14:creationId xmlns:p14="http://schemas.microsoft.com/office/powerpoint/2010/main" val="1072378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ylko tytuł">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p>
            <a:fld id="{73D7E00A-486F-4252-8B1D-E32645521F49}" type="datetime1">
              <a:rPr lang="pl-PL" smtClean="0"/>
              <a:t>2017-12-18</a:t>
            </a:fld>
            <a:endParaRPr lang="pl-PL" dirty="0"/>
          </a:p>
        </p:txBody>
      </p:sp>
      <p:sp>
        <p:nvSpPr>
          <p:cNvPr id="4" name="Symbol zastępczy stopki 3"/>
          <p:cNvSpPr>
            <a:spLocks noGrp="1"/>
          </p:cNvSpPr>
          <p:nvPr>
            <p:ph type="ftr" sz="quarter" idx="11"/>
          </p:nvPr>
        </p:nvSpPr>
        <p:spPr/>
        <p:txBody>
          <a:bodyPr/>
          <a:lstStyle/>
          <a:p>
            <a:endParaRPr lang="pl-PL" dirty="0"/>
          </a:p>
        </p:txBody>
      </p:sp>
      <p:sp>
        <p:nvSpPr>
          <p:cNvPr id="5" name="Symbol zastępczy numeru slajdu 4"/>
          <p:cNvSpPr>
            <a:spLocks noGrp="1"/>
          </p:cNvSpPr>
          <p:nvPr>
            <p:ph type="sldNum" sz="quarter" idx="12"/>
          </p:nvPr>
        </p:nvSpPr>
        <p:spPr/>
        <p:txBody>
          <a:bodyPr/>
          <a:lstStyle/>
          <a:p>
            <a:fld id="{4FAB73BC-B049-4115-A692-8D63A059BFB8}" type="slidenum">
              <a:rPr lang="pl-PL" smtClean="0"/>
              <a:t>‹#›</a:t>
            </a:fld>
            <a:endParaRPr lang="pl-PL" dirty="0"/>
          </a:p>
        </p:txBody>
      </p:sp>
      <p:sp>
        <p:nvSpPr>
          <p:cNvPr id="6" name="Tytuł 5"/>
          <p:cNvSpPr>
            <a:spLocks noGrp="1"/>
          </p:cNvSpPr>
          <p:nvPr>
            <p:ph type="title"/>
          </p:nvPr>
        </p:nvSpPr>
        <p:spPr/>
        <p:txBody>
          <a:bodyPr/>
          <a:lstStyle/>
          <a:p>
            <a:r>
              <a:rPr lang="pl-PL"/>
              <a:t>Kliknij, aby edytować styl</a:t>
            </a:r>
            <a:endParaRPr lang="pl-PL" dirty="0"/>
          </a:p>
        </p:txBody>
      </p:sp>
    </p:spTree>
    <p:extLst>
      <p:ext uri="{BB962C8B-B14F-4D97-AF65-F5344CB8AC3E}">
        <p14:creationId xmlns:p14="http://schemas.microsoft.com/office/powerpoint/2010/main" val="368188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8DDF5F92-E675-4B36-9A60-69A962A68675}" type="datetime1">
              <a:rPr lang="pl-PL" smtClean="0"/>
              <a:t>2017-12-18</a:t>
            </a:fld>
            <a:endParaRPr lang="pl-PL" dirty="0"/>
          </a:p>
        </p:txBody>
      </p:sp>
      <p:sp>
        <p:nvSpPr>
          <p:cNvPr id="3" name="Symbol zastępczy stopki 2"/>
          <p:cNvSpPr>
            <a:spLocks noGrp="1"/>
          </p:cNvSpPr>
          <p:nvPr>
            <p:ph type="ftr" sz="quarter" idx="11"/>
          </p:nvPr>
        </p:nvSpPr>
        <p:spPr/>
        <p:txBody>
          <a:bodyPr/>
          <a:lstStyle/>
          <a:p>
            <a:endParaRPr lang="pl-PL" dirty="0"/>
          </a:p>
        </p:txBody>
      </p:sp>
      <p:sp>
        <p:nvSpPr>
          <p:cNvPr id="4" name="Symbol zastępczy numeru slajdu 3"/>
          <p:cNvSpPr>
            <a:spLocks noGrp="1"/>
          </p:cNvSpPr>
          <p:nvPr>
            <p:ph type="sldNum" sz="quarter" idx="12"/>
          </p:nvPr>
        </p:nvSpPr>
        <p:spPr/>
        <p:txBody>
          <a:bodyPr/>
          <a:lstStyle/>
          <a:p>
            <a:fld id="{4FAB73BC-B049-4115-A692-8D63A059BFB8}" type="slidenum">
              <a:rPr lang="pl-PL" smtClean="0"/>
              <a:t>‹#›</a:t>
            </a:fld>
            <a:endParaRPr lang="pl-PL" dirty="0"/>
          </a:p>
        </p:txBody>
      </p:sp>
    </p:spTree>
    <p:extLst>
      <p:ext uri="{BB962C8B-B14F-4D97-AF65-F5344CB8AC3E}">
        <p14:creationId xmlns:p14="http://schemas.microsoft.com/office/powerpoint/2010/main" val="49226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41248" y="457200"/>
            <a:ext cx="3931920" cy="1600197"/>
          </a:xfrm>
        </p:spPr>
        <p:txBody>
          <a:bodyPr anchor="b">
            <a:normAutofit/>
          </a:bodyPr>
          <a:lstStyle>
            <a:lvl1pPr>
              <a:defRPr sz="3200" b="0"/>
            </a:lvl1pPr>
          </a:lstStyle>
          <a:p>
            <a:r>
              <a:rPr lang="pl-PL"/>
              <a:t>Kliknij, aby edytować styl</a:t>
            </a:r>
            <a:endParaRPr lang="pl-PL" dirty="0"/>
          </a:p>
        </p:txBody>
      </p:sp>
      <p:sp>
        <p:nvSpPr>
          <p:cNvPr id="3" name="Symbol zastępczy zawartości 2"/>
          <p:cNvSpPr>
            <a:spLocks noGrp="1"/>
          </p:cNvSpPr>
          <p:nvPr>
            <p:ph idx="1"/>
          </p:nvPr>
        </p:nvSpPr>
        <p:spPr>
          <a:xfrm>
            <a:off x="5181600" y="990600"/>
            <a:ext cx="6039484"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pl-PL" dirty="0"/>
          </a:p>
        </p:txBody>
      </p:sp>
      <p:sp>
        <p:nvSpPr>
          <p:cNvPr id="4" name="Symbol zastępczy tekstu 3"/>
          <p:cNvSpPr>
            <a:spLocks noGrp="1"/>
          </p:cNvSpPr>
          <p:nvPr>
            <p:ph type="body" sz="half" idx="2"/>
          </p:nvPr>
        </p:nvSpPr>
        <p:spPr>
          <a:xfrm>
            <a:off x="841248" y="2057399"/>
            <a:ext cx="3931920" cy="3810001"/>
          </a:xfrm>
        </p:spPr>
        <p:txBody>
          <a:bodyPr>
            <a:normAutofit/>
          </a:bodyPr>
          <a:lstStyle>
            <a:lvl1pPr marL="0" indent="0">
              <a:lnSpc>
                <a:spcPct val="100000"/>
              </a:lnSpc>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Symbol zastępczy daty 4"/>
          <p:cNvSpPr>
            <a:spLocks noGrp="1"/>
          </p:cNvSpPr>
          <p:nvPr>
            <p:ph type="dt" sz="half" idx="10"/>
          </p:nvPr>
        </p:nvSpPr>
        <p:spPr/>
        <p:txBody>
          <a:bodyPr/>
          <a:lstStyle/>
          <a:p>
            <a:fld id="{AF6E2C9B-5FA2-460D-9BE7-B0812FC2A6FF}" type="datetime1">
              <a:rPr lang="pl-PL" smtClean="0"/>
              <a:t>2017-12-18</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4FAB73BC-B049-4115-A692-8D63A059BFB8}" type="slidenum">
              <a:rPr lang="pl-PL" smtClean="0"/>
              <a:t>‹#›</a:t>
            </a:fld>
            <a:endParaRPr lang="pl-PL" dirty="0"/>
          </a:p>
        </p:txBody>
      </p:sp>
    </p:spTree>
    <p:extLst>
      <p:ext uri="{BB962C8B-B14F-4D97-AF65-F5344CB8AC3E}">
        <p14:creationId xmlns:p14="http://schemas.microsoft.com/office/powerpoint/2010/main" val="148389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41248" y="457200"/>
            <a:ext cx="3931920" cy="1600200"/>
          </a:xfrm>
        </p:spPr>
        <p:txBody>
          <a:bodyPr anchor="b">
            <a:normAutofit/>
          </a:bodyPr>
          <a:lstStyle>
            <a:lvl1pPr>
              <a:defRPr sz="3200" b="0"/>
            </a:lvl1pPr>
          </a:lstStyle>
          <a:p>
            <a:r>
              <a:rPr lang="pl-PL"/>
              <a:t>Kliknij, aby edytować styl</a:t>
            </a:r>
            <a:endParaRPr lang="pl-PL" dirty="0"/>
          </a:p>
        </p:txBody>
      </p:sp>
      <p:sp>
        <p:nvSpPr>
          <p:cNvPr id="3" name="Symbol zastępczy obrazu 2"/>
          <p:cNvSpPr>
            <a:spLocks noGrp="1"/>
          </p:cNvSpPr>
          <p:nvPr>
            <p:ph type="pic" idx="1"/>
          </p:nvPr>
        </p:nvSpPr>
        <p:spPr>
          <a:xfrm>
            <a:off x="5181600" y="990600"/>
            <a:ext cx="6041136"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pl-PL" dirty="0"/>
          </a:p>
        </p:txBody>
      </p:sp>
      <p:sp>
        <p:nvSpPr>
          <p:cNvPr id="4" name="Symbol zastępczy tekstu 3"/>
          <p:cNvSpPr>
            <a:spLocks noGrp="1"/>
          </p:cNvSpPr>
          <p:nvPr>
            <p:ph type="body" sz="half" idx="2"/>
          </p:nvPr>
        </p:nvSpPr>
        <p:spPr>
          <a:xfrm>
            <a:off x="841248" y="2057400"/>
            <a:ext cx="3931920" cy="3810000"/>
          </a:xfrm>
        </p:spPr>
        <p:txBody>
          <a:bodyPr>
            <a:normAutofit/>
          </a:bodyPr>
          <a:lstStyle>
            <a:lvl1pPr marL="0" indent="0">
              <a:lnSpc>
                <a:spcPct val="100000"/>
              </a:lnSpc>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Symbol zastępczy daty 4"/>
          <p:cNvSpPr>
            <a:spLocks noGrp="1"/>
          </p:cNvSpPr>
          <p:nvPr>
            <p:ph type="dt" sz="half" idx="10"/>
          </p:nvPr>
        </p:nvSpPr>
        <p:spPr/>
        <p:txBody>
          <a:bodyPr/>
          <a:lstStyle/>
          <a:p>
            <a:fld id="{1D374940-A916-4C8B-9648-02A2D3898F9E}" type="datetime1">
              <a:rPr lang="pl-PL" smtClean="0"/>
              <a:t>2017-12-18</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4FAB73BC-B049-4115-A692-8D63A059BFB8}" type="slidenum">
              <a:rPr lang="pl-PL" smtClean="0"/>
              <a:t>‹#›</a:t>
            </a:fld>
            <a:endParaRPr lang="pl-PL" dirty="0"/>
          </a:p>
        </p:txBody>
      </p:sp>
    </p:spTree>
    <p:extLst>
      <p:ext uri="{BB962C8B-B14F-4D97-AF65-F5344CB8AC3E}">
        <p14:creationId xmlns:p14="http://schemas.microsoft.com/office/powerpoint/2010/main" val="4216615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pl-PL" dirty="0"/>
              <a:t>Kliknij, aby edytować styl</a:t>
            </a:r>
          </a:p>
        </p:txBody>
      </p:sp>
      <p:sp>
        <p:nvSpPr>
          <p:cNvPr id="3" name="Symbol zastępczy tekstu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5586B75A-687E-405C-8A0B-8D00578BA2C3}" type="datetime1">
              <a:rPr lang="pl-PL" smtClean="0"/>
              <a:t>2017-12-18</a:t>
            </a:fld>
            <a:endParaRPr lang="pl-PL" dirty="0"/>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pl-PL" dirty="0"/>
          </a:p>
        </p:txBody>
      </p:sp>
      <p:sp>
        <p:nvSpPr>
          <p:cNvPr id="6" name="Symbol zastępczy numeru slajdu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4FAB73BC-B049-4115-A692-8D63A059BFB8}" type="slidenum">
              <a:rPr lang="pl-PL" smtClean="0"/>
              <a:t>‹#›</a:t>
            </a:fld>
            <a:endParaRPr lang="pl-PL" dirty="0"/>
          </a:p>
        </p:txBody>
      </p:sp>
    </p:spTree>
    <p:extLst>
      <p:ext uri="{BB962C8B-B14F-4D97-AF65-F5344CB8AC3E}">
        <p14:creationId xmlns:p14="http://schemas.microsoft.com/office/powerpoint/2010/main" val="3877551537"/>
      </p:ext>
    </p:extLst>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SzPct val="80000"/>
        <a:buFont typeface="Arial"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SzPct val="80000"/>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SzPct val="80000"/>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SzPct val="80000"/>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SzPct val="80000"/>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s://www.wto.org/english/docs_e/legal_e/24-scm_01_e.htm#fnt-5" TargetMode="External"/><Relationship Id="rId2" Type="http://schemas.openxmlformats.org/officeDocument/2006/relationships/hyperlink" Target="https://www.wto.org/english/docs_e/legal_e/24-scm_01_e.htm#fnt-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wto.org/english/docs_e/legal_e/24-scm_01_e.htm#fnt-9"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wto.org/english/docs_e/legal_e/24-scm_01_e.htm#fnt-12" TargetMode="External"/><Relationship Id="rId2" Type="http://schemas.openxmlformats.org/officeDocument/2006/relationships/hyperlink" Target="https://www.wto.org/english/docs_e/legal_e/24-scm_01_e.htm#fnt-11" TargetMode="External"/><Relationship Id="rId1" Type="http://schemas.openxmlformats.org/officeDocument/2006/relationships/slideLayout" Target="../slideLayouts/slideLayout2.xml"/><Relationship Id="rId4" Type="http://schemas.openxmlformats.org/officeDocument/2006/relationships/hyperlink" Target="https://www.wto.org/english/docs_e/legal_e/24-scm_01_e.htm#fnt-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wto.org/english/docs_e/legal_e/24-scm_01_e.htm#articleVIII"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wto.org/english/docs_e/legal_e/24-scm_02_e.htm#fnt-51" TargetMode="External"/><Relationship Id="rId2" Type="http://schemas.openxmlformats.org/officeDocument/2006/relationships/hyperlink" Target="https://www.wto.org/english/docs_e/legal_e/24-scm_02_e.htm#fnt-50"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wto.org/english/docs_e/legal_e/24-scm_01_e.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wto.org/english/docs_e/legal_e/24-scm_01_e.htm#fnt-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wto.org/english/docs_e/legal_e/24-scm_01_e.htm#fnt-3" TargetMode="External"/><Relationship Id="rId2" Type="http://schemas.openxmlformats.org/officeDocument/2006/relationships/hyperlink" Target="https://www.wto.org/english/docs_e/legal_e/24-scm_01_e.htm#fnt-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838200" y="1615719"/>
            <a:ext cx="10515600" cy="1325562"/>
          </a:xfrm>
        </p:spPr>
        <p:txBody>
          <a:bodyPr>
            <a:normAutofit fontScale="90000"/>
          </a:bodyPr>
          <a:lstStyle/>
          <a:p>
            <a:pPr algn="l" defTabSz="914400">
              <a:lnSpc>
                <a:spcPct val="90000"/>
              </a:lnSpc>
              <a:spcBef>
                <a:spcPct val="0"/>
              </a:spcBef>
              <a:buNone/>
            </a:pPr>
            <a:r>
              <a:rPr lang="pl-PL" sz="5300" b="1" i="1" dirty="0">
                <a:solidFill>
                  <a:schemeClr val="tx1"/>
                </a:solidFill>
                <a:latin typeface="Century Gothic"/>
              </a:rPr>
              <a:t>SUBSIDIES AND COUNTERVAILING MEASURES </a:t>
            </a:r>
            <a:br>
              <a:rPr lang="pl-PL" sz="4400" b="1" i="1" dirty="0">
                <a:solidFill>
                  <a:schemeClr val="tx1"/>
                </a:solidFill>
                <a:latin typeface="Century Gothic"/>
              </a:rPr>
            </a:br>
            <a:br>
              <a:rPr lang="pl-PL" sz="4400" b="1" i="1" dirty="0">
                <a:solidFill>
                  <a:schemeClr val="tx1"/>
                </a:solidFill>
                <a:latin typeface="Century Gothic"/>
              </a:rPr>
            </a:br>
            <a:r>
              <a:rPr lang="pl-PL" sz="4400" b="1" i="1" dirty="0">
                <a:solidFill>
                  <a:schemeClr val="tx1"/>
                </a:solidFill>
                <a:latin typeface="Century Gothic"/>
              </a:rPr>
              <a:t>WTO LAW ON STATE AIDS</a:t>
            </a:r>
            <a:endParaRPr lang="pl-PL" b="1" i="1" dirty="0"/>
          </a:p>
        </p:txBody>
      </p:sp>
      <p:sp>
        <p:nvSpPr>
          <p:cNvPr id="2" name="pole tekstowe 1">
            <a:extLst>
              <a:ext uri="{FF2B5EF4-FFF2-40B4-BE49-F238E27FC236}">
                <a16:creationId xmlns:a16="http://schemas.microsoft.com/office/drawing/2014/main" id="{8BABD6A9-355F-4B03-83B6-D4E54BD7050D}"/>
              </a:ext>
            </a:extLst>
          </p:cNvPr>
          <p:cNvSpPr txBox="1"/>
          <p:nvPr/>
        </p:nvSpPr>
        <p:spPr>
          <a:xfrm>
            <a:off x="444616" y="6165908"/>
            <a:ext cx="11492918" cy="369332"/>
          </a:xfrm>
          <a:prstGeom prst="rect">
            <a:avLst/>
          </a:prstGeom>
          <a:noFill/>
        </p:spPr>
        <p:txBody>
          <a:bodyPr wrap="square" rtlCol="0">
            <a:spAutoFit/>
          </a:bodyPr>
          <a:lstStyle/>
          <a:p>
            <a:r>
              <a:rPr lang="pl-PL" b="1" dirty="0"/>
              <a:t>© ŁUKASZ STĘPKOWSKI, CHAIR OF INT’L AND EUROPEAN LAW</a:t>
            </a:r>
          </a:p>
        </p:txBody>
      </p:sp>
    </p:spTree>
    <p:extLst>
      <p:ext uri="{BB962C8B-B14F-4D97-AF65-F5344CB8AC3E}">
        <p14:creationId xmlns:p14="http://schemas.microsoft.com/office/powerpoint/2010/main" val="21414378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73892A-038B-4F4B-AD94-84F4DBF8CD05}"/>
              </a:ext>
            </a:extLst>
          </p:cNvPr>
          <p:cNvSpPr>
            <a:spLocks noGrp="1"/>
          </p:cNvSpPr>
          <p:nvPr>
            <p:ph type="title"/>
          </p:nvPr>
        </p:nvSpPr>
        <p:spPr>
          <a:xfrm>
            <a:off x="0" y="15082"/>
            <a:ext cx="12192000" cy="662781"/>
          </a:xfrm>
        </p:spPr>
        <p:txBody>
          <a:bodyPr>
            <a:normAutofit fontScale="90000"/>
          </a:bodyPr>
          <a:lstStyle/>
          <a:p>
            <a:r>
              <a:rPr lang="pl-PL" b="1" dirty="0"/>
              <a:t>STATE AIDS AND THE WTO</a:t>
            </a:r>
          </a:p>
        </p:txBody>
      </p:sp>
      <p:sp>
        <p:nvSpPr>
          <p:cNvPr id="4" name="Symbol zastępczy zawartości 3">
            <a:extLst>
              <a:ext uri="{FF2B5EF4-FFF2-40B4-BE49-F238E27FC236}">
                <a16:creationId xmlns:a16="http://schemas.microsoft.com/office/drawing/2014/main" id="{8EF72A08-F5AE-49AA-A37C-AE92B2BF66F0}"/>
              </a:ext>
            </a:extLst>
          </p:cNvPr>
          <p:cNvSpPr>
            <a:spLocks noGrp="1"/>
          </p:cNvSpPr>
          <p:nvPr>
            <p:ph idx="1"/>
          </p:nvPr>
        </p:nvSpPr>
        <p:spPr>
          <a:xfrm>
            <a:off x="0" y="604007"/>
            <a:ext cx="12192000" cy="6238911"/>
          </a:xfrm>
        </p:spPr>
        <p:txBody>
          <a:bodyPr>
            <a:normAutofit/>
          </a:bodyPr>
          <a:lstStyle/>
          <a:p>
            <a:r>
              <a:rPr lang="pl-PL" dirty="0"/>
              <a:t>„Red”, „</a:t>
            </a:r>
            <a:r>
              <a:rPr lang="pl-PL" dirty="0" err="1"/>
              <a:t>yellow</a:t>
            </a:r>
            <a:r>
              <a:rPr lang="pl-PL" dirty="0"/>
              <a:t>” and „</a:t>
            </a:r>
            <a:r>
              <a:rPr lang="pl-PL" dirty="0" err="1"/>
              <a:t>green</a:t>
            </a:r>
            <a:r>
              <a:rPr lang="pl-PL" dirty="0"/>
              <a:t> </a:t>
            </a:r>
            <a:r>
              <a:rPr lang="pl-PL" dirty="0" err="1"/>
              <a:t>light</a:t>
            </a:r>
            <a:r>
              <a:rPr lang="pl-PL" dirty="0"/>
              <a:t>” </a:t>
            </a:r>
            <a:r>
              <a:rPr lang="pl-PL" dirty="0" err="1"/>
              <a:t>specific</a:t>
            </a:r>
            <a:r>
              <a:rPr lang="pl-PL" dirty="0"/>
              <a:t> </a:t>
            </a:r>
            <a:r>
              <a:rPr lang="pl-PL" dirty="0" err="1"/>
              <a:t>subsidies</a:t>
            </a:r>
            <a:r>
              <a:rPr lang="pl-PL" dirty="0"/>
              <a:t> (Hoffmann/</a:t>
            </a:r>
            <a:r>
              <a:rPr lang="pl-PL" dirty="0" err="1"/>
              <a:t>Micheau</a:t>
            </a:r>
            <a:r>
              <a:rPr lang="pl-PL" dirty="0"/>
              <a:t>, op. cit., p. 490)</a:t>
            </a:r>
          </a:p>
          <a:p>
            <a:r>
              <a:rPr lang="pl-PL" dirty="0" err="1"/>
              <a:t>There</a:t>
            </a:r>
            <a:r>
              <a:rPr lang="pl-PL" dirty="0"/>
              <a:t> </a:t>
            </a:r>
            <a:r>
              <a:rPr lang="pl-PL" dirty="0" err="1"/>
              <a:t>are</a:t>
            </a:r>
            <a:r>
              <a:rPr lang="pl-PL" dirty="0"/>
              <a:t> </a:t>
            </a:r>
            <a:r>
              <a:rPr lang="pl-PL" dirty="0" err="1"/>
              <a:t>three</a:t>
            </a:r>
            <a:r>
              <a:rPr lang="pl-PL" dirty="0"/>
              <a:t> (</a:t>
            </a:r>
            <a:r>
              <a:rPr lang="pl-PL" dirty="0" err="1"/>
              <a:t>albeit</a:t>
            </a:r>
            <a:r>
              <a:rPr lang="pl-PL" dirty="0"/>
              <a:t> in </a:t>
            </a:r>
            <a:r>
              <a:rPr lang="pl-PL" dirty="0" err="1"/>
              <a:t>practice</a:t>
            </a:r>
            <a:r>
              <a:rPr lang="pl-PL" dirty="0"/>
              <a:t> </a:t>
            </a:r>
            <a:r>
              <a:rPr lang="pl-PL" dirty="0" err="1"/>
              <a:t>two</a:t>
            </a:r>
            <a:r>
              <a:rPr lang="pl-PL" dirty="0"/>
              <a:t>) </a:t>
            </a:r>
            <a:r>
              <a:rPr lang="pl-PL" dirty="0" err="1"/>
              <a:t>categories</a:t>
            </a:r>
            <a:r>
              <a:rPr lang="pl-PL" dirty="0"/>
              <a:t> of </a:t>
            </a:r>
            <a:r>
              <a:rPr lang="pl-PL" dirty="0" err="1"/>
              <a:t>subsidies</a:t>
            </a:r>
            <a:endParaRPr lang="pl-PL" dirty="0"/>
          </a:p>
          <a:p>
            <a:r>
              <a:rPr lang="pl-PL" dirty="0"/>
              <a:t>Red </a:t>
            </a:r>
            <a:r>
              <a:rPr lang="pl-PL" dirty="0" err="1"/>
              <a:t>light</a:t>
            </a:r>
            <a:r>
              <a:rPr lang="pl-PL" dirty="0"/>
              <a:t> </a:t>
            </a:r>
            <a:r>
              <a:rPr lang="pl-PL" dirty="0" err="1"/>
              <a:t>subsidies</a:t>
            </a:r>
            <a:r>
              <a:rPr lang="pl-PL" dirty="0"/>
              <a:t> </a:t>
            </a:r>
            <a:r>
              <a:rPr lang="pl-PL" dirty="0" err="1"/>
              <a:t>are</a:t>
            </a:r>
            <a:r>
              <a:rPr lang="pl-PL" dirty="0"/>
              <a:t> </a:t>
            </a:r>
            <a:r>
              <a:rPr lang="pl-PL" dirty="0" err="1"/>
              <a:t>prohibited</a:t>
            </a:r>
            <a:r>
              <a:rPr lang="pl-PL" dirty="0"/>
              <a:t> </a:t>
            </a:r>
            <a:r>
              <a:rPr lang="pl-PL" dirty="0" err="1"/>
              <a:t>subsidies</a:t>
            </a:r>
            <a:r>
              <a:rPr lang="pl-PL" dirty="0"/>
              <a:t> </a:t>
            </a:r>
            <a:r>
              <a:rPr lang="pl-PL" dirty="0" err="1"/>
              <a:t>under</a:t>
            </a:r>
            <a:r>
              <a:rPr lang="pl-PL" dirty="0"/>
              <a:t> </a:t>
            </a:r>
            <a:r>
              <a:rPr lang="pl-PL" dirty="0" err="1"/>
              <a:t>Article</a:t>
            </a:r>
            <a:r>
              <a:rPr lang="pl-PL" dirty="0"/>
              <a:t> 3 SCM</a:t>
            </a:r>
          </a:p>
          <a:p>
            <a:r>
              <a:rPr lang="en-US" dirty="0"/>
              <a:t>3.1    Except as provided in the Agreement on Agriculture, the following subsidies, within the meaning of Article 1, shall be prohibited:</a:t>
            </a:r>
          </a:p>
          <a:p>
            <a:r>
              <a:rPr lang="en-US" dirty="0"/>
              <a:t>(a)    subsidies contingent, in law or in fact</a:t>
            </a:r>
            <a:r>
              <a:rPr lang="en-US" baseline="30000" dirty="0">
                <a:hlinkClick r:id="rId2"/>
              </a:rPr>
              <a:t>(4)</a:t>
            </a:r>
            <a:r>
              <a:rPr lang="en-US" dirty="0"/>
              <a:t>, whether solely or as one of several other conditions, upon export performance, including those illustrated in Annex I</a:t>
            </a:r>
            <a:r>
              <a:rPr lang="en-US" baseline="30000" dirty="0">
                <a:hlinkClick r:id="rId3"/>
              </a:rPr>
              <a:t>(5)</a:t>
            </a:r>
            <a:r>
              <a:rPr lang="en-US" dirty="0"/>
              <a:t>;</a:t>
            </a:r>
          </a:p>
          <a:p>
            <a:r>
              <a:rPr lang="en-US" dirty="0"/>
              <a:t>(b)    subsidies contingent, whether solely or as one of several other conditions, upon the use of domestic over imported goods.</a:t>
            </a:r>
          </a:p>
          <a:p>
            <a:r>
              <a:rPr lang="en-US" dirty="0"/>
              <a:t>3.2    A Member shall neither grant nor maintain subsidies referred to in paragraph 1.</a:t>
            </a:r>
          </a:p>
          <a:p>
            <a:endParaRPr lang="pl-PL" dirty="0"/>
          </a:p>
        </p:txBody>
      </p:sp>
    </p:spTree>
    <p:extLst>
      <p:ext uri="{BB962C8B-B14F-4D97-AF65-F5344CB8AC3E}">
        <p14:creationId xmlns:p14="http://schemas.microsoft.com/office/powerpoint/2010/main" val="2208462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73892A-038B-4F4B-AD94-84F4DBF8CD05}"/>
              </a:ext>
            </a:extLst>
          </p:cNvPr>
          <p:cNvSpPr>
            <a:spLocks noGrp="1"/>
          </p:cNvSpPr>
          <p:nvPr>
            <p:ph type="title"/>
          </p:nvPr>
        </p:nvSpPr>
        <p:spPr>
          <a:xfrm>
            <a:off x="0" y="15082"/>
            <a:ext cx="12192000" cy="662781"/>
          </a:xfrm>
        </p:spPr>
        <p:txBody>
          <a:bodyPr>
            <a:normAutofit fontScale="90000"/>
          </a:bodyPr>
          <a:lstStyle/>
          <a:p>
            <a:r>
              <a:rPr lang="pl-PL" b="1" dirty="0"/>
              <a:t>STATE AIDS AND THE WTO</a:t>
            </a:r>
          </a:p>
        </p:txBody>
      </p:sp>
      <p:sp>
        <p:nvSpPr>
          <p:cNvPr id="4" name="Symbol zastępczy zawartości 3">
            <a:extLst>
              <a:ext uri="{FF2B5EF4-FFF2-40B4-BE49-F238E27FC236}">
                <a16:creationId xmlns:a16="http://schemas.microsoft.com/office/drawing/2014/main" id="{8EF72A08-F5AE-49AA-A37C-AE92B2BF66F0}"/>
              </a:ext>
            </a:extLst>
          </p:cNvPr>
          <p:cNvSpPr>
            <a:spLocks noGrp="1"/>
          </p:cNvSpPr>
          <p:nvPr>
            <p:ph idx="1"/>
          </p:nvPr>
        </p:nvSpPr>
        <p:spPr>
          <a:xfrm>
            <a:off x="0" y="604007"/>
            <a:ext cx="12192000" cy="6238911"/>
          </a:xfrm>
        </p:spPr>
        <p:txBody>
          <a:bodyPr>
            <a:normAutofit lnSpcReduction="10000"/>
          </a:bodyPr>
          <a:lstStyle/>
          <a:p>
            <a:r>
              <a:rPr lang="pl-PL" dirty="0" err="1"/>
              <a:t>Prohibited</a:t>
            </a:r>
            <a:r>
              <a:rPr lang="pl-PL" dirty="0"/>
              <a:t> </a:t>
            </a:r>
            <a:r>
              <a:rPr lang="pl-PL" dirty="0" err="1"/>
              <a:t>subsidies</a:t>
            </a:r>
            <a:r>
              <a:rPr lang="pl-PL" dirty="0"/>
              <a:t> </a:t>
            </a:r>
            <a:r>
              <a:rPr lang="pl-PL" dirty="0" err="1"/>
              <a:t>may</a:t>
            </a:r>
            <a:r>
              <a:rPr lang="pl-PL" dirty="0"/>
              <a:t> be </a:t>
            </a:r>
            <a:r>
              <a:rPr lang="pl-PL" dirty="0" err="1"/>
              <a:t>remedied</a:t>
            </a:r>
            <a:r>
              <a:rPr lang="pl-PL" dirty="0"/>
              <a:t> </a:t>
            </a:r>
            <a:r>
              <a:rPr lang="pl-PL" dirty="0" err="1"/>
              <a:t>under</a:t>
            </a:r>
            <a:r>
              <a:rPr lang="pl-PL" dirty="0"/>
              <a:t> </a:t>
            </a:r>
            <a:r>
              <a:rPr lang="pl-PL" dirty="0" err="1"/>
              <a:t>Article</a:t>
            </a:r>
            <a:r>
              <a:rPr lang="pl-PL" dirty="0"/>
              <a:t> 4 SCM</a:t>
            </a:r>
          </a:p>
          <a:p>
            <a:r>
              <a:rPr lang="en-US" dirty="0"/>
              <a:t>4.7    If the measure in question is found to be a prohibited subsidy, the panel shall recommend that the subsidizing Member withdraw the subsidy without delay. In this regard, the panel shall specify in its recommendation the time‑period within which the measure must be withdrawn.</a:t>
            </a:r>
            <a:endParaRPr lang="pl-PL" dirty="0"/>
          </a:p>
          <a:p>
            <a:r>
              <a:rPr lang="pl-PL" b="1" dirty="0" err="1"/>
              <a:t>There</a:t>
            </a:r>
            <a:r>
              <a:rPr lang="pl-PL" b="1" dirty="0"/>
              <a:t> </a:t>
            </a:r>
            <a:r>
              <a:rPr lang="pl-PL" b="1" dirty="0" err="1"/>
              <a:t>is</a:t>
            </a:r>
            <a:r>
              <a:rPr lang="pl-PL" b="1" dirty="0"/>
              <a:t> no ex </a:t>
            </a:r>
            <a:r>
              <a:rPr lang="pl-PL" b="1" dirty="0" err="1"/>
              <a:t>tunc</a:t>
            </a:r>
            <a:r>
              <a:rPr lang="pl-PL" b="1" dirty="0"/>
              <a:t> (i.e. </a:t>
            </a:r>
            <a:r>
              <a:rPr lang="pl-PL" b="1" dirty="0" err="1"/>
              <a:t>retroactive</a:t>
            </a:r>
            <a:r>
              <a:rPr lang="pl-PL" b="1" dirty="0"/>
              <a:t>) </a:t>
            </a:r>
            <a:r>
              <a:rPr lang="pl-PL" b="1" dirty="0" err="1"/>
              <a:t>effect</a:t>
            </a:r>
            <a:r>
              <a:rPr lang="pl-PL" b="1" dirty="0"/>
              <a:t>, the </a:t>
            </a:r>
            <a:r>
              <a:rPr lang="pl-PL" b="1" dirty="0" err="1"/>
              <a:t>determination</a:t>
            </a:r>
            <a:r>
              <a:rPr lang="pl-PL" b="1" dirty="0"/>
              <a:t> </a:t>
            </a:r>
            <a:r>
              <a:rPr lang="pl-PL" b="1" dirty="0" err="1"/>
              <a:t>is</a:t>
            </a:r>
            <a:r>
              <a:rPr lang="pl-PL" b="1" dirty="0"/>
              <a:t> </a:t>
            </a:r>
            <a:r>
              <a:rPr lang="pl-PL" b="1" dirty="0" err="1"/>
              <a:t>only</a:t>
            </a:r>
            <a:r>
              <a:rPr lang="pl-PL" b="1" dirty="0"/>
              <a:t> pro futuro</a:t>
            </a:r>
          </a:p>
          <a:p>
            <a:r>
              <a:rPr lang="pl-PL" b="1" dirty="0"/>
              <a:t>No </a:t>
            </a:r>
            <a:r>
              <a:rPr lang="pl-PL" b="1" dirty="0" err="1"/>
              <a:t>repayment</a:t>
            </a:r>
            <a:r>
              <a:rPr lang="pl-PL" b="1" dirty="0"/>
              <a:t>/</a:t>
            </a:r>
            <a:r>
              <a:rPr lang="pl-PL" b="1" dirty="0" err="1"/>
              <a:t>recovery</a:t>
            </a:r>
            <a:endParaRPr lang="pl-PL" b="1" dirty="0"/>
          </a:p>
          <a:p>
            <a:r>
              <a:rPr lang="en-US" dirty="0"/>
              <a:t>4.10    In the event the recommendation of the DSB is not followed within the time‑period specified by the panel, which shall commence from the date of adoption of the panel’s report or the Appellate Body’s report, the DSB shall grant authorization to the complaining Member to take appropriate</a:t>
            </a:r>
            <a:r>
              <a:rPr lang="en-US" baseline="30000" dirty="0">
                <a:hlinkClick r:id="rId2"/>
              </a:rPr>
              <a:t>(9)</a:t>
            </a:r>
            <a:r>
              <a:rPr lang="en-US" dirty="0"/>
              <a:t> countermeasures, unless the DSB decides by consensus to reject the request.</a:t>
            </a:r>
            <a:endParaRPr lang="pl-PL" b="1" dirty="0"/>
          </a:p>
        </p:txBody>
      </p:sp>
    </p:spTree>
    <p:extLst>
      <p:ext uri="{BB962C8B-B14F-4D97-AF65-F5344CB8AC3E}">
        <p14:creationId xmlns:p14="http://schemas.microsoft.com/office/powerpoint/2010/main" val="27897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73892A-038B-4F4B-AD94-84F4DBF8CD05}"/>
              </a:ext>
            </a:extLst>
          </p:cNvPr>
          <p:cNvSpPr>
            <a:spLocks noGrp="1"/>
          </p:cNvSpPr>
          <p:nvPr>
            <p:ph type="title"/>
          </p:nvPr>
        </p:nvSpPr>
        <p:spPr>
          <a:xfrm>
            <a:off x="0" y="15082"/>
            <a:ext cx="12192000" cy="662781"/>
          </a:xfrm>
        </p:spPr>
        <p:txBody>
          <a:bodyPr>
            <a:normAutofit fontScale="90000"/>
          </a:bodyPr>
          <a:lstStyle/>
          <a:p>
            <a:r>
              <a:rPr lang="pl-PL" b="1" dirty="0"/>
              <a:t>STATE AIDS AND THE WTO</a:t>
            </a:r>
          </a:p>
        </p:txBody>
      </p:sp>
      <p:sp>
        <p:nvSpPr>
          <p:cNvPr id="4" name="Symbol zastępczy zawartości 3">
            <a:extLst>
              <a:ext uri="{FF2B5EF4-FFF2-40B4-BE49-F238E27FC236}">
                <a16:creationId xmlns:a16="http://schemas.microsoft.com/office/drawing/2014/main" id="{8EF72A08-F5AE-49AA-A37C-AE92B2BF66F0}"/>
              </a:ext>
            </a:extLst>
          </p:cNvPr>
          <p:cNvSpPr>
            <a:spLocks noGrp="1"/>
          </p:cNvSpPr>
          <p:nvPr>
            <p:ph idx="1"/>
          </p:nvPr>
        </p:nvSpPr>
        <p:spPr>
          <a:xfrm>
            <a:off x="0" y="604007"/>
            <a:ext cx="12192000" cy="6238911"/>
          </a:xfrm>
        </p:spPr>
        <p:txBody>
          <a:bodyPr/>
          <a:lstStyle/>
          <a:p>
            <a:r>
              <a:rPr lang="pl-PL" dirty="0"/>
              <a:t>„</a:t>
            </a:r>
            <a:r>
              <a:rPr lang="pl-PL" dirty="0" err="1"/>
              <a:t>Yellow</a:t>
            </a:r>
            <a:r>
              <a:rPr lang="pl-PL" dirty="0"/>
              <a:t> </a:t>
            </a:r>
            <a:r>
              <a:rPr lang="pl-PL" dirty="0" err="1"/>
              <a:t>light</a:t>
            </a:r>
            <a:r>
              <a:rPr lang="pl-PL" dirty="0"/>
              <a:t>” </a:t>
            </a:r>
            <a:r>
              <a:rPr lang="pl-PL" dirty="0" err="1"/>
              <a:t>or</a:t>
            </a:r>
            <a:r>
              <a:rPr lang="pl-PL" dirty="0"/>
              <a:t> </a:t>
            </a:r>
            <a:r>
              <a:rPr lang="pl-PL" dirty="0" err="1"/>
              <a:t>actionable</a:t>
            </a:r>
            <a:r>
              <a:rPr lang="pl-PL" dirty="0"/>
              <a:t> </a:t>
            </a:r>
            <a:r>
              <a:rPr lang="pl-PL" dirty="0" err="1"/>
              <a:t>measures</a:t>
            </a:r>
            <a:endParaRPr lang="pl-PL" dirty="0"/>
          </a:p>
          <a:p>
            <a:r>
              <a:rPr lang="en-US" dirty="0"/>
              <a:t>No Member should cause, through the use of any subsidy referred to in paragraphs 1 and 2 of Article 1, adverse effects to the interests of other Members, i.e.:</a:t>
            </a:r>
          </a:p>
          <a:p>
            <a:r>
              <a:rPr lang="en-US" dirty="0"/>
              <a:t>(a)    injury to the domestic industry of another Member</a:t>
            </a:r>
            <a:r>
              <a:rPr lang="en-US" baseline="30000" dirty="0">
                <a:hlinkClick r:id="rId2"/>
              </a:rPr>
              <a:t>(11)</a:t>
            </a:r>
            <a:r>
              <a:rPr lang="en-US" dirty="0"/>
              <a:t>;</a:t>
            </a:r>
            <a:br>
              <a:rPr lang="en-US" dirty="0"/>
            </a:br>
            <a:r>
              <a:rPr lang="en-US" dirty="0"/>
              <a:t> </a:t>
            </a:r>
          </a:p>
          <a:p>
            <a:r>
              <a:rPr lang="en-US" dirty="0"/>
              <a:t>(b)    nullification or impairment of benefits accruing directly or indirectly to other Members under GATT 1994 in particular the benefits of concessions bound under Article II of GATT 1994</a:t>
            </a:r>
            <a:r>
              <a:rPr lang="en-US" baseline="30000" dirty="0">
                <a:hlinkClick r:id="rId3"/>
              </a:rPr>
              <a:t>(12)</a:t>
            </a:r>
            <a:r>
              <a:rPr lang="en-US" dirty="0"/>
              <a:t>;</a:t>
            </a:r>
            <a:br>
              <a:rPr lang="en-US" dirty="0"/>
            </a:br>
            <a:r>
              <a:rPr lang="en-US" dirty="0"/>
              <a:t> </a:t>
            </a:r>
          </a:p>
          <a:p>
            <a:r>
              <a:rPr lang="en-US" dirty="0"/>
              <a:t>(c)    serious prejudice to the interests of another Member.</a:t>
            </a:r>
            <a:r>
              <a:rPr lang="en-US" baseline="30000" dirty="0">
                <a:hlinkClick r:id="rId4"/>
              </a:rPr>
              <a:t>(13)</a:t>
            </a:r>
            <a:endParaRPr lang="en-US" dirty="0"/>
          </a:p>
          <a:p>
            <a:r>
              <a:rPr lang="en-US" dirty="0"/>
              <a:t>This Article does not apply to subsidies maintained on agricultural products as provided in Article 13 of the Agreement on Agriculture.</a:t>
            </a:r>
          </a:p>
          <a:p>
            <a:endParaRPr lang="pl-PL" dirty="0"/>
          </a:p>
        </p:txBody>
      </p:sp>
    </p:spTree>
    <p:extLst>
      <p:ext uri="{BB962C8B-B14F-4D97-AF65-F5344CB8AC3E}">
        <p14:creationId xmlns:p14="http://schemas.microsoft.com/office/powerpoint/2010/main" val="2462945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73892A-038B-4F4B-AD94-84F4DBF8CD05}"/>
              </a:ext>
            </a:extLst>
          </p:cNvPr>
          <p:cNvSpPr>
            <a:spLocks noGrp="1"/>
          </p:cNvSpPr>
          <p:nvPr>
            <p:ph type="title"/>
          </p:nvPr>
        </p:nvSpPr>
        <p:spPr>
          <a:xfrm>
            <a:off x="0" y="15082"/>
            <a:ext cx="12192000" cy="662781"/>
          </a:xfrm>
        </p:spPr>
        <p:txBody>
          <a:bodyPr>
            <a:normAutofit fontScale="90000"/>
          </a:bodyPr>
          <a:lstStyle/>
          <a:p>
            <a:r>
              <a:rPr lang="pl-PL" b="1" dirty="0"/>
              <a:t>STATE AIDS AND THE WTO</a:t>
            </a:r>
          </a:p>
        </p:txBody>
      </p:sp>
      <p:sp>
        <p:nvSpPr>
          <p:cNvPr id="4" name="Symbol zastępczy zawartości 3">
            <a:extLst>
              <a:ext uri="{FF2B5EF4-FFF2-40B4-BE49-F238E27FC236}">
                <a16:creationId xmlns:a16="http://schemas.microsoft.com/office/drawing/2014/main" id="{8EF72A08-F5AE-49AA-A37C-AE92B2BF66F0}"/>
              </a:ext>
            </a:extLst>
          </p:cNvPr>
          <p:cNvSpPr>
            <a:spLocks noGrp="1"/>
          </p:cNvSpPr>
          <p:nvPr>
            <p:ph idx="1"/>
          </p:nvPr>
        </p:nvSpPr>
        <p:spPr>
          <a:xfrm>
            <a:off x="0" y="604007"/>
            <a:ext cx="12192000" cy="6238911"/>
          </a:xfrm>
        </p:spPr>
        <p:txBody>
          <a:bodyPr/>
          <a:lstStyle/>
          <a:p>
            <a:r>
              <a:rPr lang="pl-PL" dirty="0" err="1"/>
              <a:t>Remedies</a:t>
            </a:r>
            <a:r>
              <a:rPr lang="pl-PL" dirty="0"/>
              <a:t> on </a:t>
            </a:r>
            <a:r>
              <a:rPr lang="pl-PL" dirty="0" err="1"/>
              <a:t>actionable</a:t>
            </a:r>
            <a:r>
              <a:rPr lang="pl-PL" dirty="0"/>
              <a:t> </a:t>
            </a:r>
            <a:r>
              <a:rPr lang="pl-PL" dirty="0" err="1"/>
              <a:t>subsidies</a:t>
            </a:r>
            <a:r>
              <a:rPr lang="pl-PL" dirty="0"/>
              <a:t> : 7 SCM</a:t>
            </a:r>
          </a:p>
          <a:p>
            <a:r>
              <a:rPr lang="en-US" dirty="0"/>
              <a:t>7.8    Where a panel report or an Appellate Body report is adopted in which it is determined that any subsidy has resulted in adverse effects to the interests of another Member within the meaning of Article 5, the Member granting or maintaining such subsidy shall take appropriate steps to remove the adverse effects or shall withdraw the subsidy.</a:t>
            </a:r>
          </a:p>
          <a:p>
            <a:r>
              <a:rPr lang="en-US" dirty="0"/>
              <a:t>7.9    In the event the Member has not taken appropriate steps to remove the adverse effects of the subsidy or withdraw the subsidy within six months from the date when the DSB adopts the panel report or the Appellate Body report, and in the absence of agreement on compensation, the DSB shall grant authorization to the complaining Member to take countermeasures, commensurate with the degree and nature of the adverse effects determined to exist, unless the DSB decides by consensus to reject the request.</a:t>
            </a:r>
          </a:p>
          <a:p>
            <a:endParaRPr lang="pl-PL" dirty="0"/>
          </a:p>
        </p:txBody>
      </p:sp>
    </p:spTree>
    <p:extLst>
      <p:ext uri="{BB962C8B-B14F-4D97-AF65-F5344CB8AC3E}">
        <p14:creationId xmlns:p14="http://schemas.microsoft.com/office/powerpoint/2010/main" val="2017871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73892A-038B-4F4B-AD94-84F4DBF8CD05}"/>
              </a:ext>
            </a:extLst>
          </p:cNvPr>
          <p:cNvSpPr>
            <a:spLocks noGrp="1"/>
          </p:cNvSpPr>
          <p:nvPr>
            <p:ph type="title"/>
          </p:nvPr>
        </p:nvSpPr>
        <p:spPr>
          <a:xfrm>
            <a:off x="0" y="15082"/>
            <a:ext cx="12192000" cy="662781"/>
          </a:xfrm>
        </p:spPr>
        <p:txBody>
          <a:bodyPr>
            <a:normAutofit fontScale="90000"/>
          </a:bodyPr>
          <a:lstStyle/>
          <a:p>
            <a:r>
              <a:rPr lang="pl-PL" b="1" dirty="0"/>
              <a:t>STATE AIDS AND THE WTO</a:t>
            </a:r>
          </a:p>
        </p:txBody>
      </p:sp>
      <p:sp>
        <p:nvSpPr>
          <p:cNvPr id="4" name="Symbol zastępczy zawartości 3">
            <a:extLst>
              <a:ext uri="{FF2B5EF4-FFF2-40B4-BE49-F238E27FC236}">
                <a16:creationId xmlns:a16="http://schemas.microsoft.com/office/drawing/2014/main" id="{8EF72A08-F5AE-49AA-A37C-AE92B2BF66F0}"/>
              </a:ext>
            </a:extLst>
          </p:cNvPr>
          <p:cNvSpPr>
            <a:spLocks noGrp="1"/>
          </p:cNvSpPr>
          <p:nvPr>
            <p:ph idx="1"/>
          </p:nvPr>
        </p:nvSpPr>
        <p:spPr>
          <a:xfrm>
            <a:off x="0" y="604007"/>
            <a:ext cx="12192000" cy="6238911"/>
          </a:xfrm>
        </p:spPr>
        <p:txBody>
          <a:bodyPr/>
          <a:lstStyle/>
          <a:p>
            <a:r>
              <a:rPr lang="pl-PL" dirty="0"/>
              <a:t>‚Green’ </a:t>
            </a:r>
            <a:r>
              <a:rPr lang="pl-PL" dirty="0" err="1"/>
              <a:t>subsidies</a:t>
            </a:r>
            <a:r>
              <a:rPr lang="pl-PL" dirty="0"/>
              <a:t> : non-</a:t>
            </a:r>
            <a:r>
              <a:rPr lang="pl-PL" dirty="0" err="1"/>
              <a:t>actionable</a:t>
            </a:r>
            <a:r>
              <a:rPr lang="pl-PL" dirty="0"/>
              <a:t> </a:t>
            </a:r>
            <a:r>
              <a:rPr lang="pl-PL" dirty="0" err="1"/>
              <a:t>subsidies</a:t>
            </a:r>
            <a:endParaRPr lang="pl-PL" dirty="0"/>
          </a:p>
          <a:p>
            <a:r>
              <a:rPr lang="pl-PL" dirty="0" err="1"/>
              <a:t>Unspecific</a:t>
            </a:r>
            <a:r>
              <a:rPr lang="pl-PL" dirty="0"/>
              <a:t> </a:t>
            </a:r>
            <a:r>
              <a:rPr lang="pl-PL" dirty="0" err="1"/>
              <a:t>subsidies</a:t>
            </a:r>
            <a:endParaRPr lang="pl-PL" dirty="0"/>
          </a:p>
          <a:p>
            <a:r>
              <a:rPr lang="pl-PL" dirty="0" err="1"/>
              <a:t>Subsidies</a:t>
            </a:r>
            <a:r>
              <a:rPr lang="pl-PL" dirty="0"/>
              <a:t> </a:t>
            </a:r>
            <a:r>
              <a:rPr lang="pl-PL" dirty="0" err="1"/>
              <a:t>that</a:t>
            </a:r>
            <a:r>
              <a:rPr lang="pl-PL" dirty="0"/>
              <a:t> a</a:t>
            </a:r>
            <a:r>
              <a:rPr lang="en-US" dirty="0"/>
              <a:t>re specific within the meaning of Article 2 but which meet all of the conditions provided for in </a:t>
            </a:r>
            <a:r>
              <a:rPr lang="pl-PL" dirty="0"/>
              <a:t>8 SCM, </a:t>
            </a:r>
            <a:r>
              <a:rPr lang="en-US" dirty="0"/>
              <a:t>paragraphs 2(a), 2(b) or 2(c) </a:t>
            </a:r>
            <a:endParaRPr lang="pl-PL" dirty="0"/>
          </a:p>
          <a:p>
            <a:r>
              <a:rPr lang="pl-PL" dirty="0">
                <a:hlinkClick r:id="rId2"/>
              </a:rPr>
              <a:t>https://www.wto.org/english/docs_e/legal_e/24-scm_01_e.htm#articleVIII</a:t>
            </a:r>
            <a:endParaRPr lang="pl-PL" dirty="0"/>
          </a:p>
          <a:p>
            <a:r>
              <a:rPr lang="pl-PL" dirty="0"/>
              <a:t>9 SCM: </a:t>
            </a:r>
            <a:r>
              <a:rPr lang="pl-PL" dirty="0" err="1"/>
              <a:t>limited</a:t>
            </a:r>
            <a:r>
              <a:rPr lang="pl-PL" dirty="0"/>
              <a:t> </a:t>
            </a:r>
            <a:r>
              <a:rPr lang="pl-PL" dirty="0" err="1"/>
              <a:t>review</a:t>
            </a:r>
            <a:r>
              <a:rPr lang="pl-PL" dirty="0"/>
              <a:t> of </a:t>
            </a:r>
            <a:r>
              <a:rPr lang="pl-PL" dirty="0" err="1"/>
              <a:t>green</a:t>
            </a:r>
            <a:r>
              <a:rPr lang="pl-PL" dirty="0"/>
              <a:t> </a:t>
            </a:r>
            <a:r>
              <a:rPr lang="pl-PL" dirty="0" err="1"/>
              <a:t>subsidies</a:t>
            </a:r>
            <a:r>
              <a:rPr lang="pl-PL" dirty="0"/>
              <a:t> : „</a:t>
            </a:r>
            <a:r>
              <a:rPr lang="pl-PL" dirty="0" err="1"/>
              <a:t>somewhat</a:t>
            </a:r>
            <a:r>
              <a:rPr lang="pl-PL" dirty="0"/>
              <a:t> </a:t>
            </a:r>
            <a:r>
              <a:rPr lang="pl-PL" dirty="0" err="1"/>
              <a:t>actionable</a:t>
            </a:r>
            <a:r>
              <a:rPr lang="pl-PL" dirty="0"/>
              <a:t> </a:t>
            </a:r>
            <a:r>
              <a:rPr lang="pl-PL" dirty="0" err="1"/>
              <a:t>subsidies</a:t>
            </a:r>
            <a:r>
              <a:rPr lang="pl-PL" dirty="0"/>
              <a:t>”</a:t>
            </a:r>
          </a:p>
        </p:txBody>
      </p:sp>
    </p:spTree>
    <p:extLst>
      <p:ext uri="{BB962C8B-B14F-4D97-AF65-F5344CB8AC3E}">
        <p14:creationId xmlns:p14="http://schemas.microsoft.com/office/powerpoint/2010/main" val="3278019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73892A-038B-4F4B-AD94-84F4DBF8CD05}"/>
              </a:ext>
            </a:extLst>
          </p:cNvPr>
          <p:cNvSpPr>
            <a:spLocks noGrp="1"/>
          </p:cNvSpPr>
          <p:nvPr>
            <p:ph type="title"/>
          </p:nvPr>
        </p:nvSpPr>
        <p:spPr>
          <a:xfrm>
            <a:off x="0" y="15082"/>
            <a:ext cx="12192000" cy="662781"/>
          </a:xfrm>
        </p:spPr>
        <p:txBody>
          <a:bodyPr>
            <a:normAutofit fontScale="90000"/>
          </a:bodyPr>
          <a:lstStyle/>
          <a:p>
            <a:r>
              <a:rPr lang="pl-PL" b="1" dirty="0"/>
              <a:t>STATE AIDS AND THE WTO</a:t>
            </a:r>
          </a:p>
        </p:txBody>
      </p:sp>
      <p:sp>
        <p:nvSpPr>
          <p:cNvPr id="4" name="Symbol zastępczy zawartości 3">
            <a:extLst>
              <a:ext uri="{FF2B5EF4-FFF2-40B4-BE49-F238E27FC236}">
                <a16:creationId xmlns:a16="http://schemas.microsoft.com/office/drawing/2014/main" id="{8EF72A08-F5AE-49AA-A37C-AE92B2BF66F0}"/>
              </a:ext>
            </a:extLst>
          </p:cNvPr>
          <p:cNvSpPr>
            <a:spLocks noGrp="1"/>
          </p:cNvSpPr>
          <p:nvPr>
            <p:ph idx="1"/>
          </p:nvPr>
        </p:nvSpPr>
        <p:spPr>
          <a:xfrm>
            <a:off x="0" y="604007"/>
            <a:ext cx="12192000" cy="6238911"/>
          </a:xfrm>
        </p:spPr>
        <p:txBody>
          <a:bodyPr>
            <a:normAutofit fontScale="70000" lnSpcReduction="20000"/>
          </a:bodyPr>
          <a:lstStyle/>
          <a:p>
            <a:r>
              <a:rPr lang="en-US" b="1" dirty="0"/>
              <a:t>Article 19: Imposition and Collection of Countervailing Duties </a:t>
            </a:r>
          </a:p>
          <a:p>
            <a:r>
              <a:rPr lang="en-US" dirty="0"/>
              <a:t>19.1    If, after reasonable efforts have been made to complete consultations, a Member makes a final determination of the existence and amount of the subsidy and that, through the effects of the subsidy, the subsidized imports are causing injury, it may impose a countervailing duty in accordance with the provisions of this Article unless the subsidy or subsidies are withdrawn. </a:t>
            </a:r>
          </a:p>
          <a:p>
            <a:r>
              <a:rPr lang="en-US" dirty="0"/>
              <a:t>19.2    The decision whether or not to impose a countervailing duty in cases where all requirements for the imposition have been fulfilled, and the decision whether the amount of the countervailing duty to be imposed shall be the full amount of the subsidy or less, are decisions to be made by the authorities of the importing Member. It is desirable that the imposition should be permissive in the territory of all Members, that the duty should be less than the total amount of the subsidy if such lesser duty would be adequate to remove the injury to the domestic industry, and that procedures should be established which would allow the authorities concerned to take due account of representations made by domestic interested parties</a:t>
            </a:r>
            <a:r>
              <a:rPr lang="en-US" baseline="30000" dirty="0">
                <a:hlinkClick r:id="rId2"/>
              </a:rPr>
              <a:t>(50)</a:t>
            </a:r>
            <a:r>
              <a:rPr lang="en-US" dirty="0"/>
              <a:t> whose interests might be adversely affected by the imposition of a countervailing duty.</a:t>
            </a:r>
          </a:p>
          <a:p>
            <a:r>
              <a:rPr lang="en-US" dirty="0"/>
              <a:t>19.3    When a countervailing duty is imposed in respect of any product, such countervailing duty shall be levied, in the appropriate amounts in each case, on a non‑discriminatory basis on imports of such product from all sources found to be subsidized and causing injury, except as to imports from those sources which have renounced any subsidies in question or from which undertakings under the terms of this Agreement have been accepted. Any exporter whose exports are subject to a definitive countervailing duty but who was not actually investigated for reasons other than a refusal to cooperate, shall be entitled to an expedited review in order that the investigating authorities promptly establish an individual countervailing duty rate for that exporter.</a:t>
            </a:r>
          </a:p>
          <a:p>
            <a:r>
              <a:rPr lang="en-US"/>
              <a:t>19.4    No countervailing duty shall be levied </a:t>
            </a:r>
            <a:r>
              <a:rPr lang="en-US" baseline="30000">
                <a:hlinkClick r:id="rId3"/>
              </a:rPr>
              <a:t>(51)</a:t>
            </a:r>
            <a:r>
              <a:rPr lang="en-US"/>
              <a:t> on any imported product in excess of the amount of the subsidy found to exist, calculated in terms of subsidization per unit of the subsidized and exported product.</a:t>
            </a:r>
          </a:p>
          <a:p>
            <a:endParaRPr lang="pl-PL" dirty="0"/>
          </a:p>
        </p:txBody>
      </p:sp>
    </p:spTree>
    <p:extLst>
      <p:ext uri="{BB962C8B-B14F-4D97-AF65-F5344CB8AC3E}">
        <p14:creationId xmlns:p14="http://schemas.microsoft.com/office/powerpoint/2010/main" val="23005265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73892A-038B-4F4B-AD94-84F4DBF8CD05}"/>
              </a:ext>
            </a:extLst>
          </p:cNvPr>
          <p:cNvSpPr>
            <a:spLocks noGrp="1"/>
          </p:cNvSpPr>
          <p:nvPr>
            <p:ph type="title"/>
          </p:nvPr>
        </p:nvSpPr>
        <p:spPr>
          <a:xfrm>
            <a:off x="0" y="0"/>
            <a:ext cx="12192000" cy="771787"/>
          </a:xfrm>
        </p:spPr>
        <p:txBody>
          <a:bodyPr/>
          <a:lstStyle/>
          <a:p>
            <a:r>
              <a:rPr lang="en-GB" b="1" dirty="0"/>
              <a:t>Thank</a:t>
            </a:r>
            <a:r>
              <a:rPr lang="pl-PL" b="1" dirty="0"/>
              <a:t> </a:t>
            </a:r>
            <a:r>
              <a:rPr lang="pl-PL" b="1" dirty="0" err="1"/>
              <a:t>you</a:t>
            </a:r>
            <a:r>
              <a:rPr lang="pl-PL" b="1" dirty="0"/>
              <a:t> for </a:t>
            </a:r>
            <a:r>
              <a:rPr lang="pl-PL" b="1" dirty="0" err="1"/>
              <a:t>your</a:t>
            </a:r>
            <a:r>
              <a:rPr lang="pl-PL" b="1" dirty="0"/>
              <a:t> </a:t>
            </a:r>
            <a:r>
              <a:rPr lang="pl-PL" b="1" dirty="0" err="1"/>
              <a:t>attention</a:t>
            </a:r>
            <a:endParaRPr lang="pl-PL" b="1" dirty="0"/>
          </a:p>
        </p:txBody>
      </p:sp>
    </p:spTree>
    <p:extLst>
      <p:ext uri="{BB962C8B-B14F-4D97-AF65-F5344CB8AC3E}">
        <p14:creationId xmlns:p14="http://schemas.microsoft.com/office/powerpoint/2010/main" val="4083868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73892A-038B-4F4B-AD94-84F4DBF8CD05}"/>
              </a:ext>
            </a:extLst>
          </p:cNvPr>
          <p:cNvSpPr>
            <a:spLocks noGrp="1"/>
          </p:cNvSpPr>
          <p:nvPr>
            <p:ph type="title"/>
          </p:nvPr>
        </p:nvSpPr>
        <p:spPr>
          <a:xfrm>
            <a:off x="0" y="15082"/>
            <a:ext cx="12192000" cy="662781"/>
          </a:xfrm>
        </p:spPr>
        <p:txBody>
          <a:bodyPr>
            <a:normAutofit fontScale="90000"/>
          </a:bodyPr>
          <a:lstStyle/>
          <a:p>
            <a:r>
              <a:rPr lang="pl-PL" b="1" dirty="0"/>
              <a:t>STATE AIDS AND THE WTO</a:t>
            </a:r>
          </a:p>
        </p:txBody>
      </p:sp>
      <p:sp>
        <p:nvSpPr>
          <p:cNvPr id="4" name="Symbol zastępczy zawartości 3">
            <a:extLst>
              <a:ext uri="{FF2B5EF4-FFF2-40B4-BE49-F238E27FC236}">
                <a16:creationId xmlns:a16="http://schemas.microsoft.com/office/drawing/2014/main" id="{8EF72A08-F5AE-49AA-A37C-AE92B2BF66F0}"/>
              </a:ext>
            </a:extLst>
          </p:cNvPr>
          <p:cNvSpPr>
            <a:spLocks noGrp="1"/>
          </p:cNvSpPr>
          <p:nvPr>
            <p:ph idx="1"/>
          </p:nvPr>
        </p:nvSpPr>
        <p:spPr>
          <a:xfrm>
            <a:off x="0" y="604007"/>
            <a:ext cx="12192000" cy="6238911"/>
          </a:xfrm>
        </p:spPr>
        <p:txBody>
          <a:bodyPr/>
          <a:lstStyle/>
          <a:p>
            <a:r>
              <a:rPr lang="pl-PL" dirty="0"/>
              <a:t>EU </a:t>
            </a:r>
            <a:r>
              <a:rPr lang="pl-PL" dirty="0" err="1"/>
              <a:t>State</a:t>
            </a:r>
            <a:r>
              <a:rPr lang="pl-PL" dirty="0"/>
              <a:t> Aid law </a:t>
            </a:r>
            <a:r>
              <a:rPr lang="pl-PL" dirty="0" err="1"/>
              <a:t>is</a:t>
            </a:r>
            <a:r>
              <a:rPr lang="pl-PL" dirty="0"/>
              <a:t> not the </a:t>
            </a:r>
            <a:r>
              <a:rPr lang="pl-PL" dirty="0" err="1"/>
              <a:t>only</a:t>
            </a:r>
            <a:r>
              <a:rPr lang="pl-PL" dirty="0"/>
              <a:t> body of </a:t>
            </a:r>
            <a:r>
              <a:rPr lang="pl-PL" dirty="0" err="1"/>
              <a:t>legal</a:t>
            </a:r>
            <a:r>
              <a:rPr lang="pl-PL" dirty="0"/>
              <a:t> </a:t>
            </a:r>
            <a:r>
              <a:rPr lang="pl-PL" dirty="0" err="1"/>
              <a:t>rules</a:t>
            </a:r>
            <a:r>
              <a:rPr lang="pl-PL" dirty="0"/>
              <a:t> </a:t>
            </a:r>
            <a:r>
              <a:rPr lang="pl-PL" dirty="0" err="1"/>
              <a:t>that</a:t>
            </a:r>
            <a:r>
              <a:rPr lang="pl-PL" dirty="0"/>
              <a:t> </a:t>
            </a:r>
            <a:r>
              <a:rPr lang="pl-PL" dirty="0" err="1"/>
              <a:t>applies</a:t>
            </a:r>
            <a:r>
              <a:rPr lang="pl-PL" dirty="0"/>
              <a:t> to </a:t>
            </a:r>
            <a:r>
              <a:rPr lang="pl-PL" dirty="0" err="1"/>
              <a:t>State</a:t>
            </a:r>
            <a:r>
              <a:rPr lang="pl-PL" dirty="0"/>
              <a:t> </a:t>
            </a:r>
            <a:r>
              <a:rPr lang="pl-PL" dirty="0" err="1"/>
              <a:t>aid</a:t>
            </a:r>
            <a:r>
              <a:rPr lang="pl-PL" dirty="0"/>
              <a:t> </a:t>
            </a:r>
            <a:r>
              <a:rPr lang="pl-PL" dirty="0" err="1"/>
              <a:t>at</a:t>
            </a:r>
            <a:r>
              <a:rPr lang="pl-PL" dirty="0"/>
              <a:t> the </a:t>
            </a:r>
            <a:r>
              <a:rPr lang="pl-PL" dirty="0" err="1"/>
              <a:t>supranational</a:t>
            </a:r>
            <a:r>
              <a:rPr lang="pl-PL" dirty="0"/>
              <a:t> </a:t>
            </a:r>
            <a:r>
              <a:rPr lang="pl-PL" dirty="0" err="1"/>
              <a:t>level</a:t>
            </a:r>
            <a:endParaRPr lang="pl-PL" dirty="0"/>
          </a:p>
          <a:p>
            <a:r>
              <a:rPr lang="pl-PL" dirty="0"/>
              <a:t>The ‚</a:t>
            </a:r>
            <a:r>
              <a:rPr lang="pl-PL" dirty="0" err="1"/>
              <a:t>other</a:t>
            </a:r>
            <a:r>
              <a:rPr lang="pl-PL" dirty="0"/>
              <a:t>’ part of </a:t>
            </a:r>
            <a:r>
              <a:rPr lang="pl-PL" dirty="0" err="1"/>
              <a:t>applicable</a:t>
            </a:r>
            <a:r>
              <a:rPr lang="pl-PL" dirty="0"/>
              <a:t> </a:t>
            </a:r>
            <a:r>
              <a:rPr lang="pl-PL" dirty="0" err="1"/>
              <a:t>legal</a:t>
            </a:r>
            <a:r>
              <a:rPr lang="pl-PL" dirty="0"/>
              <a:t> </a:t>
            </a:r>
            <a:r>
              <a:rPr lang="pl-PL" dirty="0" err="1"/>
              <a:t>rules</a:t>
            </a:r>
            <a:r>
              <a:rPr lang="pl-PL" dirty="0"/>
              <a:t> </a:t>
            </a:r>
            <a:r>
              <a:rPr lang="pl-PL" dirty="0" err="1"/>
              <a:t>is</a:t>
            </a:r>
            <a:r>
              <a:rPr lang="pl-PL" dirty="0"/>
              <a:t> the law of the World Trade </a:t>
            </a:r>
            <a:r>
              <a:rPr lang="pl-PL" dirty="0" err="1"/>
              <a:t>Organisation</a:t>
            </a:r>
            <a:r>
              <a:rPr lang="pl-PL" dirty="0"/>
              <a:t> (the WTO), with </a:t>
            </a:r>
            <a:r>
              <a:rPr lang="pl-PL" dirty="0" err="1"/>
              <a:t>its</a:t>
            </a:r>
            <a:r>
              <a:rPr lang="pl-PL" dirty="0"/>
              <a:t> </a:t>
            </a:r>
            <a:r>
              <a:rPr lang="pl-PL" dirty="0" err="1"/>
              <a:t>concept</a:t>
            </a:r>
            <a:r>
              <a:rPr lang="pl-PL" dirty="0"/>
              <a:t> of a </a:t>
            </a:r>
            <a:r>
              <a:rPr lang="pl-PL" dirty="0" err="1"/>
              <a:t>subsidy</a:t>
            </a:r>
            <a:endParaRPr lang="pl-PL" dirty="0"/>
          </a:p>
          <a:p>
            <a:r>
              <a:rPr lang="pl-PL" dirty="0" err="1"/>
              <a:t>Given</a:t>
            </a:r>
            <a:r>
              <a:rPr lang="pl-PL" dirty="0"/>
              <a:t> </a:t>
            </a:r>
            <a:r>
              <a:rPr lang="pl-PL" dirty="0" err="1"/>
              <a:t>that</a:t>
            </a:r>
            <a:r>
              <a:rPr lang="pl-PL" dirty="0"/>
              <a:t> the EU </a:t>
            </a:r>
            <a:r>
              <a:rPr lang="pl-PL" dirty="0" err="1"/>
              <a:t>is</a:t>
            </a:r>
            <a:r>
              <a:rPr lang="pl-PL" dirty="0"/>
              <a:t> a </a:t>
            </a:r>
            <a:r>
              <a:rPr lang="pl-PL" dirty="0" err="1"/>
              <a:t>member</a:t>
            </a:r>
            <a:r>
              <a:rPr lang="pl-PL" dirty="0"/>
              <a:t> of the World Trade </a:t>
            </a:r>
            <a:r>
              <a:rPr lang="pl-PL" dirty="0" err="1"/>
              <a:t>Organisation</a:t>
            </a:r>
            <a:r>
              <a:rPr lang="pl-PL" dirty="0"/>
              <a:t>, the </a:t>
            </a:r>
            <a:r>
              <a:rPr lang="pl-PL" dirty="0" err="1"/>
              <a:t>legal</a:t>
            </a:r>
            <a:r>
              <a:rPr lang="pl-PL" dirty="0"/>
              <a:t> regime of the WTO </a:t>
            </a:r>
            <a:r>
              <a:rPr lang="pl-PL" dirty="0" err="1"/>
              <a:t>is</a:t>
            </a:r>
            <a:r>
              <a:rPr lang="pl-PL" dirty="0"/>
              <a:t> </a:t>
            </a:r>
            <a:r>
              <a:rPr lang="pl-PL" dirty="0" err="1"/>
              <a:t>binding</a:t>
            </a:r>
            <a:r>
              <a:rPr lang="pl-PL" dirty="0"/>
              <a:t> on the Union (and </a:t>
            </a:r>
            <a:r>
              <a:rPr lang="pl-PL" dirty="0" err="1"/>
              <a:t>its</a:t>
            </a:r>
            <a:r>
              <a:rPr lang="pl-PL" dirty="0"/>
              <a:t> </a:t>
            </a:r>
            <a:r>
              <a:rPr lang="pl-PL" dirty="0" err="1"/>
              <a:t>Member</a:t>
            </a:r>
            <a:r>
              <a:rPr lang="pl-PL" dirty="0"/>
              <a:t> </a:t>
            </a:r>
            <a:r>
              <a:rPr lang="pl-PL" dirty="0" err="1"/>
              <a:t>States</a:t>
            </a:r>
            <a:r>
              <a:rPr lang="pl-PL" dirty="0"/>
              <a:t>) from the point of </a:t>
            </a:r>
            <a:r>
              <a:rPr lang="pl-PL" dirty="0" err="1"/>
              <a:t>view</a:t>
            </a:r>
            <a:r>
              <a:rPr lang="pl-PL" dirty="0"/>
              <a:t> of public </a:t>
            </a:r>
            <a:r>
              <a:rPr lang="pl-PL" dirty="0" err="1"/>
              <a:t>international</a:t>
            </a:r>
            <a:r>
              <a:rPr lang="pl-PL" dirty="0"/>
              <a:t> law</a:t>
            </a:r>
          </a:p>
          <a:p>
            <a:r>
              <a:rPr lang="pl-PL" dirty="0" err="1"/>
              <a:t>However</a:t>
            </a:r>
            <a:r>
              <a:rPr lang="pl-PL" dirty="0"/>
              <a:t>, the </a:t>
            </a:r>
            <a:r>
              <a:rPr lang="pl-PL" dirty="0" err="1"/>
              <a:t>position</a:t>
            </a:r>
            <a:r>
              <a:rPr lang="pl-PL" dirty="0"/>
              <a:t> of the CJEU </a:t>
            </a:r>
            <a:r>
              <a:rPr lang="pl-PL" dirty="0" err="1"/>
              <a:t>is</a:t>
            </a:r>
            <a:r>
              <a:rPr lang="pl-PL" dirty="0"/>
              <a:t> </a:t>
            </a:r>
            <a:r>
              <a:rPr lang="pl-PL" dirty="0" err="1"/>
              <a:t>that</a:t>
            </a:r>
            <a:r>
              <a:rPr lang="pl-PL" dirty="0"/>
              <a:t> WTO law </a:t>
            </a:r>
            <a:r>
              <a:rPr lang="pl-PL" dirty="0" err="1"/>
              <a:t>has</a:t>
            </a:r>
            <a:r>
              <a:rPr lang="pl-PL" dirty="0"/>
              <a:t> no </a:t>
            </a:r>
            <a:r>
              <a:rPr lang="pl-PL" dirty="0" err="1"/>
              <a:t>binding</a:t>
            </a:r>
            <a:r>
              <a:rPr lang="pl-PL" dirty="0"/>
              <a:t> </a:t>
            </a:r>
            <a:r>
              <a:rPr lang="pl-PL" dirty="0" err="1"/>
              <a:t>effect</a:t>
            </a:r>
            <a:r>
              <a:rPr lang="pl-PL" dirty="0"/>
              <a:t> in the </a:t>
            </a:r>
            <a:r>
              <a:rPr lang="pl-PL" dirty="0" err="1"/>
              <a:t>sense</a:t>
            </a:r>
            <a:r>
              <a:rPr lang="pl-PL" dirty="0"/>
              <a:t> </a:t>
            </a:r>
            <a:r>
              <a:rPr lang="pl-PL" dirty="0" err="1"/>
              <a:t>that</a:t>
            </a:r>
            <a:r>
              <a:rPr lang="pl-PL" dirty="0"/>
              <a:t> </a:t>
            </a:r>
            <a:r>
              <a:rPr lang="pl-PL" dirty="0" err="1"/>
              <a:t>it</a:t>
            </a:r>
            <a:r>
              <a:rPr lang="pl-PL" dirty="0"/>
              <a:t> </a:t>
            </a:r>
            <a:r>
              <a:rPr lang="pl-PL" dirty="0" err="1"/>
              <a:t>may</a:t>
            </a:r>
            <a:r>
              <a:rPr lang="pl-PL" dirty="0"/>
              <a:t> not be </a:t>
            </a:r>
            <a:r>
              <a:rPr lang="pl-PL" dirty="0" err="1"/>
              <a:t>used</a:t>
            </a:r>
            <a:r>
              <a:rPr lang="pl-PL" dirty="0"/>
              <a:t> to </a:t>
            </a:r>
            <a:r>
              <a:rPr lang="pl-PL" dirty="0" err="1"/>
              <a:t>review</a:t>
            </a:r>
            <a:r>
              <a:rPr lang="pl-PL" dirty="0"/>
              <a:t> </a:t>
            </a:r>
            <a:r>
              <a:rPr lang="pl-PL" dirty="0" err="1"/>
              <a:t>legality</a:t>
            </a:r>
            <a:r>
              <a:rPr lang="pl-PL" dirty="0"/>
              <a:t> of </a:t>
            </a:r>
            <a:r>
              <a:rPr lang="pl-PL" dirty="0" err="1"/>
              <a:t>secondary</a:t>
            </a:r>
            <a:r>
              <a:rPr lang="pl-PL" dirty="0"/>
              <a:t> EU law (</a:t>
            </a:r>
            <a:r>
              <a:rPr lang="pl-PL" b="1" dirty="0"/>
              <a:t>C-659/13 and C-34/14 Clark and Puma,</a:t>
            </a:r>
            <a:r>
              <a:rPr lang="pl-PL" dirty="0"/>
              <a:t> EU:C:2016:74, para. 85)</a:t>
            </a:r>
          </a:p>
          <a:p>
            <a:r>
              <a:rPr lang="pl-PL" dirty="0"/>
              <a:t>As a </a:t>
            </a:r>
            <a:r>
              <a:rPr lang="pl-PL" dirty="0" err="1"/>
              <a:t>consequence</a:t>
            </a:r>
            <a:r>
              <a:rPr lang="pl-PL" dirty="0"/>
              <a:t>, </a:t>
            </a:r>
            <a:r>
              <a:rPr lang="pl-PL" dirty="0" err="1"/>
              <a:t>there</a:t>
            </a:r>
            <a:r>
              <a:rPr lang="pl-PL" dirty="0"/>
              <a:t> </a:t>
            </a:r>
            <a:r>
              <a:rPr lang="pl-PL" dirty="0" err="1"/>
              <a:t>is</a:t>
            </a:r>
            <a:r>
              <a:rPr lang="pl-PL" dirty="0"/>
              <a:t> in </a:t>
            </a:r>
            <a:r>
              <a:rPr lang="pl-PL" dirty="0" err="1"/>
              <a:t>principle</a:t>
            </a:r>
            <a:r>
              <a:rPr lang="pl-PL" dirty="0"/>
              <a:t> no </a:t>
            </a:r>
            <a:r>
              <a:rPr lang="pl-PL" dirty="0" err="1"/>
              <a:t>direct</a:t>
            </a:r>
            <a:r>
              <a:rPr lang="pl-PL" dirty="0"/>
              <a:t> </a:t>
            </a:r>
            <a:r>
              <a:rPr lang="pl-PL" dirty="0" err="1"/>
              <a:t>effect</a:t>
            </a:r>
            <a:r>
              <a:rPr lang="pl-PL" dirty="0"/>
              <a:t> of WTO law for </a:t>
            </a:r>
            <a:r>
              <a:rPr lang="pl-PL" dirty="0" err="1"/>
              <a:t>an</a:t>
            </a:r>
            <a:r>
              <a:rPr lang="pl-PL" dirty="0"/>
              <a:t> </a:t>
            </a:r>
            <a:r>
              <a:rPr lang="pl-PL" dirty="0" err="1"/>
              <a:t>individual</a:t>
            </a:r>
            <a:r>
              <a:rPr lang="pl-PL" dirty="0"/>
              <a:t>, from the point of </a:t>
            </a:r>
            <a:r>
              <a:rPr lang="pl-PL" dirty="0" err="1"/>
              <a:t>view</a:t>
            </a:r>
            <a:r>
              <a:rPr lang="pl-PL" dirty="0"/>
              <a:t> of EU law</a:t>
            </a:r>
          </a:p>
        </p:txBody>
      </p:sp>
    </p:spTree>
    <p:extLst>
      <p:ext uri="{BB962C8B-B14F-4D97-AF65-F5344CB8AC3E}">
        <p14:creationId xmlns:p14="http://schemas.microsoft.com/office/powerpoint/2010/main" val="2605853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73892A-038B-4F4B-AD94-84F4DBF8CD05}"/>
              </a:ext>
            </a:extLst>
          </p:cNvPr>
          <p:cNvSpPr>
            <a:spLocks noGrp="1"/>
          </p:cNvSpPr>
          <p:nvPr>
            <p:ph type="title"/>
          </p:nvPr>
        </p:nvSpPr>
        <p:spPr>
          <a:xfrm>
            <a:off x="0" y="15082"/>
            <a:ext cx="12192000" cy="662781"/>
          </a:xfrm>
        </p:spPr>
        <p:txBody>
          <a:bodyPr>
            <a:normAutofit fontScale="90000"/>
          </a:bodyPr>
          <a:lstStyle/>
          <a:p>
            <a:r>
              <a:rPr lang="pl-PL" b="1" dirty="0"/>
              <a:t>STATE AIDS AND THE WTO</a:t>
            </a:r>
          </a:p>
        </p:txBody>
      </p:sp>
      <p:sp>
        <p:nvSpPr>
          <p:cNvPr id="4" name="Symbol zastępczy zawartości 3">
            <a:extLst>
              <a:ext uri="{FF2B5EF4-FFF2-40B4-BE49-F238E27FC236}">
                <a16:creationId xmlns:a16="http://schemas.microsoft.com/office/drawing/2014/main" id="{8EF72A08-F5AE-49AA-A37C-AE92B2BF66F0}"/>
              </a:ext>
            </a:extLst>
          </p:cNvPr>
          <p:cNvSpPr>
            <a:spLocks noGrp="1"/>
          </p:cNvSpPr>
          <p:nvPr>
            <p:ph idx="1"/>
          </p:nvPr>
        </p:nvSpPr>
        <p:spPr>
          <a:xfrm>
            <a:off x="0" y="604007"/>
            <a:ext cx="12192000" cy="6238911"/>
          </a:xfrm>
        </p:spPr>
        <p:txBody>
          <a:bodyPr/>
          <a:lstStyle/>
          <a:p>
            <a:r>
              <a:rPr lang="pl-PL" dirty="0"/>
              <a:t>WTO </a:t>
            </a:r>
            <a:r>
              <a:rPr lang="pl-PL" dirty="0" err="1"/>
              <a:t>agreements</a:t>
            </a:r>
            <a:r>
              <a:rPr lang="pl-PL" dirty="0"/>
              <a:t> </a:t>
            </a:r>
            <a:r>
              <a:rPr lang="pl-PL" dirty="0" err="1"/>
              <a:t>may</a:t>
            </a:r>
            <a:r>
              <a:rPr lang="pl-PL" dirty="0"/>
              <a:t> be, </a:t>
            </a:r>
            <a:r>
              <a:rPr lang="pl-PL" dirty="0" err="1"/>
              <a:t>however</a:t>
            </a:r>
            <a:r>
              <a:rPr lang="pl-PL" dirty="0"/>
              <a:t>, </a:t>
            </a:r>
            <a:r>
              <a:rPr lang="pl-PL" dirty="0" err="1"/>
              <a:t>binding</a:t>
            </a:r>
            <a:r>
              <a:rPr lang="pl-PL" dirty="0"/>
              <a:t> on the EU in the </a:t>
            </a:r>
            <a:r>
              <a:rPr lang="pl-PL" dirty="0" err="1"/>
              <a:t>sense</a:t>
            </a:r>
            <a:r>
              <a:rPr lang="pl-PL" dirty="0"/>
              <a:t> of </a:t>
            </a:r>
            <a:r>
              <a:rPr lang="pl-PL" dirty="0" err="1"/>
              <a:t>being</a:t>
            </a:r>
            <a:r>
              <a:rPr lang="pl-PL" dirty="0"/>
              <a:t> </a:t>
            </a:r>
            <a:r>
              <a:rPr lang="pl-PL" dirty="0" err="1"/>
              <a:t>able</a:t>
            </a:r>
            <a:r>
              <a:rPr lang="pl-PL" dirty="0"/>
              <a:t> to be </a:t>
            </a:r>
            <a:r>
              <a:rPr lang="pl-PL" dirty="0" err="1"/>
              <a:t>used</a:t>
            </a:r>
            <a:r>
              <a:rPr lang="pl-PL" dirty="0"/>
              <a:t> to </a:t>
            </a:r>
            <a:r>
              <a:rPr lang="pl-PL" dirty="0" err="1"/>
              <a:t>review</a:t>
            </a:r>
            <a:r>
              <a:rPr lang="pl-PL" dirty="0"/>
              <a:t> </a:t>
            </a:r>
            <a:r>
              <a:rPr lang="pl-PL" dirty="0" err="1"/>
              <a:t>secondary</a:t>
            </a:r>
            <a:r>
              <a:rPr lang="pl-PL" dirty="0"/>
              <a:t> EU law from the point of </a:t>
            </a:r>
            <a:r>
              <a:rPr lang="pl-PL" dirty="0" err="1"/>
              <a:t>view</a:t>
            </a:r>
            <a:r>
              <a:rPr lang="pl-PL" dirty="0"/>
              <a:t> of EU law in </a:t>
            </a:r>
            <a:r>
              <a:rPr lang="pl-PL" dirty="0" err="1"/>
              <a:t>two</a:t>
            </a:r>
            <a:r>
              <a:rPr lang="pl-PL" dirty="0"/>
              <a:t> </a:t>
            </a:r>
            <a:r>
              <a:rPr lang="pl-PL" dirty="0" err="1"/>
              <a:t>situations</a:t>
            </a:r>
            <a:endParaRPr lang="pl-PL" dirty="0"/>
          </a:p>
          <a:p>
            <a:r>
              <a:rPr lang="en-US" dirty="0"/>
              <a:t>where the European Union intends to implement a particular obligation assumed in the context of those WTO agreements and</a:t>
            </a:r>
            <a:endParaRPr lang="pl-PL" dirty="0"/>
          </a:p>
          <a:p>
            <a:r>
              <a:rPr lang="en-US" dirty="0"/>
              <a:t>where the EU act at issue refers explicitly to specific provisions of those agreements</a:t>
            </a:r>
            <a:endParaRPr lang="pl-PL" dirty="0"/>
          </a:p>
          <a:p>
            <a:r>
              <a:rPr lang="pl-PL" b="1" dirty="0"/>
              <a:t>C-21/14 P </a:t>
            </a:r>
            <a:r>
              <a:rPr lang="pl-PL" b="1" dirty="0" err="1"/>
              <a:t>European</a:t>
            </a:r>
            <a:r>
              <a:rPr lang="pl-PL" b="1" dirty="0"/>
              <a:t> </a:t>
            </a:r>
            <a:r>
              <a:rPr lang="pl-PL" b="1" dirty="0" err="1"/>
              <a:t>Commission</a:t>
            </a:r>
            <a:r>
              <a:rPr lang="pl-PL" b="1" dirty="0"/>
              <a:t> v </a:t>
            </a:r>
            <a:r>
              <a:rPr lang="pl-PL" b="1" dirty="0" err="1"/>
              <a:t>Rusal</a:t>
            </a:r>
            <a:r>
              <a:rPr lang="pl-PL" b="1" dirty="0"/>
              <a:t> </a:t>
            </a:r>
            <a:r>
              <a:rPr lang="pl-PL" b="1" dirty="0" err="1"/>
              <a:t>Armenal</a:t>
            </a:r>
            <a:r>
              <a:rPr lang="pl-PL" b="1" dirty="0"/>
              <a:t> ZAO,</a:t>
            </a:r>
            <a:r>
              <a:rPr lang="pl-PL" dirty="0"/>
              <a:t> EU:C:2015:494, para. 41</a:t>
            </a:r>
          </a:p>
          <a:p>
            <a:r>
              <a:rPr lang="en-US" dirty="0"/>
              <a:t>Regulation (EU) 2016/1037 of the European Parliament and of the Council of 8 June 2016 on protection against </a:t>
            </a:r>
            <a:r>
              <a:rPr lang="en-US" dirty="0" err="1"/>
              <a:t>subsidised</a:t>
            </a:r>
            <a:r>
              <a:rPr lang="en-US" dirty="0"/>
              <a:t> imports from countries not members of the European Union</a:t>
            </a:r>
            <a:r>
              <a:rPr lang="pl-PL" dirty="0"/>
              <a:t> </a:t>
            </a:r>
            <a:r>
              <a:rPr lang="pl-PL" dirty="0" err="1"/>
              <a:t>explicitly</a:t>
            </a:r>
            <a:r>
              <a:rPr lang="pl-PL" dirty="0"/>
              <a:t> </a:t>
            </a:r>
            <a:r>
              <a:rPr lang="pl-PL" dirty="0" err="1"/>
              <a:t>refers</a:t>
            </a:r>
            <a:r>
              <a:rPr lang="pl-PL" dirty="0"/>
              <a:t> to WTO law on </a:t>
            </a:r>
            <a:r>
              <a:rPr lang="pl-PL" dirty="0" err="1"/>
              <a:t>subsidies</a:t>
            </a:r>
            <a:endParaRPr lang="pl-PL" dirty="0"/>
          </a:p>
        </p:txBody>
      </p:sp>
    </p:spTree>
    <p:extLst>
      <p:ext uri="{BB962C8B-B14F-4D97-AF65-F5344CB8AC3E}">
        <p14:creationId xmlns:p14="http://schemas.microsoft.com/office/powerpoint/2010/main" val="219787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73892A-038B-4F4B-AD94-84F4DBF8CD05}"/>
              </a:ext>
            </a:extLst>
          </p:cNvPr>
          <p:cNvSpPr>
            <a:spLocks noGrp="1"/>
          </p:cNvSpPr>
          <p:nvPr>
            <p:ph type="title"/>
          </p:nvPr>
        </p:nvSpPr>
        <p:spPr>
          <a:xfrm>
            <a:off x="0" y="15082"/>
            <a:ext cx="12192000" cy="662781"/>
          </a:xfrm>
        </p:spPr>
        <p:txBody>
          <a:bodyPr>
            <a:normAutofit fontScale="90000"/>
          </a:bodyPr>
          <a:lstStyle/>
          <a:p>
            <a:r>
              <a:rPr lang="pl-PL" b="1" dirty="0"/>
              <a:t>STATE AIDS AND THE WTO</a:t>
            </a:r>
          </a:p>
        </p:txBody>
      </p:sp>
      <p:sp>
        <p:nvSpPr>
          <p:cNvPr id="4" name="Symbol zastępczy zawartości 3">
            <a:extLst>
              <a:ext uri="{FF2B5EF4-FFF2-40B4-BE49-F238E27FC236}">
                <a16:creationId xmlns:a16="http://schemas.microsoft.com/office/drawing/2014/main" id="{8EF72A08-F5AE-49AA-A37C-AE92B2BF66F0}"/>
              </a:ext>
            </a:extLst>
          </p:cNvPr>
          <p:cNvSpPr>
            <a:spLocks noGrp="1"/>
          </p:cNvSpPr>
          <p:nvPr>
            <p:ph idx="1"/>
          </p:nvPr>
        </p:nvSpPr>
        <p:spPr>
          <a:xfrm>
            <a:off x="0" y="604007"/>
            <a:ext cx="12192000" cy="6238911"/>
          </a:xfrm>
        </p:spPr>
        <p:txBody>
          <a:bodyPr/>
          <a:lstStyle/>
          <a:p>
            <a:r>
              <a:rPr lang="pl-PL" dirty="0" err="1"/>
              <a:t>Even</a:t>
            </a:r>
            <a:r>
              <a:rPr lang="pl-PL" dirty="0"/>
              <a:t> </a:t>
            </a:r>
            <a:r>
              <a:rPr lang="pl-PL" dirty="0" err="1"/>
              <a:t>where</a:t>
            </a:r>
            <a:r>
              <a:rPr lang="pl-PL" dirty="0"/>
              <a:t> </a:t>
            </a:r>
            <a:r>
              <a:rPr lang="pl-PL" dirty="0" err="1"/>
              <a:t>there</a:t>
            </a:r>
            <a:r>
              <a:rPr lang="pl-PL" dirty="0"/>
              <a:t> </a:t>
            </a:r>
            <a:r>
              <a:rPr lang="pl-PL" dirty="0" err="1"/>
              <a:t>is</a:t>
            </a:r>
            <a:r>
              <a:rPr lang="pl-PL" dirty="0"/>
              <a:t> a </a:t>
            </a:r>
            <a:r>
              <a:rPr lang="pl-PL" dirty="0" err="1"/>
              <a:t>ruling</a:t>
            </a:r>
            <a:r>
              <a:rPr lang="pl-PL" dirty="0"/>
              <a:t> </a:t>
            </a:r>
            <a:r>
              <a:rPr lang="pl-PL" dirty="0" err="1"/>
              <a:t>or</a:t>
            </a:r>
            <a:r>
              <a:rPr lang="pl-PL" dirty="0"/>
              <a:t> a </a:t>
            </a:r>
            <a:r>
              <a:rPr lang="pl-PL" dirty="0" err="1"/>
              <a:t>recommendation</a:t>
            </a:r>
            <a:r>
              <a:rPr lang="pl-PL" dirty="0"/>
              <a:t> of a </a:t>
            </a:r>
            <a:r>
              <a:rPr lang="pl-PL" dirty="0" err="1"/>
              <a:t>Dispute</a:t>
            </a:r>
            <a:r>
              <a:rPr lang="pl-PL" dirty="0"/>
              <a:t> </a:t>
            </a:r>
            <a:r>
              <a:rPr lang="pl-PL" dirty="0" err="1"/>
              <a:t>Settlement</a:t>
            </a:r>
            <a:r>
              <a:rPr lang="pl-PL" dirty="0"/>
              <a:t> Body (DSB), </a:t>
            </a:r>
            <a:r>
              <a:rPr lang="pl-PL" dirty="0" err="1"/>
              <a:t>an</a:t>
            </a:r>
            <a:r>
              <a:rPr lang="pl-PL" dirty="0"/>
              <a:t> organ of the WTO </a:t>
            </a:r>
            <a:r>
              <a:rPr lang="pl-PL" dirty="0" err="1"/>
              <a:t>which</a:t>
            </a:r>
            <a:r>
              <a:rPr lang="pl-PL" dirty="0"/>
              <a:t>, as the </a:t>
            </a:r>
            <a:r>
              <a:rPr lang="pl-PL" dirty="0" err="1"/>
              <a:t>name</a:t>
            </a:r>
            <a:r>
              <a:rPr lang="pl-PL" dirty="0"/>
              <a:t> </a:t>
            </a:r>
            <a:r>
              <a:rPr lang="pl-PL" dirty="0" err="1"/>
              <a:t>would</a:t>
            </a:r>
            <a:r>
              <a:rPr lang="pl-PL" dirty="0"/>
              <a:t> </a:t>
            </a:r>
            <a:r>
              <a:rPr lang="pl-PL" dirty="0" err="1"/>
              <a:t>suggest</a:t>
            </a:r>
            <a:r>
              <a:rPr lang="pl-PL" dirty="0"/>
              <a:t>, </a:t>
            </a:r>
            <a:r>
              <a:rPr lang="pl-PL" dirty="0" err="1"/>
              <a:t>settles</a:t>
            </a:r>
            <a:r>
              <a:rPr lang="pl-PL" dirty="0"/>
              <a:t> </a:t>
            </a:r>
            <a:r>
              <a:rPr lang="pl-PL" dirty="0" err="1"/>
              <a:t>disputes</a:t>
            </a:r>
            <a:r>
              <a:rPr lang="pl-PL" dirty="0"/>
              <a:t> </a:t>
            </a:r>
            <a:r>
              <a:rPr lang="pl-PL" dirty="0" err="1"/>
              <a:t>between</a:t>
            </a:r>
            <a:r>
              <a:rPr lang="pl-PL" dirty="0"/>
              <a:t> </a:t>
            </a:r>
            <a:r>
              <a:rPr lang="pl-PL" dirty="0" err="1"/>
              <a:t>members</a:t>
            </a:r>
            <a:r>
              <a:rPr lang="pl-PL" dirty="0"/>
              <a:t> of the WTO and a period for </a:t>
            </a:r>
            <a:r>
              <a:rPr lang="pl-PL" dirty="0" err="1"/>
              <a:t>compliance</a:t>
            </a:r>
            <a:r>
              <a:rPr lang="pl-PL" dirty="0"/>
              <a:t> </a:t>
            </a:r>
            <a:r>
              <a:rPr lang="pl-PL" dirty="0" err="1"/>
              <a:t>therewith</a:t>
            </a:r>
            <a:r>
              <a:rPr lang="pl-PL" dirty="0"/>
              <a:t> </a:t>
            </a:r>
            <a:r>
              <a:rPr lang="pl-PL" dirty="0" err="1"/>
              <a:t>has</a:t>
            </a:r>
            <a:r>
              <a:rPr lang="pl-PL" dirty="0"/>
              <a:t> </a:t>
            </a:r>
            <a:r>
              <a:rPr lang="pl-PL" dirty="0" err="1"/>
              <a:t>expired</a:t>
            </a:r>
            <a:r>
              <a:rPr lang="pl-PL" dirty="0"/>
              <a:t>, the CJEU </a:t>
            </a:r>
            <a:r>
              <a:rPr lang="pl-PL" dirty="0" err="1"/>
              <a:t>considers</a:t>
            </a:r>
            <a:r>
              <a:rPr lang="pl-PL" dirty="0"/>
              <a:t> </a:t>
            </a:r>
            <a:r>
              <a:rPr lang="pl-PL" dirty="0" err="1"/>
              <a:t>that</a:t>
            </a:r>
            <a:r>
              <a:rPr lang="pl-PL" dirty="0"/>
              <a:t> – </a:t>
            </a:r>
            <a:r>
              <a:rPr lang="pl-PL" dirty="0" err="1"/>
              <a:t>outside</a:t>
            </a:r>
            <a:r>
              <a:rPr lang="pl-PL" dirty="0"/>
              <a:t> of </a:t>
            </a:r>
            <a:r>
              <a:rPr lang="pl-PL" dirty="0" err="1"/>
              <a:t>situations</a:t>
            </a:r>
            <a:r>
              <a:rPr lang="pl-PL" dirty="0"/>
              <a:t> </a:t>
            </a:r>
            <a:r>
              <a:rPr lang="pl-PL" dirty="0" err="1"/>
              <a:t>where</a:t>
            </a:r>
            <a:r>
              <a:rPr lang="pl-PL" dirty="0"/>
              <a:t> the EU </a:t>
            </a:r>
            <a:r>
              <a:rPr lang="en-US" dirty="0"/>
              <a:t>intended to assume a particular obligation</a:t>
            </a:r>
            <a:r>
              <a:rPr lang="pl-PL" dirty="0"/>
              <a:t> – </a:t>
            </a:r>
            <a:r>
              <a:rPr lang="pl-PL" dirty="0" err="1"/>
              <a:t>an</a:t>
            </a:r>
            <a:r>
              <a:rPr lang="pl-PL" dirty="0"/>
              <a:t> </a:t>
            </a:r>
            <a:r>
              <a:rPr lang="pl-PL" dirty="0" err="1"/>
              <a:t>individual</a:t>
            </a:r>
            <a:r>
              <a:rPr lang="pl-PL" dirty="0"/>
              <a:t> </a:t>
            </a:r>
            <a:r>
              <a:rPr lang="pl-PL" dirty="0" err="1"/>
              <a:t>may</a:t>
            </a:r>
            <a:r>
              <a:rPr lang="pl-PL" dirty="0"/>
              <a:t> not </a:t>
            </a:r>
            <a:r>
              <a:rPr lang="pl-PL" dirty="0" err="1"/>
              <a:t>rely</a:t>
            </a:r>
            <a:r>
              <a:rPr lang="pl-PL" dirty="0"/>
              <a:t> on </a:t>
            </a:r>
            <a:r>
              <a:rPr lang="pl-PL" dirty="0" err="1"/>
              <a:t>such</a:t>
            </a:r>
            <a:r>
              <a:rPr lang="pl-PL" dirty="0"/>
              <a:t> </a:t>
            </a:r>
            <a:r>
              <a:rPr lang="pl-PL" dirty="0" err="1"/>
              <a:t>rulings</a:t>
            </a:r>
            <a:r>
              <a:rPr lang="pl-PL" dirty="0"/>
              <a:t> and </a:t>
            </a:r>
            <a:r>
              <a:rPr lang="pl-PL" dirty="0" err="1"/>
              <a:t>recommendations</a:t>
            </a:r>
            <a:r>
              <a:rPr lang="pl-PL" dirty="0"/>
              <a:t> of the DSB</a:t>
            </a:r>
          </a:p>
          <a:p>
            <a:r>
              <a:rPr lang="pl-PL" b="1" dirty="0"/>
              <a:t>C-659/13 and C-34/14 C J Clark and Puma, para. 96</a:t>
            </a:r>
          </a:p>
          <a:p>
            <a:r>
              <a:rPr lang="pl-PL" dirty="0"/>
              <a:t>As </a:t>
            </a:r>
            <a:r>
              <a:rPr lang="pl-PL" dirty="0" err="1"/>
              <a:t>such</a:t>
            </a:r>
            <a:r>
              <a:rPr lang="pl-PL" dirty="0"/>
              <a:t>, </a:t>
            </a:r>
            <a:r>
              <a:rPr lang="pl-PL" dirty="0" err="1"/>
              <a:t>direct</a:t>
            </a:r>
            <a:r>
              <a:rPr lang="pl-PL" dirty="0"/>
              <a:t> </a:t>
            </a:r>
            <a:r>
              <a:rPr lang="pl-PL" dirty="0" err="1"/>
              <a:t>effect</a:t>
            </a:r>
            <a:r>
              <a:rPr lang="pl-PL" dirty="0"/>
              <a:t> of WTO law </a:t>
            </a:r>
            <a:r>
              <a:rPr lang="pl-PL" dirty="0" err="1"/>
              <a:t>is</a:t>
            </a:r>
            <a:r>
              <a:rPr lang="pl-PL" dirty="0"/>
              <a:t> </a:t>
            </a:r>
            <a:r>
              <a:rPr lang="pl-PL" dirty="0" err="1"/>
              <a:t>highly</a:t>
            </a:r>
            <a:r>
              <a:rPr lang="pl-PL" dirty="0"/>
              <a:t> </a:t>
            </a:r>
            <a:r>
              <a:rPr lang="pl-PL" dirty="0" err="1"/>
              <a:t>problematic</a:t>
            </a:r>
            <a:r>
              <a:rPr lang="pl-PL" dirty="0"/>
              <a:t> </a:t>
            </a:r>
            <a:r>
              <a:rPr lang="pl-PL" dirty="0" err="1"/>
              <a:t>under</a:t>
            </a:r>
            <a:r>
              <a:rPr lang="pl-PL" dirty="0"/>
              <a:t> EU law, to </a:t>
            </a:r>
            <a:r>
              <a:rPr lang="pl-PL" dirty="0" err="1"/>
              <a:t>say</a:t>
            </a:r>
            <a:r>
              <a:rPr lang="pl-PL" dirty="0"/>
              <a:t> the </a:t>
            </a:r>
            <a:r>
              <a:rPr lang="pl-PL" dirty="0" err="1"/>
              <a:t>least</a:t>
            </a:r>
            <a:endParaRPr lang="pl-PL" dirty="0"/>
          </a:p>
          <a:p>
            <a:r>
              <a:rPr lang="pl-PL" dirty="0"/>
              <a:t>International </a:t>
            </a:r>
            <a:r>
              <a:rPr lang="pl-PL" dirty="0" err="1"/>
              <a:t>level</a:t>
            </a:r>
            <a:r>
              <a:rPr lang="pl-PL" dirty="0"/>
              <a:t> for WTO law on </a:t>
            </a:r>
            <a:r>
              <a:rPr lang="pl-PL" dirty="0" err="1"/>
              <a:t>subsidies</a:t>
            </a:r>
            <a:r>
              <a:rPr lang="pl-PL" dirty="0"/>
              <a:t> as </a:t>
            </a:r>
            <a:r>
              <a:rPr lang="pl-PL" dirty="0" err="1"/>
              <a:t>primary</a:t>
            </a:r>
            <a:r>
              <a:rPr lang="pl-PL" dirty="0"/>
              <a:t> </a:t>
            </a:r>
            <a:r>
              <a:rPr lang="pl-PL" dirty="0" err="1"/>
              <a:t>area</a:t>
            </a:r>
            <a:r>
              <a:rPr lang="pl-PL" dirty="0"/>
              <a:t> of </a:t>
            </a:r>
            <a:r>
              <a:rPr lang="pl-PL" dirty="0" err="1"/>
              <a:t>interest</a:t>
            </a:r>
            <a:endParaRPr lang="pl-PL" dirty="0"/>
          </a:p>
        </p:txBody>
      </p:sp>
    </p:spTree>
    <p:extLst>
      <p:ext uri="{BB962C8B-B14F-4D97-AF65-F5344CB8AC3E}">
        <p14:creationId xmlns:p14="http://schemas.microsoft.com/office/powerpoint/2010/main" val="1696865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73892A-038B-4F4B-AD94-84F4DBF8CD05}"/>
              </a:ext>
            </a:extLst>
          </p:cNvPr>
          <p:cNvSpPr>
            <a:spLocks noGrp="1"/>
          </p:cNvSpPr>
          <p:nvPr>
            <p:ph type="title"/>
          </p:nvPr>
        </p:nvSpPr>
        <p:spPr>
          <a:xfrm>
            <a:off x="0" y="15082"/>
            <a:ext cx="12192000" cy="662781"/>
          </a:xfrm>
        </p:spPr>
        <p:txBody>
          <a:bodyPr>
            <a:normAutofit fontScale="90000"/>
          </a:bodyPr>
          <a:lstStyle/>
          <a:p>
            <a:r>
              <a:rPr lang="pl-PL" b="1" dirty="0"/>
              <a:t>STATE AIDS AND THE WTO</a:t>
            </a:r>
          </a:p>
        </p:txBody>
      </p:sp>
      <p:sp>
        <p:nvSpPr>
          <p:cNvPr id="4" name="Symbol zastępczy zawartości 3">
            <a:extLst>
              <a:ext uri="{FF2B5EF4-FFF2-40B4-BE49-F238E27FC236}">
                <a16:creationId xmlns:a16="http://schemas.microsoft.com/office/drawing/2014/main" id="{8EF72A08-F5AE-49AA-A37C-AE92B2BF66F0}"/>
              </a:ext>
            </a:extLst>
          </p:cNvPr>
          <p:cNvSpPr>
            <a:spLocks noGrp="1"/>
          </p:cNvSpPr>
          <p:nvPr>
            <p:ph idx="1"/>
          </p:nvPr>
        </p:nvSpPr>
        <p:spPr>
          <a:xfrm>
            <a:off x="0" y="604007"/>
            <a:ext cx="12192000" cy="6238911"/>
          </a:xfrm>
        </p:spPr>
        <p:txBody>
          <a:bodyPr/>
          <a:lstStyle/>
          <a:p>
            <a:r>
              <a:rPr lang="pl-PL" dirty="0"/>
              <a:t>The </a:t>
            </a:r>
            <a:r>
              <a:rPr lang="pl-PL" dirty="0" err="1"/>
              <a:t>primary</a:t>
            </a:r>
            <a:r>
              <a:rPr lang="pl-PL" dirty="0"/>
              <a:t> </a:t>
            </a:r>
            <a:r>
              <a:rPr lang="pl-PL" dirty="0" err="1"/>
              <a:t>source</a:t>
            </a:r>
            <a:r>
              <a:rPr lang="pl-PL" dirty="0"/>
              <a:t> of WTO law on </a:t>
            </a:r>
            <a:r>
              <a:rPr lang="pl-PL" dirty="0" err="1"/>
              <a:t>subsidies</a:t>
            </a:r>
            <a:r>
              <a:rPr lang="pl-PL" dirty="0"/>
              <a:t> </a:t>
            </a:r>
            <a:r>
              <a:rPr lang="pl-PL" dirty="0" err="1"/>
              <a:t>is</a:t>
            </a:r>
            <a:r>
              <a:rPr lang="pl-PL" dirty="0"/>
              <a:t> the </a:t>
            </a:r>
            <a:r>
              <a:rPr lang="en-US" b="1" dirty="0"/>
              <a:t>Agreement on Subsidies and Countervailing Measures</a:t>
            </a:r>
            <a:r>
              <a:rPr lang="pl-PL" b="1" dirty="0"/>
              <a:t> (‚the SCM Agreement’)</a:t>
            </a:r>
          </a:p>
          <a:p>
            <a:r>
              <a:rPr lang="en-US" b="1" dirty="0">
                <a:hlinkClick r:id="rId2"/>
              </a:rPr>
              <a:t>https://www.wto.org/english/docs_e/legal_e/24-scm_01_e.htm</a:t>
            </a:r>
            <a:endParaRPr lang="pl-PL" b="1" dirty="0"/>
          </a:p>
          <a:p>
            <a:r>
              <a:rPr lang="pl-PL" b="1" dirty="0"/>
              <a:t>The SCM Agreement </a:t>
            </a:r>
            <a:r>
              <a:rPr lang="pl-PL" dirty="0" err="1"/>
              <a:t>sets</a:t>
            </a:r>
            <a:r>
              <a:rPr lang="pl-PL" dirty="0"/>
              <a:t> </a:t>
            </a:r>
            <a:r>
              <a:rPr lang="pl-PL" dirty="0" err="1"/>
              <a:t>up</a:t>
            </a:r>
            <a:r>
              <a:rPr lang="pl-PL" dirty="0"/>
              <a:t> a </a:t>
            </a:r>
            <a:r>
              <a:rPr lang="pl-PL" dirty="0" err="1"/>
              <a:t>definition</a:t>
            </a:r>
            <a:r>
              <a:rPr lang="pl-PL" dirty="0"/>
              <a:t> of a </a:t>
            </a:r>
            <a:r>
              <a:rPr lang="pl-PL" dirty="0" err="1"/>
              <a:t>subsidy</a:t>
            </a:r>
            <a:r>
              <a:rPr lang="pl-PL" dirty="0"/>
              <a:t>, </a:t>
            </a:r>
            <a:r>
              <a:rPr lang="pl-PL" dirty="0" err="1"/>
              <a:t>similarly</a:t>
            </a:r>
            <a:r>
              <a:rPr lang="pl-PL" dirty="0"/>
              <a:t> to </a:t>
            </a:r>
            <a:r>
              <a:rPr lang="pl-PL" dirty="0" err="1"/>
              <a:t>Article</a:t>
            </a:r>
            <a:r>
              <a:rPr lang="pl-PL" dirty="0"/>
              <a:t> 107(1) TFEU </a:t>
            </a:r>
            <a:r>
              <a:rPr lang="pl-PL" dirty="0" err="1"/>
              <a:t>that</a:t>
            </a:r>
            <a:r>
              <a:rPr lang="pl-PL" dirty="0"/>
              <a:t> </a:t>
            </a:r>
            <a:r>
              <a:rPr lang="pl-PL" dirty="0" err="1"/>
              <a:t>introduces</a:t>
            </a:r>
            <a:r>
              <a:rPr lang="pl-PL" dirty="0"/>
              <a:t> a </a:t>
            </a:r>
            <a:r>
              <a:rPr lang="pl-PL" dirty="0" err="1"/>
              <a:t>substantive</a:t>
            </a:r>
            <a:r>
              <a:rPr lang="pl-PL" dirty="0"/>
              <a:t> </a:t>
            </a:r>
            <a:r>
              <a:rPr lang="pl-PL" dirty="0" err="1"/>
              <a:t>provision</a:t>
            </a:r>
            <a:r>
              <a:rPr lang="pl-PL" dirty="0"/>
              <a:t> on </a:t>
            </a:r>
            <a:r>
              <a:rPr lang="pl-PL" dirty="0" err="1"/>
              <a:t>what</a:t>
            </a:r>
            <a:r>
              <a:rPr lang="pl-PL" dirty="0"/>
              <a:t> </a:t>
            </a:r>
            <a:r>
              <a:rPr lang="pl-PL" dirty="0" err="1"/>
              <a:t>is</a:t>
            </a:r>
            <a:r>
              <a:rPr lang="pl-PL" dirty="0"/>
              <a:t> </a:t>
            </a:r>
            <a:r>
              <a:rPr lang="pl-PL" dirty="0" err="1"/>
              <a:t>State</a:t>
            </a:r>
            <a:r>
              <a:rPr lang="pl-PL" dirty="0"/>
              <a:t> </a:t>
            </a:r>
            <a:r>
              <a:rPr lang="pl-PL" dirty="0" err="1"/>
              <a:t>aid</a:t>
            </a:r>
            <a:endParaRPr lang="pl-PL" dirty="0"/>
          </a:p>
          <a:p>
            <a:r>
              <a:rPr lang="pl-PL" dirty="0"/>
              <a:t>a </a:t>
            </a:r>
            <a:r>
              <a:rPr lang="pl-PL" dirty="0" err="1"/>
              <a:t>subsidy</a:t>
            </a:r>
            <a:r>
              <a:rPr lang="pl-PL" dirty="0"/>
              <a:t> </a:t>
            </a:r>
            <a:r>
              <a:rPr lang="pl-PL" dirty="0" err="1"/>
              <a:t>under</a:t>
            </a:r>
            <a:r>
              <a:rPr lang="pl-PL" dirty="0"/>
              <a:t> the SCM Agreement </a:t>
            </a:r>
            <a:r>
              <a:rPr lang="pl-PL" b="1" dirty="0" err="1"/>
              <a:t>does</a:t>
            </a:r>
            <a:r>
              <a:rPr lang="pl-PL" b="1" dirty="0"/>
              <a:t> not</a:t>
            </a:r>
            <a:r>
              <a:rPr lang="pl-PL" dirty="0"/>
              <a:t> </a:t>
            </a:r>
            <a:r>
              <a:rPr lang="pl-PL" dirty="0" err="1"/>
              <a:t>equate</a:t>
            </a:r>
            <a:r>
              <a:rPr lang="pl-PL" dirty="0"/>
              <a:t> with a </a:t>
            </a:r>
            <a:r>
              <a:rPr lang="pl-PL" dirty="0" err="1"/>
              <a:t>State</a:t>
            </a:r>
            <a:r>
              <a:rPr lang="pl-PL" dirty="0"/>
              <a:t> </a:t>
            </a:r>
            <a:r>
              <a:rPr lang="pl-PL" dirty="0" err="1"/>
              <a:t>aid</a:t>
            </a:r>
            <a:r>
              <a:rPr lang="pl-PL" dirty="0"/>
              <a:t> </a:t>
            </a:r>
            <a:r>
              <a:rPr lang="pl-PL" dirty="0" err="1"/>
              <a:t>measure</a:t>
            </a:r>
            <a:r>
              <a:rPr lang="pl-PL" dirty="0"/>
              <a:t> </a:t>
            </a:r>
            <a:r>
              <a:rPr lang="pl-PL" dirty="0" err="1"/>
              <a:t>under</a:t>
            </a:r>
            <a:r>
              <a:rPr lang="pl-PL" dirty="0"/>
              <a:t> EU law, and vice versa</a:t>
            </a:r>
          </a:p>
          <a:p>
            <a:r>
              <a:rPr lang="pl-PL" dirty="0"/>
              <a:t>a </a:t>
            </a:r>
            <a:r>
              <a:rPr lang="pl-PL" dirty="0" err="1"/>
              <a:t>subsidy</a:t>
            </a:r>
            <a:r>
              <a:rPr lang="pl-PL" dirty="0"/>
              <a:t> </a:t>
            </a:r>
            <a:r>
              <a:rPr lang="pl-PL" i="1" dirty="0" err="1"/>
              <a:t>may</a:t>
            </a:r>
            <a:r>
              <a:rPr lang="pl-PL" i="1" dirty="0"/>
              <a:t> </a:t>
            </a:r>
            <a:r>
              <a:rPr lang="pl-PL" dirty="0"/>
              <a:t>be a </a:t>
            </a:r>
            <a:r>
              <a:rPr lang="pl-PL" dirty="0" err="1"/>
              <a:t>State</a:t>
            </a:r>
            <a:r>
              <a:rPr lang="pl-PL" dirty="0"/>
              <a:t> </a:t>
            </a:r>
            <a:r>
              <a:rPr lang="pl-PL" dirty="0" err="1"/>
              <a:t>aid</a:t>
            </a:r>
            <a:r>
              <a:rPr lang="pl-PL" dirty="0"/>
              <a:t> </a:t>
            </a:r>
            <a:r>
              <a:rPr lang="pl-PL" dirty="0" err="1"/>
              <a:t>measure</a:t>
            </a:r>
            <a:r>
              <a:rPr lang="pl-PL" dirty="0"/>
              <a:t> and </a:t>
            </a:r>
            <a:r>
              <a:rPr lang="pl-PL" dirty="0" err="1"/>
              <a:t>if</a:t>
            </a:r>
            <a:r>
              <a:rPr lang="pl-PL" dirty="0"/>
              <a:t> </a:t>
            </a:r>
            <a:r>
              <a:rPr lang="pl-PL" dirty="0" err="1"/>
              <a:t>so</a:t>
            </a:r>
            <a:r>
              <a:rPr lang="pl-PL" dirty="0"/>
              <a:t>, </a:t>
            </a:r>
            <a:r>
              <a:rPr lang="pl-PL" dirty="0" err="1"/>
              <a:t>two</a:t>
            </a:r>
            <a:r>
              <a:rPr lang="pl-PL" dirty="0"/>
              <a:t> </a:t>
            </a:r>
            <a:r>
              <a:rPr lang="pl-PL" dirty="0" err="1"/>
              <a:t>regimes</a:t>
            </a:r>
            <a:r>
              <a:rPr lang="pl-PL" dirty="0"/>
              <a:t> </a:t>
            </a:r>
            <a:r>
              <a:rPr lang="pl-PL" dirty="0" err="1"/>
              <a:t>apply</a:t>
            </a:r>
            <a:r>
              <a:rPr lang="pl-PL" dirty="0"/>
              <a:t> </a:t>
            </a:r>
            <a:r>
              <a:rPr lang="pl-PL" dirty="0" err="1"/>
              <a:t>simultaneously</a:t>
            </a:r>
            <a:endParaRPr lang="pl-PL" dirty="0"/>
          </a:p>
          <a:p>
            <a:r>
              <a:rPr lang="pl-PL" dirty="0" err="1"/>
              <a:t>There</a:t>
            </a:r>
            <a:r>
              <a:rPr lang="pl-PL" dirty="0"/>
              <a:t> </a:t>
            </a:r>
            <a:r>
              <a:rPr lang="pl-PL" dirty="0" err="1"/>
              <a:t>is</a:t>
            </a:r>
            <a:r>
              <a:rPr lang="pl-PL" dirty="0"/>
              <a:t> no </a:t>
            </a:r>
            <a:r>
              <a:rPr lang="pl-PL" dirty="0" err="1"/>
              <a:t>obligation</a:t>
            </a:r>
            <a:r>
              <a:rPr lang="pl-PL" dirty="0"/>
              <a:t> to </a:t>
            </a:r>
            <a:r>
              <a:rPr lang="pl-PL" dirty="0" err="1"/>
              <a:t>interpret</a:t>
            </a:r>
            <a:r>
              <a:rPr lang="pl-PL" dirty="0"/>
              <a:t> the </a:t>
            </a:r>
            <a:r>
              <a:rPr lang="pl-PL" dirty="0" err="1"/>
              <a:t>notion</a:t>
            </a:r>
            <a:r>
              <a:rPr lang="pl-PL" dirty="0"/>
              <a:t> of a </a:t>
            </a:r>
            <a:r>
              <a:rPr lang="pl-PL" dirty="0" err="1"/>
              <a:t>subsidy</a:t>
            </a:r>
            <a:r>
              <a:rPr lang="pl-PL" dirty="0"/>
              <a:t> in </a:t>
            </a:r>
            <a:r>
              <a:rPr lang="pl-PL" dirty="0" err="1"/>
              <a:t>conformity</a:t>
            </a:r>
            <a:r>
              <a:rPr lang="pl-PL" dirty="0"/>
              <a:t> with EU law; </a:t>
            </a:r>
            <a:r>
              <a:rPr lang="pl-PL" dirty="0" err="1"/>
              <a:t>similarly</a:t>
            </a:r>
            <a:r>
              <a:rPr lang="pl-PL" dirty="0"/>
              <a:t>, </a:t>
            </a:r>
            <a:r>
              <a:rPr lang="pl-PL" dirty="0" err="1"/>
              <a:t>there</a:t>
            </a:r>
            <a:r>
              <a:rPr lang="pl-PL" dirty="0"/>
              <a:t> </a:t>
            </a:r>
            <a:r>
              <a:rPr lang="pl-PL" dirty="0" err="1"/>
              <a:t>is</a:t>
            </a:r>
            <a:r>
              <a:rPr lang="pl-PL" dirty="0"/>
              <a:t> no </a:t>
            </a:r>
            <a:r>
              <a:rPr lang="pl-PL" dirty="0" err="1"/>
              <a:t>obligation</a:t>
            </a:r>
            <a:r>
              <a:rPr lang="pl-PL" dirty="0"/>
              <a:t> to </a:t>
            </a:r>
            <a:r>
              <a:rPr lang="pl-PL" dirty="0" err="1"/>
              <a:t>interpret</a:t>
            </a:r>
            <a:r>
              <a:rPr lang="pl-PL" dirty="0"/>
              <a:t> the </a:t>
            </a:r>
            <a:r>
              <a:rPr lang="pl-PL" dirty="0" err="1"/>
              <a:t>notion</a:t>
            </a:r>
            <a:r>
              <a:rPr lang="pl-PL" dirty="0"/>
              <a:t> of </a:t>
            </a:r>
            <a:r>
              <a:rPr lang="pl-PL" dirty="0" err="1"/>
              <a:t>State</a:t>
            </a:r>
            <a:r>
              <a:rPr lang="pl-PL" dirty="0"/>
              <a:t> </a:t>
            </a:r>
            <a:r>
              <a:rPr lang="pl-PL" dirty="0" err="1"/>
              <a:t>aid</a:t>
            </a:r>
            <a:r>
              <a:rPr lang="pl-PL" dirty="0"/>
              <a:t> in </a:t>
            </a:r>
            <a:r>
              <a:rPr lang="pl-PL" dirty="0" err="1"/>
              <a:t>conformity</a:t>
            </a:r>
            <a:r>
              <a:rPr lang="pl-PL" dirty="0"/>
              <a:t> with WTO law</a:t>
            </a:r>
            <a:endParaRPr lang="en-US" dirty="0"/>
          </a:p>
          <a:p>
            <a:endParaRPr lang="pl-PL" dirty="0"/>
          </a:p>
        </p:txBody>
      </p:sp>
    </p:spTree>
    <p:extLst>
      <p:ext uri="{BB962C8B-B14F-4D97-AF65-F5344CB8AC3E}">
        <p14:creationId xmlns:p14="http://schemas.microsoft.com/office/powerpoint/2010/main" val="3607345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73892A-038B-4F4B-AD94-84F4DBF8CD05}"/>
              </a:ext>
            </a:extLst>
          </p:cNvPr>
          <p:cNvSpPr>
            <a:spLocks noGrp="1"/>
          </p:cNvSpPr>
          <p:nvPr>
            <p:ph type="title"/>
          </p:nvPr>
        </p:nvSpPr>
        <p:spPr>
          <a:xfrm>
            <a:off x="0" y="15082"/>
            <a:ext cx="12192000" cy="662781"/>
          </a:xfrm>
        </p:spPr>
        <p:txBody>
          <a:bodyPr>
            <a:normAutofit fontScale="90000"/>
          </a:bodyPr>
          <a:lstStyle/>
          <a:p>
            <a:r>
              <a:rPr lang="pl-PL" b="1" dirty="0"/>
              <a:t>STATE AIDS AND THE WTO</a:t>
            </a:r>
          </a:p>
        </p:txBody>
      </p:sp>
      <p:sp>
        <p:nvSpPr>
          <p:cNvPr id="4" name="Symbol zastępczy zawartości 3">
            <a:extLst>
              <a:ext uri="{FF2B5EF4-FFF2-40B4-BE49-F238E27FC236}">
                <a16:creationId xmlns:a16="http://schemas.microsoft.com/office/drawing/2014/main" id="{8EF72A08-F5AE-49AA-A37C-AE92B2BF66F0}"/>
              </a:ext>
            </a:extLst>
          </p:cNvPr>
          <p:cNvSpPr>
            <a:spLocks noGrp="1"/>
          </p:cNvSpPr>
          <p:nvPr>
            <p:ph idx="1"/>
          </p:nvPr>
        </p:nvSpPr>
        <p:spPr>
          <a:xfrm>
            <a:off x="0" y="604007"/>
            <a:ext cx="12192000" cy="6238911"/>
          </a:xfrm>
        </p:spPr>
        <p:txBody>
          <a:bodyPr>
            <a:normAutofit fontScale="70000" lnSpcReduction="20000"/>
          </a:bodyPr>
          <a:lstStyle/>
          <a:p>
            <a:r>
              <a:rPr lang="en-US" b="1" dirty="0"/>
              <a:t>Article 1: Definition of a Subsidy</a:t>
            </a:r>
          </a:p>
          <a:p>
            <a:r>
              <a:rPr lang="en-US" dirty="0"/>
              <a:t>1.1    For the purpose of this Agreement, a subsidy shall be deemed to exist if:</a:t>
            </a:r>
          </a:p>
          <a:p>
            <a:r>
              <a:rPr lang="en-US" dirty="0"/>
              <a:t>(a)(1)   there is a financial contribution by a government or any public body within the territory of a Member (referred to in this Agreement as “government”), i.e. where:</a:t>
            </a:r>
          </a:p>
          <a:p>
            <a:r>
              <a:rPr lang="en-US" dirty="0"/>
              <a:t>(i)     a government practice involves a direct transfer of funds (e.g. grants, loans,  and equity infusion), potential direct transfers of funds or liabilities (e.g. loan guarantees);</a:t>
            </a:r>
          </a:p>
          <a:p>
            <a:r>
              <a:rPr lang="en-US" dirty="0"/>
              <a:t>(ii)    government revenue that is otherwise due is foregone or not collected (e.g. fiscal incentives such as tax credits)</a:t>
            </a:r>
            <a:r>
              <a:rPr lang="en-US" baseline="30000" dirty="0">
                <a:hlinkClick r:id="rId2"/>
              </a:rPr>
              <a:t>(1)</a:t>
            </a:r>
            <a:r>
              <a:rPr lang="en-US" dirty="0"/>
              <a:t>;</a:t>
            </a:r>
          </a:p>
          <a:p>
            <a:r>
              <a:rPr lang="en-US" dirty="0"/>
              <a:t>(iii)   a government provides goods or services other than general infrastructure, or purchases goods;</a:t>
            </a:r>
          </a:p>
          <a:p>
            <a:r>
              <a:rPr lang="en-US" dirty="0"/>
              <a:t>(iv)   a government makes payments to a funding mechanism, or entrusts or directs a private body to carry out one or more of the type of functions illustrated in (i) to (iii) above which would normally be vested in the government and the practice, in no real sense, differs from practices normally followed by governments; </a:t>
            </a:r>
          </a:p>
          <a:p>
            <a:r>
              <a:rPr lang="en-US" dirty="0"/>
              <a:t>or</a:t>
            </a:r>
          </a:p>
          <a:p>
            <a:r>
              <a:rPr lang="en-US" dirty="0"/>
              <a:t>(a)(2)  there is any form of income or price support in the sense of Article XVI of GATT 1994;</a:t>
            </a:r>
          </a:p>
          <a:p>
            <a:r>
              <a:rPr lang="en-US" dirty="0"/>
              <a:t>and</a:t>
            </a:r>
          </a:p>
          <a:p>
            <a:r>
              <a:rPr lang="en-US" dirty="0"/>
              <a:t>(b)    a benefit is thereby conferred.</a:t>
            </a:r>
          </a:p>
          <a:p>
            <a:r>
              <a:rPr lang="en-US" dirty="0"/>
              <a:t>1.2    A subsidy as defined in paragraph 1 shall be subject to the provisions of Part II or shall be subject to the provisions of Part III or V only if such a subsidy is specific in accordance with the provisions of Article 2.</a:t>
            </a:r>
          </a:p>
          <a:p>
            <a:endParaRPr lang="pl-PL" dirty="0"/>
          </a:p>
        </p:txBody>
      </p:sp>
    </p:spTree>
    <p:extLst>
      <p:ext uri="{BB962C8B-B14F-4D97-AF65-F5344CB8AC3E}">
        <p14:creationId xmlns:p14="http://schemas.microsoft.com/office/powerpoint/2010/main" val="2988708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73892A-038B-4F4B-AD94-84F4DBF8CD05}"/>
              </a:ext>
            </a:extLst>
          </p:cNvPr>
          <p:cNvSpPr>
            <a:spLocks noGrp="1"/>
          </p:cNvSpPr>
          <p:nvPr>
            <p:ph type="title"/>
          </p:nvPr>
        </p:nvSpPr>
        <p:spPr>
          <a:xfrm>
            <a:off x="0" y="15082"/>
            <a:ext cx="12192000" cy="662781"/>
          </a:xfrm>
        </p:spPr>
        <p:txBody>
          <a:bodyPr>
            <a:normAutofit fontScale="90000"/>
          </a:bodyPr>
          <a:lstStyle/>
          <a:p>
            <a:r>
              <a:rPr lang="pl-PL" b="1" dirty="0"/>
              <a:t>STATE AIDS AND THE WTO</a:t>
            </a:r>
          </a:p>
        </p:txBody>
      </p:sp>
      <p:sp>
        <p:nvSpPr>
          <p:cNvPr id="4" name="Symbol zastępczy zawartości 3">
            <a:extLst>
              <a:ext uri="{FF2B5EF4-FFF2-40B4-BE49-F238E27FC236}">
                <a16:creationId xmlns:a16="http://schemas.microsoft.com/office/drawing/2014/main" id="{8EF72A08-F5AE-49AA-A37C-AE92B2BF66F0}"/>
              </a:ext>
            </a:extLst>
          </p:cNvPr>
          <p:cNvSpPr>
            <a:spLocks noGrp="1"/>
          </p:cNvSpPr>
          <p:nvPr>
            <p:ph idx="1"/>
          </p:nvPr>
        </p:nvSpPr>
        <p:spPr>
          <a:xfrm>
            <a:off x="0" y="604007"/>
            <a:ext cx="12192000" cy="6238911"/>
          </a:xfrm>
        </p:spPr>
        <p:txBody>
          <a:bodyPr/>
          <a:lstStyle/>
          <a:p>
            <a:r>
              <a:rPr lang="pl-PL" dirty="0" err="1"/>
              <a:t>Structure</a:t>
            </a:r>
            <a:r>
              <a:rPr lang="pl-PL" dirty="0"/>
              <a:t> of a </a:t>
            </a:r>
            <a:r>
              <a:rPr lang="pl-PL" dirty="0" err="1"/>
              <a:t>subsidy</a:t>
            </a:r>
            <a:r>
              <a:rPr lang="pl-PL" dirty="0"/>
              <a:t> </a:t>
            </a:r>
            <a:r>
              <a:rPr lang="pl-PL" dirty="0" err="1"/>
              <a:t>is</a:t>
            </a:r>
            <a:r>
              <a:rPr lang="pl-PL" dirty="0"/>
              <a:t> </a:t>
            </a:r>
            <a:r>
              <a:rPr lang="pl-PL" dirty="0" err="1"/>
              <a:t>that</a:t>
            </a:r>
            <a:r>
              <a:rPr lang="pl-PL" dirty="0"/>
              <a:t> </a:t>
            </a:r>
            <a:r>
              <a:rPr lang="pl-PL" dirty="0" err="1"/>
              <a:t>it</a:t>
            </a:r>
            <a:r>
              <a:rPr lang="pl-PL" dirty="0"/>
              <a:t> </a:t>
            </a:r>
            <a:r>
              <a:rPr lang="pl-PL" dirty="0" err="1"/>
              <a:t>comprises</a:t>
            </a:r>
            <a:r>
              <a:rPr lang="pl-PL" dirty="0"/>
              <a:t>:</a:t>
            </a:r>
          </a:p>
          <a:p>
            <a:r>
              <a:rPr lang="pl-PL" dirty="0" err="1"/>
              <a:t>either</a:t>
            </a:r>
            <a:r>
              <a:rPr lang="pl-PL" dirty="0"/>
              <a:t> </a:t>
            </a:r>
            <a:r>
              <a:rPr lang="en-US" dirty="0"/>
              <a:t>a financial contribution by a government or any public body within the territory of a Member </a:t>
            </a:r>
            <a:endParaRPr lang="pl-PL" dirty="0"/>
          </a:p>
          <a:p>
            <a:r>
              <a:rPr lang="pl-PL" dirty="0" err="1"/>
              <a:t>or</a:t>
            </a:r>
            <a:r>
              <a:rPr lang="pl-PL" dirty="0"/>
              <a:t> </a:t>
            </a:r>
            <a:r>
              <a:rPr lang="en-US" dirty="0"/>
              <a:t>there is any form of income or price support in the sense of Article XVI of GATT 1994 </a:t>
            </a:r>
            <a:endParaRPr lang="pl-PL" dirty="0"/>
          </a:p>
          <a:p>
            <a:r>
              <a:rPr lang="pl-PL" i="1" dirty="0"/>
              <a:t>and</a:t>
            </a:r>
            <a:r>
              <a:rPr lang="en-US" i="1" dirty="0"/>
              <a:t> </a:t>
            </a:r>
            <a:r>
              <a:rPr lang="en-US" dirty="0"/>
              <a:t>a benefit is thereby conferred</a:t>
            </a:r>
            <a:endParaRPr lang="pl-PL" dirty="0"/>
          </a:p>
          <a:p>
            <a:r>
              <a:rPr lang="pl-PL" dirty="0" err="1"/>
              <a:t>Types</a:t>
            </a:r>
            <a:r>
              <a:rPr lang="pl-PL" dirty="0"/>
              <a:t> of </a:t>
            </a:r>
            <a:r>
              <a:rPr lang="pl-PL" dirty="0" err="1"/>
              <a:t>financial</a:t>
            </a:r>
            <a:r>
              <a:rPr lang="pl-PL" dirty="0"/>
              <a:t> </a:t>
            </a:r>
            <a:r>
              <a:rPr lang="pl-PL" dirty="0" err="1"/>
              <a:t>contributions</a:t>
            </a:r>
            <a:r>
              <a:rPr lang="pl-PL" dirty="0"/>
              <a:t> </a:t>
            </a:r>
            <a:r>
              <a:rPr lang="pl-PL" dirty="0" err="1"/>
              <a:t>listed</a:t>
            </a:r>
            <a:r>
              <a:rPr lang="pl-PL" dirty="0"/>
              <a:t> </a:t>
            </a:r>
            <a:r>
              <a:rPr lang="pl-PL" dirty="0" err="1"/>
              <a:t>under</a:t>
            </a:r>
            <a:r>
              <a:rPr lang="pl-PL" dirty="0"/>
              <a:t> a1 i-iv </a:t>
            </a:r>
            <a:r>
              <a:rPr lang="pl-PL" dirty="0" err="1"/>
              <a:t>are</a:t>
            </a:r>
            <a:r>
              <a:rPr lang="pl-PL" dirty="0"/>
              <a:t> </a:t>
            </a:r>
            <a:r>
              <a:rPr lang="pl-PL" dirty="0" err="1"/>
              <a:t>exhaustive</a:t>
            </a:r>
            <a:r>
              <a:rPr lang="pl-PL" dirty="0"/>
              <a:t> (Hoffmann/</a:t>
            </a:r>
            <a:r>
              <a:rPr lang="pl-PL" dirty="0" err="1"/>
              <a:t>Micheau</a:t>
            </a:r>
            <a:r>
              <a:rPr lang="pl-PL" dirty="0"/>
              <a:t>, </a:t>
            </a:r>
            <a:r>
              <a:rPr lang="pl-PL" dirty="0" err="1"/>
              <a:t>State</a:t>
            </a:r>
            <a:r>
              <a:rPr lang="pl-PL" dirty="0"/>
              <a:t> Aid Law of the EU, Oxford 2016, p. 476)</a:t>
            </a:r>
          </a:p>
          <a:p>
            <a:r>
              <a:rPr lang="pl-PL" dirty="0" err="1"/>
              <a:t>There</a:t>
            </a:r>
            <a:r>
              <a:rPr lang="pl-PL" dirty="0"/>
              <a:t> </a:t>
            </a:r>
            <a:r>
              <a:rPr lang="pl-PL" dirty="0" err="1"/>
              <a:t>is</a:t>
            </a:r>
            <a:r>
              <a:rPr lang="pl-PL" dirty="0"/>
              <a:t> no </a:t>
            </a:r>
            <a:r>
              <a:rPr lang="pl-PL" dirty="0" err="1"/>
              <a:t>requirement</a:t>
            </a:r>
            <a:r>
              <a:rPr lang="pl-PL" dirty="0"/>
              <a:t> for a </a:t>
            </a:r>
            <a:r>
              <a:rPr lang="pl-PL" dirty="0" err="1"/>
              <a:t>subsidy</a:t>
            </a:r>
            <a:r>
              <a:rPr lang="pl-PL" dirty="0"/>
              <a:t> to be </a:t>
            </a:r>
            <a:r>
              <a:rPr lang="pl-PL" dirty="0" err="1"/>
              <a:t>specific</a:t>
            </a:r>
            <a:r>
              <a:rPr lang="pl-PL" dirty="0"/>
              <a:t> and/</a:t>
            </a:r>
            <a:r>
              <a:rPr lang="pl-PL" dirty="0" err="1"/>
              <a:t>or</a:t>
            </a:r>
            <a:r>
              <a:rPr lang="pl-PL" dirty="0"/>
              <a:t> </a:t>
            </a:r>
            <a:r>
              <a:rPr lang="pl-PL" dirty="0" err="1"/>
              <a:t>selective</a:t>
            </a:r>
            <a:r>
              <a:rPr lang="pl-PL" dirty="0"/>
              <a:t> </a:t>
            </a:r>
            <a:r>
              <a:rPr lang="pl-PL" dirty="0" err="1"/>
              <a:t>or</a:t>
            </a:r>
            <a:r>
              <a:rPr lang="pl-PL" dirty="0"/>
              <a:t> </a:t>
            </a:r>
            <a:r>
              <a:rPr lang="pl-PL" dirty="0" err="1"/>
              <a:t>that</a:t>
            </a:r>
            <a:r>
              <a:rPr lang="pl-PL" dirty="0"/>
              <a:t> </a:t>
            </a:r>
            <a:r>
              <a:rPr lang="pl-PL" dirty="0" err="1"/>
              <a:t>is</a:t>
            </a:r>
            <a:r>
              <a:rPr lang="pl-PL" dirty="0"/>
              <a:t> </a:t>
            </a:r>
            <a:r>
              <a:rPr lang="pl-PL" dirty="0" err="1"/>
              <a:t>would</a:t>
            </a:r>
            <a:r>
              <a:rPr lang="pl-PL" dirty="0"/>
              <a:t> </a:t>
            </a:r>
            <a:r>
              <a:rPr lang="pl-PL" dirty="0" err="1"/>
              <a:t>have</a:t>
            </a:r>
            <a:r>
              <a:rPr lang="pl-PL" dirty="0"/>
              <a:t> to </a:t>
            </a:r>
            <a:r>
              <a:rPr lang="pl-PL" dirty="0" err="1"/>
              <a:t>distort</a:t>
            </a:r>
            <a:r>
              <a:rPr lang="pl-PL" dirty="0"/>
              <a:t> </a:t>
            </a:r>
            <a:r>
              <a:rPr lang="pl-PL" dirty="0" err="1"/>
              <a:t>competition</a:t>
            </a:r>
            <a:r>
              <a:rPr lang="pl-PL" dirty="0"/>
              <a:t> and/</a:t>
            </a:r>
            <a:r>
              <a:rPr lang="pl-PL" dirty="0" err="1"/>
              <a:t>or</a:t>
            </a:r>
            <a:r>
              <a:rPr lang="pl-PL" dirty="0"/>
              <a:t> </a:t>
            </a:r>
            <a:r>
              <a:rPr lang="pl-PL" dirty="0" err="1"/>
              <a:t>affect</a:t>
            </a:r>
            <a:r>
              <a:rPr lang="pl-PL" dirty="0"/>
              <a:t> trade to be </a:t>
            </a:r>
            <a:r>
              <a:rPr lang="pl-PL" dirty="0" err="1"/>
              <a:t>deemed</a:t>
            </a:r>
            <a:r>
              <a:rPr lang="pl-PL" dirty="0"/>
              <a:t> a </a:t>
            </a:r>
            <a:r>
              <a:rPr lang="pl-PL" dirty="0" err="1"/>
              <a:t>subsidy</a:t>
            </a:r>
            <a:endParaRPr lang="pl-PL" dirty="0"/>
          </a:p>
        </p:txBody>
      </p:sp>
    </p:spTree>
    <p:extLst>
      <p:ext uri="{BB962C8B-B14F-4D97-AF65-F5344CB8AC3E}">
        <p14:creationId xmlns:p14="http://schemas.microsoft.com/office/powerpoint/2010/main" val="665686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73892A-038B-4F4B-AD94-84F4DBF8CD05}"/>
              </a:ext>
            </a:extLst>
          </p:cNvPr>
          <p:cNvSpPr>
            <a:spLocks noGrp="1"/>
          </p:cNvSpPr>
          <p:nvPr>
            <p:ph type="title"/>
          </p:nvPr>
        </p:nvSpPr>
        <p:spPr>
          <a:xfrm>
            <a:off x="0" y="15082"/>
            <a:ext cx="12192000" cy="662781"/>
          </a:xfrm>
        </p:spPr>
        <p:txBody>
          <a:bodyPr>
            <a:normAutofit fontScale="90000"/>
          </a:bodyPr>
          <a:lstStyle/>
          <a:p>
            <a:r>
              <a:rPr lang="pl-PL" b="1" dirty="0"/>
              <a:t>STATE AIDS AND THE WTO</a:t>
            </a:r>
          </a:p>
        </p:txBody>
      </p:sp>
      <p:sp>
        <p:nvSpPr>
          <p:cNvPr id="4" name="Symbol zastępczy zawartości 3">
            <a:extLst>
              <a:ext uri="{FF2B5EF4-FFF2-40B4-BE49-F238E27FC236}">
                <a16:creationId xmlns:a16="http://schemas.microsoft.com/office/drawing/2014/main" id="{8EF72A08-F5AE-49AA-A37C-AE92B2BF66F0}"/>
              </a:ext>
            </a:extLst>
          </p:cNvPr>
          <p:cNvSpPr>
            <a:spLocks noGrp="1"/>
          </p:cNvSpPr>
          <p:nvPr>
            <p:ph idx="1"/>
          </p:nvPr>
        </p:nvSpPr>
        <p:spPr>
          <a:xfrm>
            <a:off x="0" y="604007"/>
            <a:ext cx="12192000" cy="6238911"/>
          </a:xfrm>
        </p:spPr>
        <p:txBody>
          <a:bodyPr/>
          <a:lstStyle/>
          <a:p>
            <a:r>
              <a:rPr lang="pl-PL" dirty="0"/>
              <a:t>WTO law </a:t>
            </a:r>
            <a:r>
              <a:rPr lang="pl-PL" dirty="0" err="1"/>
              <a:t>introduces</a:t>
            </a:r>
            <a:r>
              <a:rPr lang="pl-PL" dirty="0"/>
              <a:t> a </a:t>
            </a:r>
            <a:r>
              <a:rPr lang="pl-PL" dirty="0" err="1"/>
              <a:t>notion</a:t>
            </a:r>
            <a:r>
              <a:rPr lang="pl-PL" dirty="0"/>
              <a:t> of </a:t>
            </a:r>
            <a:r>
              <a:rPr lang="pl-PL" i="1" dirty="0" err="1"/>
              <a:t>specificity</a:t>
            </a:r>
            <a:endParaRPr lang="pl-PL" dirty="0"/>
          </a:p>
          <a:p>
            <a:r>
              <a:rPr lang="pl-PL" dirty="0"/>
              <a:t>In order to be </a:t>
            </a:r>
            <a:r>
              <a:rPr lang="pl-PL" dirty="0" err="1"/>
              <a:t>prohibited</a:t>
            </a:r>
            <a:r>
              <a:rPr lang="pl-PL" dirty="0"/>
              <a:t>, a </a:t>
            </a:r>
            <a:r>
              <a:rPr lang="pl-PL" dirty="0" err="1"/>
              <a:t>subsidy</a:t>
            </a:r>
            <a:r>
              <a:rPr lang="pl-PL" dirty="0"/>
              <a:t> </a:t>
            </a:r>
            <a:r>
              <a:rPr lang="pl-PL" dirty="0" err="1"/>
              <a:t>has</a:t>
            </a:r>
            <a:r>
              <a:rPr lang="pl-PL" dirty="0"/>
              <a:t> to be </a:t>
            </a:r>
            <a:r>
              <a:rPr lang="pl-PL" dirty="0" err="1"/>
              <a:t>specific</a:t>
            </a:r>
            <a:r>
              <a:rPr lang="pl-PL" dirty="0"/>
              <a:t> (the </a:t>
            </a:r>
            <a:r>
              <a:rPr lang="pl-PL" dirty="0" err="1"/>
              <a:t>difference</a:t>
            </a:r>
            <a:r>
              <a:rPr lang="pl-PL" dirty="0"/>
              <a:t> from 107(1) TFEU </a:t>
            </a:r>
            <a:r>
              <a:rPr lang="pl-PL" dirty="0" err="1"/>
              <a:t>is</a:t>
            </a:r>
            <a:r>
              <a:rPr lang="pl-PL" dirty="0"/>
              <a:t> </a:t>
            </a:r>
            <a:r>
              <a:rPr lang="pl-PL" dirty="0" err="1"/>
              <a:t>that</a:t>
            </a:r>
            <a:r>
              <a:rPr lang="pl-PL" dirty="0"/>
              <a:t> </a:t>
            </a:r>
            <a:r>
              <a:rPr lang="pl-PL" dirty="0" err="1"/>
              <a:t>there</a:t>
            </a:r>
            <a:r>
              <a:rPr lang="pl-PL" dirty="0"/>
              <a:t> </a:t>
            </a:r>
            <a:r>
              <a:rPr lang="pl-PL" dirty="0" err="1"/>
              <a:t>may</a:t>
            </a:r>
            <a:r>
              <a:rPr lang="pl-PL" dirty="0"/>
              <a:t> be </a:t>
            </a:r>
            <a:r>
              <a:rPr lang="pl-PL" dirty="0" err="1"/>
              <a:t>unspecific</a:t>
            </a:r>
            <a:r>
              <a:rPr lang="pl-PL" dirty="0"/>
              <a:t> </a:t>
            </a:r>
            <a:r>
              <a:rPr lang="pl-PL" dirty="0" err="1"/>
              <a:t>subsidies</a:t>
            </a:r>
            <a:r>
              <a:rPr lang="pl-PL" dirty="0"/>
              <a:t>, from the point of </a:t>
            </a:r>
            <a:r>
              <a:rPr lang="pl-PL" dirty="0" err="1"/>
              <a:t>view</a:t>
            </a:r>
            <a:r>
              <a:rPr lang="pl-PL" dirty="0"/>
              <a:t> of </a:t>
            </a:r>
            <a:r>
              <a:rPr lang="pl-PL" dirty="0" err="1"/>
              <a:t>Article</a:t>
            </a:r>
            <a:r>
              <a:rPr lang="pl-PL" dirty="0"/>
              <a:t> 1 SCM)</a:t>
            </a:r>
          </a:p>
          <a:p>
            <a:r>
              <a:rPr lang="pl-PL" dirty="0" err="1"/>
              <a:t>Specific</a:t>
            </a:r>
            <a:r>
              <a:rPr lang="pl-PL" dirty="0"/>
              <a:t> </a:t>
            </a:r>
            <a:r>
              <a:rPr lang="pl-PL" dirty="0" err="1"/>
              <a:t>subsidies</a:t>
            </a:r>
            <a:r>
              <a:rPr lang="pl-PL" dirty="0"/>
              <a:t> </a:t>
            </a:r>
            <a:r>
              <a:rPr lang="pl-PL" dirty="0" err="1"/>
              <a:t>have</a:t>
            </a:r>
            <a:r>
              <a:rPr lang="pl-PL" dirty="0"/>
              <a:t> to be </a:t>
            </a:r>
            <a:r>
              <a:rPr lang="pl-PL" dirty="0" err="1"/>
              <a:t>notified</a:t>
            </a:r>
            <a:r>
              <a:rPr lang="pl-PL" dirty="0"/>
              <a:t> (</a:t>
            </a:r>
            <a:r>
              <a:rPr lang="pl-PL" dirty="0" err="1"/>
              <a:t>Article</a:t>
            </a:r>
            <a:r>
              <a:rPr lang="pl-PL" dirty="0"/>
              <a:t> 25), but </a:t>
            </a:r>
            <a:r>
              <a:rPr lang="pl-PL" dirty="0" err="1"/>
              <a:t>there</a:t>
            </a:r>
            <a:r>
              <a:rPr lang="pl-PL" dirty="0"/>
              <a:t> </a:t>
            </a:r>
            <a:r>
              <a:rPr lang="pl-PL" dirty="0" err="1"/>
              <a:t>is</a:t>
            </a:r>
            <a:r>
              <a:rPr lang="pl-PL" dirty="0"/>
              <a:t> no </a:t>
            </a:r>
            <a:r>
              <a:rPr lang="pl-PL" dirty="0" err="1"/>
              <a:t>standstill</a:t>
            </a:r>
            <a:r>
              <a:rPr lang="pl-PL" dirty="0"/>
              <a:t> </a:t>
            </a:r>
            <a:r>
              <a:rPr lang="pl-PL" dirty="0" err="1"/>
              <a:t>obligation</a:t>
            </a:r>
            <a:r>
              <a:rPr lang="pl-PL" dirty="0"/>
              <a:t> as </a:t>
            </a:r>
            <a:r>
              <a:rPr lang="pl-PL" dirty="0" err="1"/>
              <a:t>regards</a:t>
            </a:r>
            <a:r>
              <a:rPr lang="pl-PL" dirty="0"/>
              <a:t> </a:t>
            </a:r>
            <a:r>
              <a:rPr lang="pl-PL" dirty="0" err="1"/>
              <a:t>specific</a:t>
            </a:r>
            <a:r>
              <a:rPr lang="pl-PL" dirty="0"/>
              <a:t> </a:t>
            </a:r>
            <a:r>
              <a:rPr lang="pl-PL" dirty="0" err="1"/>
              <a:t>subsidies</a:t>
            </a:r>
            <a:r>
              <a:rPr lang="pl-PL" dirty="0"/>
              <a:t>; </a:t>
            </a:r>
            <a:r>
              <a:rPr lang="pl-PL" dirty="0" err="1"/>
              <a:t>unnotified</a:t>
            </a:r>
            <a:r>
              <a:rPr lang="pl-PL" dirty="0"/>
              <a:t> </a:t>
            </a:r>
            <a:r>
              <a:rPr lang="pl-PL" dirty="0" err="1"/>
              <a:t>subsidies</a:t>
            </a:r>
            <a:r>
              <a:rPr lang="pl-PL" dirty="0"/>
              <a:t> </a:t>
            </a:r>
            <a:r>
              <a:rPr lang="pl-PL" dirty="0" err="1"/>
              <a:t>may</a:t>
            </a:r>
            <a:r>
              <a:rPr lang="pl-PL" dirty="0"/>
              <a:t> not be </a:t>
            </a:r>
            <a:r>
              <a:rPr lang="pl-PL" dirty="0" err="1"/>
              <a:t>recovered</a:t>
            </a:r>
            <a:r>
              <a:rPr lang="pl-PL" dirty="0"/>
              <a:t> </a:t>
            </a:r>
            <a:r>
              <a:rPr lang="pl-PL" dirty="0" err="1"/>
              <a:t>similarly</a:t>
            </a:r>
            <a:r>
              <a:rPr lang="pl-PL" dirty="0"/>
              <a:t> to </a:t>
            </a:r>
            <a:r>
              <a:rPr lang="pl-PL" dirty="0" err="1"/>
              <a:t>illegal</a:t>
            </a:r>
            <a:r>
              <a:rPr lang="pl-PL" dirty="0"/>
              <a:t> </a:t>
            </a:r>
            <a:r>
              <a:rPr lang="pl-PL" dirty="0" err="1"/>
              <a:t>aid</a:t>
            </a:r>
            <a:r>
              <a:rPr lang="pl-PL" dirty="0"/>
              <a:t> </a:t>
            </a:r>
            <a:r>
              <a:rPr lang="pl-PL" dirty="0" err="1"/>
              <a:t>under</a:t>
            </a:r>
            <a:r>
              <a:rPr lang="pl-PL" dirty="0"/>
              <a:t> 108(3)3 TFEU</a:t>
            </a:r>
          </a:p>
        </p:txBody>
      </p:sp>
    </p:spTree>
    <p:extLst>
      <p:ext uri="{BB962C8B-B14F-4D97-AF65-F5344CB8AC3E}">
        <p14:creationId xmlns:p14="http://schemas.microsoft.com/office/powerpoint/2010/main" val="1013520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73892A-038B-4F4B-AD94-84F4DBF8CD05}"/>
              </a:ext>
            </a:extLst>
          </p:cNvPr>
          <p:cNvSpPr>
            <a:spLocks noGrp="1"/>
          </p:cNvSpPr>
          <p:nvPr>
            <p:ph type="title"/>
          </p:nvPr>
        </p:nvSpPr>
        <p:spPr>
          <a:xfrm>
            <a:off x="0" y="15082"/>
            <a:ext cx="12192000" cy="662781"/>
          </a:xfrm>
        </p:spPr>
        <p:txBody>
          <a:bodyPr>
            <a:normAutofit fontScale="90000"/>
          </a:bodyPr>
          <a:lstStyle/>
          <a:p>
            <a:r>
              <a:rPr lang="pl-PL" b="1" dirty="0"/>
              <a:t>STATE AIDS AND THE WTO</a:t>
            </a:r>
          </a:p>
        </p:txBody>
      </p:sp>
      <p:sp>
        <p:nvSpPr>
          <p:cNvPr id="4" name="Symbol zastępczy zawartości 3">
            <a:extLst>
              <a:ext uri="{FF2B5EF4-FFF2-40B4-BE49-F238E27FC236}">
                <a16:creationId xmlns:a16="http://schemas.microsoft.com/office/drawing/2014/main" id="{8EF72A08-F5AE-49AA-A37C-AE92B2BF66F0}"/>
              </a:ext>
            </a:extLst>
          </p:cNvPr>
          <p:cNvSpPr>
            <a:spLocks noGrp="1"/>
          </p:cNvSpPr>
          <p:nvPr>
            <p:ph idx="1"/>
          </p:nvPr>
        </p:nvSpPr>
        <p:spPr>
          <a:xfrm>
            <a:off x="0" y="604007"/>
            <a:ext cx="12192000" cy="6238911"/>
          </a:xfrm>
        </p:spPr>
        <p:txBody>
          <a:bodyPr>
            <a:normAutofit fontScale="62500" lnSpcReduction="20000"/>
          </a:bodyPr>
          <a:lstStyle/>
          <a:p>
            <a:r>
              <a:rPr lang="en-US" dirty="0"/>
              <a:t>2.1    In order to determine whether a subsidy, as defined in paragraph 1 of Article 1, is specific to an enterprise or industry or group of enterprises or industries (referred to in this Agreement as “certain enterprises”) within the jurisdiction of the granting authority, the following principles shall apply:</a:t>
            </a:r>
          </a:p>
          <a:p>
            <a:r>
              <a:rPr lang="en-US" dirty="0"/>
              <a:t>(a)    Where the granting authority, or the legislation pursuant to which the granting authority operates, explicitly limits access to a subsidy to certain enterprises, such subsidy shall be specific.</a:t>
            </a:r>
            <a:br>
              <a:rPr lang="en-US" dirty="0"/>
            </a:br>
            <a:r>
              <a:rPr lang="en-US" dirty="0"/>
              <a:t> </a:t>
            </a:r>
          </a:p>
          <a:p>
            <a:r>
              <a:rPr lang="en-US" dirty="0"/>
              <a:t>(b)    Where the granting authority, or the legislation pursuant to which the granting authority operates, establishes objective criteria or conditions</a:t>
            </a:r>
            <a:r>
              <a:rPr lang="en-US" baseline="30000" dirty="0">
                <a:hlinkClick r:id="rId2"/>
              </a:rPr>
              <a:t>(2)</a:t>
            </a:r>
            <a:r>
              <a:rPr lang="en-US" dirty="0"/>
              <a:t> governing the eligibility for, and the amount of, a subsidy, specificity shall not exist, provided that the eligibility is automatic and that such criteria and conditions are strictly adhered to.  The criteria or conditions must be clearly spelled out in law, regulation, or other official document, so as to be capable of verification.</a:t>
            </a:r>
            <a:br>
              <a:rPr lang="en-US" dirty="0"/>
            </a:br>
            <a:r>
              <a:rPr lang="en-US" dirty="0"/>
              <a:t> </a:t>
            </a:r>
          </a:p>
          <a:p>
            <a:r>
              <a:rPr lang="en-US" dirty="0"/>
              <a:t>(c)    If, notwithstanding any appearance of non‑specificity resulting from the application of the principles laid down in subparagraphs (a) and (b), there are reasons to believe that the subsidy may in fact be specific, other factors may be considered.  Such factors are:  use of a subsidy </a:t>
            </a:r>
            <a:r>
              <a:rPr lang="en-US" dirty="0" err="1"/>
              <a:t>programme</a:t>
            </a:r>
            <a:r>
              <a:rPr lang="en-US" dirty="0"/>
              <a:t> by a limited number of certain enterprises, predominant use by certain enterprises, the granting of disproportionately large amounts of subsidy to certain enterprises, and the manner in which discretion has been exercised by the granting authority in the decision to grant a subsidy</a:t>
            </a:r>
            <a:r>
              <a:rPr lang="en-US" baseline="30000" dirty="0">
                <a:hlinkClick r:id="rId3"/>
              </a:rPr>
              <a:t>(3)</a:t>
            </a:r>
            <a:r>
              <a:rPr lang="en-US" dirty="0"/>
              <a:t>. In applying this  subparagraph, account shall be taken of the extent of diversification of economic activities within the jurisdiction of the granting authority, as well as of the length of time during which the subsidy </a:t>
            </a:r>
            <a:r>
              <a:rPr lang="en-US" dirty="0" err="1"/>
              <a:t>programme</a:t>
            </a:r>
            <a:r>
              <a:rPr lang="en-US" dirty="0"/>
              <a:t> has been in operation.</a:t>
            </a:r>
          </a:p>
          <a:p>
            <a:r>
              <a:rPr lang="en-US" dirty="0"/>
              <a:t>2.2    A subsidy which is limited to certain enterprises located within a designated geographical region within the jurisdiction of the granting authority shall be specific.  It is understood that the setting or change of generally applicable tax rates by all levels of government entitled to do so shall not be deemed to be a specific subsidy for the purposes of this Agreement.</a:t>
            </a:r>
          </a:p>
          <a:p>
            <a:r>
              <a:rPr lang="en-US" dirty="0"/>
              <a:t>2.3    Any subsidy falling under the provisions of Article 3 shall be deemed to be specific.</a:t>
            </a:r>
          </a:p>
          <a:p>
            <a:r>
              <a:rPr lang="en-US" dirty="0"/>
              <a:t>2.4    Any determination of specificity under the provisions of this Article shall be clearly substantiated on the basis of positive evidence.</a:t>
            </a:r>
          </a:p>
          <a:p>
            <a:endParaRPr lang="pl-PL" dirty="0"/>
          </a:p>
        </p:txBody>
      </p:sp>
    </p:spTree>
    <p:extLst>
      <p:ext uri="{BB962C8B-B14F-4D97-AF65-F5344CB8AC3E}">
        <p14:creationId xmlns:p14="http://schemas.microsoft.com/office/powerpoint/2010/main" val="1745987524"/>
      </p:ext>
    </p:extLst>
  </p:cSld>
  <p:clrMapOvr>
    <a:masterClrMapping/>
  </p:clrMapOvr>
</p:sld>
</file>

<file path=ppt/theme/theme1.xml><?xml version="1.0" encoding="utf-8"?>
<a:theme xmlns:a="http://schemas.openxmlformats.org/drawingml/2006/main" name="Process 08 16x9">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0B36A68-B985-479C-ABD2-B60B3ED4A3A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Slajd z grafiką SmartArt Proces przekształcania przypadkowych pomysłów w wynik (zieloną na czarnym tle), panoramiczny</Template>
  <TotalTime>0</TotalTime>
  <Words>891</Words>
  <Application>Microsoft Office PowerPoint</Application>
  <PresentationFormat>Panoramiczny</PresentationFormat>
  <Paragraphs>96</Paragraphs>
  <Slides>16</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16</vt:i4>
      </vt:variant>
    </vt:vector>
  </HeadingPairs>
  <TitlesOfParts>
    <vt:vector size="19" baseType="lpstr">
      <vt:lpstr>Arial</vt:lpstr>
      <vt:lpstr>Century Gothic</vt:lpstr>
      <vt:lpstr>Process 08 16x9</vt:lpstr>
      <vt:lpstr>SUBSIDIES AND COUNTERVAILING MEASURES   WTO LAW ON STATE AIDS</vt:lpstr>
      <vt:lpstr>STATE AIDS AND THE WTO</vt:lpstr>
      <vt:lpstr>STATE AIDS AND THE WTO</vt:lpstr>
      <vt:lpstr>STATE AIDS AND THE WTO</vt:lpstr>
      <vt:lpstr>STATE AIDS AND THE WTO</vt:lpstr>
      <vt:lpstr>STATE AIDS AND THE WTO</vt:lpstr>
      <vt:lpstr>STATE AIDS AND THE WTO</vt:lpstr>
      <vt:lpstr>STATE AIDS AND THE WTO</vt:lpstr>
      <vt:lpstr>STATE AIDS AND THE WTO</vt:lpstr>
      <vt:lpstr>STATE AIDS AND THE WTO</vt:lpstr>
      <vt:lpstr>STATE AIDS AND THE WTO</vt:lpstr>
      <vt:lpstr>STATE AIDS AND THE WTO</vt:lpstr>
      <vt:lpstr>STATE AIDS AND THE WTO</vt:lpstr>
      <vt:lpstr>STATE AIDS AND THE WTO</vt:lpstr>
      <vt:lpstr>STATE AIDS AND THE WTO</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2017-12-18T20:40:50Z</dcterms:created>
  <dcterms:modified xsi:type="dcterms:W3CDTF">2017-12-19T00:12:38Z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TC028888909991</vt:lpwstr>
  </property>
</Properties>
</file>