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8" r:id="rId2"/>
    <p:sldId id="319" r:id="rId3"/>
    <p:sldId id="320" r:id="rId4"/>
    <p:sldId id="321" r:id="rId5"/>
    <p:sldId id="323" r:id="rId6"/>
    <p:sldId id="328" r:id="rId7"/>
    <p:sldId id="329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21" r:id="rId17"/>
    <p:sldId id="497" r:id="rId18"/>
    <p:sldId id="376" r:id="rId19"/>
    <p:sldId id="378" r:id="rId20"/>
    <p:sldId id="384" r:id="rId21"/>
    <p:sldId id="340" r:id="rId22"/>
    <p:sldId id="379" r:id="rId23"/>
    <p:sldId id="49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8D913-5B88-4C37-AF07-0D82994D2C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3B3DC0-21C6-4482-9E56-DB448D84C1B5}">
      <dgm:prSet phldrT="[Text]"/>
      <dgm:spPr/>
      <dgm:t>
        <a:bodyPr/>
        <a:lstStyle/>
        <a:p>
          <a:r>
            <a:rPr lang="pl-PL" b="1" dirty="0"/>
            <a:t>OSKARŻYCIEL</a:t>
          </a:r>
        </a:p>
      </dgm:t>
    </dgm:pt>
    <dgm:pt modelId="{2E2FBAAE-C180-464E-9376-33926B1E2EB0}" type="parTrans" cxnId="{828C62EA-E83D-4D6D-9392-51E6A8EFC853}">
      <dgm:prSet/>
      <dgm:spPr/>
      <dgm:t>
        <a:bodyPr/>
        <a:lstStyle/>
        <a:p>
          <a:endParaRPr lang="pl-PL"/>
        </a:p>
      </dgm:t>
    </dgm:pt>
    <dgm:pt modelId="{CD22029C-24A4-41C7-9563-9785A1208DD0}" type="sibTrans" cxnId="{828C62EA-E83D-4D6D-9392-51E6A8EFC853}">
      <dgm:prSet/>
      <dgm:spPr/>
      <dgm:t>
        <a:bodyPr/>
        <a:lstStyle/>
        <a:p>
          <a:endParaRPr lang="pl-PL"/>
        </a:p>
      </dgm:t>
    </dgm:pt>
    <dgm:pt modelId="{645A82DE-37B7-4042-9E8A-7D81568580E0}">
      <dgm:prSet phldrT="[Text]"/>
      <dgm:spPr/>
      <dgm:t>
        <a:bodyPr/>
        <a:lstStyle/>
        <a:p>
          <a:r>
            <a:rPr lang="pl-PL" dirty="0"/>
            <a:t>PUBLICZNY</a:t>
          </a:r>
        </a:p>
      </dgm:t>
    </dgm:pt>
    <dgm:pt modelId="{CF6C112B-5A1B-4CF0-8D18-8BB28206E513}" type="parTrans" cxnId="{EE091D90-5D2A-4A99-98F1-210F9D468E8D}">
      <dgm:prSet/>
      <dgm:spPr/>
      <dgm:t>
        <a:bodyPr/>
        <a:lstStyle/>
        <a:p>
          <a:endParaRPr lang="pl-PL"/>
        </a:p>
      </dgm:t>
    </dgm:pt>
    <dgm:pt modelId="{846D2A79-5801-47B3-8A3F-9DE3CF4728DB}" type="sibTrans" cxnId="{EE091D90-5D2A-4A99-98F1-210F9D468E8D}">
      <dgm:prSet/>
      <dgm:spPr/>
      <dgm:t>
        <a:bodyPr/>
        <a:lstStyle/>
        <a:p>
          <a:endParaRPr lang="pl-PL"/>
        </a:p>
      </dgm:t>
    </dgm:pt>
    <dgm:pt modelId="{81D8C9CF-3F70-4A8E-BAE4-648D2D414B2F}">
      <dgm:prSet phldrT="[Text]"/>
      <dgm:spPr/>
      <dgm:t>
        <a:bodyPr/>
        <a:lstStyle/>
        <a:p>
          <a:r>
            <a:rPr lang="pl-PL" dirty="0"/>
            <a:t>POSIŁKOWY</a:t>
          </a:r>
        </a:p>
      </dgm:t>
    </dgm:pt>
    <dgm:pt modelId="{69C1943B-3747-4039-96A1-207DC959EEFD}" type="parTrans" cxnId="{8327CDC5-40B6-4B0A-9B5B-FFAE99DFB7BF}">
      <dgm:prSet/>
      <dgm:spPr/>
      <dgm:t>
        <a:bodyPr/>
        <a:lstStyle/>
        <a:p>
          <a:endParaRPr lang="pl-PL"/>
        </a:p>
      </dgm:t>
    </dgm:pt>
    <dgm:pt modelId="{B06184F9-8BD7-4B83-A124-4093AD24454F}" type="sibTrans" cxnId="{8327CDC5-40B6-4B0A-9B5B-FFAE99DFB7BF}">
      <dgm:prSet/>
      <dgm:spPr/>
      <dgm:t>
        <a:bodyPr/>
        <a:lstStyle/>
        <a:p>
          <a:endParaRPr lang="pl-PL"/>
        </a:p>
      </dgm:t>
    </dgm:pt>
    <dgm:pt modelId="{522CAA5A-92E5-4EA1-8599-E3E86AB752DD}">
      <dgm:prSet phldrT="[Text]"/>
      <dgm:spPr/>
      <dgm:t>
        <a:bodyPr/>
        <a:lstStyle/>
        <a:p>
          <a:r>
            <a:rPr lang="pl-PL" dirty="0"/>
            <a:t>PRYWATNY</a:t>
          </a:r>
        </a:p>
      </dgm:t>
    </dgm:pt>
    <dgm:pt modelId="{F1DA8A1D-E9D2-4B5C-98B2-21186D917FD2}" type="parTrans" cxnId="{516F8997-6C84-4853-8F8C-DFAF595713E5}">
      <dgm:prSet/>
      <dgm:spPr/>
      <dgm:t>
        <a:bodyPr/>
        <a:lstStyle/>
        <a:p>
          <a:endParaRPr lang="pl-PL"/>
        </a:p>
      </dgm:t>
    </dgm:pt>
    <dgm:pt modelId="{F439AAF9-491A-4F0C-B792-23D7A96E6AD2}" type="sibTrans" cxnId="{516F8997-6C84-4853-8F8C-DFAF595713E5}">
      <dgm:prSet/>
      <dgm:spPr/>
      <dgm:t>
        <a:bodyPr/>
        <a:lstStyle/>
        <a:p>
          <a:endParaRPr lang="pl-PL"/>
        </a:p>
      </dgm:t>
    </dgm:pt>
    <dgm:pt modelId="{1D1D86A2-18A8-432E-B3F0-474113747634}" type="pres">
      <dgm:prSet presAssocID="{F1D8D913-5B88-4C37-AF07-0D82994D2C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9814CF-339E-4633-BA1A-3FABE034CA70}" type="pres">
      <dgm:prSet presAssocID="{D03B3DC0-21C6-4482-9E56-DB448D84C1B5}" presName="root1" presStyleCnt="0"/>
      <dgm:spPr/>
    </dgm:pt>
    <dgm:pt modelId="{F0ABB39D-A395-46F3-9855-ABBC8A5A9269}" type="pres">
      <dgm:prSet presAssocID="{D03B3DC0-21C6-4482-9E56-DB448D84C1B5}" presName="LevelOneTextNode" presStyleLbl="node0" presStyleIdx="0" presStyleCnt="1" custLinFactNeighborX="-33637" custLinFactNeighborY="1895">
        <dgm:presLayoutVars>
          <dgm:chPref val="3"/>
        </dgm:presLayoutVars>
      </dgm:prSet>
      <dgm:spPr/>
    </dgm:pt>
    <dgm:pt modelId="{22823C5A-3AC5-4A9B-9E80-E251E9CDD643}" type="pres">
      <dgm:prSet presAssocID="{D03B3DC0-21C6-4482-9E56-DB448D84C1B5}" presName="level2hierChild" presStyleCnt="0"/>
      <dgm:spPr/>
    </dgm:pt>
    <dgm:pt modelId="{696C574F-2FAF-4F6E-9A18-2EB3FDB40FC1}" type="pres">
      <dgm:prSet presAssocID="{CF6C112B-5A1B-4CF0-8D18-8BB28206E513}" presName="conn2-1" presStyleLbl="parChTrans1D2" presStyleIdx="0" presStyleCnt="3"/>
      <dgm:spPr/>
    </dgm:pt>
    <dgm:pt modelId="{FD3AE330-B660-4CFB-9498-020E5B4C50F9}" type="pres">
      <dgm:prSet presAssocID="{CF6C112B-5A1B-4CF0-8D18-8BB28206E513}" presName="connTx" presStyleLbl="parChTrans1D2" presStyleIdx="0" presStyleCnt="3"/>
      <dgm:spPr/>
    </dgm:pt>
    <dgm:pt modelId="{C56DEEDD-3CB8-47FD-BA92-1FB876D7B1F7}" type="pres">
      <dgm:prSet presAssocID="{645A82DE-37B7-4042-9E8A-7D81568580E0}" presName="root2" presStyleCnt="0"/>
      <dgm:spPr/>
    </dgm:pt>
    <dgm:pt modelId="{7DFE301B-157E-4C52-9076-19044195C47F}" type="pres">
      <dgm:prSet presAssocID="{645A82DE-37B7-4042-9E8A-7D81568580E0}" presName="LevelTwoTextNode" presStyleLbl="node2" presStyleIdx="0" presStyleCnt="3" custLinFactNeighborX="-41948" custLinFactNeighborY="11544">
        <dgm:presLayoutVars>
          <dgm:chPref val="3"/>
        </dgm:presLayoutVars>
      </dgm:prSet>
      <dgm:spPr/>
    </dgm:pt>
    <dgm:pt modelId="{425872E5-A001-4D53-AF8F-F49C671030C4}" type="pres">
      <dgm:prSet presAssocID="{645A82DE-37B7-4042-9E8A-7D81568580E0}" presName="level3hierChild" presStyleCnt="0"/>
      <dgm:spPr/>
    </dgm:pt>
    <dgm:pt modelId="{B43C18C3-8FF1-45DF-BF20-3017B568A641}" type="pres">
      <dgm:prSet presAssocID="{69C1943B-3747-4039-96A1-207DC959EEFD}" presName="conn2-1" presStyleLbl="parChTrans1D2" presStyleIdx="1" presStyleCnt="3"/>
      <dgm:spPr/>
    </dgm:pt>
    <dgm:pt modelId="{3958FF55-7C70-4ABC-8598-2836421C029E}" type="pres">
      <dgm:prSet presAssocID="{69C1943B-3747-4039-96A1-207DC959EEFD}" presName="connTx" presStyleLbl="parChTrans1D2" presStyleIdx="1" presStyleCnt="3"/>
      <dgm:spPr/>
    </dgm:pt>
    <dgm:pt modelId="{5AD742DB-3179-4487-8E8D-A71E3C6BA9CC}" type="pres">
      <dgm:prSet presAssocID="{81D8C9CF-3F70-4A8E-BAE4-648D2D414B2F}" presName="root2" presStyleCnt="0"/>
      <dgm:spPr/>
    </dgm:pt>
    <dgm:pt modelId="{F3871BEB-2571-4CE8-8C7A-25B34C5B1948}" type="pres">
      <dgm:prSet presAssocID="{81D8C9CF-3F70-4A8E-BAE4-648D2D414B2F}" presName="LevelTwoTextNode" presStyleLbl="node2" presStyleIdx="1" presStyleCnt="3" custLinFactNeighborX="-41271" custLinFactNeighborY="3210">
        <dgm:presLayoutVars>
          <dgm:chPref val="3"/>
        </dgm:presLayoutVars>
      </dgm:prSet>
      <dgm:spPr/>
    </dgm:pt>
    <dgm:pt modelId="{C507B0E1-97E5-401E-9945-F6D0FF9EA21A}" type="pres">
      <dgm:prSet presAssocID="{81D8C9CF-3F70-4A8E-BAE4-648D2D414B2F}" presName="level3hierChild" presStyleCnt="0"/>
      <dgm:spPr/>
    </dgm:pt>
    <dgm:pt modelId="{C71FEFAE-D9C5-4F67-921D-DC1A5B64C724}" type="pres">
      <dgm:prSet presAssocID="{F1DA8A1D-E9D2-4B5C-98B2-21186D917FD2}" presName="conn2-1" presStyleLbl="parChTrans1D2" presStyleIdx="2" presStyleCnt="3"/>
      <dgm:spPr/>
    </dgm:pt>
    <dgm:pt modelId="{B23459BD-6686-432B-80F0-8D2012A77300}" type="pres">
      <dgm:prSet presAssocID="{F1DA8A1D-E9D2-4B5C-98B2-21186D917FD2}" presName="connTx" presStyleLbl="parChTrans1D2" presStyleIdx="2" presStyleCnt="3"/>
      <dgm:spPr/>
    </dgm:pt>
    <dgm:pt modelId="{880AC556-0A28-42A6-8635-36976F14285F}" type="pres">
      <dgm:prSet presAssocID="{522CAA5A-92E5-4EA1-8599-E3E86AB752DD}" presName="root2" presStyleCnt="0"/>
      <dgm:spPr/>
    </dgm:pt>
    <dgm:pt modelId="{20056DB1-97BB-4BCE-8F47-FF7A460D3A3E}" type="pres">
      <dgm:prSet presAssocID="{522CAA5A-92E5-4EA1-8599-E3E86AB752DD}" presName="LevelTwoTextNode" presStyleLbl="node2" presStyleIdx="2" presStyleCnt="3" custLinFactNeighborX="-41361" custLinFactNeighborY="318">
        <dgm:presLayoutVars>
          <dgm:chPref val="3"/>
        </dgm:presLayoutVars>
      </dgm:prSet>
      <dgm:spPr/>
    </dgm:pt>
    <dgm:pt modelId="{3E250B64-8BE2-445A-986A-B60E9EBADF4A}" type="pres">
      <dgm:prSet presAssocID="{522CAA5A-92E5-4EA1-8599-E3E86AB752DD}" presName="level3hierChild" presStyleCnt="0"/>
      <dgm:spPr/>
    </dgm:pt>
  </dgm:ptLst>
  <dgm:cxnLst>
    <dgm:cxn modelId="{89220003-59DB-4F5A-B7FF-1E587DF0C1AB}" type="presOf" srcId="{CF6C112B-5A1B-4CF0-8D18-8BB28206E513}" destId="{FD3AE330-B660-4CFB-9498-020E5B4C50F9}" srcOrd="1" destOrd="0" presId="urn:microsoft.com/office/officeart/2005/8/layout/hierarchy2"/>
    <dgm:cxn modelId="{C716BA2E-0B35-4360-A2E9-B7BB2CE4D0DE}" type="presOf" srcId="{645A82DE-37B7-4042-9E8A-7D81568580E0}" destId="{7DFE301B-157E-4C52-9076-19044195C47F}" srcOrd="0" destOrd="0" presId="urn:microsoft.com/office/officeart/2005/8/layout/hierarchy2"/>
    <dgm:cxn modelId="{7C1EF448-916E-4AD3-B215-971F7E3FED67}" type="presOf" srcId="{81D8C9CF-3F70-4A8E-BAE4-648D2D414B2F}" destId="{F3871BEB-2571-4CE8-8C7A-25B34C5B1948}" srcOrd="0" destOrd="0" presId="urn:microsoft.com/office/officeart/2005/8/layout/hierarchy2"/>
    <dgm:cxn modelId="{EBD87449-FF4D-483E-B56B-2C54FEA8CF45}" type="presOf" srcId="{F1DA8A1D-E9D2-4B5C-98B2-21186D917FD2}" destId="{B23459BD-6686-432B-80F0-8D2012A77300}" srcOrd="1" destOrd="0" presId="urn:microsoft.com/office/officeart/2005/8/layout/hierarchy2"/>
    <dgm:cxn modelId="{0419D652-6BE1-4F6B-808E-52DB4B16D29A}" type="presOf" srcId="{CF6C112B-5A1B-4CF0-8D18-8BB28206E513}" destId="{696C574F-2FAF-4F6E-9A18-2EB3FDB40FC1}" srcOrd="0" destOrd="0" presId="urn:microsoft.com/office/officeart/2005/8/layout/hierarchy2"/>
    <dgm:cxn modelId="{1A95A88E-1445-4CE3-AC7A-28255EF8355E}" type="presOf" srcId="{69C1943B-3747-4039-96A1-207DC959EEFD}" destId="{3958FF55-7C70-4ABC-8598-2836421C029E}" srcOrd="1" destOrd="0" presId="urn:microsoft.com/office/officeart/2005/8/layout/hierarchy2"/>
    <dgm:cxn modelId="{ED7E578F-3244-4DC1-890E-9DB79E3207E2}" type="presOf" srcId="{522CAA5A-92E5-4EA1-8599-E3E86AB752DD}" destId="{20056DB1-97BB-4BCE-8F47-FF7A460D3A3E}" srcOrd="0" destOrd="0" presId="urn:microsoft.com/office/officeart/2005/8/layout/hierarchy2"/>
    <dgm:cxn modelId="{EE091D90-5D2A-4A99-98F1-210F9D468E8D}" srcId="{D03B3DC0-21C6-4482-9E56-DB448D84C1B5}" destId="{645A82DE-37B7-4042-9E8A-7D81568580E0}" srcOrd="0" destOrd="0" parTransId="{CF6C112B-5A1B-4CF0-8D18-8BB28206E513}" sibTransId="{846D2A79-5801-47B3-8A3F-9DE3CF4728DB}"/>
    <dgm:cxn modelId="{360B9294-11D7-413F-A02B-B3DE63FEAC6E}" type="presOf" srcId="{F1D8D913-5B88-4C37-AF07-0D82994D2C76}" destId="{1D1D86A2-18A8-432E-B3F0-474113747634}" srcOrd="0" destOrd="0" presId="urn:microsoft.com/office/officeart/2005/8/layout/hierarchy2"/>
    <dgm:cxn modelId="{516F8997-6C84-4853-8F8C-DFAF595713E5}" srcId="{D03B3DC0-21C6-4482-9E56-DB448D84C1B5}" destId="{522CAA5A-92E5-4EA1-8599-E3E86AB752DD}" srcOrd="2" destOrd="0" parTransId="{F1DA8A1D-E9D2-4B5C-98B2-21186D917FD2}" sibTransId="{F439AAF9-491A-4F0C-B792-23D7A96E6AD2}"/>
    <dgm:cxn modelId="{38CD4D9A-7FB6-4806-AA14-292B3CE1E8F0}" type="presOf" srcId="{D03B3DC0-21C6-4482-9E56-DB448D84C1B5}" destId="{F0ABB39D-A395-46F3-9855-ABBC8A5A9269}" srcOrd="0" destOrd="0" presId="urn:microsoft.com/office/officeart/2005/8/layout/hierarchy2"/>
    <dgm:cxn modelId="{8327CDC5-40B6-4B0A-9B5B-FFAE99DFB7BF}" srcId="{D03B3DC0-21C6-4482-9E56-DB448D84C1B5}" destId="{81D8C9CF-3F70-4A8E-BAE4-648D2D414B2F}" srcOrd="1" destOrd="0" parTransId="{69C1943B-3747-4039-96A1-207DC959EEFD}" sibTransId="{B06184F9-8BD7-4B83-A124-4093AD24454F}"/>
    <dgm:cxn modelId="{ECB0FCE9-5DA1-42AE-9D00-E4CBAB4024DE}" type="presOf" srcId="{69C1943B-3747-4039-96A1-207DC959EEFD}" destId="{B43C18C3-8FF1-45DF-BF20-3017B568A641}" srcOrd="0" destOrd="0" presId="urn:microsoft.com/office/officeart/2005/8/layout/hierarchy2"/>
    <dgm:cxn modelId="{828C62EA-E83D-4D6D-9392-51E6A8EFC853}" srcId="{F1D8D913-5B88-4C37-AF07-0D82994D2C76}" destId="{D03B3DC0-21C6-4482-9E56-DB448D84C1B5}" srcOrd="0" destOrd="0" parTransId="{2E2FBAAE-C180-464E-9376-33926B1E2EB0}" sibTransId="{CD22029C-24A4-41C7-9563-9785A1208DD0}"/>
    <dgm:cxn modelId="{376D21F9-84E5-4670-A20B-3FB8A32D73B3}" type="presOf" srcId="{F1DA8A1D-E9D2-4B5C-98B2-21186D917FD2}" destId="{C71FEFAE-D9C5-4F67-921D-DC1A5B64C724}" srcOrd="0" destOrd="0" presId="urn:microsoft.com/office/officeart/2005/8/layout/hierarchy2"/>
    <dgm:cxn modelId="{DA1F311B-3391-44E9-BBB6-1713287BF334}" type="presParOf" srcId="{1D1D86A2-18A8-432E-B3F0-474113747634}" destId="{AE9814CF-339E-4633-BA1A-3FABE034CA70}" srcOrd="0" destOrd="0" presId="urn:microsoft.com/office/officeart/2005/8/layout/hierarchy2"/>
    <dgm:cxn modelId="{2D089E6A-6DBC-402B-BE51-84A68606C29B}" type="presParOf" srcId="{AE9814CF-339E-4633-BA1A-3FABE034CA70}" destId="{F0ABB39D-A395-46F3-9855-ABBC8A5A9269}" srcOrd="0" destOrd="0" presId="urn:microsoft.com/office/officeart/2005/8/layout/hierarchy2"/>
    <dgm:cxn modelId="{5CB903A3-E3F6-49B2-837B-66DD5AE8C4E3}" type="presParOf" srcId="{AE9814CF-339E-4633-BA1A-3FABE034CA70}" destId="{22823C5A-3AC5-4A9B-9E80-E251E9CDD643}" srcOrd="1" destOrd="0" presId="urn:microsoft.com/office/officeart/2005/8/layout/hierarchy2"/>
    <dgm:cxn modelId="{4A3326EC-2BF7-4190-A737-DFC002A3C09B}" type="presParOf" srcId="{22823C5A-3AC5-4A9B-9E80-E251E9CDD643}" destId="{696C574F-2FAF-4F6E-9A18-2EB3FDB40FC1}" srcOrd="0" destOrd="0" presId="urn:microsoft.com/office/officeart/2005/8/layout/hierarchy2"/>
    <dgm:cxn modelId="{59EFA793-38BD-47AA-BF6F-643DB54262D9}" type="presParOf" srcId="{696C574F-2FAF-4F6E-9A18-2EB3FDB40FC1}" destId="{FD3AE330-B660-4CFB-9498-020E5B4C50F9}" srcOrd="0" destOrd="0" presId="urn:microsoft.com/office/officeart/2005/8/layout/hierarchy2"/>
    <dgm:cxn modelId="{5278C859-523A-4D03-9510-475C8E08623E}" type="presParOf" srcId="{22823C5A-3AC5-4A9B-9E80-E251E9CDD643}" destId="{C56DEEDD-3CB8-47FD-BA92-1FB876D7B1F7}" srcOrd="1" destOrd="0" presId="urn:microsoft.com/office/officeart/2005/8/layout/hierarchy2"/>
    <dgm:cxn modelId="{1EABD10A-CB6E-4244-9F85-4B80D0A5F227}" type="presParOf" srcId="{C56DEEDD-3CB8-47FD-BA92-1FB876D7B1F7}" destId="{7DFE301B-157E-4C52-9076-19044195C47F}" srcOrd="0" destOrd="0" presId="urn:microsoft.com/office/officeart/2005/8/layout/hierarchy2"/>
    <dgm:cxn modelId="{F360B0FA-FE0F-4C72-BD9B-1F1438803242}" type="presParOf" srcId="{C56DEEDD-3CB8-47FD-BA92-1FB876D7B1F7}" destId="{425872E5-A001-4D53-AF8F-F49C671030C4}" srcOrd="1" destOrd="0" presId="urn:microsoft.com/office/officeart/2005/8/layout/hierarchy2"/>
    <dgm:cxn modelId="{5A17FFD0-8738-4801-8A06-B40EFCDA5119}" type="presParOf" srcId="{22823C5A-3AC5-4A9B-9E80-E251E9CDD643}" destId="{B43C18C3-8FF1-45DF-BF20-3017B568A641}" srcOrd="2" destOrd="0" presId="urn:microsoft.com/office/officeart/2005/8/layout/hierarchy2"/>
    <dgm:cxn modelId="{5CC6DADF-FFF3-486D-8338-25B5F965D703}" type="presParOf" srcId="{B43C18C3-8FF1-45DF-BF20-3017B568A641}" destId="{3958FF55-7C70-4ABC-8598-2836421C029E}" srcOrd="0" destOrd="0" presId="urn:microsoft.com/office/officeart/2005/8/layout/hierarchy2"/>
    <dgm:cxn modelId="{2E2320C3-6DC4-453E-A24D-D81010230BF4}" type="presParOf" srcId="{22823C5A-3AC5-4A9B-9E80-E251E9CDD643}" destId="{5AD742DB-3179-4487-8E8D-A71E3C6BA9CC}" srcOrd="3" destOrd="0" presId="urn:microsoft.com/office/officeart/2005/8/layout/hierarchy2"/>
    <dgm:cxn modelId="{098593FE-3DAB-452E-857D-9C8A2854865C}" type="presParOf" srcId="{5AD742DB-3179-4487-8E8D-A71E3C6BA9CC}" destId="{F3871BEB-2571-4CE8-8C7A-25B34C5B1948}" srcOrd="0" destOrd="0" presId="urn:microsoft.com/office/officeart/2005/8/layout/hierarchy2"/>
    <dgm:cxn modelId="{8AD6F1C2-2E0A-4A41-962D-684FB40DD40E}" type="presParOf" srcId="{5AD742DB-3179-4487-8E8D-A71E3C6BA9CC}" destId="{C507B0E1-97E5-401E-9945-F6D0FF9EA21A}" srcOrd="1" destOrd="0" presId="urn:microsoft.com/office/officeart/2005/8/layout/hierarchy2"/>
    <dgm:cxn modelId="{BD08F7E4-0F38-41EC-8B31-FEF30725F949}" type="presParOf" srcId="{22823C5A-3AC5-4A9B-9E80-E251E9CDD643}" destId="{C71FEFAE-D9C5-4F67-921D-DC1A5B64C724}" srcOrd="4" destOrd="0" presId="urn:microsoft.com/office/officeart/2005/8/layout/hierarchy2"/>
    <dgm:cxn modelId="{05E20FC7-4ED7-4B63-B322-E0BAAC7D0D69}" type="presParOf" srcId="{C71FEFAE-D9C5-4F67-921D-DC1A5B64C724}" destId="{B23459BD-6686-432B-80F0-8D2012A77300}" srcOrd="0" destOrd="0" presId="urn:microsoft.com/office/officeart/2005/8/layout/hierarchy2"/>
    <dgm:cxn modelId="{2EF01F41-7F7E-4F3D-A59F-367E70FC6682}" type="presParOf" srcId="{22823C5A-3AC5-4A9B-9E80-E251E9CDD643}" destId="{880AC556-0A28-42A6-8635-36976F14285F}" srcOrd="5" destOrd="0" presId="urn:microsoft.com/office/officeart/2005/8/layout/hierarchy2"/>
    <dgm:cxn modelId="{335501FC-3BCB-4A8E-AA54-38B7E6AB983D}" type="presParOf" srcId="{880AC556-0A28-42A6-8635-36976F14285F}" destId="{20056DB1-97BB-4BCE-8F47-FF7A460D3A3E}" srcOrd="0" destOrd="0" presId="urn:microsoft.com/office/officeart/2005/8/layout/hierarchy2"/>
    <dgm:cxn modelId="{46699199-634D-4AE2-AE9A-ABCBB6F3C3C1}" type="presParOf" srcId="{880AC556-0A28-42A6-8635-36976F14285F}" destId="{3E250B64-8BE2-445A-986A-B60E9EBADF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BB39D-A395-46F3-9855-ABBC8A5A9269}">
      <dsp:nvSpPr>
        <dsp:cNvPr id="0" name=""/>
        <dsp:cNvSpPr/>
      </dsp:nvSpPr>
      <dsp:spPr>
        <a:xfrm>
          <a:off x="31640" y="155548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OSKARŻYCIEL</a:t>
          </a:r>
        </a:p>
      </dsp:txBody>
      <dsp:txXfrm>
        <a:off x="70560" y="1594403"/>
        <a:ext cx="2579826" cy="1250993"/>
      </dsp:txXfrm>
    </dsp:sp>
    <dsp:sp modelId="{696C574F-2FAF-4F6E-9A18-2EB3FDB40FC1}">
      <dsp:nvSpPr>
        <dsp:cNvPr id="0" name=""/>
        <dsp:cNvSpPr/>
      </dsp:nvSpPr>
      <dsp:spPr>
        <a:xfrm rot="18061839">
          <a:off x="2293530" y="1492684"/>
          <a:ext cx="163374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33741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69557" y="1479086"/>
        <a:ext cx="81687" cy="81687"/>
      </dsp:txXfrm>
    </dsp:sp>
    <dsp:sp modelId="{7DFE301B-157E-4C52-9076-19044195C47F}">
      <dsp:nvSpPr>
        <dsp:cNvPr id="0" name=""/>
        <dsp:cNvSpPr/>
      </dsp:nvSpPr>
      <dsp:spPr>
        <a:xfrm>
          <a:off x="3531495" y="15554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PUBLICZNY</a:t>
          </a:r>
        </a:p>
      </dsp:txBody>
      <dsp:txXfrm>
        <a:off x="3570415" y="194463"/>
        <a:ext cx="2579826" cy="1250993"/>
      </dsp:txXfrm>
    </dsp:sp>
    <dsp:sp modelId="{B43C18C3-8FF1-45DF-BF20-3017B568A641}">
      <dsp:nvSpPr>
        <dsp:cNvPr id="0" name=""/>
        <dsp:cNvSpPr/>
      </dsp:nvSpPr>
      <dsp:spPr>
        <a:xfrm rot="69827">
          <a:off x="2689218" y="2201390"/>
          <a:ext cx="86035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60357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97888" y="2207128"/>
        <a:ext cx="43017" cy="43017"/>
      </dsp:txXfrm>
    </dsp:sp>
    <dsp:sp modelId="{F3871BEB-2571-4CE8-8C7A-25B34C5B1948}">
      <dsp:nvSpPr>
        <dsp:cNvPr id="0" name=""/>
        <dsp:cNvSpPr/>
      </dsp:nvSpPr>
      <dsp:spPr>
        <a:xfrm>
          <a:off x="3549487" y="1572957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POSIŁKOWY</a:t>
          </a:r>
        </a:p>
      </dsp:txBody>
      <dsp:txXfrm>
        <a:off x="3588407" y="1611877"/>
        <a:ext cx="2579826" cy="1250993"/>
      </dsp:txXfrm>
    </dsp:sp>
    <dsp:sp modelId="{C71FEFAE-D9C5-4F67-921D-DC1A5B64C724}">
      <dsp:nvSpPr>
        <dsp:cNvPr id="0" name=""/>
        <dsp:cNvSpPr/>
      </dsp:nvSpPr>
      <dsp:spPr>
        <a:xfrm rot="3619236">
          <a:off x="2252004" y="2945213"/>
          <a:ext cx="173239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32393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3074891" y="2929150"/>
        <a:ext cx="86619" cy="86619"/>
      </dsp:txXfrm>
    </dsp:sp>
    <dsp:sp modelId="{20056DB1-97BB-4BCE-8F47-FF7A460D3A3E}">
      <dsp:nvSpPr>
        <dsp:cNvPr id="0" name=""/>
        <dsp:cNvSpPr/>
      </dsp:nvSpPr>
      <dsp:spPr>
        <a:xfrm>
          <a:off x="3547095" y="306060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PRYWATNY</a:t>
          </a:r>
        </a:p>
      </dsp:txBody>
      <dsp:txXfrm>
        <a:off x="3586015" y="3099523"/>
        <a:ext cx="2579826" cy="125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D2E6D-3E23-4262-A182-42E48434C3AC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7A0A4-337F-49F8-9208-C77F0E299A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3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2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71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0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82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76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14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5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61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4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3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13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97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19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7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349025-EA25-4E1C-82C9-A702B272EC6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69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6886516?unitId=art(8)par(1)&amp;cm=DOCUMENT" TargetMode="External"/><Relationship Id="rId2" Type="http://schemas.openxmlformats.org/officeDocument/2006/relationships/hyperlink" Target="https://sip.lex.pl/#/document/521258124?cm=DOCU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p.lex.pl/#/document/520945911?cm=DOCU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Strony procesowe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pl-PL" b="1" dirty="0"/>
          </a:p>
          <a:p>
            <a:pPr marL="109728" indent="0">
              <a:buNone/>
            </a:pPr>
            <a:endParaRPr lang="pl-PL" b="1" dirty="0"/>
          </a:p>
          <a:p>
            <a:r>
              <a:rPr lang="pl-PL" b="1" dirty="0"/>
              <a:t>Strona postępowania - </a:t>
            </a:r>
            <a:r>
              <a:rPr lang="pl-PL" dirty="0"/>
              <a:t>uczestnik procesu działający w postępowaniu karnym we własnym imieniu, posiadający </a:t>
            </a:r>
            <a:r>
              <a:rPr lang="pl-PL" b="1" dirty="0"/>
              <a:t>interes prawny </a:t>
            </a:r>
            <a:r>
              <a:rPr lang="pl-PL" dirty="0"/>
              <a:t>w określonym rozstrzygnięciu w przedmiocie procesu.</a:t>
            </a:r>
            <a:endParaRPr lang="pl-PL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92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8229600" cy="4517856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Posiada status strony postępowania przygotowawczego i ze względu na to przysługuje mu szereg uprawnień na tym etapie postępowania, o czym jest pouczany przed pierwszym przesłuchaniem</a:t>
            </a:r>
          </a:p>
          <a:p>
            <a:pPr algn="just"/>
            <a:r>
              <a:rPr lang="pl-PL" dirty="0"/>
              <a:t>Przykładowe uprawnienia:</a:t>
            </a:r>
          </a:p>
          <a:p>
            <a:pPr algn="just">
              <a:buFontTx/>
              <a:buChar char="-"/>
            </a:pPr>
            <a:r>
              <a:rPr lang="pl-PL" dirty="0"/>
              <a:t>składanie wniosków o dokonanie czynności śledztwa,</a:t>
            </a:r>
          </a:p>
          <a:p>
            <a:pPr algn="just">
              <a:buFontTx/>
              <a:buChar char="-"/>
            </a:pPr>
            <a:r>
              <a:rPr lang="pl-PL" dirty="0"/>
              <a:t>korzystania z pomocy pełnomocnika,</a:t>
            </a:r>
          </a:p>
          <a:p>
            <a:pPr algn="just">
              <a:buFontTx/>
              <a:buChar char="-"/>
            </a:pPr>
            <a:r>
              <a:rPr lang="pl-PL" dirty="0"/>
              <a:t>wyrażenie zgody na skierowanie sprawy do mediacji,</a:t>
            </a:r>
          </a:p>
          <a:p>
            <a:pPr algn="just">
              <a:buFontTx/>
              <a:buChar char="-"/>
            </a:pPr>
            <a:r>
              <a:rPr lang="pl-PL" dirty="0"/>
              <a:t>złożenie zażalenia na odmowę wszczęcia śledztwa lub dochodzenia oraz na umorzenie postępowania przygotowawczego.</a:t>
            </a:r>
          </a:p>
          <a:p>
            <a:pPr algn="just"/>
            <a:r>
              <a:rPr lang="pl-PL" dirty="0"/>
              <a:t>Zob. art. 300 § 2 k.p.k.</a:t>
            </a:r>
          </a:p>
          <a:p>
            <a:pPr algn="just">
              <a:buFontTx/>
              <a:buChar char="-"/>
            </a:pPr>
            <a:endParaRPr lang="pl-PL" dirty="0"/>
          </a:p>
          <a:p>
            <a:pPr algn="just">
              <a:buFontTx/>
              <a:buChar char="-"/>
            </a:pP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49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dirty="0">
                <a:latin typeface="+mn-lt"/>
              </a:rPr>
              <a:t>Prawo do złożenia wniosku o przeprowadzenie czynności w postępowaniu przygotowawczym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Inkwizycyjny charakter postępowania przygotowawczego nie wyłącza prawa stron do złożenia wniosku dowodowego. Zastosowanie ma art. 167 – dowody przeprowadza się na wniosek stron lub z urzędu. </a:t>
            </a:r>
          </a:p>
          <a:p>
            <a:pPr algn="just"/>
            <a:r>
              <a:rPr lang="pl-PL" dirty="0"/>
              <a:t>Art. 315 § 1 k.p.k. – Podejrzany i jego obrońca oraz pokrzywdzony i jego pełnomocnik mogą składać wnioski o dokonanie czynności śledztwa (dot. także dochodzenia).  </a:t>
            </a:r>
          </a:p>
          <a:p>
            <a:pPr algn="just"/>
            <a:r>
              <a:rPr lang="pl-PL" dirty="0"/>
              <a:t>Art. 316 § 3 k.p.k. – prawo do żądania przesłuchania świadka przez sąd, jeżeli istnieje niebezpieczeństwo, że nie będzie można go przesłuchać na rozprawie.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71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300" dirty="0">
                <a:latin typeface="+mn-lt"/>
              </a:rPr>
              <a:t>Prawo do udziału w czynnościach postępowania przygotowawczego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5520" y="1556792"/>
            <a:ext cx="8784976" cy="5184576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pl-PL" sz="2200" dirty="0"/>
              <a:t>Art. 315 </a:t>
            </a:r>
            <a:r>
              <a:rPr lang="pl-PL" dirty="0"/>
              <a:t>§ 2 k.p.k. – „</a:t>
            </a:r>
            <a:r>
              <a:rPr lang="pl-PL" b="1" dirty="0"/>
              <a:t>czynności wnioskowe</a:t>
            </a:r>
            <a:r>
              <a:rPr lang="pl-PL" dirty="0"/>
              <a:t>” stronie, która złożyła wniosek oraz jej obrońcy lub pełnomocnikowi nie można odmówić wzięcia udziału w czynności, jeżeli tego żądają. Można jednak nie sprowadzać podejrzanego pozbawionego wolności, jeżeli spowodowałoby to poważne trudności.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uprawniony do udziału w czynności powinien zostać o niej powiadomiony zgodnie z art. 117 k.p.k.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„Poważne trudności” to np. znaczna odległość między miejscem, gdzie przebywa podejrzany a miejscem przeprowadzenia czynności.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Jeżeli strona złożyła wniosek, ale nie uczestniczyła w czynności nie można jej odmówić udostępnienia akt w tym zakresie (np. protokołu przesłuchania – por. art. 157 § 3)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/>
              <a:t>Art. 316  §  1 – prawo do udziału w </a:t>
            </a:r>
            <a:r>
              <a:rPr lang="pl-PL" b="1" u="sng" dirty="0"/>
              <a:t>czynnościach niepowtarzalnych </a:t>
            </a:r>
            <a:r>
              <a:rPr lang="pl-PL" dirty="0"/>
              <a:t>(chyba że zachodzi niebezpieczeństwo utraty lub zniekształcenia dowodu)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art. 316 § 2 – podejrzanego pozbawionego wolności nie sprowadza się, wtedy gdy zwłoka grozi utratą lub zniekształceniem dowodu. </a:t>
            </a:r>
          </a:p>
        </p:txBody>
      </p:sp>
    </p:spTree>
    <p:extLst>
      <p:ext uri="{BB962C8B-B14F-4D97-AF65-F5344CB8AC3E}">
        <p14:creationId xmlns:p14="http://schemas.microsoft.com/office/powerpoint/2010/main" val="253882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300" dirty="0">
                <a:latin typeface="+mn-lt"/>
              </a:rPr>
              <a:t>Prawo do udziału w czynnościach postępowania przygotowawczego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317 </a:t>
            </a:r>
            <a:r>
              <a:rPr lang="pl-PL" sz="2400" dirty="0"/>
              <a:t>§ 1 – prawo do udziału w innych czynnościach niż powyższe, jeżeli strony zgłosiły takie żądanie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w szczególnie uzasadnionym wypadku prokurator może odmówić dopuszczenia do udziału w czynności ze względu na interes śledztwa albo może odmówić sprowadzenia podejrzanego pozbawionego wolności gdy spowodowałoby to poważne trudności.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318 – prawo do zapoznania się z opinią biegłego i uczestniczeniu w przesłuchaniu biegłego.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185a, 185b, 185c, 316 </a:t>
            </a:r>
            <a:r>
              <a:rPr lang="pl-PL" sz="2400" dirty="0"/>
              <a:t>§ 3 – uprawnienie do wzięcia udziału w sądowym przesłuchaniu świadka w toku postępowania przygotowawczego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w przypadku sądowego przesłuchania świadka z art. 185a – 185c </a:t>
            </a:r>
            <a:r>
              <a:rPr lang="pl-PL" b="1" dirty="0"/>
              <a:t>podejrzany nie ma prawa do wzięcia udziału w czynności! Uczestniczy w niej obrońca podejrzanego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78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dirty="0">
                <a:latin typeface="+mn-lt"/>
              </a:rPr>
              <a:t>Prawo do zaskarżenia rozstrzygnięć wydawanych w postępowaniu przygotowawczym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Zasada – zażalenie na postanowienia prokuratora składa się do sądu (albo właściwego do rozpoznania sprawy albo zgodnie z przepisami szczególnymi, np. art. 252 § 2). </a:t>
            </a:r>
          </a:p>
          <a:p>
            <a:pPr algn="just"/>
            <a:r>
              <a:rPr lang="pl-PL" dirty="0"/>
              <a:t>Postanowienia nieprokuratorskich organów prowadzących postępowanie przygotowawcze rozpoznaje prokurator.</a:t>
            </a:r>
          </a:p>
          <a:p>
            <a:pPr algn="just"/>
            <a:r>
              <a:rPr lang="pl-PL" b="1" dirty="0"/>
              <a:t>Istotne prawo do zaskarżania decyzji o odmowie wszczęcia postępowania przygotowawczego lub o umorzeniu postępowania</a:t>
            </a:r>
            <a:r>
              <a:rPr lang="pl-PL" dirty="0"/>
              <a:t> (zob. art. 306 k.p.k.)</a:t>
            </a:r>
          </a:p>
        </p:txBody>
      </p:sp>
    </p:spTree>
    <p:extLst>
      <p:ext uri="{BB962C8B-B14F-4D97-AF65-F5344CB8AC3E}">
        <p14:creationId xmlns:p14="http://schemas.microsoft.com/office/powerpoint/2010/main" val="22681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Uprawnienia pokrzywdzonego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8435280" cy="547260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Jeżeli pokrzywdzony złoży oświadczenie o występowaniu w roli oskarżyciela posiłkowego, przysługują mu uprawnienia strony. </a:t>
            </a:r>
          </a:p>
          <a:p>
            <a:r>
              <a:rPr lang="pl-PL" dirty="0"/>
              <a:t>Jeżeli nie złoży takiego oświadczenia, w postępowaniu sądowym przysługują mu uprawnienia do: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udziału w posiedzeniu w przedmiocie warunkowego umorzenia postępowania (art. 341 § 1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udziału w posiedzeniu w przedmiocie skazania bez przeprowadzania rozprawy w wyniku złożenia wniosku w trybie art. 335 § 1 k.p.k. oraz aktu oskarżenia wraz z wnioskiem w trybie art. 335 § 2 k.p.k. (art. 343 § 5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 w posiedzeniu w przedmiocie wniosku oskarżonego skierowanego w trybie art. 338a k.p.k. (art. 343a § 2 k.p.k. w zw. z art. 343 § 5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sprzeciwienia się wnioskowi o skazanie bez przeprowadzania rozprawy (art. 343 § 2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 w rozprawie, jeżeli się stawi i pozostawania na sali rozpraw, choćby miał składać zeznania jako świadek (art. 384 § 2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sprzeciwienia się wnioskowi o dobrowolne poddanie się odpowiedzialności karnej (art. 387 § 2 k.p.k.),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wniesienia apelacji od wyroku warunkowo umarzającego postępowanie (art. 444 k.p.k.).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13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3892" y="692697"/>
            <a:ext cx="7962549" cy="5832647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(7) SN z 30.09.2010 r., I KZP 10/10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 małoletniego nie może, działając w charakterze przedstawiciela ustawowego, wykonywać praw tego małoletniego jako pokrzywdzonego w postępowaniu karnym, w tym także w postępowaniu z oskarżenia prywatnego, jeżeli oskarżonym jest drugi z rodziców.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Chodzi o zapobieganie ewentualnej kolizji interesów przedstawiciela ustawowego pokrzywdzonego i oskarżonego. SN zwraca uwagę, że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wypadku gdy jeden z rodziców dziecka występuje de facto jako przeciwnik procesowy drugiego rodzica, zachodzić musi uzasadniona obawa związana z trudnością dokonania przez niego obiektywnej oceny sytuacji, mającej przede wszystkim na względzie interes dziecka, a nie swój własny.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Por. jednak postanowienie SN z 25.06.2020 r., I KZP 4/20 – rodzic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być przedstawicielem ustawowym w sprawie przeciwko drugiemu z rodziców w przypadku przestępstwa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niealimentacji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art. 209 k.k. </a:t>
            </a:r>
          </a:p>
          <a:p>
            <a:pPr marL="0" indent="0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33C7F-8AB6-4F6D-A0FF-A897B6B5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Reprezentacja dziecka przez rodzica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58DD0D-B342-48E3-ABC0-A0215B2CC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sz="3200" b="1" dirty="0"/>
              <a:t>Art.  98. §  1. </a:t>
            </a:r>
            <a:r>
              <a:rPr lang="pl-PL" sz="3200" b="1" dirty="0" err="1"/>
              <a:t>k.r.o</a:t>
            </a:r>
            <a:r>
              <a:rPr lang="pl-PL" sz="3200" b="1" dirty="0"/>
              <a:t>.: </a:t>
            </a:r>
            <a:r>
              <a:rPr lang="pl-PL" sz="3200" dirty="0"/>
              <a:t>Rodzice są przedstawicielami ustawowymi dziecka pozostającego pod ich władzą rodzicielską. Jeżeli dziecko pozostaje pod władzą rodzicielską obojga rodziców, każde z nich może działać samodzielnie jako przedstawiciel ustawowy dziecka.</a:t>
            </a:r>
          </a:p>
          <a:p>
            <a:pPr algn="just"/>
            <a:r>
              <a:rPr lang="pl-PL" sz="3200" dirty="0"/>
              <a:t>§  2.  Jednakże żadne z rodziców nie może reprezentować dziecka:1) przy czynnościach prawnych między dziećmi pozostającymi pod ich władzą rodzicielską;</a:t>
            </a:r>
          </a:p>
          <a:p>
            <a:pPr algn="just"/>
            <a:r>
              <a:rPr lang="pl-PL" sz="3200" dirty="0"/>
              <a:t>2) przy czynnościach prawnych między dzieckiem a jednym z rodziców lub jego małżonkiem, </a:t>
            </a:r>
            <a:r>
              <a:rPr lang="pl-PL" sz="3200" b="1" dirty="0"/>
              <a:t>chyba że czynność prawna polega na bezpłatnym przysporzeniu na rzecz dziecka albo że dotyczy należnych dziecku od drugiego z rodziców środków utrzymania i wychowania.</a:t>
            </a:r>
          </a:p>
          <a:p>
            <a:pPr algn="just"/>
            <a:r>
              <a:rPr lang="pl-PL" sz="3200" dirty="0"/>
              <a:t>§  3.  Przepisy paragrafu poprzedzającego stosuje się odpowiednio w postępowaniu przed sądem lub innym organem państwowym.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388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6E30B-C266-4460-A9BE-075839EA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DB5C7-8087-42E1-89F1-A977FB3F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25433"/>
            <a:ext cx="10353762" cy="4973317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10 stycznia 2019 r. do Prokuratury Rejonowej dla Wrocławia – Fabrycznej wpłynęło zawiadomienie Mariusza J. o popełnieniu przestępstwa z art. 306a </a:t>
            </a:r>
            <a:r>
              <a:rPr lang="pl-PL" dirty="0">
                <a:effectLst/>
              </a:rPr>
              <a:t>§ 1 k.k., polegającego na tzw. cofnięciu licznika w samochodzie osobowym przez jego sąsiada – Grzegorza N. Mariusz J. wskazał w nim, że więcej informacji na ten temat ma inny sąsiad, Bogdan G., którego Grzegorz miał pytać o mechaników, którzy mogliby się zająć jego licznikiem. Prokurator po analizie pisemnego zawiadomienia polecił Policji przesłuchać w charakterze świadka zawiadamiającego Mariusza J. w celu doprecyzowania informacji zawartych w zawiadomieniu pisemnym, a także przesłuchać w charakterze świadka Bogdana G.  Prokurator polecił następnie wydać postanowienie o wszczęciu dochodzenia w sprawie. Po wykonaniu czynności, 12 lutego 2019 r. funkcjonariusz Policji wydał postanowienie o wszczęciu dochodzenia .</a:t>
            </a:r>
          </a:p>
          <a:p>
            <a:pPr algn="just"/>
            <a:r>
              <a:rPr lang="pl-PL" b="1" i="1" dirty="0">
                <a:effectLst/>
              </a:rPr>
              <a:t>W jakim trybie prowadzone były czynności w opisanym stanie faktycznym? W jakiej formie powinno być prowadzone postępowanie przygotowawcze? Oceń prawidłowość postępowania organów procesowych. </a:t>
            </a:r>
          </a:p>
          <a:p>
            <a:pPr algn="just"/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6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8501EF-C3BE-46BA-AD56-43707E27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sprawdzające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E1314B-EA5B-40B9-A9AB-B23FCB12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7429"/>
            <a:ext cx="10353762" cy="4602823"/>
          </a:xfrm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§ 120 Regulaminu wewnętrznego urzędowania powszechnych jednostek organizacyjnych prokuratury:</a:t>
            </a:r>
          </a:p>
          <a:p>
            <a:pPr algn="just"/>
            <a:r>
              <a:rPr lang="pl-PL" dirty="0"/>
              <a:t>Czynności, o których mowa w art. 307 § 1 k.p.k., mogą polegać w szczególności na: </a:t>
            </a:r>
          </a:p>
          <a:p>
            <a:pPr algn="just"/>
            <a:r>
              <a:rPr lang="pl-PL" dirty="0"/>
              <a:t>1) żądaniu od zawiadamiającego przedstawienia dodatkowych dokumentów lub informacji niezbędnych dla prawidłowej oceny zdarzenia, którego dotyczy zawiadomienie; </a:t>
            </a:r>
          </a:p>
          <a:p>
            <a:pPr algn="just"/>
            <a:r>
              <a:rPr lang="pl-PL" dirty="0"/>
              <a:t>2) żądaniu przeprowadzenia kontroli w określonym zakresie;</a:t>
            </a:r>
          </a:p>
          <a:p>
            <a:pPr algn="just"/>
            <a:r>
              <a:rPr lang="pl-PL" dirty="0"/>
              <a:t>3) zleceniu właściwemu organowi sprawdzenia faktów zawartych w zawiadomieniu;</a:t>
            </a:r>
          </a:p>
          <a:p>
            <a:pPr algn="just"/>
            <a:r>
              <a:rPr lang="pl-PL" dirty="0"/>
              <a:t>4) żądaniu nadesłania dokumentacji medycznej dotyczącej osoby pokrzywdzonej;</a:t>
            </a:r>
          </a:p>
          <a:p>
            <a:pPr algn="just"/>
            <a:r>
              <a:rPr lang="pl-PL" dirty="0"/>
              <a:t>5) przesłuchaniu w charakterze świadka osoby, która złożyła pisemne zawiadomienie o przestępstwie.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14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9"/>
            <a:ext cx="6833732" cy="51252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922114"/>
          </a:xfrm>
        </p:spPr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6" y="6165304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S. Waltoś, P. Hofmański, </a:t>
            </a:r>
            <a:r>
              <a:rPr lang="pl-PL" sz="1400" i="1" dirty="0"/>
              <a:t>Proces karny. Zarys systemu, </a:t>
            </a:r>
            <a:r>
              <a:rPr lang="pl-PL" sz="1400" dirty="0"/>
              <a:t>Warszawa 2016, s. 184.</a:t>
            </a:r>
          </a:p>
        </p:txBody>
      </p:sp>
    </p:spTree>
    <p:extLst>
      <p:ext uri="{BB962C8B-B14F-4D97-AF65-F5344CB8AC3E}">
        <p14:creationId xmlns:p14="http://schemas.microsoft.com/office/powerpoint/2010/main" val="168729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C78846-E93B-419B-967A-6DA73463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043404-7BEF-4A25-82C3-4813DEBA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0302"/>
            <a:ext cx="10353762" cy="53476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>
                <a:effectLst/>
              </a:rPr>
              <a:t>11 maja 2020 r. funkcjonariusze Policji z Komendy Miejskiej Policji we Wrocławiu otrzymali dyspozycję od dyżurnego udania się na miejsce potrącenia pieszego przez samochód osobowy. Na miejscu pokrzywdzony oświadczył, że boli go noga i ma problemy z chodzeniem, poza tym jego stan był dobry. Policjanci po zabezpieczeniu miejsca zdarzenia zadzwonili do biegłego z zakresu rekonstrukcji wypadków drogowych, który przybył na miejsce w celu wzięcia udziału w czynności oględzin. Następnego dnia przystąpił do sporządzenia opinii dotyczącej przebiegu wypadku. 13 maja 2020 r. funkcjonariusz Policji postanowieniem powołał biegłego z zakresu medycyny sądowej, który tego samego dnia stwierdził, że obrażenia pokrzywdzonego stanowią naruszenie czynności narządu ciała na okres nieprzekraczający 7 dni. Policjanci, uznając że nie doszło w takim razie do popełnienia przestępstwa z art. 177 § 1 k.k., który wymaga stwierdzenia uszczerbku na zdrowiu przekraczającego 7 dni, wydali 14 maja 2020 r. decyzję o odmowie wszczęcia dochodzenia.</a:t>
            </a:r>
          </a:p>
          <a:p>
            <a:pPr marL="457200" indent="-457200" algn="just">
              <a:buAutoNum type="arabicPeriod"/>
            </a:pPr>
            <a:r>
              <a:rPr lang="pl-PL" b="1" i="1" dirty="0">
                <a:effectLst/>
              </a:rPr>
              <a:t>W jakim trybie przeprowadzone zostały czynności opisane w kazusie? Czy dopuszczalne było powołanie biegłego przez telefon? </a:t>
            </a:r>
          </a:p>
          <a:p>
            <a:pPr marL="457200" indent="-457200" algn="just">
              <a:buAutoNum type="arabicPeriod"/>
            </a:pPr>
            <a:r>
              <a:rPr lang="pl-PL" b="1" i="1" dirty="0">
                <a:effectLst/>
              </a:rPr>
              <a:t>Oceń prawidłowość decyzji o odmowie wszczęcia postępowanie (w aspekcie procesowym). Czy decyzja ta powinna zostać zatwierdzona przez prokuratora?</a:t>
            </a:r>
          </a:p>
          <a:p>
            <a:pPr marL="457200" indent="-457200" algn="just">
              <a:buAutoNum type="arabicPeriod"/>
            </a:pPr>
            <a:endParaRPr lang="pl-PL" dirty="0">
              <a:effectLst/>
            </a:endParaRPr>
          </a:p>
          <a:p>
            <a:pPr algn="just"/>
            <a:endParaRPr lang="pl-PL" b="1" i="1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588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Wyrok SN z dnia 27 kwietnia 2009r., V KK 379/08, LEX nr 507949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/>
              <a:t>W wypadkach niecierpiących zwłoki (art. 308 k.p.k.) powołanie biegłego może nastąpić w innej formie niż pisemne postanowienie, także np. w rozmowie telefonicznej, choć musi ono być w dalszym toku postępowania potwierdzone we właściwej formie.</a:t>
            </a:r>
          </a:p>
        </p:txBody>
      </p:sp>
    </p:spTree>
    <p:extLst>
      <p:ext uri="{BB962C8B-B14F-4D97-AF65-F5344CB8AC3E}">
        <p14:creationId xmlns:p14="http://schemas.microsoft.com/office/powerpoint/2010/main" val="165522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D7432-D33F-43C4-9232-1470CC20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r>
              <a:rPr lang="pl-PL" dirty="0"/>
              <a:t>KAZUS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FFD1AB-5DE2-4E92-B4AA-0AD99949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91478"/>
            <a:ext cx="10353762" cy="5466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Do Prokuratury Rejonowej dla Wrocławia – Psie Pole wpłynęło zawiadomienie Towarzystwa Ubezpieczeniowego o możliwości popełnienia przestępstwa z art. 13 </a:t>
            </a:r>
            <a:r>
              <a:rPr lang="pl-PL" dirty="0">
                <a:effectLst/>
              </a:rPr>
              <a:t>§</a:t>
            </a:r>
            <a:r>
              <a:rPr lang="pl-PL" dirty="0"/>
              <a:t> 1 k.k. w zw. z art. 286 </a:t>
            </a:r>
            <a:r>
              <a:rPr lang="pl-PL" dirty="0">
                <a:effectLst/>
              </a:rPr>
              <a:t>§ </a:t>
            </a:r>
            <a:r>
              <a:rPr lang="pl-PL" dirty="0"/>
              <a:t>1 k.k. i art. 298 </a:t>
            </a:r>
            <a:r>
              <a:rPr lang="pl-PL" dirty="0">
                <a:effectLst/>
              </a:rPr>
              <a:t>§ 1 k.k. w zw. z art. 11 § 2 k.k., polegającego na usiłowaniu wyłudzenia wypłaty odszkodowania za zdarzenie komunikacyjne z polisy OC. Wg zawiadamiającego wyniki przeprowadzonego przez prywatnego detektywa „śledztwa” wskazywały na to, że Damian Z., funkcjonariusz Policji, nakłonił Tomasza G. do złożenia oświadczenia o spowodowaniu kolizji drogowej, pomimo tego że nie brał on udziału w zdarzeniu, a w rzeczywistości Damian Z. dokonał uszkodzenia samodzielnie, ulegając przez zbyt wysoką prędkość wypadkowi. Tym samym nie było podstaw do wypłaty odszkodowania przez pokrzywdzone Towarzystwo z polisy ubezpieczeniowej Tomasza G. Funkcjonariusz z Biura Spraw Wewnętrznych Policji wydał decyzję o wszczęciu śledztwa. </a:t>
            </a:r>
          </a:p>
          <a:p>
            <a:pPr algn="just"/>
            <a:r>
              <a:rPr lang="pl-PL" b="1" i="1" dirty="0">
                <a:effectLst/>
              </a:rPr>
              <a:t>Jaka jest prawidłowa forma postępowania przygotowawczego w tej sprawie? Jaki organ uprawniony jest do wydania decyzji w zakresie zasadności wszczęcia śledztwa (odmowy wszczęcia), a jaki w wypadku dochodzenia? </a:t>
            </a:r>
          </a:p>
        </p:txBody>
      </p:sp>
    </p:spTree>
    <p:extLst>
      <p:ext uri="{BB962C8B-B14F-4D97-AF65-F5344CB8AC3E}">
        <p14:creationId xmlns:p14="http://schemas.microsoft.com/office/powerpoint/2010/main" val="1191530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59630-BFAA-4C88-81C0-5F4F922F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AAAA5-95F2-4EE7-8C68-A2B6EC9F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444477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Mirosław Z. złożył pisemne zawiadomienie o tym, że w samochodzie, który jest własnością jego ojca uszkodzono przednią szybę, a wyrządzona w ten sposób szkoda wyniosła 820 zł. Wskazał także, że sprawcę tego zdarzenia widział jego znajomy, Grzegorz Z. Policja podjęła decyzję o wszczęciu dochodzenia, a następnie przesłuchała w charakterze świadka Mirosława Z. oraz Grzegorza Z. Następnie z Komisariatem Policji skontaktował się telefonicznie ojciec Mirosława Z., Bronisław Z., który powiedział, </a:t>
            </a:r>
            <a:r>
              <a:rPr lang="pl-PL"/>
              <a:t>że szybę </a:t>
            </a:r>
            <a:r>
              <a:rPr lang="pl-PL" dirty="0"/>
              <a:t>zniszczył jego pijany kolega, oni już się dogadali i nie chce, żeby Policja kontynuowała postępowanie.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Oceń prawidłowość postępowania organów. Jakie czynności należy podjąć?</a:t>
            </a:r>
          </a:p>
        </p:txBody>
      </p:sp>
    </p:spTree>
    <p:extLst>
      <p:ext uri="{BB962C8B-B14F-4D97-AF65-F5344CB8AC3E}">
        <p14:creationId xmlns:p14="http://schemas.microsoft.com/office/powerpoint/2010/main" val="27264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91544" y="2420888"/>
            <a:ext cx="4040188" cy="3845720"/>
          </a:xfrm>
        </p:spPr>
        <p:txBody>
          <a:bodyPr/>
          <a:lstStyle/>
          <a:p>
            <a:pPr marL="109728" indent="0" algn="ctr">
              <a:buNone/>
            </a:pPr>
            <a:r>
              <a:rPr lang="pl-PL" b="1" dirty="0"/>
              <a:t>ZASADNICZA</a:t>
            </a:r>
          </a:p>
          <a:p>
            <a:endParaRPr lang="pl-PL" dirty="0"/>
          </a:p>
          <a:p>
            <a:r>
              <a:rPr lang="pl-PL" dirty="0"/>
              <a:t>Występuje w trybie zwyczajnym</a:t>
            </a:r>
          </a:p>
          <a:p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09" y="2420888"/>
            <a:ext cx="4041775" cy="385691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b="1" dirty="0"/>
              <a:t>SZCZEGÓLNA</a:t>
            </a:r>
          </a:p>
          <a:p>
            <a:pPr marL="109728" indent="0" algn="ctr">
              <a:buNone/>
            </a:pPr>
            <a:endParaRPr lang="pl-PL" b="1" dirty="0"/>
          </a:p>
          <a:p>
            <a:r>
              <a:rPr lang="pl-PL" dirty="0"/>
              <a:t>Występuje jedynie w trybach szczególnych</a:t>
            </a:r>
          </a:p>
          <a:p>
            <a:endParaRPr lang="pl-PL" dirty="0"/>
          </a:p>
          <a:p>
            <a:r>
              <a:rPr lang="pl-PL" dirty="0"/>
              <a:t>Np. rodzic lub opiekun nieleteniego w postępowaniach w sprawach nieletnich (art. 30 § 1 pkt 2 ustawy o postępowaniu w sprawach nieletnich)</a:t>
            </a:r>
          </a:p>
        </p:txBody>
      </p:sp>
    </p:spTree>
    <p:extLst>
      <p:ext uri="{BB962C8B-B14F-4D97-AF65-F5344CB8AC3E}">
        <p14:creationId xmlns:p14="http://schemas.microsoft.com/office/powerpoint/2010/main" val="250086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b="1" dirty="0"/>
              <a:t>CZYNNA</a:t>
            </a:r>
          </a:p>
          <a:p>
            <a:endParaRPr lang="pl-PL" dirty="0"/>
          </a:p>
          <a:p>
            <a:r>
              <a:rPr lang="pl-PL" dirty="0"/>
              <a:t>Występuje z żądaniem rozstrzygnięcia odpowiedzialności prawnej zgodnie z jej interesem prawnym</a:t>
            </a:r>
          </a:p>
          <a:p>
            <a:endParaRPr lang="pl-PL" dirty="0"/>
          </a:p>
          <a:p>
            <a:r>
              <a:rPr lang="pl-PL" dirty="0"/>
              <a:t>Np. oskarżyciel publiczny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BIERNA</a:t>
            </a:r>
          </a:p>
          <a:p>
            <a:endParaRPr lang="pl-PL" dirty="0"/>
          </a:p>
          <a:p>
            <a:r>
              <a:rPr lang="pl-PL" dirty="0"/>
              <a:t>Przeciwko niej kierowane jest żądanie</a:t>
            </a:r>
          </a:p>
          <a:p>
            <a:endParaRPr lang="pl-PL" dirty="0"/>
          </a:p>
          <a:p>
            <a:r>
              <a:rPr lang="pl-PL" dirty="0"/>
              <a:t>Np. oskarżony</a:t>
            </a:r>
          </a:p>
        </p:txBody>
      </p:sp>
    </p:spTree>
    <p:extLst>
      <p:ext uri="{BB962C8B-B14F-4D97-AF65-F5344CB8AC3E}">
        <p14:creationId xmlns:p14="http://schemas.microsoft.com/office/powerpoint/2010/main" val="34026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POSTĘPOWANIA PRZYGOTOWAWCZEGO (art. 299 k.p.k.)</a:t>
            </a:r>
          </a:p>
          <a:p>
            <a:pPr marL="109728" indent="0">
              <a:buNone/>
            </a:pPr>
            <a:endParaRPr lang="pl-PL" dirty="0"/>
          </a:p>
          <a:p>
            <a:r>
              <a:rPr lang="pl-PL" dirty="0"/>
              <a:t>pokrzywdzony</a:t>
            </a:r>
          </a:p>
          <a:p>
            <a:endParaRPr lang="pl-PL" dirty="0"/>
          </a:p>
          <a:p>
            <a:r>
              <a:rPr lang="pl-PL" dirty="0"/>
              <a:t>podejrzany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POSTĘPOWANIA SĄDOWEGO</a:t>
            </a:r>
          </a:p>
          <a:p>
            <a:pPr marL="109728" indent="0">
              <a:buNone/>
            </a:pPr>
            <a:endParaRPr lang="pl-PL" b="1" dirty="0"/>
          </a:p>
          <a:p>
            <a:r>
              <a:rPr lang="pl-PL" dirty="0"/>
              <a:t>Oskarżyciel publiczny, posiłkowy, prywatny</a:t>
            </a:r>
          </a:p>
          <a:p>
            <a:endParaRPr lang="pl-PL" dirty="0"/>
          </a:p>
          <a:p>
            <a:r>
              <a:rPr lang="pl-PL" dirty="0"/>
              <a:t>oskarżony</a:t>
            </a:r>
          </a:p>
        </p:txBody>
      </p:sp>
    </p:spTree>
    <p:extLst>
      <p:ext uri="{BB962C8B-B14F-4D97-AF65-F5344CB8AC3E}">
        <p14:creationId xmlns:p14="http://schemas.microsoft.com/office/powerpoint/2010/main" val="18265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07958" y="2615803"/>
            <a:ext cx="2262306" cy="1223073"/>
            <a:chOff x="5916711" y="2745073"/>
            <a:chExt cx="2117082" cy="1048514"/>
          </a:xfrm>
        </p:grpSpPr>
        <p:sp>
          <p:nvSpPr>
            <p:cNvPr id="6" name="Rounded Rectangle 5"/>
            <p:cNvSpPr/>
            <p:nvPr/>
          </p:nvSpPr>
          <p:spPr>
            <a:xfrm>
              <a:off x="5934325" y="2880510"/>
              <a:ext cx="2099468" cy="9130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l-PL" b="1" dirty="0"/>
            </a:p>
            <a:p>
              <a:pPr algn="ctr"/>
              <a:r>
                <a:rPr lang="pl-PL" b="1" dirty="0"/>
                <a:t>UBOCZNY</a:t>
              </a:r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5916711" y="2745073"/>
              <a:ext cx="2037976" cy="98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75104" y="4365103"/>
            <a:ext cx="2243484" cy="1231148"/>
            <a:chOff x="5885965" y="2714327"/>
            <a:chExt cx="2099468" cy="1018988"/>
          </a:xfrm>
        </p:grpSpPr>
        <p:sp>
          <p:nvSpPr>
            <p:cNvPr id="9" name="Rounded Rectangle 8"/>
            <p:cNvSpPr/>
            <p:nvPr/>
          </p:nvSpPr>
          <p:spPr>
            <a:xfrm>
              <a:off x="5885965" y="2714327"/>
              <a:ext cx="2099468" cy="8939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l-PL" b="1" dirty="0"/>
            </a:p>
            <a:p>
              <a:pPr algn="ctr"/>
              <a:r>
                <a:rPr lang="pl-PL" b="1" dirty="0"/>
                <a:t>SUBSYDIARNY</a:t>
              </a:r>
            </a:p>
            <a:p>
              <a:pPr algn="ctr"/>
              <a:endParaRPr lang="pl-PL" b="1" dirty="0"/>
            </a:p>
            <a:p>
              <a:pPr algn="ctr"/>
              <a:endParaRPr lang="pl-PL" b="1" dirty="0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5916711" y="2745073"/>
              <a:ext cx="2037976" cy="98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 rot="1082976">
            <a:off x="7820722" y="4270377"/>
            <a:ext cx="774472" cy="90323"/>
            <a:chOff x="2572217" y="2129819"/>
            <a:chExt cx="722008" cy="54492"/>
          </a:xfrm>
        </p:grpSpPr>
        <p:sp>
          <p:nvSpPr>
            <p:cNvPr id="12" name="Straight Connector 3"/>
            <p:cNvSpPr/>
            <p:nvPr/>
          </p:nvSpPr>
          <p:spPr>
            <a:xfrm rot="80536">
              <a:off x="2572217" y="2129819"/>
              <a:ext cx="722008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722008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Straight Connector 4"/>
            <p:cNvSpPr/>
            <p:nvPr/>
          </p:nvSpPr>
          <p:spPr>
            <a:xfrm rot="80536">
              <a:off x="2915171" y="2139014"/>
              <a:ext cx="36100" cy="3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/>
            </a:p>
          </p:txBody>
        </p:sp>
      </p:grpSp>
      <p:grpSp>
        <p:nvGrpSpPr>
          <p:cNvPr id="14" name="Group 13"/>
          <p:cNvGrpSpPr/>
          <p:nvPr/>
        </p:nvGrpSpPr>
        <p:grpSpPr>
          <a:xfrm rot="19939874">
            <a:off x="7875152" y="3965448"/>
            <a:ext cx="722008" cy="54492"/>
            <a:chOff x="2572217" y="2129819"/>
            <a:chExt cx="722008" cy="54492"/>
          </a:xfrm>
        </p:grpSpPr>
        <p:sp>
          <p:nvSpPr>
            <p:cNvPr id="15" name="Straight Connector 3"/>
            <p:cNvSpPr/>
            <p:nvPr/>
          </p:nvSpPr>
          <p:spPr>
            <a:xfrm rot="80536">
              <a:off x="2572217" y="2129819"/>
              <a:ext cx="722008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722008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Straight Connector 4"/>
            <p:cNvSpPr/>
            <p:nvPr/>
          </p:nvSpPr>
          <p:spPr>
            <a:xfrm rot="80536">
              <a:off x="2915171" y="2139014"/>
              <a:ext cx="36100" cy="3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/>
            </a:p>
          </p:txBody>
        </p:sp>
      </p:grp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1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Oskarżyciel publiczny - </a:t>
            </a:r>
            <a:r>
              <a:rPr lang="pl-PL" dirty="0"/>
              <a:t>organ państwowy wnoszący i popierający oskarżenie w sprawach o przestępstwa publicznoskargowe.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Najczęściej </a:t>
            </a:r>
            <a:r>
              <a:rPr lang="pl-PL" b="1" dirty="0"/>
              <a:t>prokurator </a:t>
            </a:r>
            <a:r>
              <a:rPr lang="pl-PL" dirty="0"/>
              <a:t>→ art. 45 § 1 k.p.k. 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Nieprokuratorscy oskarżyciele publiczni </a:t>
            </a:r>
            <a:r>
              <a:rPr lang="pl-PL" dirty="0"/>
              <a:t>→ art. 45 § 2 k.p.k., np. Państwowa Straż Łowiecka, Straż Leśna, ale także organy uprawnione na podstawie rozporządzenia wydanego na podstawie art. 325d k.p.k.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Podstawowym obowiązkiem oskarżyciela publicznego jest </a:t>
            </a:r>
            <a:r>
              <a:rPr lang="pl-PL" b="1" dirty="0"/>
              <a:t>wniesienie i popieranie aktu oskarżenia </a:t>
            </a:r>
            <a:r>
              <a:rPr lang="pl-PL" dirty="0"/>
              <a:t>przed sądem o czyn ścigany z urzędu→ art. 10 § 1 k.p.k. (zasada </a:t>
            </a:r>
            <a:r>
              <a:rPr lang="pl-PL" b="1" dirty="0"/>
              <a:t>legalizmu</a:t>
            </a:r>
            <a:r>
              <a:rPr lang="pl-PL" dirty="0"/>
              <a:t>).</a:t>
            </a:r>
          </a:p>
          <a:p>
            <a:pPr algn="just"/>
            <a:endParaRPr lang="pl-PL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</p:spTree>
    <p:extLst>
      <p:ext uri="{BB962C8B-B14F-4D97-AF65-F5344CB8AC3E}">
        <p14:creationId xmlns:p14="http://schemas.microsoft.com/office/powerpoint/2010/main" val="137639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348880"/>
            <a:ext cx="8229600" cy="38213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600" b="1" dirty="0"/>
              <a:t>1. Osoba fizyczna lub prawna, której dobro prawne zostało bezpośrednio naruszone lub zagrożone przez przestępstwo.</a:t>
            </a:r>
          </a:p>
          <a:p>
            <a:pPr algn="just"/>
            <a:r>
              <a:rPr lang="pl-PL" sz="2600" dirty="0"/>
              <a:t>2. Pokrzywdzonym może być także niemająca osobowości prawnej:</a:t>
            </a:r>
          </a:p>
          <a:p>
            <a:pPr algn="just"/>
            <a:r>
              <a:rPr lang="pl-PL" sz="2600" dirty="0"/>
              <a:t>1) instytucja państwowa lub samorządowa;</a:t>
            </a:r>
          </a:p>
          <a:p>
            <a:pPr algn="just"/>
            <a:r>
              <a:rPr lang="pl-PL" sz="2600" dirty="0"/>
              <a:t>2) inna jednostka organizacyjna, której odrębne przepisy przyznają zdolność prawną (przykładowo: </a:t>
            </a:r>
            <a:r>
              <a:rPr lang="pl-PL" sz="2400" dirty="0"/>
              <a:t>samodzielny publiczny zakład opieki zdrowotnej (wyrok SA w Krakowie z 12.07.2011 r., </a:t>
            </a:r>
            <a:r>
              <a:rPr lang="pl-PL" sz="2400" dirty="0">
                <a:hlinkClick r:id="rId2"/>
              </a:rPr>
              <a:t>I </a:t>
            </a:r>
            <a:r>
              <a:rPr lang="pl-PL" sz="2400" dirty="0" err="1">
                <a:hlinkClick r:id="rId2"/>
              </a:rPr>
              <a:t>ACa</a:t>
            </a:r>
            <a:r>
              <a:rPr lang="pl-PL" sz="2400" dirty="0">
                <a:hlinkClick r:id="rId2"/>
              </a:rPr>
              <a:t> 569/11</a:t>
            </a:r>
            <a:r>
              <a:rPr lang="pl-PL" sz="2400" dirty="0"/>
              <a:t>), spółka jawna, spółka partnerska, spółka komandytowa oraz spółka komandytowo-akcyjna, wyposażone w zdolność prawną na podstawie </a:t>
            </a:r>
            <a:r>
              <a:rPr lang="pl-PL" sz="2400" dirty="0">
                <a:hlinkClick r:id="rId3"/>
              </a:rPr>
              <a:t>art. 8 § 1</a:t>
            </a:r>
            <a:r>
              <a:rPr lang="pl-PL" sz="2400" dirty="0"/>
              <a:t> </a:t>
            </a:r>
            <a:r>
              <a:rPr lang="pl-PL" sz="2400" dirty="0" err="1"/>
              <a:t>k.s.h</a:t>
            </a:r>
            <a:r>
              <a:rPr lang="pl-PL" sz="2400" dirty="0"/>
              <a:t>. (postanowienie SN z 21.07.2011 r., </a:t>
            </a:r>
            <a:r>
              <a:rPr lang="pl-PL" sz="2400" dirty="0">
                <a:hlinkClick r:id="rId4"/>
              </a:rPr>
              <a:t>I KZP 7/11</a:t>
            </a:r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70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Za pokrzywdzonego uważa się także </a:t>
            </a:r>
            <a:r>
              <a:rPr lang="pl-PL" b="1" dirty="0"/>
              <a:t>zakład ubezpieczeń</a:t>
            </a:r>
            <a:r>
              <a:rPr lang="pl-PL" dirty="0"/>
              <a:t> w zakresie w jakim pokrył szkodę wyrządzoną pokrzywdzonemu przez przestępstwo lub jest zobowiązany do jej pokrycia (art. 49 § 3 k.p.k.).</a:t>
            </a:r>
          </a:p>
          <a:p>
            <a:pPr algn="just"/>
            <a:r>
              <a:rPr lang="pl-PL" dirty="0"/>
              <a:t>Prawa pokrzywdzonego mogą zaś wykonywać: </a:t>
            </a:r>
          </a:p>
          <a:p>
            <a:pPr marL="514350" indent="-514350" algn="just">
              <a:buAutoNum type="arabicPeriod"/>
            </a:pPr>
            <a:r>
              <a:rPr lang="pl-PL" b="1" dirty="0"/>
              <a:t>organy Państwowej Inspekcji Pracy</a:t>
            </a:r>
            <a:r>
              <a:rPr lang="pl-PL" dirty="0"/>
              <a:t>, w sprawach o przestępstwa przeciwko prawom osób wykonujących pracę zarobkową, o których mowa w art. 218-221 oraz w art. 225 § 2 k.k., jeżeli w zakresie swego działania ujawniły przestępstwo lub wystąpiły o wszczęcie postępowania (art. 49 § 3a k.p.k.),</a:t>
            </a:r>
          </a:p>
          <a:p>
            <a:pPr marL="514350" indent="-514350" algn="just">
              <a:buAutoNum type="arabicPeriod"/>
            </a:pPr>
            <a:r>
              <a:rPr lang="pl-PL" b="1" dirty="0"/>
              <a:t>organy kontroli państwowej</a:t>
            </a:r>
            <a:r>
              <a:rPr lang="pl-PL" dirty="0"/>
              <a:t> w sprawach o przestępstwa, którymi wyrządzono szkodę w mieniu instytucji lub jednostki organizacyjnej, o której mowa w art. 49 § 2 k.p.k., jeżeli nie działa organ pokrzywdzonej instytucji lub jednostki organizacyjnej, ale jedynie wówczas gdy organy kontroli państwowej w zakresie swojego działania ujawniły przestępstwo lub wystąpiły o wszczęcie postępowania.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416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2454</Words>
  <Application>Microsoft Office PowerPoint</Application>
  <PresentationFormat>Panoramiczny</PresentationFormat>
  <Paragraphs>142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Jon</vt:lpstr>
      <vt:lpstr>Strony procesowe</vt:lpstr>
      <vt:lpstr>Strony procesowe</vt:lpstr>
      <vt:lpstr>Strony procesowe</vt:lpstr>
      <vt:lpstr>Strony procesowe</vt:lpstr>
      <vt:lpstr>Strony procesowe</vt:lpstr>
      <vt:lpstr>Strony procesowe</vt:lpstr>
      <vt:lpstr>Strony procesowe</vt:lpstr>
      <vt:lpstr>Pokrzywdzony</vt:lpstr>
      <vt:lpstr>Pokrzywdzony</vt:lpstr>
      <vt:lpstr>Pokrzywdzony</vt:lpstr>
      <vt:lpstr>Prawo do złożenia wniosku o przeprowadzenie czynności w postępowaniu przygotowawczym </vt:lpstr>
      <vt:lpstr>Prawo do udziału w czynnościach postępowania przygotowawczego </vt:lpstr>
      <vt:lpstr>Prawo do udziału w czynnościach postępowania przygotowawczego </vt:lpstr>
      <vt:lpstr>Prawo do zaskarżenia rozstrzygnięć wydawanych w postępowaniu przygotowawczym </vt:lpstr>
      <vt:lpstr>Uprawnienia pokrzywdzonego</vt:lpstr>
      <vt:lpstr>Prezentacja programu PowerPoint</vt:lpstr>
      <vt:lpstr>Reprezentacja dziecka przez rodzica</vt:lpstr>
      <vt:lpstr>KAZUS NR 1</vt:lpstr>
      <vt:lpstr>Czynności sprawdzające</vt:lpstr>
      <vt:lpstr>Kazus nr 2</vt:lpstr>
      <vt:lpstr>Wyrok SN z dnia 27 kwietnia 2009r., V KK 379/08, LEX nr 507949</vt:lpstr>
      <vt:lpstr>KAZUS NR 3</vt:lpstr>
      <vt:lpstr>Kazus nr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procesu karnego  Zajęcia nr 1: Zajęcia organizacyjne. Wstęp do procesu karnego</dc:title>
  <dc:creator>Blazej</dc:creator>
  <cp:lastModifiedBy>Karol Jarząbek</cp:lastModifiedBy>
  <cp:revision>76</cp:revision>
  <dcterms:created xsi:type="dcterms:W3CDTF">2017-02-21T23:28:17Z</dcterms:created>
  <dcterms:modified xsi:type="dcterms:W3CDTF">2023-10-19T20:13:03Z</dcterms:modified>
</cp:coreProperties>
</file>