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502" r:id="rId3"/>
    <p:sldId id="350" r:id="rId4"/>
    <p:sldId id="351" r:id="rId5"/>
    <p:sldId id="352" r:id="rId6"/>
    <p:sldId id="353" r:id="rId7"/>
    <p:sldId id="354" r:id="rId8"/>
    <p:sldId id="355" r:id="rId9"/>
    <p:sldId id="503" r:id="rId10"/>
    <p:sldId id="348" r:id="rId11"/>
    <p:sldId id="349" r:id="rId12"/>
    <p:sldId id="494" r:id="rId13"/>
    <p:sldId id="504" r:id="rId14"/>
    <p:sldId id="505" r:id="rId15"/>
    <p:sldId id="506" r:id="rId16"/>
    <p:sldId id="507" r:id="rId17"/>
    <p:sldId id="320" r:id="rId18"/>
    <p:sldId id="498" r:id="rId19"/>
    <p:sldId id="321" r:id="rId20"/>
    <p:sldId id="322" r:id="rId21"/>
    <p:sldId id="323" r:id="rId22"/>
    <p:sldId id="492" r:id="rId23"/>
    <p:sldId id="493" r:id="rId24"/>
    <p:sldId id="496" r:id="rId25"/>
    <p:sldId id="499" r:id="rId26"/>
    <p:sldId id="500" r:id="rId27"/>
    <p:sldId id="501" r:id="rId28"/>
    <p:sldId id="497" r:id="rId29"/>
    <p:sldId id="325" r:id="rId30"/>
    <p:sldId id="495" r:id="rId3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99904C-48B0-4431-9AC1-7C918F0947D7}" type="doc">
      <dgm:prSet loTypeId="urn:microsoft.com/office/officeart/2005/8/layout/process1" loCatId="process" qsTypeId="urn:microsoft.com/office/officeart/2005/8/quickstyle/simple1" qsCatId="simple" csTypeId="urn:microsoft.com/office/officeart/2005/8/colors/colorful2" csCatId="colorful"/>
      <dgm:spPr/>
      <dgm:t>
        <a:bodyPr/>
        <a:lstStyle/>
        <a:p>
          <a:endParaRPr lang="pl-PL"/>
        </a:p>
      </dgm:t>
    </dgm:pt>
    <dgm:pt modelId="{51941542-5456-4A74-BE15-351F6FC077D8}">
      <dgm:prSet/>
      <dgm:spPr/>
      <dgm:t>
        <a:bodyPr/>
        <a:lstStyle/>
        <a:p>
          <a:r>
            <a:rPr lang="pl-PL" dirty="0"/>
            <a:t>Wniosek dowodowy strony skierowany do organu prowadzącego postępowanie </a:t>
          </a:r>
        </a:p>
      </dgm:t>
    </dgm:pt>
    <dgm:pt modelId="{70160E73-F878-4B7B-B1B9-D63C4E061C94}" type="parTrans" cxnId="{44D4F6BB-607C-4CAC-A92D-64CE0885438D}">
      <dgm:prSet/>
      <dgm:spPr/>
      <dgm:t>
        <a:bodyPr/>
        <a:lstStyle/>
        <a:p>
          <a:endParaRPr lang="pl-PL"/>
        </a:p>
      </dgm:t>
    </dgm:pt>
    <dgm:pt modelId="{8A4734AA-93DF-4404-96E6-8DEAD9B099CA}" type="sibTrans" cxnId="{44D4F6BB-607C-4CAC-A92D-64CE0885438D}">
      <dgm:prSet/>
      <dgm:spPr/>
      <dgm:t>
        <a:bodyPr/>
        <a:lstStyle/>
        <a:p>
          <a:endParaRPr lang="pl-PL"/>
        </a:p>
      </dgm:t>
    </dgm:pt>
    <dgm:pt modelId="{C59FB54C-1717-4FEE-9B5A-8DB67EEFAC9B}">
      <dgm:prSet/>
      <dgm:spPr/>
      <dgm:t>
        <a:bodyPr/>
        <a:lstStyle/>
        <a:p>
          <a:r>
            <a:rPr lang="pl-PL"/>
            <a:t>Dopuszczenie przez organ procesowy dowodu wnioskowanego przez stronę </a:t>
          </a:r>
        </a:p>
      </dgm:t>
    </dgm:pt>
    <dgm:pt modelId="{6BCDBE87-466A-4962-AA9D-FD32627BD0D0}" type="parTrans" cxnId="{79CDE8C0-F107-454E-9EC2-A60D81B631D5}">
      <dgm:prSet/>
      <dgm:spPr/>
      <dgm:t>
        <a:bodyPr/>
        <a:lstStyle/>
        <a:p>
          <a:endParaRPr lang="pl-PL"/>
        </a:p>
      </dgm:t>
    </dgm:pt>
    <dgm:pt modelId="{46F20186-B902-47E0-AAB3-11B1B4B04D4C}" type="sibTrans" cxnId="{79CDE8C0-F107-454E-9EC2-A60D81B631D5}">
      <dgm:prSet/>
      <dgm:spPr/>
      <dgm:t>
        <a:bodyPr/>
        <a:lstStyle/>
        <a:p>
          <a:endParaRPr lang="pl-PL"/>
        </a:p>
      </dgm:t>
    </dgm:pt>
    <dgm:pt modelId="{3F5ACD26-4152-4668-821A-564CA8B8C969}">
      <dgm:prSet/>
      <dgm:spPr/>
      <dgm:t>
        <a:bodyPr/>
        <a:lstStyle/>
        <a:p>
          <a:r>
            <a:rPr lang="pl-PL" dirty="0"/>
            <a:t>Organ procesowy przeprowadza dowód wnioskowany przez stronę </a:t>
          </a:r>
        </a:p>
      </dgm:t>
    </dgm:pt>
    <dgm:pt modelId="{2AF31EC3-5A79-4D53-9A8B-52373021C7D1}" type="parTrans" cxnId="{BFBD2FEB-25FE-41B2-B7DD-18E866D1275B}">
      <dgm:prSet/>
      <dgm:spPr/>
      <dgm:t>
        <a:bodyPr/>
        <a:lstStyle/>
        <a:p>
          <a:endParaRPr lang="pl-PL"/>
        </a:p>
      </dgm:t>
    </dgm:pt>
    <dgm:pt modelId="{488130A3-584B-4286-84BB-069BFCFC3E90}" type="sibTrans" cxnId="{BFBD2FEB-25FE-41B2-B7DD-18E866D1275B}">
      <dgm:prSet/>
      <dgm:spPr/>
      <dgm:t>
        <a:bodyPr/>
        <a:lstStyle/>
        <a:p>
          <a:endParaRPr lang="pl-PL"/>
        </a:p>
      </dgm:t>
    </dgm:pt>
    <dgm:pt modelId="{22FF736F-76F7-400A-8272-86A242994387}" type="pres">
      <dgm:prSet presAssocID="{3A99904C-48B0-4431-9AC1-7C918F0947D7}" presName="Name0" presStyleCnt="0">
        <dgm:presLayoutVars>
          <dgm:dir/>
          <dgm:resizeHandles val="exact"/>
        </dgm:presLayoutVars>
      </dgm:prSet>
      <dgm:spPr/>
    </dgm:pt>
    <dgm:pt modelId="{8FDD72E4-5CC3-4AF8-AFAC-5794A4B36D56}" type="pres">
      <dgm:prSet presAssocID="{51941542-5456-4A74-BE15-351F6FC077D8}" presName="node" presStyleLbl="node1" presStyleIdx="0" presStyleCnt="3">
        <dgm:presLayoutVars>
          <dgm:bulletEnabled val="1"/>
        </dgm:presLayoutVars>
      </dgm:prSet>
      <dgm:spPr/>
    </dgm:pt>
    <dgm:pt modelId="{FA01026A-5320-4B5F-B3F2-D3B19BDA5ED8}" type="pres">
      <dgm:prSet presAssocID="{8A4734AA-93DF-4404-96E6-8DEAD9B099CA}" presName="sibTrans" presStyleLbl="sibTrans2D1" presStyleIdx="0" presStyleCnt="2"/>
      <dgm:spPr/>
    </dgm:pt>
    <dgm:pt modelId="{818A6DCC-A781-45C7-BE5D-0CE72A1119F0}" type="pres">
      <dgm:prSet presAssocID="{8A4734AA-93DF-4404-96E6-8DEAD9B099CA}" presName="connectorText" presStyleLbl="sibTrans2D1" presStyleIdx="0" presStyleCnt="2"/>
      <dgm:spPr/>
    </dgm:pt>
    <dgm:pt modelId="{C489782A-996A-4440-8E3F-C916722211ED}" type="pres">
      <dgm:prSet presAssocID="{C59FB54C-1717-4FEE-9B5A-8DB67EEFAC9B}" presName="node" presStyleLbl="node1" presStyleIdx="1" presStyleCnt="3">
        <dgm:presLayoutVars>
          <dgm:bulletEnabled val="1"/>
        </dgm:presLayoutVars>
      </dgm:prSet>
      <dgm:spPr/>
    </dgm:pt>
    <dgm:pt modelId="{BA151A8F-6C48-4D0D-8CD0-9F0DE29E311D}" type="pres">
      <dgm:prSet presAssocID="{46F20186-B902-47E0-AAB3-11B1B4B04D4C}" presName="sibTrans" presStyleLbl="sibTrans2D1" presStyleIdx="1" presStyleCnt="2"/>
      <dgm:spPr/>
    </dgm:pt>
    <dgm:pt modelId="{74D0F976-19B4-46AE-BE21-404433BADCCF}" type="pres">
      <dgm:prSet presAssocID="{46F20186-B902-47E0-AAB3-11B1B4B04D4C}" presName="connectorText" presStyleLbl="sibTrans2D1" presStyleIdx="1" presStyleCnt="2"/>
      <dgm:spPr/>
    </dgm:pt>
    <dgm:pt modelId="{921A3008-1602-412F-A0AB-FFE24A8DF105}" type="pres">
      <dgm:prSet presAssocID="{3F5ACD26-4152-4668-821A-564CA8B8C969}" presName="node" presStyleLbl="node1" presStyleIdx="2" presStyleCnt="3">
        <dgm:presLayoutVars>
          <dgm:bulletEnabled val="1"/>
        </dgm:presLayoutVars>
      </dgm:prSet>
      <dgm:spPr/>
    </dgm:pt>
  </dgm:ptLst>
  <dgm:cxnLst>
    <dgm:cxn modelId="{1AA2F06E-CAEA-42DE-BDCF-E325797601EC}" type="presOf" srcId="{3A99904C-48B0-4431-9AC1-7C918F0947D7}" destId="{22FF736F-76F7-400A-8272-86A242994387}" srcOrd="0" destOrd="0" presId="urn:microsoft.com/office/officeart/2005/8/layout/process1"/>
    <dgm:cxn modelId="{2C6C1A58-B06C-46C5-8A2D-1DE6608E2575}" type="presOf" srcId="{8A4734AA-93DF-4404-96E6-8DEAD9B099CA}" destId="{818A6DCC-A781-45C7-BE5D-0CE72A1119F0}" srcOrd="1" destOrd="0" presId="urn:microsoft.com/office/officeart/2005/8/layout/process1"/>
    <dgm:cxn modelId="{E9938892-D9C5-40B9-95AC-9B6627E59AE4}" type="presOf" srcId="{8A4734AA-93DF-4404-96E6-8DEAD9B099CA}" destId="{FA01026A-5320-4B5F-B3F2-D3B19BDA5ED8}" srcOrd="0" destOrd="0" presId="urn:microsoft.com/office/officeart/2005/8/layout/process1"/>
    <dgm:cxn modelId="{EA1D4E93-AA06-4961-9FDD-A5E0347130A7}" type="presOf" srcId="{C59FB54C-1717-4FEE-9B5A-8DB67EEFAC9B}" destId="{C489782A-996A-4440-8E3F-C916722211ED}" srcOrd="0" destOrd="0" presId="urn:microsoft.com/office/officeart/2005/8/layout/process1"/>
    <dgm:cxn modelId="{07F3CFAB-03E7-4ADE-8AC2-B1F0125DF5B7}" type="presOf" srcId="{46F20186-B902-47E0-AAB3-11B1B4B04D4C}" destId="{74D0F976-19B4-46AE-BE21-404433BADCCF}" srcOrd="1" destOrd="0" presId="urn:microsoft.com/office/officeart/2005/8/layout/process1"/>
    <dgm:cxn modelId="{44D4F6BB-607C-4CAC-A92D-64CE0885438D}" srcId="{3A99904C-48B0-4431-9AC1-7C918F0947D7}" destId="{51941542-5456-4A74-BE15-351F6FC077D8}" srcOrd="0" destOrd="0" parTransId="{70160E73-F878-4B7B-B1B9-D63C4E061C94}" sibTransId="{8A4734AA-93DF-4404-96E6-8DEAD9B099CA}"/>
    <dgm:cxn modelId="{79CDE8C0-F107-454E-9EC2-A60D81B631D5}" srcId="{3A99904C-48B0-4431-9AC1-7C918F0947D7}" destId="{C59FB54C-1717-4FEE-9B5A-8DB67EEFAC9B}" srcOrd="1" destOrd="0" parTransId="{6BCDBE87-466A-4962-AA9D-FD32627BD0D0}" sibTransId="{46F20186-B902-47E0-AAB3-11B1B4B04D4C}"/>
    <dgm:cxn modelId="{7A4D05C3-B73B-4805-8638-A76C08FFD4F0}" type="presOf" srcId="{3F5ACD26-4152-4668-821A-564CA8B8C969}" destId="{921A3008-1602-412F-A0AB-FFE24A8DF105}" srcOrd="0" destOrd="0" presId="urn:microsoft.com/office/officeart/2005/8/layout/process1"/>
    <dgm:cxn modelId="{8E321FCD-EB8D-455E-AD06-5875CDB11368}" type="presOf" srcId="{46F20186-B902-47E0-AAB3-11B1B4B04D4C}" destId="{BA151A8F-6C48-4D0D-8CD0-9F0DE29E311D}" srcOrd="0" destOrd="0" presId="urn:microsoft.com/office/officeart/2005/8/layout/process1"/>
    <dgm:cxn modelId="{BFBD2FEB-25FE-41B2-B7DD-18E866D1275B}" srcId="{3A99904C-48B0-4431-9AC1-7C918F0947D7}" destId="{3F5ACD26-4152-4668-821A-564CA8B8C969}" srcOrd="2" destOrd="0" parTransId="{2AF31EC3-5A79-4D53-9A8B-52373021C7D1}" sibTransId="{488130A3-584B-4286-84BB-069BFCFC3E90}"/>
    <dgm:cxn modelId="{66756FFF-5631-47F0-98D2-080F407279AF}" type="presOf" srcId="{51941542-5456-4A74-BE15-351F6FC077D8}" destId="{8FDD72E4-5CC3-4AF8-AFAC-5794A4B36D56}" srcOrd="0" destOrd="0" presId="urn:microsoft.com/office/officeart/2005/8/layout/process1"/>
    <dgm:cxn modelId="{A35AEFC3-157D-4C3E-882C-913F5A2377BE}" type="presParOf" srcId="{22FF736F-76F7-400A-8272-86A242994387}" destId="{8FDD72E4-5CC3-4AF8-AFAC-5794A4B36D56}" srcOrd="0" destOrd="0" presId="urn:microsoft.com/office/officeart/2005/8/layout/process1"/>
    <dgm:cxn modelId="{62A9D80C-6832-40A1-9E37-6B521725421C}" type="presParOf" srcId="{22FF736F-76F7-400A-8272-86A242994387}" destId="{FA01026A-5320-4B5F-B3F2-D3B19BDA5ED8}" srcOrd="1" destOrd="0" presId="urn:microsoft.com/office/officeart/2005/8/layout/process1"/>
    <dgm:cxn modelId="{E07B2ECF-ADF8-4F72-871E-8AF58534D2E7}" type="presParOf" srcId="{FA01026A-5320-4B5F-B3F2-D3B19BDA5ED8}" destId="{818A6DCC-A781-45C7-BE5D-0CE72A1119F0}" srcOrd="0" destOrd="0" presId="urn:microsoft.com/office/officeart/2005/8/layout/process1"/>
    <dgm:cxn modelId="{4DB89C8E-FA08-4502-8EF4-07B087A5FB59}" type="presParOf" srcId="{22FF736F-76F7-400A-8272-86A242994387}" destId="{C489782A-996A-4440-8E3F-C916722211ED}" srcOrd="2" destOrd="0" presId="urn:microsoft.com/office/officeart/2005/8/layout/process1"/>
    <dgm:cxn modelId="{80FA89F7-D499-4FCD-9A12-5C6CB7DE11EC}" type="presParOf" srcId="{22FF736F-76F7-400A-8272-86A242994387}" destId="{BA151A8F-6C48-4D0D-8CD0-9F0DE29E311D}" srcOrd="3" destOrd="0" presId="urn:microsoft.com/office/officeart/2005/8/layout/process1"/>
    <dgm:cxn modelId="{1296055B-35D7-4898-996B-AF6CEAFBB168}" type="presParOf" srcId="{BA151A8F-6C48-4D0D-8CD0-9F0DE29E311D}" destId="{74D0F976-19B4-46AE-BE21-404433BADCCF}" srcOrd="0" destOrd="0" presId="urn:microsoft.com/office/officeart/2005/8/layout/process1"/>
    <dgm:cxn modelId="{5E22EC5A-CE9A-4F1A-8C83-8531C64EE7C7}" type="presParOf" srcId="{22FF736F-76F7-400A-8272-86A242994387}" destId="{921A3008-1602-412F-A0AB-FFE24A8DF10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281013-B556-4C79-8974-4F6D4DC7FCF0}"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pl-PL"/>
        </a:p>
      </dgm:t>
    </dgm:pt>
    <dgm:pt modelId="{7F7E3A48-99AA-4D96-8D0B-F704EE419A1A}">
      <dgm:prSet/>
      <dgm:spPr/>
      <dgm:t>
        <a:bodyPr/>
        <a:lstStyle/>
        <a:p>
          <a:r>
            <a:rPr lang="pl-PL" dirty="0"/>
            <a:t>Oddalenie wniosku dowodowego </a:t>
          </a:r>
        </a:p>
      </dgm:t>
    </dgm:pt>
    <dgm:pt modelId="{0916E120-BDD4-4453-94C4-71FBBD0C07AB}" type="parTrans" cxnId="{AA14F0D5-11CF-4858-A6DB-63B6846F58E8}">
      <dgm:prSet/>
      <dgm:spPr/>
      <dgm:t>
        <a:bodyPr/>
        <a:lstStyle/>
        <a:p>
          <a:endParaRPr lang="pl-PL"/>
        </a:p>
      </dgm:t>
    </dgm:pt>
    <dgm:pt modelId="{3768C4FF-800F-4D75-ACA8-2E7FD1DC145E}" type="sibTrans" cxnId="{AA14F0D5-11CF-4858-A6DB-63B6846F58E8}">
      <dgm:prSet/>
      <dgm:spPr/>
      <dgm:t>
        <a:bodyPr/>
        <a:lstStyle/>
        <a:p>
          <a:endParaRPr lang="pl-PL"/>
        </a:p>
      </dgm:t>
    </dgm:pt>
    <dgm:pt modelId="{67F34647-BB9A-4F26-A42C-1BFA4B21C305}">
      <dgm:prSet/>
      <dgm:spPr/>
      <dgm:t>
        <a:bodyPr/>
        <a:lstStyle/>
        <a:p>
          <a:r>
            <a:rPr lang="pl-PL" dirty="0"/>
            <a:t>Odrzucenie wniosku dowodowego</a:t>
          </a:r>
        </a:p>
      </dgm:t>
    </dgm:pt>
    <dgm:pt modelId="{7C03389A-C753-4600-AF2F-FA47A4BBF9BD}" type="parTrans" cxnId="{E2E8810A-054E-489E-A59F-BC14BC8243B4}">
      <dgm:prSet/>
      <dgm:spPr/>
      <dgm:t>
        <a:bodyPr/>
        <a:lstStyle/>
        <a:p>
          <a:endParaRPr lang="pl-PL"/>
        </a:p>
      </dgm:t>
    </dgm:pt>
    <dgm:pt modelId="{6976D672-A29C-4785-B856-747DB395691B}" type="sibTrans" cxnId="{E2E8810A-054E-489E-A59F-BC14BC8243B4}">
      <dgm:prSet/>
      <dgm:spPr/>
      <dgm:t>
        <a:bodyPr/>
        <a:lstStyle/>
        <a:p>
          <a:endParaRPr lang="pl-PL"/>
        </a:p>
      </dgm:t>
    </dgm:pt>
    <dgm:pt modelId="{EB4C3572-0C22-4408-B76B-FC9222AE6ACD}">
      <dgm:prSet/>
      <dgm:spPr/>
      <dgm:t>
        <a:bodyPr/>
        <a:lstStyle/>
        <a:p>
          <a:pPr algn="just"/>
          <a:r>
            <a:rPr lang="pl-PL" dirty="0"/>
            <a:t>organ zapoznał się z wnioskiem i z przyczyn wskazanych w art. 170 § 1 k.p.k. nie uwzględnił wniosku</a:t>
          </a:r>
        </a:p>
      </dgm:t>
    </dgm:pt>
    <dgm:pt modelId="{9848F73A-83C5-406B-9D3F-249A1805907F}" type="parTrans" cxnId="{3B92DE1F-F964-4532-8316-ECCD96CFA384}">
      <dgm:prSet/>
      <dgm:spPr/>
      <dgm:t>
        <a:bodyPr/>
        <a:lstStyle/>
        <a:p>
          <a:endParaRPr lang="pl-PL"/>
        </a:p>
      </dgm:t>
    </dgm:pt>
    <dgm:pt modelId="{EA788854-DAC2-49DB-AF7F-AAECAF1A3D6C}" type="sibTrans" cxnId="{3B92DE1F-F964-4532-8316-ECCD96CFA384}">
      <dgm:prSet/>
      <dgm:spPr/>
      <dgm:t>
        <a:bodyPr/>
        <a:lstStyle/>
        <a:p>
          <a:endParaRPr lang="pl-PL"/>
        </a:p>
      </dgm:t>
    </dgm:pt>
    <dgm:pt modelId="{91A136C2-A2A9-44C3-9012-331115CB0E8B}">
      <dgm:prSet/>
      <dgm:spPr/>
      <dgm:t>
        <a:bodyPr/>
        <a:lstStyle/>
        <a:p>
          <a:pPr algn="just"/>
          <a:r>
            <a:rPr lang="pl-PL" dirty="0"/>
            <a:t>ocena merytoryczna wniosku </a:t>
          </a:r>
        </a:p>
      </dgm:t>
    </dgm:pt>
    <dgm:pt modelId="{C46FA776-CA68-464F-8AB9-8030F9B35C3E}" type="parTrans" cxnId="{768B1623-8A75-4E67-B3CA-A1585A9BDB6E}">
      <dgm:prSet/>
      <dgm:spPr/>
      <dgm:t>
        <a:bodyPr/>
        <a:lstStyle/>
        <a:p>
          <a:endParaRPr lang="pl-PL"/>
        </a:p>
      </dgm:t>
    </dgm:pt>
    <dgm:pt modelId="{16F8C95D-DBC2-4F5E-B917-015C2B3D310C}" type="sibTrans" cxnId="{768B1623-8A75-4E67-B3CA-A1585A9BDB6E}">
      <dgm:prSet/>
      <dgm:spPr/>
      <dgm:t>
        <a:bodyPr/>
        <a:lstStyle/>
        <a:p>
          <a:endParaRPr lang="pl-PL"/>
        </a:p>
      </dgm:t>
    </dgm:pt>
    <dgm:pt modelId="{9A5F98BA-E7F9-4AFA-8B59-592117896461}">
      <dgm:prSet/>
      <dgm:spPr/>
      <dgm:t>
        <a:bodyPr/>
        <a:lstStyle/>
        <a:p>
          <a:pPr algn="just"/>
          <a:r>
            <a:rPr lang="pl-PL" dirty="0"/>
            <a:t>wniosek nie spełnia obligatoryjnych warunków formalnych z art. 119 § 1 i 169 § 1 k.p.k. i strona nie uzupełniła tych braków w sposób wskazany w art. 120 k.p.k.</a:t>
          </a:r>
        </a:p>
      </dgm:t>
    </dgm:pt>
    <dgm:pt modelId="{832EA558-0E12-4EB4-93CD-0AC3D499B314}" type="parTrans" cxnId="{5EFA1D9F-FAA7-4165-B1C0-B22525B43CFF}">
      <dgm:prSet/>
      <dgm:spPr/>
      <dgm:t>
        <a:bodyPr/>
        <a:lstStyle/>
        <a:p>
          <a:endParaRPr lang="pl-PL"/>
        </a:p>
      </dgm:t>
    </dgm:pt>
    <dgm:pt modelId="{1AD4287F-39C6-4241-89FD-3AB18FDFFCFB}" type="sibTrans" cxnId="{5EFA1D9F-FAA7-4165-B1C0-B22525B43CFF}">
      <dgm:prSet/>
      <dgm:spPr/>
      <dgm:t>
        <a:bodyPr/>
        <a:lstStyle/>
        <a:p>
          <a:endParaRPr lang="pl-PL"/>
        </a:p>
      </dgm:t>
    </dgm:pt>
    <dgm:pt modelId="{D995E379-FBA7-4D90-97F6-168663C32F9F}">
      <dgm:prSet/>
      <dgm:spPr/>
      <dgm:t>
        <a:bodyPr/>
        <a:lstStyle/>
        <a:p>
          <a:pPr algn="just"/>
          <a:r>
            <a:rPr lang="pl-PL" dirty="0"/>
            <a:t>wniosek może być merytorycznie zasadny, ale i tak nie zostanie uwzględniony </a:t>
          </a:r>
        </a:p>
      </dgm:t>
    </dgm:pt>
    <dgm:pt modelId="{CF41753A-35C9-4574-A62F-A4FDA5D1094C}" type="parTrans" cxnId="{A94CA447-DFC7-4E0C-B7C5-E5E15AFBE732}">
      <dgm:prSet/>
      <dgm:spPr/>
      <dgm:t>
        <a:bodyPr/>
        <a:lstStyle/>
        <a:p>
          <a:endParaRPr lang="pl-PL"/>
        </a:p>
      </dgm:t>
    </dgm:pt>
    <dgm:pt modelId="{A5C4AFB8-68E6-4CED-8D8D-114CE66DFC49}" type="sibTrans" cxnId="{A94CA447-DFC7-4E0C-B7C5-E5E15AFBE732}">
      <dgm:prSet/>
      <dgm:spPr/>
      <dgm:t>
        <a:bodyPr/>
        <a:lstStyle/>
        <a:p>
          <a:endParaRPr lang="pl-PL"/>
        </a:p>
      </dgm:t>
    </dgm:pt>
    <dgm:pt modelId="{23DEFBDB-3DB1-4846-A43E-8326AE461B16}">
      <dgm:prSet/>
      <dgm:spPr/>
      <dgm:t>
        <a:bodyPr/>
        <a:lstStyle/>
        <a:p>
          <a:pPr algn="just"/>
          <a:endParaRPr lang="pl-PL" dirty="0"/>
        </a:p>
      </dgm:t>
    </dgm:pt>
    <dgm:pt modelId="{F7FC10FE-8A3B-4E48-A7DA-D8032D248C99}" type="parTrans" cxnId="{EA068322-BAF0-45AF-A761-9F3806B82443}">
      <dgm:prSet/>
      <dgm:spPr/>
      <dgm:t>
        <a:bodyPr/>
        <a:lstStyle/>
        <a:p>
          <a:endParaRPr lang="pl-PL"/>
        </a:p>
      </dgm:t>
    </dgm:pt>
    <dgm:pt modelId="{FEC512D2-A0E0-4274-89D2-B100D858D059}" type="sibTrans" cxnId="{EA068322-BAF0-45AF-A761-9F3806B82443}">
      <dgm:prSet/>
      <dgm:spPr/>
      <dgm:t>
        <a:bodyPr/>
        <a:lstStyle/>
        <a:p>
          <a:endParaRPr lang="pl-PL"/>
        </a:p>
      </dgm:t>
    </dgm:pt>
    <dgm:pt modelId="{5893E28D-9D35-4E8E-A5A2-AE854C2093A6}">
      <dgm:prSet/>
      <dgm:spPr/>
      <dgm:t>
        <a:bodyPr/>
        <a:lstStyle/>
        <a:p>
          <a:pPr algn="just"/>
          <a:r>
            <a:rPr lang="pl-PL" dirty="0"/>
            <a:t>Oddalenie wniosku dowodowego następuje </a:t>
          </a:r>
          <a:r>
            <a:rPr lang="pl-PL" b="1" dirty="0"/>
            <a:t>postanowieniem (art. 170 § 3 k.p.k.), na które nie przysługuje zażalenie (art. 459 § 1 k.p.k.)</a:t>
          </a:r>
          <a:endParaRPr lang="pl-PL" dirty="0"/>
        </a:p>
      </dgm:t>
    </dgm:pt>
    <dgm:pt modelId="{7F1A36BC-6C0F-4DB5-A444-DB33D31EDB25}" type="parTrans" cxnId="{E1B6EBA7-08C0-49C0-8267-649166028C46}">
      <dgm:prSet/>
      <dgm:spPr/>
    </dgm:pt>
    <dgm:pt modelId="{8B8FC105-C499-4A2A-B868-91C741DEDE5D}" type="sibTrans" cxnId="{E1B6EBA7-08C0-49C0-8267-649166028C46}">
      <dgm:prSet/>
      <dgm:spPr/>
    </dgm:pt>
    <dgm:pt modelId="{34B4EB5D-6180-4330-8308-002E90D32742}">
      <dgm:prSet/>
      <dgm:spPr/>
      <dgm:t>
        <a:bodyPr/>
        <a:lstStyle/>
        <a:p>
          <a:pPr algn="just"/>
          <a:r>
            <a:rPr lang="pl-PL" dirty="0"/>
            <a:t>Konieczność merytorycznego rozpoznania wniosku dowodowego, jeżeli braki formalne nie stoją temu na przeszkodzie.</a:t>
          </a:r>
        </a:p>
      </dgm:t>
    </dgm:pt>
    <dgm:pt modelId="{049DBAF5-2351-460F-99B0-60098468A113}" type="parTrans" cxnId="{3A293221-DDC2-4F60-B749-B42C1ABB275B}">
      <dgm:prSet/>
      <dgm:spPr/>
    </dgm:pt>
    <dgm:pt modelId="{C65CAFF6-94CB-4F96-8C47-6E908C0C2978}" type="sibTrans" cxnId="{3A293221-DDC2-4F60-B749-B42C1ABB275B}">
      <dgm:prSet/>
      <dgm:spPr/>
    </dgm:pt>
    <dgm:pt modelId="{2C1817AF-923F-4051-A97F-27D9531FAACF}" type="pres">
      <dgm:prSet presAssocID="{DB281013-B556-4C79-8974-4F6D4DC7FCF0}" presName="Name0" presStyleCnt="0">
        <dgm:presLayoutVars>
          <dgm:dir/>
          <dgm:animLvl val="lvl"/>
          <dgm:resizeHandles val="exact"/>
        </dgm:presLayoutVars>
      </dgm:prSet>
      <dgm:spPr/>
    </dgm:pt>
    <dgm:pt modelId="{B2AFD64D-FC28-4991-8D9D-D3CEA4FB1D56}" type="pres">
      <dgm:prSet presAssocID="{7F7E3A48-99AA-4D96-8D0B-F704EE419A1A}" presName="composite" presStyleCnt="0"/>
      <dgm:spPr/>
    </dgm:pt>
    <dgm:pt modelId="{F27DBB9C-C72E-4AD0-968A-93D69E86CDC0}" type="pres">
      <dgm:prSet presAssocID="{7F7E3A48-99AA-4D96-8D0B-F704EE419A1A}" presName="parTx" presStyleLbl="alignNode1" presStyleIdx="0" presStyleCnt="2">
        <dgm:presLayoutVars>
          <dgm:chMax val="0"/>
          <dgm:chPref val="0"/>
          <dgm:bulletEnabled val="1"/>
        </dgm:presLayoutVars>
      </dgm:prSet>
      <dgm:spPr/>
    </dgm:pt>
    <dgm:pt modelId="{42B360F0-69AA-464F-BB14-27E1D518AFC8}" type="pres">
      <dgm:prSet presAssocID="{7F7E3A48-99AA-4D96-8D0B-F704EE419A1A}" presName="desTx" presStyleLbl="alignAccFollowNode1" presStyleIdx="0" presStyleCnt="2">
        <dgm:presLayoutVars>
          <dgm:bulletEnabled val="1"/>
        </dgm:presLayoutVars>
      </dgm:prSet>
      <dgm:spPr/>
    </dgm:pt>
    <dgm:pt modelId="{D2871D7F-3B00-473A-878B-8F2F15F79570}" type="pres">
      <dgm:prSet presAssocID="{3768C4FF-800F-4D75-ACA8-2E7FD1DC145E}" presName="space" presStyleCnt="0"/>
      <dgm:spPr/>
    </dgm:pt>
    <dgm:pt modelId="{E12BE409-B87F-4F8A-B15B-9566E3582184}" type="pres">
      <dgm:prSet presAssocID="{67F34647-BB9A-4F26-A42C-1BFA4B21C305}" presName="composite" presStyleCnt="0"/>
      <dgm:spPr/>
    </dgm:pt>
    <dgm:pt modelId="{B2E23C14-568C-4CB1-BEFB-CC3A7800B9CF}" type="pres">
      <dgm:prSet presAssocID="{67F34647-BB9A-4F26-A42C-1BFA4B21C305}" presName="parTx" presStyleLbl="alignNode1" presStyleIdx="1" presStyleCnt="2">
        <dgm:presLayoutVars>
          <dgm:chMax val="0"/>
          <dgm:chPref val="0"/>
          <dgm:bulletEnabled val="1"/>
        </dgm:presLayoutVars>
      </dgm:prSet>
      <dgm:spPr/>
    </dgm:pt>
    <dgm:pt modelId="{D309A062-8109-444D-8C2A-3F7EC4037BEA}" type="pres">
      <dgm:prSet presAssocID="{67F34647-BB9A-4F26-A42C-1BFA4B21C305}" presName="desTx" presStyleLbl="alignAccFollowNode1" presStyleIdx="1" presStyleCnt="2">
        <dgm:presLayoutVars>
          <dgm:bulletEnabled val="1"/>
        </dgm:presLayoutVars>
      </dgm:prSet>
      <dgm:spPr/>
    </dgm:pt>
  </dgm:ptLst>
  <dgm:cxnLst>
    <dgm:cxn modelId="{4E9EC102-A56E-4CA9-A48E-0C640E65963D}" type="presOf" srcId="{D995E379-FBA7-4D90-97F6-168663C32F9F}" destId="{D309A062-8109-444D-8C2A-3F7EC4037BEA}" srcOrd="0" destOrd="1" presId="urn:microsoft.com/office/officeart/2005/8/layout/hList1"/>
    <dgm:cxn modelId="{E2E8810A-054E-489E-A59F-BC14BC8243B4}" srcId="{DB281013-B556-4C79-8974-4F6D4DC7FCF0}" destId="{67F34647-BB9A-4F26-A42C-1BFA4B21C305}" srcOrd="1" destOrd="0" parTransId="{7C03389A-C753-4600-AF2F-FA47A4BBF9BD}" sibTransId="{6976D672-A29C-4785-B856-747DB395691B}"/>
    <dgm:cxn modelId="{4392C618-3ADF-4330-95A2-89220793391A}" type="presOf" srcId="{5893E28D-9D35-4E8E-A5A2-AE854C2093A6}" destId="{42B360F0-69AA-464F-BB14-27E1D518AFC8}" srcOrd="0" destOrd="2" presId="urn:microsoft.com/office/officeart/2005/8/layout/hList1"/>
    <dgm:cxn modelId="{3B92DE1F-F964-4532-8316-ECCD96CFA384}" srcId="{7F7E3A48-99AA-4D96-8D0B-F704EE419A1A}" destId="{EB4C3572-0C22-4408-B76B-FC9222AE6ACD}" srcOrd="0" destOrd="0" parTransId="{9848F73A-83C5-406B-9D3F-249A1805907F}" sibTransId="{EA788854-DAC2-49DB-AF7F-AAECAF1A3D6C}"/>
    <dgm:cxn modelId="{3A293221-DDC2-4F60-B749-B42C1ABB275B}" srcId="{67F34647-BB9A-4F26-A42C-1BFA4B21C305}" destId="{34B4EB5D-6180-4330-8308-002E90D32742}" srcOrd="2" destOrd="0" parTransId="{049DBAF5-2351-460F-99B0-60098468A113}" sibTransId="{C65CAFF6-94CB-4F96-8C47-6E908C0C2978}"/>
    <dgm:cxn modelId="{EA068322-BAF0-45AF-A761-9F3806B82443}" srcId="{67F34647-BB9A-4F26-A42C-1BFA4B21C305}" destId="{23DEFBDB-3DB1-4846-A43E-8326AE461B16}" srcOrd="3" destOrd="0" parTransId="{F7FC10FE-8A3B-4E48-A7DA-D8032D248C99}" sibTransId="{FEC512D2-A0E0-4274-89D2-B100D858D059}"/>
    <dgm:cxn modelId="{768B1623-8A75-4E67-B3CA-A1585A9BDB6E}" srcId="{7F7E3A48-99AA-4D96-8D0B-F704EE419A1A}" destId="{91A136C2-A2A9-44C3-9012-331115CB0E8B}" srcOrd="1" destOrd="0" parTransId="{C46FA776-CA68-464F-8AB9-8030F9B35C3E}" sibTransId="{16F8C95D-DBC2-4F5E-B917-015C2B3D310C}"/>
    <dgm:cxn modelId="{391D9C43-5C5D-4EE1-96FD-119522BB631D}" type="presOf" srcId="{DB281013-B556-4C79-8974-4F6D4DC7FCF0}" destId="{2C1817AF-923F-4051-A97F-27D9531FAACF}" srcOrd="0" destOrd="0" presId="urn:microsoft.com/office/officeart/2005/8/layout/hList1"/>
    <dgm:cxn modelId="{A94CA447-DFC7-4E0C-B7C5-E5E15AFBE732}" srcId="{67F34647-BB9A-4F26-A42C-1BFA4B21C305}" destId="{D995E379-FBA7-4D90-97F6-168663C32F9F}" srcOrd="1" destOrd="0" parTransId="{CF41753A-35C9-4574-A62F-A4FDA5D1094C}" sibTransId="{A5C4AFB8-68E6-4CED-8D8D-114CE66DFC49}"/>
    <dgm:cxn modelId="{CE3C756D-508B-440A-AB88-6029271C0895}" type="presOf" srcId="{9A5F98BA-E7F9-4AFA-8B59-592117896461}" destId="{D309A062-8109-444D-8C2A-3F7EC4037BEA}" srcOrd="0" destOrd="0" presId="urn:microsoft.com/office/officeart/2005/8/layout/hList1"/>
    <dgm:cxn modelId="{2F0CA46D-09BC-4248-ACA4-BBE42E9BA178}" type="presOf" srcId="{67F34647-BB9A-4F26-A42C-1BFA4B21C305}" destId="{B2E23C14-568C-4CB1-BEFB-CC3A7800B9CF}" srcOrd="0" destOrd="0" presId="urn:microsoft.com/office/officeart/2005/8/layout/hList1"/>
    <dgm:cxn modelId="{2F556A57-B0F0-4688-A7B5-978D16016430}" type="presOf" srcId="{91A136C2-A2A9-44C3-9012-331115CB0E8B}" destId="{42B360F0-69AA-464F-BB14-27E1D518AFC8}" srcOrd="0" destOrd="1" presId="urn:microsoft.com/office/officeart/2005/8/layout/hList1"/>
    <dgm:cxn modelId="{C6EFEA97-1FCB-4630-B0E7-3B33A9EC0C51}" type="presOf" srcId="{34B4EB5D-6180-4330-8308-002E90D32742}" destId="{D309A062-8109-444D-8C2A-3F7EC4037BEA}" srcOrd="0" destOrd="2" presId="urn:microsoft.com/office/officeart/2005/8/layout/hList1"/>
    <dgm:cxn modelId="{5EFA1D9F-FAA7-4165-B1C0-B22525B43CFF}" srcId="{67F34647-BB9A-4F26-A42C-1BFA4B21C305}" destId="{9A5F98BA-E7F9-4AFA-8B59-592117896461}" srcOrd="0" destOrd="0" parTransId="{832EA558-0E12-4EB4-93CD-0AC3D499B314}" sibTransId="{1AD4287F-39C6-4241-89FD-3AB18FDFFCFB}"/>
    <dgm:cxn modelId="{AAAC22A6-7287-44FD-8034-FB5C523FDE99}" type="presOf" srcId="{23DEFBDB-3DB1-4846-A43E-8326AE461B16}" destId="{D309A062-8109-444D-8C2A-3F7EC4037BEA}" srcOrd="0" destOrd="3" presId="urn:microsoft.com/office/officeart/2005/8/layout/hList1"/>
    <dgm:cxn modelId="{E1B6EBA7-08C0-49C0-8267-649166028C46}" srcId="{7F7E3A48-99AA-4D96-8D0B-F704EE419A1A}" destId="{5893E28D-9D35-4E8E-A5A2-AE854C2093A6}" srcOrd="2" destOrd="0" parTransId="{7F1A36BC-6C0F-4DB5-A444-DB33D31EDB25}" sibTransId="{8B8FC105-C499-4A2A-B868-91C741DEDE5D}"/>
    <dgm:cxn modelId="{B7755EAE-132A-461D-ABDF-6ADD5E6B8B8E}" type="presOf" srcId="{7F7E3A48-99AA-4D96-8D0B-F704EE419A1A}" destId="{F27DBB9C-C72E-4AD0-968A-93D69E86CDC0}" srcOrd="0" destOrd="0" presId="urn:microsoft.com/office/officeart/2005/8/layout/hList1"/>
    <dgm:cxn modelId="{1C6435C3-8448-487C-8F6C-86188B55CBD1}" type="presOf" srcId="{EB4C3572-0C22-4408-B76B-FC9222AE6ACD}" destId="{42B360F0-69AA-464F-BB14-27E1D518AFC8}" srcOrd="0" destOrd="0" presId="urn:microsoft.com/office/officeart/2005/8/layout/hList1"/>
    <dgm:cxn modelId="{AA14F0D5-11CF-4858-A6DB-63B6846F58E8}" srcId="{DB281013-B556-4C79-8974-4F6D4DC7FCF0}" destId="{7F7E3A48-99AA-4D96-8D0B-F704EE419A1A}" srcOrd="0" destOrd="0" parTransId="{0916E120-BDD4-4453-94C4-71FBBD0C07AB}" sibTransId="{3768C4FF-800F-4D75-ACA8-2E7FD1DC145E}"/>
    <dgm:cxn modelId="{2BF7B60E-1E1B-457B-A42A-CCB345DCECEC}" type="presParOf" srcId="{2C1817AF-923F-4051-A97F-27D9531FAACF}" destId="{B2AFD64D-FC28-4991-8D9D-D3CEA4FB1D56}" srcOrd="0" destOrd="0" presId="urn:microsoft.com/office/officeart/2005/8/layout/hList1"/>
    <dgm:cxn modelId="{6569F2C8-04C0-411F-B055-BFC19805D302}" type="presParOf" srcId="{B2AFD64D-FC28-4991-8D9D-D3CEA4FB1D56}" destId="{F27DBB9C-C72E-4AD0-968A-93D69E86CDC0}" srcOrd="0" destOrd="0" presId="urn:microsoft.com/office/officeart/2005/8/layout/hList1"/>
    <dgm:cxn modelId="{FD633052-2A4F-4C5B-B0D2-47B30CBDC5DB}" type="presParOf" srcId="{B2AFD64D-FC28-4991-8D9D-D3CEA4FB1D56}" destId="{42B360F0-69AA-464F-BB14-27E1D518AFC8}" srcOrd="1" destOrd="0" presId="urn:microsoft.com/office/officeart/2005/8/layout/hList1"/>
    <dgm:cxn modelId="{2B60D165-61BE-45B7-880A-E4AD69C94471}" type="presParOf" srcId="{2C1817AF-923F-4051-A97F-27D9531FAACF}" destId="{D2871D7F-3B00-473A-878B-8F2F15F79570}" srcOrd="1" destOrd="0" presId="urn:microsoft.com/office/officeart/2005/8/layout/hList1"/>
    <dgm:cxn modelId="{589BA558-946E-4E9A-98A8-C2304587F5CF}" type="presParOf" srcId="{2C1817AF-923F-4051-A97F-27D9531FAACF}" destId="{E12BE409-B87F-4F8A-B15B-9566E3582184}" srcOrd="2" destOrd="0" presId="urn:microsoft.com/office/officeart/2005/8/layout/hList1"/>
    <dgm:cxn modelId="{8154FAB5-8E2A-4B09-81FA-E30668CD1F64}" type="presParOf" srcId="{E12BE409-B87F-4F8A-B15B-9566E3582184}" destId="{B2E23C14-568C-4CB1-BEFB-CC3A7800B9CF}" srcOrd="0" destOrd="0" presId="urn:microsoft.com/office/officeart/2005/8/layout/hList1"/>
    <dgm:cxn modelId="{F302A78F-A36D-4B69-AFA9-7E46E99A207A}" type="presParOf" srcId="{E12BE409-B87F-4F8A-B15B-9566E3582184}" destId="{D309A062-8109-444D-8C2A-3F7EC4037BE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854ACD-2FE4-4F5C-939C-9FC2E06A5941}"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pl-PL"/>
        </a:p>
      </dgm:t>
    </dgm:pt>
    <dgm:pt modelId="{F698B9B8-27E7-4EF2-952E-7B719E3E108E}">
      <dgm:prSet/>
      <dgm:spPr/>
      <dgm:t>
        <a:bodyPr/>
        <a:lstStyle/>
        <a:p>
          <a:pPr rtl="0"/>
          <a:r>
            <a:rPr lang="pl-PL" dirty="0"/>
            <a:t>4 grupy wyjątków od zasady bezpośredniości</a:t>
          </a:r>
        </a:p>
      </dgm:t>
    </dgm:pt>
    <dgm:pt modelId="{3F4DD6F6-BDD8-4D3E-95BB-E01DC32D1410}" type="parTrans" cxnId="{2F300224-6222-4396-B2D8-5F4C15ED2846}">
      <dgm:prSet/>
      <dgm:spPr/>
      <dgm:t>
        <a:bodyPr/>
        <a:lstStyle/>
        <a:p>
          <a:endParaRPr lang="pl-PL"/>
        </a:p>
      </dgm:t>
    </dgm:pt>
    <dgm:pt modelId="{28835B54-07CB-4192-B1CB-1332E9FCC043}" type="sibTrans" cxnId="{2F300224-6222-4396-B2D8-5F4C15ED2846}">
      <dgm:prSet/>
      <dgm:spPr/>
      <dgm:t>
        <a:bodyPr/>
        <a:lstStyle/>
        <a:p>
          <a:endParaRPr lang="pl-PL"/>
        </a:p>
      </dgm:t>
    </dgm:pt>
    <dgm:pt modelId="{09CB6321-7F5F-425D-9D37-2016133D9287}">
      <dgm:prSet/>
      <dgm:spPr/>
      <dgm:t>
        <a:bodyPr/>
        <a:lstStyle/>
        <a:p>
          <a:pPr rtl="0"/>
          <a:r>
            <a:rPr lang="pl-PL" b="1" dirty="0"/>
            <a:t>dopuszczalne jest ustalenie faktu za pomocą dowodu pochodnego, gdy dowód pierwotny nie istnieje lub nie jest dostępny</a:t>
          </a:r>
          <a:endParaRPr lang="pl-PL" dirty="0"/>
        </a:p>
      </dgm:t>
    </dgm:pt>
    <dgm:pt modelId="{B807A087-F403-4F99-AE80-B4331F290FE5}" type="parTrans" cxnId="{F5BACE07-BA8F-4063-922E-CBD5BF93A228}">
      <dgm:prSet/>
      <dgm:spPr/>
      <dgm:t>
        <a:bodyPr/>
        <a:lstStyle/>
        <a:p>
          <a:endParaRPr lang="pl-PL"/>
        </a:p>
      </dgm:t>
    </dgm:pt>
    <dgm:pt modelId="{A57F3F7B-7B36-445E-BE84-C1F8B734619F}" type="sibTrans" cxnId="{F5BACE07-BA8F-4063-922E-CBD5BF93A228}">
      <dgm:prSet/>
      <dgm:spPr/>
      <dgm:t>
        <a:bodyPr/>
        <a:lstStyle/>
        <a:p>
          <a:endParaRPr lang="pl-PL"/>
        </a:p>
      </dgm:t>
    </dgm:pt>
    <dgm:pt modelId="{D0EF7979-97FE-41A0-BA6E-E4A3819C4CDD}">
      <dgm:prSet/>
      <dgm:spPr/>
      <dgm:t>
        <a:bodyPr/>
        <a:lstStyle/>
        <a:p>
          <a:pPr rtl="0"/>
          <a:r>
            <a:rPr lang="pl-PL" b="1" dirty="0"/>
            <a:t>dopuszczalne jest przeprowadzenie dowodu pochodnego, gdy zachodzi potrzeba skontrolowania dowodu pierwotnego</a:t>
          </a:r>
          <a:endParaRPr lang="pl-PL" dirty="0"/>
        </a:p>
      </dgm:t>
    </dgm:pt>
    <dgm:pt modelId="{EF7F01F0-1206-461A-B33F-3F0A5DB40318}" type="parTrans" cxnId="{73531853-0824-40E6-8048-8EAAC43589CA}">
      <dgm:prSet/>
      <dgm:spPr/>
      <dgm:t>
        <a:bodyPr/>
        <a:lstStyle/>
        <a:p>
          <a:endParaRPr lang="pl-PL"/>
        </a:p>
      </dgm:t>
    </dgm:pt>
    <dgm:pt modelId="{22DAC00E-59E6-4839-8181-69F52685C172}" type="sibTrans" cxnId="{73531853-0824-40E6-8048-8EAAC43589CA}">
      <dgm:prSet/>
      <dgm:spPr/>
      <dgm:t>
        <a:bodyPr/>
        <a:lstStyle/>
        <a:p>
          <a:endParaRPr lang="pl-PL"/>
        </a:p>
      </dgm:t>
    </dgm:pt>
    <dgm:pt modelId="{EDDB3097-D8AD-4F31-B9E4-9E08AA5A5EFC}">
      <dgm:prSet/>
      <dgm:spPr/>
      <dgm:t>
        <a:bodyPr/>
        <a:lstStyle/>
        <a:p>
          <a:pPr rtl="0"/>
          <a:r>
            <a:rPr lang="pl-PL" b="1" dirty="0"/>
            <a:t>niektóre dowody są ze swojej istoty dowodami pochodnymi np. opinie biegłych</a:t>
          </a:r>
          <a:endParaRPr lang="pl-PL" dirty="0"/>
        </a:p>
      </dgm:t>
    </dgm:pt>
    <dgm:pt modelId="{73D0D1E4-C7E7-43E3-8F34-D6955C6A595B}" type="parTrans" cxnId="{BF57AEF4-1DD1-4937-9DDD-4BF54E72D975}">
      <dgm:prSet/>
      <dgm:spPr/>
      <dgm:t>
        <a:bodyPr/>
        <a:lstStyle/>
        <a:p>
          <a:endParaRPr lang="pl-PL"/>
        </a:p>
      </dgm:t>
    </dgm:pt>
    <dgm:pt modelId="{ECA158C7-537A-451E-965E-77A099F1A61B}" type="sibTrans" cxnId="{BF57AEF4-1DD1-4937-9DDD-4BF54E72D975}">
      <dgm:prSet/>
      <dgm:spPr/>
      <dgm:t>
        <a:bodyPr/>
        <a:lstStyle/>
        <a:p>
          <a:endParaRPr lang="pl-PL"/>
        </a:p>
      </dgm:t>
    </dgm:pt>
    <dgm:pt modelId="{0C2BBFC8-4405-4CE8-A41B-C5CAA2C3E08F}">
      <dgm:prSet/>
      <dgm:spPr/>
      <dgm:t>
        <a:bodyPr/>
        <a:lstStyle/>
        <a:p>
          <a:pPr rtl="0"/>
          <a:r>
            <a:rPr lang="pl-PL" b="1"/>
            <a:t>dopuszczalny jest dowód pochodny, gdy wymagają tego postulaty szybkości i ekonomii procesu</a:t>
          </a:r>
          <a:endParaRPr lang="pl-PL"/>
        </a:p>
      </dgm:t>
    </dgm:pt>
    <dgm:pt modelId="{98224792-363C-49AB-9637-0440FE907AE7}" type="parTrans" cxnId="{C67DDDB3-F30B-4018-9C75-6C144B83B210}">
      <dgm:prSet/>
      <dgm:spPr/>
      <dgm:t>
        <a:bodyPr/>
        <a:lstStyle/>
        <a:p>
          <a:endParaRPr lang="pl-PL"/>
        </a:p>
      </dgm:t>
    </dgm:pt>
    <dgm:pt modelId="{B61C9ED5-A23D-4E7A-8595-7F29B75446FD}" type="sibTrans" cxnId="{C67DDDB3-F30B-4018-9C75-6C144B83B210}">
      <dgm:prSet/>
      <dgm:spPr/>
      <dgm:t>
        <a:bodyPr/>
        <a:lstStyle/>
        <a:p>
          <a:endParaRPr lang="pl-PL"/>
        </a:p>
      </dgm:t>
    </dgm:pt>
    <dgm:pt modelId="{4BC1C6D6-4038-456C-957C-5736FE05D9B7}" type="pres">
      <dgm:prSet presAssocID="{28854ACD-2FE4-4F5C-939C-9FC2E06A5941}" presName="Name0" presStyleCnt="0">
        <dgm:presLayoutVars>
          <dgm:chPref val="1"/>
          <dgm:dir/>
          <dgm:animOne val="branch"/>
          <dgm:animLvl val="lvl"/>
          <dgm:resizeHandles val="exact"/>
        </dgm:presLayoutVars>
      </dgm:prSet>
      <dgm:spPr/>
    </dgm:pt>
    <dgm:pt modelId="{AE9FB3E9-233F-49FB-8E70-AB2E97AC63CA}" type="pres">
      <dgm:prSet presAssocID="{F698B9B8-27E7-4EF2-952E-7B719E3E108E}" presName="root1" presStyleCnt="0"/>
      <dgm:spPr/>
    </dgm:pt>
    <dgm:pt modelId="{C09EEE9D-3E5A-4640-A385-0CBE088D41B1}" type="pres">
      <dgm:prSet presAssocID="{F698B9B8-27E7-4EF2-952E-7B719E3E108E}" presName="LevelOneTextNode" presStyleLbl="node0" presStyleIdx="0" presStyleCnt="1">
        <dgm:presLayoutVars>
          <dgm:chPref val="3"/>
        </dgm:presLayoutVars>
      </dgm:prSet>
      <dgm:spPr/>
    </dgm:pt>
    <dgm:pt modelId="{CFF73AC9-5275-4C50-B87D-EF04415F33DC}" type="pres">
      <dgm:prSet presAssocID="{F698B9B8-27E7-4EF2-952E-7B719E3E108E}" presName="level2hierChild" presStyleCnt="0"/>
      <dgm:spPr/>
    </dgm:pt>
    <dgm:pt modelId="{EEE50EED-F650-48DD-8D27-415756354A18}" type="pres">
      <dgm:prSet presAssocID="{B807A087-F403-4F99-AE80-B4331F290FE5}" presName="conn2-1" presStyleLbl="parChTrans1D2" presStyleIdx="0" presStyleCnt="4"/>
      <dgm:spPr/>
    </dgm:pt>
    <dgm:pt modelId="{97A8BDC9-848B-4350-85AF-1E155B72A195}" type="pres">
      <dgm:prSet presAssocID="{B807A087-F403-4F99-AE80-B4331F290FE5}" presName="connTx" presStyleLbl="parChTrans1D2" presStyleIdx="0" presStyleCnt="4"/>
      <dgm:spPr/>
    </dgm:pt>
    <dgm:pt modelId="{F9B625E8-43F0-45A5-8BE9-AF72EECB9CC5}" type="pres">
      <dgm:prSet presAssocID="{09CB6321-7F5F-425D-9D37-2016133D9287}" presName="root2" presStyleCnt="0"/>
      <dgm:spPr/>
    </dgm:pt>
    <dgm:pt modelId="{29DE4CC0-C2BD-40C4-8191-11E513535B9E}" type="pres">
      <dgm:prSet presAssocID="{09CB6321-7F5F-425D-9D37-2016133D9287}" presName="LevelTwoTextNode" presStyleLbl="node2" presStyleIdx="0" presStyleCnt="4">
        <dgm:presLayoutVars>
          <dgm:chPref val="3"/>
        </dgm:presLayoutVars>
      </dgm:prSet>
      <dgm:spPr/>
    </dgm:pt>
    <dgm:pt modelId="{A52FF06F-6589-4F6C-912F-1D604B03E21D}" type="pres">
      <dgm:prSet presAssocID="{09CB6321-7F5F-425D-9D37-2016133D9287}" presName="level3hierChild" presStyleCnt="0"/>
      <dgm:spPr/>
    </dgm:pt>
    <dgm:pt modelId="{3CF56B99-8994-45DF-A21F-B6B97647C3BE}" type="pres">
      <dgm:prSet presAssocID="{EF7F01F0-1206-461A-B33F-3F0A5DB40318}" presName="conn2-1" presStyleLbl="parChTrans1D2" presStyleIdx="1" presStyleCnt="4"/>
      <dgm:spPr/>
    </dgm:pt>
    <dgm:pt modelId="{0BEF6366-4417-4E73-8D35-A279C79A6C52}" type="pres">
      <dgm:prSet presAssocID="{EF7F01F0-1206-461A-B33F-3F0A5DB40318}" presName="connTx" presStyleLbl="parChTrans1D2" presStyleIdx="1" presStyleCnt="4"/>
      <dgm:spPr/>
    </dgm:pt>
    <dgm:pt modelId="{D316ECC6-CB54-4525-BED6-ED40C5F5F04C}" type="pres">
      <dgm:prSet presAssocID="{D0EF7979-97FE-41A0-BA6E-E4A3819C4CDD}" presName="root2" presStyleCnt="0"/>
      <dgm:spPr/>
    </dgm:pt>
    <dgm:pt modelId="{7C062D75-50C2-4A41-B65D-E4B02D455A2B}" type="pres">
      <dgm:prSet presAssocID="{D0EF7979-97FE-41A0-BA6E-E4A3819C4CDD}" presName="LevelTwoTextNode" presStyleLbl="node2" presStyleIdx="1" presStyleCnt="4">
        <dgm:presLayoutVars>
          <dgm:chPref val="3"/>
        </dgm:presLayoutVars>
      </dgm:prSet>
      <dgm:spPr/>
    </dgm:pt>
    <dgm:pt modelId="{1EEC70D8-DB64-4BD8-BFD5-840277C5AA6E}" type="pres">
      <dgm:prSet presAssocID="{D0EF7979-97FE-41A0-BA6E-E4A3819C4CDD}" presName="level3hierChild" presStyleCnt="0"/>
      <dgm:spPr/>
    </dgm:pt>
    <dgm:pt modelId="{34516C4A-EF29-4C1F-95C9-D4C6F2D0F9FE}" type="pres">
      <dgm:prSet presAssocID="{73D0D1E4-C7E7-43E3-8F34-D6955C6A595B}" presName="conn2-1" presStyleLbl="parChTrans1D2" presStyleIdx="2" presStyleCnt="4"/>
      <dgm:spPr/>
    </dgm:pt>
    <dgm:pt modelId="{5E943CF4-6BB8-4DB2-8AFC-FF4DF15DE6EB}" type="pres">
      <dgm:prSet presAssocID="{73D0D1E4-C7E7-43E3-8F34-D6955C6A595B}" presName="connTx" presStyleLbl="parChTrans1D2" presStyleIdx="2" presStyleCnt="4"/>
      <dgm:spPr/>
    </dgm:pt>
    <dgm:pt modelId="{E0A7CB8A-9835-4954-85E5-D97539DBE0BD}" type="pres">
      <dgm:prSet presAssocID="{EDDB3097-D8AD-4F31-B9E4-9E08AA5A5EFC}" presName="root2" presStyleCnt="0"/>
      <dgm:spPr/>
    </dgm:pt>
    <dgm:pt modelId="{4CD0B3FF-795F-43E9-9F1E-8B7967E5262E}" type="pres">
      <dgm:prSet presAssocID="{EDDB3097-D8AD-4F31-B9E4-9E08AA5A5EFC}" presName="LevelTwoTextNode" presStyleLbl="node2" presStyleIdx="2" presStyleCnt="4">
        <dgm:presLayoutVars>
          <dgm:chPref val="3"/>
        </dgm:presLayoutVars>
      </dgm:prSet>
      <dgm:spPr/>
    </dgm:pt>
    <dgm:pt modelId="{D0BC4029-6EE7-4C32-B775-7B8608F021E9}" type="pres">
      <dgm:prSet presAssocID="{EDDB3097-D8AD-4F31-B9E4-9E08AA5A5EFC}" presName="level3hierChild" presStyleCnt="0"/>
      <dgm:spPr/>
    </dgm:pt>
    <dgm:pt modelId="{07C6DEA1-8B40-4E63-8ABF-FF3882209A16}" type="pres">
      <dgm:prSet presAssocID="{98224792-363C-49AB-9637-0440FE907AE7}" presName="conn2-1" presStyleLbl="parChTrans1D2" presStyleIdx="3" presStyleCnt="4"/>
      <dgm:spPr/>
    </dgm:pt>
    <dgm:pt modelId="{213C7B9E-B6E9-475F-8516-958B998BB420}" type="pres">
      <dgm:prSet presAssocID="{98224792-363C-49AB-9637-0440FE907AE7}" presName="connTx" presStyleLbl="parChTrans1D2" presStyleIdx="3" presStyleCnt="4"/>
      <dgm:spPr/>
    </dgm:pt>
    <dgm:pt modelId="{E3BE40E7-A23C-4E5C-BDEB-DE6CA0236BB4}" type="pres">
      <dgm:prSet presAssocID="{0C2BBFC8-4405-4CE8-A41B-C5CAA2C3E08F}" presName="root2" presStyleCnt="0"/>
      <dgm:spPr/>
    </dgm:pt>
    <dgm:pt modelId="{4286D4D3-D172-4183-B65C-E1866B00E667}" type="pres">
      <dgm:prSet presAssocID="{0C2BBFC8-4405-4CE8-A41B-C5CAA2C3E08F}" presName="LevelTwoTextNode" presStyleLbl="node2" presStyleIdx="3" presStyleCnt="4">
        <dgm:presLayoutVars>
          <dgm:chPref val="3"/>
        </dgm:presLayoutVars>
      </dgm:prSet>
      <dgm:spPr/>
    </dgm:pt>
    <dgm:pt modelId="{9B887708-FAA8-4BFB-A8FD-C88685E9D1FE}" type="pres">
      <dgm:prSet presAssocID="{0C2BBFC8-4405-4CE8-A41B-C5CAA2C3E08F}" presName="level3hierChild" presStyleCnt="0"/>
      <dgm:spPr/>
    </dgm:pt>
  </dgm:ptLst>
  <dgm:cxnLst>
    <dgm:cxn modelId="{DAD65E03-9AF2-4E48-858D-27657940F955}" type="presOf" srcId="{EF7F01F0-1206-461A-B33F-3F0A5DB40318}" destId="{3CF56B99-8994-45DF-A21F-B6B97647C3BE}" srcOrd="0" destOrd="0" presId="urn:microsoft.com/office/officeart/2008/layout/HorizontalMultiLevelHierarchy"/>
    <dgm:cxn modelId="{F5BACE07-BA8F-4063-922E-CBD5BF93A228}" srcId="{F698B9B8-27E7-4EF2-952E-7B719E3E108E}" destId="{09CB6321-7F5F-425D-9D37-2016133D9287}" srcOrd="0" destOrd="0" parTransId="{B807A087-F403-4F99-AE80-B4331F290FE5}" sibTransId="{A57F3F7B-7B36-445E-BE84-C1F8B734619F}"/>
    <dgm:cxn modelId="{2DD09908-E8B3-434C-A8C6-689288BE44DF}" type="presOf" srcId="{98224792-363C-49AB-9637-0440FE907AE7}" destId="{07C6DEA1-8B40-4E63-8ABF-FF3882209A16}" srcOrd="0" destOrd="0" presId="urn:microsoft.com/office/officeart/2008/layout/HorizontalMultiLevelHierarchy"/>
    <dgm:cxn modelId="{74D2140C-9D94-4C47-A47C-3054732E23DD}" type="presOf" srcId="{0C2BBFC8-4405-4CE8-A41B-C5CAA2C3E08F}" destId="{4286D4D3-D172-4183-B65C-E1866B00E667}" srcOrd="0" destOrd="0" presId="urn:microsoft.com/office/officeart/2008/layout/HorizontalMultiLevelHierarchy"/>
    <dgm:cxn modelId="{2191911D-B079-4794-A11B-279CF834451F}" type="presOf" srcId="{D0EF7979-97FE-41A0-BA6E-E4A3819C4CDD}" destId="{7C062D75-50C2-4A41-B65D-E4B02D455A2B}" srcOrd="0" destOrd="0" presId="urn:microsoft.com/office/officeart/2008/layout/HorizontalMultiLevelHierarchy"/>
    <dgm:cxn modelId="{08809C21-A470-49DB-8C94-08BE9EF37A36}" type="presOf" srcId="{B807A087-F403-4F99-AE80-B4331F290FE5}" destId="{EEE50EED-F650-48DD-8D27-415756354A18}" srcOrd="0" destOrd="0" presId="urn:microsoft.com/office/officeart/2008/layout/HorizontalMultiLevelHierarchy"/>
    <dgm:cxn modelId="{2F300224-6222-4396-B2D8-5F4C15ED2846}" srcId="{28854ACD-2FE4-4F5C-939C-9FC2E06A5941}" destId="{F698B9B8-27E7-4EF2-952E-7B719E3E108E}" srcOrd="0" destOrd="0" parTransId="{3F4DD6F6-BDD8-4D3E-95BB-E01DC32D1410}" sibTransId="{28835B54-07CB-4192-B1CB-1332E9FCC043}"/>
    <dgm:cxn modelId="{984D1427-7A5C-4A85-A522-6D9B23540C47}" type="presOf" srcId="{73D0D1E4-C7E7-43E3-8F34-D6955C6A595B}" destId="{34516C4A-EF29-4C1F-95C9-D4C6F2D0F9FE}" srcOrd="0" destOrd="0" presId="urn:microsoft.com/office/officeart/2008/layout/HorizontalMultiLevelHierarchy"/>
    <dgm:cxn modelId="{9797E835-8B85-4A53-9645-DD127F150845}" type="presOf" srcId="{98224792-363C-49AB-9637-0440FE907AE7}" destId="{213C7B9E-B6E9-475F-8516-958B998BB420}" srcOrd="1" destOrd="0" presId="urn:microsoft.com/office/officeart/2008/layout/HorizontalMultiLevelHierarchy"/>
    <dgm:cxn modelId="{3E9EB56E-1F85-42F4-9874-AF3AAF605DB4}" type="presOf" srcId="{09CB6321-7F5F-425D-9D37-2016133D9287}" destId="{29DE4CC0-C2BD-40C4-8191-11E513535B9E}" srcOrd="0" destOrd="0" presId="urn:microsoft.com/office/officeart/2008/layout/HorizontalMultiLevelHierarchy"/>
    <dgm:cxn modelId="{73531853-0824-40E6-8048-8EAAC43589CA}" srcId="{F698B9B8-27E7-4EF2-952E-7B719E3E108E}" destId="{D0EF7979-97FE-41A0-BA6E-E4A3819C4CDD}" srcOrd="1" destOrd="0" parTransId="{EF7F01F0-1206-461A-B33F-3F0A5DB40318}" sibTransId="{22DAC00E-59E6-4839-8181-69F52685C172}"/>
    <dgm:cxn modelId="{1945F278-4575-4CC8-A9D7-2EEB284E16B8}" type="presOf" srcId="{B807A087-F403-4F99-AE80-B4331F290FE5}" destId="{97A8BDC9-848B-4350-85AF-1E155B72A195}" srcOrd="1" destOrd="0" presId="urn:microsoft.com/office/officeart/2008/layout/HorizontalMultiLevelHierarchy"/>
    <dgm:cxn modelId="{4D39258C-5A7C-427A-B7A6-2BE629F75E96}" type="presOf" srcId="{F698B9B8-27E7-4EF2-952E-7B719E3E108E}" destId="{C09EEE9D-3E5A-4640-A385-0CBE088D41B1}" srcOrd="0" destOrd="0" presId="urn:microsoft.com/office/officeart/2008/layout/HorizontalMultiLevelHierarchy"/>
    <dgm:cxn modelId="{7B836399-A2A9-433B-BA69-CE62EFFD50F2}" type="presOf" srcId="{EDDB3097-D8AD-4F31-B9E4-9E08AA5A5EFC}" destId="{4CD0B3FF-795F-43E9-9F1E-8B7967E5262E}" srcOrd="0" destOrd="0" presId="urn:microsoft.com/office/officeart/2008/layout/HorizontalMultiLevelHierarchy"/>
    <dgm:cxn modelId="{C87721AA-E553-49CC-8FC8-E15F6C0A5779}" type="presOf" srcId="{73D0D1E4-C7E7-43E3-8F34-D6955C6A595B}" destId="{5E943CF4-6BB8-4DB2-8AFC-FF4DF15DE6EB}" srcOrd="1" destOrd="0" presId="urn:microsoft.com/office/officeart/2008/layout/HorizontalMultiLevelHierarchy"/>
    <dgm:cxn modelId="{C67DDDB3-F30B-4018-9C75-6C144B83B210}" srcId="{F698B9B8-27E7-4EF2-952E-7B719E3E108E}" destId="{0C2BBFC8-4405-4CE8-A41B-C5CAA2C3E08F}" srcOrd="3" destOrd="0" parTransId="{98224792-363C-49AB-9637-0440FE907AE7}" sibTransId="{B61C9ED5-A23D-4E7A-8595-7F29B75446FD}"/>
    <dgm:cxn modelId="{2C49E1BB-EC72-45D2-9CDE-C64706C34949}" type="presOf" srcId="{EF7F01F0-1206-461A-B33F-3F0A5DB40318}" destId="{0BEF6366-4417-4E73-8D35-A279C79A6C52}" srcOrd="1" destOrd="0" presId="urn:microsoft.com/office/officeart/2008/layout/HorizontalMultiLevelHierarchy"/>
    <dgm:cxn modelId="{6CF133C5-FA87-4904-95A9-ED28FAAC7508}" type="presOf" srcId="{28854ACD-2FE4-4F5C-939C-9FC2E06A5941}" destId="{4BC1C6D6-4038-456C-957C-5736FE05D9B7}" srcOrd="0" destOrd="0" presId="urn:microsoft.com/office/officeart/2008/layout/HorizontalMultiLevelHierarchy"/>
    <dgm:cxn modelId="{BF57AEF4-1DD1-4937-9DDD-4BF54E72D975}" srcId="{F698B9B8-27E7-4EF2-952E-7B719E3E108E}" destId="{EDDB3097-D8AD-4F31-B9E4-9E08AA5A5EFC}" srcOrd="2" destOrd="0" parTransId="{73D0D1E4-C7E7-43E3-8F34-D6955C6A595B}" sibTransId="{ECA158C7-537A-451E-965E-77A099F1A61B}"/>
    <dgm:cxn modelId="{32220F8A-7196-478D-B8F3-2DB4D9D20EBE}" type="presParOf" srcId="{4BC1C6D6-4038-456C-957C-5736FE05D9B7}" destId="{AE9FB3E9-233F-49FB-8E70-AB2E97AC63CA}" srcOrd="0" destOrd="0" presId="urn:microsoft.com/office/officeart/2008/layout/HorizontalMultiLevelHierarchy"/>
    <dgm:cxn modelId="{01D2DCA7-CC53-48D9-BEB6-C478853FB342}" type="presParOf" srcId="{AE9FB3E9-233F-49FB-8E70-AB2E97AC63CA}" destId="{C09EEE9D-3E5A-4640-A385-0CBE088D41B1}" srcOrd="0" destOrd="0" presId="urn:microsoft.com/office/officeart/2008/layout/HorizontalMultiLevelHierarchy"/>
    <dgm:cxn modelId="{D757FFF6-5EF0-4C33-9234-0EE338DDEFAA}" type="presParOf" srcId="{AE9FB3E9-233F-49FB-8E70-AB2E97AC63CA}" destId="{CFF73AC9-5275-4C50-B87D-EF04415F33DC}" srcOrd="1" destOrd="0" presId="urn:microsoft.com/office/officeart/2008/layout/HorizontalMultiLevelHierarchy"/>
    <dgm:cxn modelId="{09F0A6A8-B0BE-4E7F-81E6-260238958276}" type="presParOf" srcId="{CFF73AC9-5275-4C50-B87D-EF04415F33DC}" destId="{EEE50EED-F650-48DD-8D27-415756354A18}" srcOrd="0" destOrd="0" presId="urn:microsoft.com/office/officeart/2008/layout/HorizontalMultiLevelHierarchy"/>
    <dgm:cxn modelId="{DBD3E96B-C463-4678-81FC-F92201C002FF}" type="presParOf" srcId="{EEE50EED-F650-48DD-8D27-415756354A18}" destId="{97A8BDC9-848B-4350-85AF-1E155B72A195}" srcOrd="0" destOrd="0" presId="urn:microsoft.com/office/officeart/2008/layout/HorizontalMultiLevelHierarchy"/>
    <dgm:cxn modelId="{5E978B43-8224-4329-A616-BD64918625FC}" type="presParOf" srcId="{CFF73AC9-5275-4C50-B87D-EF04415F33DC}" destId="{F9B625E8-43F0-45A5-8BE9-AF72EECB9CC5}" srcOrd="1" destOrd="0" presId="urn:microsoft.com/office/officeart/2008/layout/HorizontalMultiLevelHierarchy"/>
    <dgm:cxn modelId="{796FFF2B-4718-432C-A782-68ACF0E92B79}" type="presParOf" srcId="{F9B625E8-43F0-45A5-8BE9-AF72EECB9CC5}" destId="{29DE4CC0-C2BD-40C4-8191-11E513535B9E}" srcOrd="0" destOrd="0" presId="urn:microsoft.com/office/officeart/2008/layout/HorizontalMultiLevelHierarchy"/>
    <dgm:cxn modelId="{0CD41F0D-0C5D-41C6-AEA1-EFA98B87AFD8}" type="presParOf" srcId="{F9B625E8-43F0-45A5-8BE9-AF72EECB9CC5}" destId="{A52FF06F-6589-4F6C-912F-1D604B03E21D}" srcOrd="1" destOrd="0" presId="urn:microsoft.com/office/officeart/2008/layout/HorizontalMultiLevelHierarchy"/>
    <dgm:cxn modelId="{1A25C30D-BF3F-4526-930D-CCA7F92B71A0}" type="presParOf" srcId="{CFF73AC9-5275-4C50-B87D-EF04415F33DC}" destId="{3CF56B99-8994-45DF-A21F-B6B97647C3BE}" srcOrd="2" destOrd="0" presId="urn:microsoft.com/office/officeart/2008/layout/HorizontalMultiLevelHierarchy"/>
    <dgm:cxn modelId="{C070B028-AE8C-4405-B5F6-AEBC6656A4C5}" type="presParOf" srcId="{3CF56B99-8994-45DF-A21F-B6B97647C3BE}" destId="{0BEF6366-4417-4E73-8D35-A279C79A6C52}" srcOrd="0" destOrd="0" presId="urn:microsoft.com/office/officeart/2008/layout/HorizontalMultiLevelHierarchy"/>
    <dgm:cxn modelId="{58959611-3418-4D13-8012-C0240D71B3F6}" type="presParOf" srcId="{CFF73AC9-5275-4C50-B87D-EF04415F33DC}" destId="{D316ECC6-CB54-4525-BED6-ED40C5F5F04C}" srcOrd="3" destOrd="0" presId="urn:microsoft.com/office/officeart/2008/layout/HorizontalMultiLevelHierarchy"/>
    <dgm:cxn modelId="{0CB0E702-AD14-4172-894A-ADAF01FA42D6}" type="presParOf" srcId="{D316ECC6-CB54-4525-BED6-ED40C5F5F04C}" destId="{7C062D75-50C2-4A41-B65D-E4B02D455A2B}" srcOrd="0" destOrd="0" presId="urn:microsoft.com/office/officeart/2008/layout/HorizontalMultiLevelHierarchy"/>
    <dgm:cxn modelId="{BA1D1571-B9E5-4AC9-9387-46C782A8F8C6}" type="presParOf" srcId="{D316ECC6-CB54-4525-BED6-ED40C5F5F04C}" destId="{1EEC70D8-DB64-4BD8-BFD5-840277C5AA6E}" srcOrd="1" destOrd="0" presId="urn:microsoft.com/office/officeart/2008/layout/HorizontalMultiLevelHierarchy"/>
    <dgm:cxn modelId="{0F4FEE30-37EB-4384-BC4F-E9C9D8CA6260}" type="presParOf" srcId="{CFF73AC9-5275-4C50-B87D-EF04415F33DC}" destId="{34516C4A-EF29-4C1F-95C9-D4C6F2D0F9FE}" srcOrd="4" destOrd="0" presId="urn:microsoft.com/office/officeart/2008/layout/HorizontalMultiLevelHierarchy"/>
    <dgm:cxn modelId="{3889CE86-96A5-41A0-BCFC-50E468A9BFDE}" type="presParOf" srcId="{34516C4A-EF29-4C1F-95C9-D4C6F2D0F9FE}" destId="{5E943CF4-6BB8-4DB2-8AFC-FF4DF15DE6EB}" srcOrd="0" destOrd="0" presId="urn:microsoft.com/office/officeart/2008/layout/HorizontalMultiLevelHierarchy"/>
    <dgm:cxn modelId="{A79DFCB3-5A1B-4966-886A-E516A05A056B}" type="presParOf" srcId="{CFF73AC9-5275-4C50-B87D-EF04415F33DC}" destId="{E0A7CB8A-9835-4954-85E5-D97539DBE0BD}" srcOrd="5" destOrd="0" presId="urn:microsoft.com/office/officeart/2008/layout/HorizontalMultiLevelHierarchy"/>
    <dgm:cxn modelId="{5548D3F5-D029-4016-B2D4-7B1F7D315669}" type="presParOf" srcId="{E0A7CB8A-9835-4954-85E5-D97539DBE0BD}" destId="{4CD0B3FF-795F-43E9-9F1E-8B7967E5262E}" srcOrd="0" destOrd="0" presId="urn:microsoft.com/office/officeart/2008/layout/HorizontalMultiLevelHierarchy"/>
    <dgm:cxn modelId="{1042EFEE-3A5B-4C82-86BD-9EA0C2BC7C69}" type="presParOf" srcId="{E0A7CB8A-9835-4954-85E5-D97539DBE0BD}" destId="{D0BC4029-6EE7-4C32-B775-7B8608F021E9}" srcOrd="1" destOrd="0" presId="urn:microsoft.com/office/officeart/2008/layout/HorizontalMultiLevelHierarchy"/>
    <dgm:cxn modelId="{44262CDC-7D4C-4F5C-B592-D50B985251C3}" type="presParOf" srcId="{CFF73AC9-5275-4C50-B87D-EF04415F33DC}" destId="{07C6DEA1-8B40-4E63-8ABF-FF3882209A16}" srcOrd="6" destOrd="0" presId="urn:microsoft.com/office/officeart/2008/layout/HorizontalMultiLevelHierarchy"/>
    <dgm:cxn modelId="{3459F589-978B-48A6-8FD4-EF9A49D75AE2}" type="presParOf" srcId="{07C6DEA1-8B40-4E63-8ABF-FF3882209A16}" destId="{213C7B9E-B6E9-475F-8516-958B998BB420}" srcOrd="0" destOrd="0" presId="urn:microsoft.com/office/officeart/2008/layout/HorizontalMultiLevelHierarchy"/>
    <dgm:cxn modelId="{880A787E-1FA1-4A8C-A3AC-160472B0265E}" type="presParOf" srcId="{CFF73AC9-5275-4C50-B87D-EF04415F33DC}" destId="{E3BE40E7-A23C-4E5C-BDEB-DE6CA0236BB4}" srcOrd="7" destOrd="0" presId="urn:microsoft.com/office/officeart/2008/layout/HorizontalMultiLevelHierarchy"/>
    <dgm:cxn modelId="{5CA4838D-5D25-42C6-AB36-D8ADEAE0EF30}" type="presParOf" srcId="{E3BE40E7-A23C-4E5C-BDEB-DE6CA0236BB4}" destId="{4286D4D3-D172-4183-B65C-E1866B00E667}" srcOrd="0" destOrd="0" presId="urn:microsoft.com/office/officeart/2008/layout/HorizontalMultiLevelHierarchy"/>
    <dgm:cxn modelId="{D2C2E3B5-D2F9-4BF6-BEE5-77A5BB4D1D59}" type="presParOf" srcId="{E3BE40E7-A23C-4E5C-BDEB-DE6CA0236BB4}" destId="{9B887708-FAA8-4BFB-A8FD-C88685E9D1FE}"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D72E4-5CC3-4AF8-AFAC-5794A4B36D56}">
      <dsp:nvSpPr>
        <dsp:cNvPr id="0" name=""/>
        <dsp:cNvSpPr/>
      </dsp:nvSpPr>
      <dsp:spPr>
        <a:xfrm>
          <a:off x="10120" y="1187128"/>
          <a:ext cx="3024952" cy="181497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Wniosek dowodowy strony skierowany do organu prowadzącego postępowanie </a:t>
          </a:r>
        </a:p>
      </dsp:txBody>
      <dsp:txXfrm>
        <a:off x="63279" y="1240287"/>
        <a:ext cx="2918634" cy="1708653"/>
      </dsp:txXfrm>
    </dsp:sp>
    <dsp:sp modelId="{FA01026A-5320-4B5F-B3F2-D3B19BDA5ED8}">
      <dsp:nvSpPr>
        <dsp:cNvPr id="0" name=""/>
        <dsp:cNvSpPr/>
      </dsp:nvSpPr>
      <dsp:spPr>
        <a:xfrm>
          <a:off x="3337567" y="1719519"/>
          <a:ext cx="641289" cy="75018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3337567" y="1869557"/>
        <a:ext cx="448902" cy="450112"/>
      </dsp:txXfrm>
    </dsp:sp>
    <dsp:sp modelId="{C489782A-996A-4440-8E3F-C916722211ED}">
      <dsp:nvSpPr>
        <dsp:cNvPr id="0" name=""/>
        <dsp:cNvSpPr/>
      </dsp:nvSpPr>
      <dsp:spPr>
        <a:xfrm>
          <a:off x="4245053" y="1187128"/>
          <a:ext cx="3024952" cy="1814971"/>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a:t>Dopuszczenie przez organ procesowy dowodu wnioskowanego przez stronę </a:t>
          </a:r>
        </a:p>
      </dsp:txBody>
      <dsp:txXfrm>
        <a:off x="4298212" y="1240287"/>
        <a:ext cx="2918634" cy="1708653"/>
      </dsp:txXfrm>
    </dsp:sp>
    <dsp:sp modelId="{BA151A8F-6C48-4D0D-8CD0-9F0DE29E311D}">
      <dsp:nvSpPr>
        <dsp:cNvPr id="0" name=""/>
        <dsp:cNvSpPr/>
      </dsp:nvSpPr>
      <dsp:spPr>
        <a:xfrm>
          <a:off x="7572500" y="1719519"/>
          <a:ext cx="641289" cy="750188"/>
        </a:xfrm>
        <a:prstGeom prst="righ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pl-PL" sz="1800" kern="1200"/>
        </a:p>
      </dsp:txBody>
      <dsp:txXfrm>
        <a:off x="7572500" y="1869557"/>
        <a:ext cx="448902" cy="450112"/>
      </dsp:txXfrm>
    </dsp:sp>
    <dsp:sp modelId="{921A3008-1602-412F-A0AB-FFE24A8DF105}">
      <dsp:nvSpPr>
        <dsp:cNvPr id="0" name=""/>
        <dsp:cNvSpPr/>
      </dsp:nvSpPr>
      <dsp:spPr>
        <a:xfrm>
          <a:off x="8479986" y="1187128"/>
          <a:ext cx="3024952" cy="1814971"/>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Organ procesowy przeprowadza dowód wnioskowany przez stronę </a:t>
          </a:r>
        </a:p>
      </dsp:txBody>
      <dsp:txXfrm>
        <a:off x="8533145" y="1240287"/>
        <a:ext cx="2918634" cy="1708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DBB9C-C72E-4AD0-968A-93D69E86CDC0}">
      <dsp:nvSpPr>
        <dsp:cNvPr id="0" name=""/>
        <dsp:cNvSpPr/>
      </dsp:nvSpPr>
      <dsp:spPr>
        <a:xfrm>
          <a:off x="48" y="486866"/>
          <a:ext cx="4664533" cy="5472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Oddalenie wniosku dowodowego </a:t>
          </a:r>
        </a:p>
      </dsp:txBody>
      <dsp:txXfrm>
        <a:off x="48" y="486866"/>
        <a:ext cx="4664533" cy="547200"/>
      </dsp:txXfrm>
    </dsp:sp>
    <dsp:sp modelId="{42B360F0-69AA-464F-BB14-27E1D518AFC8}">
      <dsp:nvSpPr>
        <dsp:cNvPr id="0" name=""/>
        <dsp:cNvSpPr/>
      </dsp:nvSpPr>
      <dsp:spPr>
        <a:xfrm>
          <a:off x="48" y="1034066"/>
          <a:ext cx="4664533" cy="305106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organ zapoznał się z wnioskiem i z przyczyn wskazanych w art. 170 § 1 k.p.k. nie uwzględnił wniosku</a:t>
          </a:r>
        </a:p>
        <a:p>
          <a:pPr marL="171450" lvl="1" indent="-171450" algn="just" defTabSz="844550">
            <a:lnSpc>
              <a:spcPct val="90000"/>
            </a:lnSpc>
            <a:spcBef>
              <a:spcPct val="0"/>
            </a:spcBef>
            <a:spcAft>
              <a:spcPct val="15000"/>
            </a:spcAft>
            <a:buChar char="•"/>
          </a:pPr>
          <a:r>
            <a:rPr lang="pl-PL" sz="1900" kern="1200" dirty="0"/>
            <a:t>ocena merytoryczna wniosku </a:t>
          </a:r>
        </a:p>
        <a:p>
          <a:pPr marL="171450" lvl="1" indent="-171450" algn="just" defTabSz="844550">
            <a:lnSpc>
              <a:spcPct val="90000"/>
            </a:lnSpc>
            <a:spcBef>
              <a:spcPct val="0"/>
            </a:spcBef>
            <a:spcAft>
              <a:spcPct val="15000"/>
            </a:spcAft>
            <a:buChar char="•"/>
          </a:pPr>
          <a:r>
            <a:rPr lang="pl-PL" sz="1900" kern="1200" dirty="0"/>
            <a:t>Oddalenie wniosku dowodowego następuje </a:t>
          </a:r>
          <a:r>
            <a:rPr lang="pl-PL" sz="1900" b="1" kern="1200" dirty="0"/>
            <a:t>postanowieniem (art. 170 § 3 k.p.k.), na które nie przysługuje zażalenie (art. 459 § 1 k.p.k.)</a:t>
          </a:r>
          <a:endParaRPr lang="pl-PL" sz="1900" kern="1200" dirty="0"/>
        </a:p>
      </dsp:txBody>
      <dsp:txXfrm>
        <a:off x="48" y="1034066"/>
        <a:ext cx="4664533" cy="3051067"/>
      </dsp:txXfrm>
    </dsp:sp>
    <dsp:sp modelId="{B2E23C14-568C-4CB1-BEFB-CC3A7800B9CF}">
      <dsp:nvSpPr>
        <dsp:cNvPr id="0" name=""/>
        <dsp:cNvSpPr/>
      </dsp:nvSpPr>
      <dsp:spPr>
        <a:xfrm>
          <a:off x="5317617" y="486866"/>
          <a:ext cx="4664533"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Odrzucenie wniosku dowodowego</a:t>
          </a:r>
        </a:p>
      </dsp:txBody>
      <dsp:txXfrm>
        <a:off x="5317617" y="486866"/>
        <a:ext cx="4664533" cy="547200"/>
      </dsp:txXfrm>
    </dsp:sp>
    <dsp:sp modelId="{D309A062-8109-444D-8C2A-3F7EC4037BEA}">
      <dsp:nvSpPr>
        <dsp:cNvPr id="0" name=""/>
        <dsp:cNvSpPr/>
      </dsp:nvSpPr>
      <dsp:spPr>
        <a:xfrm>
          <a:off x="5317617" y="1034066"/>
          <a:ext cx="4664533" cy="3051067"/>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wniosek nie spełnia obligatoryjnych warunków formalnych z art. 119 § 1 i 169 § 1 k.p.k. i strona nie uzupełniła tych braków w sposób wskazany w art. 120 k.p.k.</a:t>
          </a:r>
        </a:p>
        <a:p>
          <a:pPr marL="171450" lvl="1" indent="-171450" algn="just" defTabSz="844550">
            <a:lnSpc>
              <a:spcPct val="90000"/>
            </a:lnSpc>
            <a:spcBef>
              <a:spcPct val="0"/>
            </a:spcBef>
            <a:spcAft>
              <a:spcPct val="15000"/>
            </a:spcAft>
            <a:buChar char="•"/>
          </a:pPr>
          <a:r>
            <a:rPr lang="pl-PL" sz="1900" kern="1200" dirty="0"/>
            <a:t>wniosek może być merytorycznie zasadny, ale i tak nie zostanie uwzględniony </a:t>
          </a:r>
        </a:p>
        <a:p>
          <a:pPr marL="171450" lvl="1" indent="-171450" algn="just" defTabSz="844550">
            <a:lnSpc>
              <a:spcPct val="90000"/>
            </a:lnSpc>
            <a:spcBef>
              <a:spcPct val="0"/>
            </a:spcBef>
            <a:spcAft>
              <a:spcPct val="15000"/>
            </a:spcAft>
            <a:buChar char="•"/>
          </a:pPr>
          <a:r>
            <a:rPr lang="pl-PL" sz="1900" kern="1200" dirty="0"/>
            <a:t>Konieczność merytorycznego rozpoznania wniosku dowodowego, jeżeli braki formalne nie stoją temu na przeszkodzie.</a:t>
          </a:r>
        </a:p>
        <a:p>
          <a:pPr marL="171450" lvl="1" indent="-171450" algn="just" defTabSz="844550">
            <a:lnSpc>
              <a:spcPct val="90000"/>
            </a:lnSpc>
            <a:spcBef>
              <a:spcPct val="0"/>
            </a:spcBef>
            <a:spcAft>
              <a:spcPct val="15000"/>
            </a:spcAft>
            <a:buChar char="•"/>
          </a:pPr>
          <a:endParaRPr lang="pl-PL" sz="1900" kern="1200" dirty="0"/>
        </a:p>
      </dsp:txBody>
      <dsp:txXfrm>
        <a:off x="5317617" y="1034066"/>
        <a:ext cx="4664533" cy="30510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6DEA1-8B40-4E63-8ABF-FF3882209A16}">
      <dsp:nvSpPr>
        <dsp:cNvPr id="0" name=""/>
        <dsp:cNvSpPr/>
      </dsp:nvSpPr>
      <dsp:spPr>
        <a:xfrm>
          <a:off x="3324506" y="2628899"/>
          <a:ext cx="655332" cy="1873090"/>
        </a:xfrm>
        <a:custGeom>
          <a:avLst/>
          <a:gdLst/>
          <a:ahLst/>
          <a:cxnLst/>
          <a:rect l="0" t="0" r="0" b="0"/>
          <a:pathLst>
            <a:path>
              <a:moveTo>
                <a:pt x="0" y="0"/>
              </a:moveTo>
              <a:lnTo>
                <a:pt x="327666" y="0"/>
              </a:lnTo>
              <a:lnTo>
                <a:pt x="327666" y="1873090"/>
              </a:lnTo>
              <a:lnTo>
                <a:pt x="655332" y="187309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3515834"/>
        <a:ext cx="99221" cy="99221"/>
      </dsp:txXfrm>
    </dsp:sp>
    <dsp:sp modelId="{34516C4A-EF29-4C1F-95C9-D4C6F2D0F9FE}">
      <dsp:nvSpPr>
        <dsp:cNvPr id="0" name=""/>
        <dsp:cNvSpPr/>
      </dsp:nvSpPr>
      <dsp:spPr>
        <a:xfrm>
          <a:off x="3324506" y="2628899"/>
          <a:ext cx="655332" cy="624363"/>
        </a:xfrm>
        <a:custGeom>
          <a:avLst/>
          <a:gdLst/>
          <a:ahLst/>
          <a:cxnLst/>
          <a:rect l="0" t="0" r="0" b="0"/>
          <a:pathLst>
            <a:path>
              <a:moveTo>
                <a:pt x="0" y="0"/>
              </a:moveTo>
              <a:lnTo>
                <a:pt x="327666" y="0"/>
              </a:lnTo>
              <a:lnTo>
                <a:pt x="327666" y="624363"/>
              </a:lnTo>
              <a:lnTo>
                <a:pt x="655332" y="624363"/>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918452"/>
        <a:ext cx="45257" cy="45257"/>
      </dsp:txXfrm>
    </dsp:sp>
    <dsp:sp modelId="{3CF56B99-8994-45DF-A21F-B6B97647C3BE}">
      <dsp:nvSpPr>
        <dsp:cNvPr id="0" name=""/>
        <dsp:cNvSpPr/>
      </dsp:nvSpPr>
      <dsp:spPr>
        <a:xfrm>
          <a:off x="3324506" y="2004535"/>
          <a:ext cx="655332" cy="624363"/>
        </a:xfrm>
        <a:custGeom>
          <a:avLst/>
          <a:gdLst/>
          <a:ahLst/>
          <a:cxnLst/>
          <a:rect l="0" t="0" r="0" b="0"/>
          <a:pathLst>
            <a:path>
              <a:moveTo>
                <a:pt x="0" y="624363"/>
              </a:moveTo>
              <a:lnTo>
                <a:pt x="327666" y="624363"/>
              </a:lnTo>
              <a:lnTo>
                <a:pt x="327666" y="0"/>
              </a:lnTo>
              <a:lnTo>
                <a:pt x="655332"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629543" y="2294089"/>
        <a:ext cx="45257" cy="45257"/>
      </dsp:txXfrm>
    </dsp:sp>
    <dsp:sp modelId="{EEE50EED-F650-48DD-8D27-415756354A18}">
      <dsp:nvSpPr>
        <dsp:cNvPr id="0" name=""/>
        <dsp:cNvSpPr/>
      </dsp:nvSpPr>
      <dsp:spPr>
        <a:xfrm>
          <a:off x="3324506" y="755808"/>
          <a:ext cx="655332" cy="1873090"/>
        </a:xfrm>
        <a:custGeom>
          <a:avLst/>
          <a:gdLst/>
          <a:ahLst/>
          <a:cxnLst/>
          <a:rect l="0" t="0" r="0" b="0"/>
          <a:pathLst>
            <a:path>
              <a:moveTo>
                <a:pt x="0" y="1873090"/>
              </a:moveTo>
              <a:lnTo>
                <a:pt x="327666" y="1873090"/>
              </a:lnTo>
              <a:lnTo>
                <a:pt x="327666" y="0"/>
              </a:lnTo>
              <a:lnTo>
                <a:pt x="655332"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pl-PL" sz="700" kern="1200"/>
        </a:p>
      </dsp:txBody>
      <dsp:txXfrm>
        <a:off x="3602561" y="1642743"/>
        <a:ext cx="99221" cy="99221"/>
      </dsp:txXfrm>
    </dsp:sp>
    <dsp:sp modelId="{C09EEE9D-3E5A-4640-A385-0CBE088D41B1}">
      <dsp:nvSpPr>
        <dsp:cNvPr id="0" name=""/>
        <dsp:cNvSpPr/>
      </dsp:nvSpPr>
      <dsp:spPr>
        <a:xfrm rot="16200000">
          <a:off x="196115" y="2129408"/>
          <a:ext cx="5257798" cy="9989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0">
            <a:lnSpc>
              <a:spcPct val="90000"/>
            </a:lnSpc>
            <a:spcBef>
              <a:spcPct val="0"/>
            </a:spcBef>
            <a:spcAft>
              <a:spcPct val="35000"/>
            </a:spcAft>
            <a:buNone/>
          </a:pPr>
          <a:r>
            <a:rPr lang="pl-PL" sz="3400" kern="1200" dirty="0"/>
            <a:t>4 grupy wyjątków od zasady bezpośredniości</a:t>
          </a:r>
        </a:p>
      </dsp:txBody>
      <dsp:txXfrm>
        <a:off x="196115" y="2129408"/>
        <a:ext cx="5257798" cy="998981"/>
      </dsp:txXfrm>
    </dsp:sp>
    <dsp:sp modelId="{29DE4CC0-C2BD-40C4-8191-11E513535B9E}">
      <dsp:nvSpPr>
        <dsp:cNvPr id="0" name=""/>
        <dsp:cNvSpPr/>
      </dsp:nvSpPr>
      <dsp:spPr>
        <a:xfrm>
          <a:off x="3979838" y="256317"/>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dopuszczalne jest ustalenie faktu za pomocą dowodu pochodnego, gdy dowód pierwotny nie istnieje lub nie jest dostępny</a:t>
          </a:r>
          <a:endParaRPr lang="pl-PL" sz="1700" kern="1200" dirty="0"/>
        </a:p>
      </dsp:txBody>
      <dsp:txXfrm>
        <a:off x="3979838" y="256317"/>
        <a:ext cx="3276660" cy="998981"/>
      </dsp:txXfrm>
    </dsp:sp>
    <dsp:sp modelId="{7C062D75-50C2-4A41-B65D-E4B02D455A2B}">
      <dsp:nvSpPr>
        <dsp:cNvPr id="0" name=""/>
        <dsp:cNvSpPr/>
      </dsp:nvSpPr>
      <dsp:spPr>
        <a:xfrm>
          <a:off x="3979838" y="1505044"/>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dopuszczalne jest przeprowadzenie dowodu pochodnego, gdy zachodzi potrzeba skontrolowania dowodu pierwotnego</a:t>
          </a:r>
          <a:endParaRPr lang="pl-PL" sz="1700" kern="1200" dirty="0"/>
        </a:p>
      </dsp:txBody>
      <dsp:txXfrm>
        <a:off x="3979838" y="1505044"/>
        <a:ext cx="3276660" cy="998981"/>
      </dsp:txXfrm>
    </dsp:sp>
    <dsp:sp modelId="{4CD0B3FF-795F-43E9-9F1E-8B7967E5262E}">
      <dsp:nvSpPr>
        <dsp:cNvPr id="0" name=""/>
        <dsp:cNvSpPr/>
      </dsp:nvSpPr>
      <dsp:spPr>
        <a:xfrm>
          <a:off x="3979838" y="2753772"/>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dirty="0"/>
            <a:t>niektóre dowody są ze swojej istoty dowodami pochodnymi np. opinie biegłych</a:t>
          </a:r>
          <a:endParaRPr lang="pl-PL" sz="1700" kern="1200" dirty="0"/>
        </a:p>
      </dsp:txBody>
      <dsp:txXfrm>
        <a:off x="3979838" y="2753772"/>
        <a:ext cx="3276660" cy="998981"/>
      </dsp:txXfrm>
    </dsp:sp>
    <dsp:sp modelId="{4286D4D3-D172-4183-B65C-E1866B00E667}">
      <dsp:nvSpPr>
        <dsp:cNvPr id="0" name=""/>
        <dsp:cNvSpPr/>
      </dsp:nvSpPr>
      <dsp:spPr>
        <a:xfrm>
          <a:off x="3979838" y="4002499"/>
          <a:ext cx="3276660" cy="9989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rtl="0">
            <a:lnSpc>
              <a:spcPct val="90000"/>
            </a:lnSpc>
            <a:spcBef>
              <a:spcPct val="0"/>
            </a:spcBef>
            <a:spcAft>
              <a:spcPct val="35000"/>
            </a:spcAft>
            <a:buNone/>
          </a:pPr>
          <a:r>
            <a:rPr lang="pl-PL" sz="1700" b="1" kern="1200"/>
            <a:t>dopuszczalny jest dowód pochodny, gdy wymagają tego postulaty szybkości i ekonomii procesu</a:t>
          </a:r>
          <a:endParaRPr lang="pl-PL" sz="1700" kern="1200"/>
        </a:p>
      </dsp:txBody>
      <dsp:txXfrm>
        <a:off x="3979838" y="4002499"/>
        <a:ext cx="3276660" cy="99898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F580FE-32A6-40B8-81C7-C5FF02A8A5C6}" type="datetimeFigureOut">
              <a:rPr lang="pl-PL" smtClean="0"/>
              <a:t>09.04.2025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99F99-3C5D-4EFE-9EED-83AB87F182B1}" type="slidenum">
              <a:rPr lang="pl-PL" smtClean="0"/>
              <a:t>‹#›</a:t>
            </a:fld>
            <a:endParaRPr lang="pl-PL"/>
          </a:p>
        </p:txBody>
      </p:sp>
    </p:spTree>
    <p:extLst>
      <p:ext uri="{BB962C8B-B14F-4D97-AF65-F5344CB8AC3E}">
        <p14:creationId xmlns:p14="http://schemas.microsoft.com/office/powerpoint/2010/main" val="2779319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139795B-0A9D-4A92-9DC8-12AAFF06F16C}" type="slidenum">
              <a:rPr lang="pl-PL" smtClean="0"/>
              <a:t>11</a:t>
            </a:fld>
            <a:endParaRPr lang="pl-PL"/>
          </a:p>
        </p:txBody>
      </p:sp>
    </p:spTree>
    <p:extLst>
      <p:ext uri="{BB962C8B-B14F-4D97-AF65-F5344CB8AC3E}">
        <p14:creationId xmlns:p14="http://schemas.microsoft.com/office/powerpoint/2010/main" val="261751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CC349B-E128-467E-930D-F2BA5C83C90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2EF5335-946F-49D9-B9DC-AD475439FC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D2F9DA9-715D-421E-9517-39CE5AC09F2C}"/>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5" name="Symbol zastępczy stopki 4">
            <a:extLst>
              <a:ext uri="{FF2B5EF4-FFF2-40B4-BE49-F238E27FC236}">
                <a16:creationId xmlns:a16="http://schemas.microsoft.com/office/drawing/2014/main" id="{1112EA81-2879-4EDC-B15E-A37715E478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C8B2015-0E3E-4E7F-8CD3-4BF65982792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31397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02CFAC-00FD-49AE-B19C-2FF45B1CCE8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87255FC-0484-4E65-A904-39051A82399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D1085C6-9E9F-49E0-8FA2-00635F5C9D1B}"/>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5" name="Symbol zastępczy stopki 4">
            <a:extLst>
              <a:ext uri="{FF2B5EF4-FFF2-40B4-BE49-F238E27FC236}">
                <a16:creationId xmlns:a16="http://schemas.microsoft.com/office/drawing/2014/main" id="{2301FF27-41FD-4F72-99AF-843084DADF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FE0331-0D51-4603-BA2C-6664E67CEAC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96853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106B7FC-4315-4FD4-80C4-2DA0D55AB832}"/>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7BF036B-9E47-4A9D-A8A9-4267E2B746F8}"/>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44DEEFA-65B2-431B-932D-751012A895AF}"/>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5" name="Symbol zastępczy stopki 4">
            <a:extLst>
              <a:ext uri="{FF2B5EF4-FFF2-40B4-BE49-F238E27FC236}">
                <a16:creationId xmlns:a16="http://schemas.microsoft.com/office/drawing/2014/main" id="{59356E97-3988-4BF1-984B-ED73DE40E7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08E50CD-F6C5-4514-9872-7356E8F1A01A}"/>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248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F4CE8E-979A-4D79-A81D-80CA9997F3F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327DBC1-CFFA-4EC0-B7D4-6FC19BA3B39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6DEA936-E335-43F1-B644-AA166E55E655}"/>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5" name="Symbol zastępczy stopki 4">
            <a:extLst>
              <a:ext uri="{FF2B5EF4-FFF2-40B4-BE49-F238E27FC236}">
                <a16:creationId xmlns:a16="http://schemas.microsoft.com/office/drawing/2014/main" id="{838E4E24-1529-44CD-9898-1D58E6445AD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6B6947E-5FCC-41E1-9186-6186D994D264}"/>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648908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8E1063-92E2-44D0-9497-5DB26C4F7665}"/>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6E9BD38C-A232-41CC-B263-DF666DAD01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2B11477F-48B5-4055-A1D9-D5C9066DB85E}"/>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5" name="Symbol zastępczy stopki 4">
            <a:extLst>
              <a:ext uri="{FF2B5EF4-FFF2-40B4-BE49-F238E27FC236}">
                <a16:creationId xmlns:a16="http://schemas.microsoft.com/office/drawing/2014/main" id="{DF616005-5D58-46E6-B6F7-EDF9F3D16A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90DEFA6-1EEB-4DE0-8B8C-4E72F8E5AF3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260860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34FD8-B972-42EF-9516-9AF9E430D20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E971DEA-8A57-4E70-B7EA-1D975D241E26}"/>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8341CE47-1C44-4925-8942-31C7CF13988F}"/>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B888E72-5D86-486B-8D30-A19386218FC5}"/>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6" name="Symbol zastępczy stopki 5">
            <a:extLst>
              <a:ext uri="{FF2B5EF4-FFF2-40B4-BE49-F238E27FC236}">
                <a16:creationId xmlns:a16="http://schemas.microsoft.com/office/drawing/2014/main" id="{BF77DCBF-2C9B-4BC8-A038-8CAE07E64C5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6B2E7D-E4A5-4013-9C3E-1E222FFC37C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409741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CF1845-D705-4EFE-933E-67FD7F7F13EF}"/>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DBB66C8-A766-4AE9-8465-431A6AB998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A670901-7141-4242-9984-1A598550343D}"/>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9AD9E35D-C917-41C3-9BCB-101FFFFB8D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5FB345D0-BBE4-4294-9680-6D00EB8696A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38E8CF2-329A-40C0-9D6A-CE16AB76B099}"/>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8" name="Symbol zastępczy stopki 7">
            <a:extLst>
              <a:ext uri="{FF2B5EF4-FFF2-40B4-BE49-F238E27FC236}">
                <a16:creationId xmlns:a16="http://schemas.microsoft.com/office/drawing/2014/main" id="{E802CC76-A07C-4064-AE55-BCD849040E80}"/>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65650299-31EC-46D1-9647-E4249788C348}"/>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91374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7B806-2DA6-4DC9-A955-FFB9627B39A5}"/>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5F5EB50E-145E-4D0D-83C6-632C07DBCED7}"/>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4" name="Symbol zastępczy stopki 3">
            <a:extLst>
              <a:ext uri="{FF2B5EF4-FFF2-40B4-BE49-F238E27FC236}">
                <a16:creationId xmlns:a16="http://schemas.microsoft.com/office/drawing/2014/main" id="{394119DC-4CBC-4D91-BDE4-D751A6DCC0D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0F2719B-BCD8-4B82-942B-32D0F93BC662}"/>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82218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76C11C94-05F7-4CFF-9302-4290F01E9A47}"/>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3" name="Symbol zastępczy stopki 2">
            <a:extLst>
              <a:ext uri="{FF2B5EF4-FFF2-40B4-BE49-F238E27FC236}">
                <a16:creationId xmlns:a16="http://schemas.microsoft.com/office/drawing/2014/main" id="{5AF66739-2706-4C30-A972-F51527C7089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5BB78E0-5A0D-4ABE-97DC-77BB654D2DC6}"/>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178973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AA386BA-FBEA-4E01-A668-3F6B4E72106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45B613E-0DAE-4CF9-A943-D67DEA69E0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B2887BB-D667-462C-90B8-114446F26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6F88BC-3F7D-4AE3-AC32-0E47CF342BB6}"/>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6" name="Symbol zastępczy stopki 5">
            <a:extLst>
              <a:ext uri="{FF2B5EF4-FFF2-40B4-BE49-F238E27FC236}">
                <a16:creationId xmlns:a16="http://schemas.microsoft.com/office/drawing/2014/main" id="{65D28946-D66E-41F3-BA64-99016937331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96D635-C82E-4F40-B627-F08FBE1217FC}"/>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144236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4D6AF8-C3A5-49CE-BD56-B2296C839FB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35D567ED-F4F0-468F-8DB6-5DE64D4F6F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A7A77F3-024B-4FEE-BE9D-18B1EA200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EF88C27-48A2-43E3-A465-3CBBCB14868E}"/>
              </a:ext>
            </a:extLst>
          </p:cNvPr>
          <p:cNvSpPr>
            <a:spLocks noGrp="1"/>
          </p:cNvSpPr>
          <p:nvPr>
            <p:ph type="dt" sz="half" idx="10"/>
          </p:nvPr>
        </p:nvSpPr>
        <p:spPr/>
        <p:txBody>
          <a:bodyPr/>
          <a:lstStyle/>
          <a:p>
            <a:fld id="{2CB6C93E-B329-426F-96B3-4C4C674D909B}" type="datetimeFigureOut">
              <a:rPr lang="pl-PL" smtClean="0"/>
              <a:t>09.04.2025</a:t>
            </a:fld>
            <a:endParaRPr lang="pl-PL"/>
          </a:p>
        </p:txBody>
      </p:sp>
      <p:sp>
        <p:nvSpPr>
          <p:cNvPr id="6" name="Symbol zastępczy stopki 5">
            <a:extLst>
              <a:ext uri="{FF2B5EF4-FFF2-40B4-BE49-F238E27FC236}">
                <a16:creationId xmlns:a16="http://schemas.microsoft.com/office/drawing/2014/main" id="{BD3FAF70-05D9-4F1C-8293-19B74018D4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BA2B50-C98C-413B-B637-EC97EE910C1F}"/>
              </a:ext>
            </a:extLst>
          </p:cNvPr>
          <p:cNvSpPr>
            <a:spLocks noGrp="1"/>
          </p:cNvSpPr>
          <p:nvPr>
            <p:ph type="sldNum" sz="quarter" idx="12"/>
          </p:nvPr>
        </p:nvSpPr>
        <p:spPr/>
        <p:txBody>
          <a:bodyPr/>
          <a:lstStyle/>
          <a:p>
            <a:fld id="{EF35E0B3-CEAC-469F-A5A3-4B9ED8A34537}" type="slidenum">
              <a:rPr lang="pl-PL" smtClean="0"/>
              <a:t>‹#›</a:t>
            </a:fld>
            <a:endParaRPr lang="pl-PL"/>
          </a:p>
        </p:txBody>
      </p:sp>
    </p:spTree>
    <p:extLst>
      <p:ext uri="{BB962C8B-B14F-4D97-AF65-F5344CB8AC3E}">
        <p14:creationId xmlns:p14="http://schemas.microsoft.com/office/powerpoint/2010/main" val="3701389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CA56F32B-A285-41D6-8EC4-C565CF3D4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059C6160-0EC0-4901-B4D7-E3C3F8CAE8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2C3185A-9E9A-40FC-8138-28F66544A9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6C93E-B329-426F-96B3-4C4C674D909B}" type="datetimeFigureOut">
              <a:rPr lang="pl-PL" smtClean="0"/>
              <a:t>09.04.2025</a:t>
            </a:fld>
            <a:endParaRPr lang="pl-PL"/>
          </a:p>
        </p:txBody>
      </p:sp>
      <p:sp>
        <p:nvSpPr>
          <p:cNvPr id="5" name="Symbol zastępczy stopki 4">
            <a:extLst>
              <a:ext uri="{FF2B5EF4-FFF2-40B4-BE49-F238E27FC236}">
                <a16:creationId xmlns:a16="http://schemas.microsoft.com/office/drawing/2014/main" id="{15919519-897D-4DA6-8100-B26D34EFF6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CE280C12-9E3C-48A7-8014-32C82271A8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5E0B3-CEAC-469F-A5A3-4B9ED8A34537}" type="slidenum">
              <a:rPr lang="pl-PL" smtClean="0"/>
              <a:t>‹#›</a:t>
            </a:fld>
            <a:endParaRPr lang="pl-PL"/>
          </a:p>
        </p:txBody>
      </p:sp>
    </p:spTree>
    <p:extLst>
      <p:ext uri="{BB962C8B-B14F-4D97-AF65-F5344CB8AC3E}">
        <p14:creationId xmlns:p14="http://schemas.microsoft.com/office/powerpoint/2010/main" val="344907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F79593-CC3B-4E9C-8CBA-DD89C3298DC0}"/>
              </a:ext>
            </a:extLst>
          </p:cNvPr>
          <p:cNvSpPr>
            <a:spLocks noGrp="1"/>
          </p:cNvSpPr>
          <p:nvPr>
            <p:ph type="ctrTitle"/>
          </p:nvPr>
        </p:nvSpPr>
        <p:spPr>
          <a:xfrm>
            <a:off x="1524000" y="217714"/>
            <a:ext cx="9144000" cy="3292249"/>
          </a:xfrm>
        </p:spPr>
        <p:txBody>
          <a:bodyPr>
            <a:normAutofit/>
          </a:bodyPr>
          <a:lstStyle/>
          <a:p>
            <a:r>
              <a:rPr lang="pl-PL" dirty="0"/>
              <a:t>Postępowanie karne. Ćwiczenia. Postępowanie dowodowe przed sądem</a:t>
            </a:r>
          </a:p>
        </p:txBody>
      </p:sp>
      <p:sp>
        <p:nvSpPr>
          <p:cNvPr id="3" name="Podtytuł 2">
            <a:extLst>
              <a:ext uri="{FF2B5EF4-FFF2-40B4-BE49-F238E27FC236}">
                <a16:creationId xmlns:a16="http://schemas.microsoft.com/office/drawing/2014/main" id="{876C85FB-7EF5-4C9D-819F-3862DBAF56B0}"/>
              </a:ext>
            </a:extLst>
          </p:cNvPr>
          <p:cNvSpPr>
            <a:spLocks noGrp="1"/>
          </p:cNvSpPr>
          <p:nvPr>
            <p:ph type="subTitle" idx="1"/>
          </p:nvPr>
        </p:nvSpPr>
        <p:spPr/>
        <p:txBody>
          <a:bodyPr/>
          <a:lstStyle/>
          <a:p>
            <a:r>
              <a:rPr lang="pl-PL" dirty="0"/>
              <a:t>dr Karol Jarząbek, Katedra Postępowania Karnego</a:t>
            </a:r>
          </a:p>
        </p:txBody>
      </p:sp>
    </p:spTree>
    <p:extLst>
      <p:ext uri="{BB962C8B-B14F-4D97-AF65-F5344CB8AC3E}">
        <p14:creationId xmlns:p14="http://schemas.microsoft.com/office/powerpoint/2010/main" val="332750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700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9848" y="484632"/>
            <a:ext cx="10988800" cy="1363218"/>
          </a:xfrm>
        </p:spPr>
        <p:txBody>
          <a:bodyPr/>
          <a:lstStyle/>
          <a:p>
            <a:r>
              <a:rPr lang="pl-PL" dirty="0">
                <a:solidFill>
                  <a:schemeClr val="tx1"/>
                </a:solidFill>
              </a:rPr>
              <a:t>Wyjątki od zasady bezpośredniości </a:t>
            </a:r>
          </a:p>
        </p:txBody>
      </p:sp>
      <p:graphicFrame>
        <p:nvGraphicFramePr>
          <p:cNvPr id="4" name="Symbol zastępczy zawartości 3"/>
          <p:cNvGraphicFramePr>
            <a:graphicFrameLocks noGrp="1"/>
          </p:cNvGraphicFramePr>
          <p:nvPr>
            <p:ph idx="1"/>
          </p:nvPr>
        </p:nvGraphicFramePr>
        <p:xfrm>
          <a:off x="-2514473" y="1600200"/>
          <a:ext cx="9582023"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pole tekstowe 6"/>
          <p:cNvSpPr txBox="1"/>
          <p:nvPr/>
        </p:nvSpPr>
        <p:spPr>
          <a:xfrm>
            <a:off x="6848475" y="2028825"/>
            <a:ext cx="4972050" cy="369332"/>
          </a:xfrm>
          <a:prstGeom prst="rect">
            <a:avLst/>
          </a:prstGeom>
          <a:noFill/>
        </p:spPr>
        <p:txBody>
          <a:bodyPr wrap="square" rtlCol="0">
            <a:spAutoFit/>
          </a:bodyPr>
          <a:lstStyle/>
          <a:p>
            <a:pPr lvl="0"/>
            <a:endParaRPr lang="pl-PL" dirty="0"/>
          </a:p>
        </p:txBody>
      </p:sp>
      <p:sp>
        <p:nvSpPr>
          <p:cNvPr id="8" name="pole tekstowe 7"/>
          <p:cNvSpPr txBox="1"/>
          <p:nvPr/>
        </p:nvSpPr>
        <p:spPr>
          <a:xfrm>
            <a:off x="6134100" y="2028825"/>
            <a:ext cx="5686426" cy="2585323"/>
          </a:xfrm>
          <a:prstGeom prst="rect">
            <a:avLst/>
          </a:prstGeom>
          <a:noFill/>
        </p:spPr>
        <p:txBody>
          <a:bodyPr wrap="square" rtlCol="0">
            <a:spAutoFit/>
          </a:bodyPr>
          <a:lstStyle/>
          <a:p>
            <a:pPr algn="just"/>
            <a:r>
              <a:rPr lang="pl-PL" dirty="0"/>
              <a:t>Nie zawsze możliwe jest spełnienie postulatów wynikających z zasady bezpośredniości. Niekiedy rygorystyczne jej przestrzeganie mogłoby doprowadzić do znacznej przewlekłości postępowania. Ponadto ustawodawca pierwszeństwo przyznaje ochronie interesów uczestników postępowania (np. bezpieczeństwo świadka </a:t>
            </a:r>
            <a:r>
              <a:rPr lang="pl-PL" i="1" dirty="0"/>
              <a:t>incognito</a:t>
            </a:r>
            <a:r>
              <a:rPr lang="pl-PL" dirty="0"/>
              <a:t>, ochrona małoletnich świadków i pokrzywdzonych). </a:t>
            </a:r>
          </a:p>
        </p:txBody>
      </p:sp>
    </p:spTree>
    <p:extLst>
      <p:ext uri="{BB962C8B-B14F-4D97-AF65-F5344CB8AC3E}">
        <p14:creationId xmlns:p14="http://schemas.microsoft.com/office/powerpoint/2010/main" val="748671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normAutofit lnSpcReduction="10000"/>
          </a:bodyPr>
          <a:lstStyle/>
          <a:p>
            <a:r>
              <a:rPr lang="pl-PL" dirty="0"/>
              <a:t>1) Odczytanie protokołów wyjaśnień oskarżonego na podstawie art. 389 k.p.k.</a:t>
            </a:r>
          </a:p>
          <a:p>
            <a:r>
              <a:rPr lang="pl-PL" dirty="0"/>
              <a:t>2) Odczytanie protokołów zeznań świadka na podstawie art. 391 k.p.k.</a:t>
            </a:r>
          </a:p>
          <a:p>
            <a:pPr algn="just"/>
            <a:r>
              <a:rPr lang="pl-PL" dirty="0"/>
              <a:t>3) Art.  392.  §  1. Wolno odczytywać na rozprawie głównej protokoły przesłuchania świadków i oskarżonych, sporządzone w postępowaniu przygotowawczym lub przed sądem albo w innym postępowaniu przewidzianym przez ustawę, gdy bezpośrednie przeprowadzenie dowodu nie jest niezbędne, a żadna z obecnych stron temu się nie sprzeciwia.</a:t>
            </a:r>
          </a:p>
          <a:p>
            <a:pPr algn="just"/>
            <a:r>
              <a:rPr lang="pl-PL" dirty="0"/>
              <a:t>§  2. Sprzeciw strony, której zeznania lub wyjaśnienia nie dotyczą, nie stoi na przeszkodzie odczytaniu protokołu.</a:t>
            </a:r>
          </a:p>
          <a:p>
            <a:endParaRPr lang="pl-PL" dirty="0"/>
          </a:p>
        </p:txBody>
      </p:sp>
    </p:spTree>
    <p:extLst>
      <p:ext uri="{BB962C8B-B14F-4D97-AF65-F5344CB8AC3E}">
        <p14:creationId xmlns:p14="http://schemas.microsoft.com/office/powerpoint/2010/main" val="970644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B872D-5037-46F6-9037-7A9688135D15}"/>
              </a:ext>
            </a:extLst>
          </p:cNvPr>
          <p:cNvSpPr>
            <a:spLocks noGrp="1"/>
          </p:cNvSpPr>
          <p:nvPr>
            <p:ph type="title"/>
          </p:nvPr>
        </p:nvSpPr>
        <p:spPr/>
        <p:txBody>
          <a:bodyPr/>
          <a:lstStyle/>
          <a:p>
            <a:r>
              <a:rPr lang="pl-PL" dirty="0"/>
              <a:t>Dowody osobowe na rozprawie</a:t>
            </a:r>
          </a:p>
        </p:txBody>
      </p:sp>
      <p:sp>
        <p:nvSpPr>
          <p:cNvPr id="3" name="Symbol zastępczy zawartości 2">
            <a:extLst>
              <a:ext uri="{FF2B5EF4-FFF2-40B4-BE49-F238E27FC236}">
                <a16:creationId xmlns:a16="http://schemas.microsoft.com/office/drawing/2014/main" id="{415325F1-E269-4D40-88AD-BEDFDD97FB15}"/>
              </a:ext>
            </a:extLst>
          </p:cNvPr>
          <p:cNvSpPr>
            <a:spLocks noGrp="1"/>
          </p:cNvSpPr>
          <p:nvPr>
            <p:ph idx="1"/>
          </p:nvPr>
        </p:nvSpPr>
        <p:spPr/>
        <p:txBody>
          <a:bodyPr>
            <a:normAutofit/>
          </a:bodyPr>
          <a:lstStyle/>
          <a:p>
            <a:pPr algn="just">
              <a:lnSpc>
                <a:spcPct val="115000"/>
              </a:lnSpc>
              <a:spcBef>
                <a:spcPts val="200"/>
              </a:spcBef>
              <a:spcAft>
                <a:spcPts val="200"/>
              </a:spcAft>
            </a:pPr>
            <a:r>
              <a:rPr lang="pl-PL" b="1" dirty="0">
                <a:effectLst/>
                <a:latin typeface="Garamond" panose="02020404030301010803" pitchFamily="18" charset="0"/>
                <a:ea typeface="Times New Roman" panose="02020603050405020304" pitchFamily="18" charset="0"/>
              </a:rPr>
              <a:t>Odebranie danych od oskarżonego zgodnie z art. 213 k.p.k.</a:t>
            </a:r>
          </a:p>
          <a:p>
            <a:pPr algn="just">
              <a:lnSpc>
                <a:spcPct val="115000"/>
              </a:lnSpc>
              <a:spcBef>
                <a:spcPts val="200"/>
              </a:spcBef>
              <a:spcAft>
                <a:spcPts val="200"/>
              </a:spcAft>
            </a:pPr>
            <a:r>
              <a:rPr lang="pl-PL" dirty="0">
                <a:effectLst/>
                <a:latin typeface="Garamond" panose="02020404030301010803" pitchFamily="18" charset="0"/>
                <a:ea typeface="Times New Roman" panose="02020603050405020304" pitchFamily="18" charset="0"/>
              </a:rPr>
              <a:t>Czy oskarżony zrozumiał treść zarzutów A/O? </a:t>
            </a:r>
            <a:endParaRPr lang="pl-PL" dirty="0">
              <a:effectLst/>
              <a:latin typeface="Times New Roman" panose="02020603050405020304" pitchFamily="18" charset="0"/>
              <a:ea typeface="Times New Roman" panose="02020603050405020304" pitchFamily="18" charset="0"/>
            </a:endParaRPr>
          </a:p>
          <a:p>
            <a:pPr algn="just">
              <a:lnSpc>
                <a:spcPct val="115000"/>
              </a:lnSpc>
              <a:spcBef>
                <a:spcPts val="200"/>
              </a:spcBef>
              <a:spcAft>
                <a:spcPts val="200"/>
              </a:spcAft>
            </a:pPr>
            <a:r>
              <a:rPr lang="pl-PL" dirty="0">
                <a:effectLst/>
                <a:latin typeface="Garamond" panose="02020404030301010803" pitchFamily="18" charset="0"/>
                <a:ea typeface="Times New Roman" panose="02020603050405020304" pitchFamily="18" charset="0"/>
              </a:rPr>
              <a:t>Pouczenie oskarżonego o (art. 175 k.p.k.):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prawie składania wyjaśnień,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odmowy wyjaśnień lub odpowiedzi na pytania, </a:t>
            </a:r>
            <a:endParaRPr lang="pl-PL"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Symbol" panose="05050102010706020507" pitchFamily="18" charset="2"/>
              <a:buChar char=""/>
            </a:pPr>
            <a:r>
              <a:rPr lang="pl-PL" dirty="0">
                <a:effectLst/>
                <a:latin typeface="Garamond" panose="02020404030301010803" pitchFamily="18" charset="0"/>
                <a:ea typeface="Times New Roman" panose="02020603050405020304" pitchFamily="18" charset="0"/>
              </a:rPr>
              <a:t>składania wniosków dowodowych i konsekwencjach nieskorzystania z tego uprawnienia </a:t>
            </a:r>
          </a:p>
          <a:p>
            <a:endParaRPr lang="pl-PL" dirty="0"/>
          </a:p>
        </p:txBody>
      </p:sp>
    </p:spTree>
    <p:extLst>
      <p:ext uri="{BB962C8B-B14F-4D97-AF65-F5344CB8AC3E}">
        <p14:creationId xmlns:p14="http://schemas.microsoft.com/office/powerpoint/2010/main" val="74820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EB872D-5037-46F6-9037-7A9688135D15}"/>
              </a:ext>
            </a:extLst>
          </p:cNvPr>
          <p:cNvSpPr>
            <a:spLocks noGrp="1"/>
          </p:cNvSpPr>
          <p:nvPr>
            <p:ph type="title"/>
          </p:nvPr>
        </p:nvSpPr>
        <p:spPr/>
        <p:txBody>
          <a:bodyPr/>
          <a:lstStyle/>
          <a:p>
            <a:r>
              <a:rPr lang="pl-PL" dirty="0"/>
              <a:t>Dowody osobowe na rozprawie</a:t>
            </a:r>
          </a:p>
        </p:txBody>
      </p:sp>
      <p:sp>
        <p:nvSpPr>
          <p:cNvPr id="3" name="Symbol zastępczy zawartości 2">
            <a:extLst>
              <a:ext uri="{FF2B5EF4-FFF2-40B4-BE49-F238E27FC236}">
                <a16:creationId xmlns:a16="http://schemas.microsoft.com/office/drawing/2014/main" id="{415325F1-E269-4D40-88AD-BEDFDD97FB15}"/>
              </a:ext>
            </a:extLst>
          </p:cNvPr>
          <p:cNvSpPr>
            <a:spLocks noGrp="1"/>
          </p:cNvSpPr>
          <p:nvPr>
            <p:ph idx="1"/>
          </p:nvPr>
        </p:nvSpPr>
        <p:spPr/>
        <p:txBody>
          <a:bodyPr>
            <a:normAutofit lnSpcReduction="10000"/>
          </a:bodyPr>
          <a:lstStyle/>
          <a:p>
            <a:pPr algn="just">
              <a:lnSpc>
                <a:spcPct val="115000"/>
              </a:lnSpc>
              <a:spcBef>
                <a:spcPts val="200"/>
              </a:spcBef>
              <a:spcAft>
                <a:spcPts val="200"/>
              </a:spcAft>
            </a:pPr>
            <a:r>
              <a:rPr lang="pl-PL" sz="2400" b="1" dirty="0">
                <a:effectLst/>
                <a:latin typeface="Times New Roman" panose="02020603050405020304" pitchFamily="18" charset="0"/>
                <a:ea typeface="Times New Roman" panose="02020603050405020304" pitchFamily="18" charset="0"/>
              </a:rPr>
              <a:t>Zapyta</a:t>
            </a:r>
            <a:r>
              <a:rPr lang="pl-PL" sz="2400" b="1" dirty="0">
                <a:latin typeface="Times New Roman" panose="02020603050405020304" pitchFamily="18" charset="0"/>
                <a:ea typeface="Times New Roman" panose="02020603050405020304" pitchFamily="18" charset="0"/>
              </a:rPr>
              <a:t>nie, czy przyznaje się do zarzucanego czynu.</a:t>
            </a:r>
            <a:endParaRPr lang="pl-PL" sz="2400" b="1" dirty="0">
              <a:effectLst/>
              <a:latin typeface="Times New Roman" panose="02020603050405020304" pitchFamily="18" charset="0"/>
              <a:ea typeface="Times New Roman" panose="02020603050405020304" pitchFamily="18" charset="0"/>
            </a:endParaRPr>
          </a:p>
          <a:p>
            <a:pPr marL="0" lvl="0" indent="0" algn="just">
              <a:lnSpc>
                <a:spcPct val="115000"/>
              </a:lnSpc>
              <a:spcBef>
                <a:spcPts val="200"/>
              </a:spcBef>
              <a:spcAft>
                <a:spcPts val="200"/>
              </a:spcAft>
              <a:buNone/>
            </a:pPr>
            <a:r>
              <a:rPr lang="pl-PL" sz="2400" dirty="0">
                <a:latin typeface="Garamond" panose="02020404030301010803" pitchFamily="18" charset="0"/>
                <a:ea typeface="Times New Roman" panose="02020603050405020304" pitchFamily="18" charset="0"/>
              </a:rPr>
              <a:t>(1) </a:t>
            </a:r>
            <a:r>
              <a:rPr lang="pl-PL" sz="2400" dirty="0">
                <a:effectLst/>
                <a:latin typeface="Garamond" panose="02020404030301010803" pitchFamily="18" charset="0"/>
                <a:ea typeface="Times New Roman" panose="02020603050405020304" pitchFamily="18" charset="0"/>
              </a:rPr>
              <a:t>Pytania do oskarżonego sądu i stron – kolejność: </a:t>
            </a:r>
            <a:r>
              <a:rPr lang="pl-PL" sz="2400" dirty="0">
                <a:latin typeface="Garamond" panose="02020404030301010803" pitchFamily="18" charset="0"/>
              </a:rPr>
              <a:t>oskarżyciel publiczny, oskarżyciel posiłkowy, pełnomocnik oskarżyciela posiłkowego, oskarżyciel prywatny, pełnomocnik oskarżyciela prywatnego, biegły, obrońca, oskarżony, członkowie składu orzekającego.,  </a:t>
            </a:r>
          </a:p>
          <a:p>
            <a:pPr marL="342900" lvl="0" indent="-342900" algn="l">
              <a:lnSpc>
                <a:spcPct val="115000"/>
              </a:lnSpc>
              <a:spcBef>
                <a:spcPts val="200"/>
              </a:spcBef>
              <a:spcAft>
                <a:spcPts val="200"/>
              </a:spcAft>
              <a:buFont typeface="+mj-lt"/>
              <a:buAutoNum type="arabicParenBoth"/>
            </a:pPr>
            <a:r>
              <a:rPr lang="pl-PL" sz="2400" dirty="0">
                <a:effectLst/>
                <a:latin typeface="Garamond" panose="02020404030301010803" pitchFamily="18" charset="0"/>
                <a:ea typeface="Times New Roman" panose="02020603050405020304" pitchFamily="18" charset="0"/>
              </a:rPr>
              <a:t>Ewentualne </a:t>
            </a:r>
            <a:r>
              <a:rPr lang="pl-PL" sz="2400" b="1" u="sng" dirty="0">
                <a:effectLst/>
                <a:latin typeface="Garamond" panose="02020404030301010803" pitchFamily="18" charset="0"/>
                <a:ea typeface="Times New Roman" panose="02020603050405020304" pitchFamily="18" charset="0"/>
              </a:rPr>
              <a:t>postanowienie w trybie art. 389 § 1 k.p.k.</a:t>
            </a:r>
            <a:r>
              <a:rPr lang="pl-PL" sz="2400" dirty="0">
                <a:effectLst/>
                <a:latin typeface="Garamond" panose="02020404030301010803" pitchFamily="18" charset="0"/>
                <a:ea typeface="Times New Roman" panose="02020603050405020304" pitchFamily="18" charset="0"/>
              </a:rPr>
              <a:t> + ewentualny pytania do oskarżonego, </a:t>
            </a:r>
            <a:endParaRPr lang="pl-PL" sz="2400" dirty="0">
              <a:effectLst/>
              <a:latin typeface="Times New Roman" panose="02020603050405020304" pitchFamily="18" charset="0"/>
              <a:ea typeface="Times New Roman" panose="02020603050405020304" pitchFamily="18" charset="0"/>
            </a:endParaRPr>
          </a:p>
          <a:p>
            <a:pPr marL="342900" lvl="0" indent="-342900" algn="just">
              <a:lnSpc>
                <a:spcPct val="115000"/>
              </a:lnSpc>
              <a:spcBef>
                <a:spcPts val="200"/>
              </a:spcBef>
              <a:spcAft>
                <a:spcPts val="200"/>
              </a:spcAft>
              <a:buFont typeface="+mj-lt"/>
              <a:buAutoNum type="arabicParenBoth"/>
            </a:pPr>
            <a:r>
              <a:rPr lang="pl-PL" sz="2400" b="1" u="sng" dirty="0">
                <a:effectLst/>
                <a:latin typeface="Garamond" panose="02020404030301010803" pitchFamily="18" charset="0"/>
                <a:ea typeface="Times New Roman" panose="02020603050405020304" pitchFamily="18" charset="0"/>
              </a:rPr>
              <a:t>Przewodniczący zarządził postępowanie dowodowe</a:t>
            </a:r>
            <a:r>
              <a:rPr lang="pl-PL" sz="2400" dirty="0">
                <a:effectLst/>
                <a:latin typeface="Garamond" panose="02020404030301010803" pitchFamily="18" charset="0"/>
                <a:ea typeface="Times New Roman" panose="02020603050405020304" pitchFamily="18" charset="0"/>
              </a:rPr>
              <a:t>, a następnie pouczył oskarżonego o przysługującym mu prawie zadawania pytań osobom przesłuchiwanym oraz składania wyjaśnień co do każdego dowodu (art. 386 § 2 k.p.k.). </a:t>
            </a:r>
            <a:endParaRPr lang="pl-PL" sz="24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3244903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E51A4E-C39C-426C-92DC-1C288775831E}"/>
              </a:ext>
            </a:extLst>
          </p:cNvPr>
          <p:cNvSpPr>
            <a:spLocks noGrp="1"/>
          </p:cNvSpPr>
          <p:nvPr>
            <p:ph type="title"/>
          </p:nvPr>
        </p:nvSpPr>
        <p:spPr/>
        <p:txBody>
          <a:bodyPr/>
          <a:lstStyle/>
          <a:p>
            <a:r>
              <a:rPr lang="pl-PL" dirty="0"/>
              <a:t>Dowody osobowe na rozprawie – przesłuchanie świadka</a:t>
            </a:r>
          </a:p>
        </p:txBody>
      </p:sp>
      <p:sp>
        <p:nvSpPr>
          <p:cNvPr id="3" name="Symbol zastępczy zawartości 2">
            <a:extLst>
              <a:ext uri="{FF2B5EF4-FFF2-40B4-BE49-F238E27FC236}">
                <a16:creationId xmlns:a16="http://schemas.microsoft.com/office/drawing/2014/main" id="{DFF29F89-FDFC-4B4D-A839-8FB47626579C}"/>
              </a:ext>
            </a:extLst>
          </p:cNvPr>
          <p:cNvSpPr>
            <a:spLocks noGrp="1"/>
          </p:cNvSpPr>
          <p:nvPr>
            <p:ph idx="1"/>
          </p:nvPr>
        </p:nvSpPr>
        <p:spPr/>
        <p:txBody>
          <a:bodyPr>
            <a:normAutofit/>
          </a:bodyPr>
          <a:lstStyle/>
          <a:p>
            <a:pPr marL="457200" lvl="1" indent="0" algn="just">
              <a:lnSpc>
                <a:spcPct val="115000"/>
              </a:lnSpc>
              <a:spcBef>
                <a:spcPts val="200"/>
              </a:spcBef>
              <a:spcAft>
                <a:spcPts val="200"/>
              </a:spcAft>
              <a:buNone/>
            </a:pPr>
            <a:r>
              <a:rPr lang="pl-PL" sz="1800" b="1" dirty="0">
                <a:effectLst/>
                <a:latin typeface="Garamond" panose="02020404030301010803" pitchFamily="18" charset="0"/>
                <a:ea typeface="Times New Roman" panose="02020603050405020304" pitchFamily="18" charset="0"/>
              </a:rPr>
              <a:t>Rozpoczęcie przesłuchania od pytań z art. 191 k.p</a:t>
            </a:r>
            <a:r>
              <a:rPr lang="pl-PL" sz="1800" b="1" dirty="0">
                <a:latin typeface="Garamond" panose="02020404030301010803" pitchFamily="18" charset="0"/>
                <a:ea typeface="Times New Roman" panose="02020603050405020304" pitchFamily="18" charset="0"/>
              </a:rPr>
              <a:t>.k.:</a:t>
            </a:r>
            <a:endParaRPr lang="pl-PL" sz="1800" b="1" dirty="0">
              <a:effectLst/>
              <a:latin typeface="Garamond" panose="02020404030301010803"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Jak się Pan nazywa?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Ile Pan ma lat?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Czym się Pan zajmuje?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był Pan karany za składanie fałszywych zeznań?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jest Pan spokrewniony albo spowinowacony ze świadkiem?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b="1" dirty="0">
                <a:effectLst/>
                <a:latin typeface="Garamond" panose="02020404030301010803" pitchFamily="18" charset="0"/>
                <a:ea typeface="Times New Roman" panose="02020603050405020304" pitchFamily="18" charset="0"/>
              </a:rPr>
              <a:t>Pouczenie o odpowiedzialności karnej za składanie fałszywych zeznań – </a:t>
            </a:r>
            <a:r>
              <a:rPr lang="pl-PL" sz="1800" b="1" i="1" dirty="0">
                <a:effectLst/>
                <a:latin typeface="Garamond" panose="02020404030301010803" pitchFamily="18" charset="0"/>
                <a:ea typeface="Times New Roman" panose="02020603050405020304" pitchFamily="18" charset="0"/>
              </a:rPr>
              <a:t>czy może przed podaniem danych?</a:t>
            </a:r>
            <a:endParaRPr lang="pl-PL" sz="1200" b="1"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Pouczenie o treści art. 183 § 1 k.p.k., art. 182, 185 k.p.k.  </a:t>
            </a:r>
            <a:endParaRPr lang="pl-PL" sz="1200" dirty="0">
              <a:effectLst/>
              <a:latin typeface="Times New Roman" panose="02020603050405020304" pitchFamily="18" charset="0"/>
              <a:ea typeface="Times New Roman" panose="02020603050405020304" pitchFamily="18" charset="0"/>
            </a:endParaRPr>
          </a:p>
          <a:p>
            <a:pPr marL="742950" lvl="1" indent="-285750" algn="just">
              <a:lnSpc>
                <a:spcPct val="115000"/>
              </a:lnSpc>
              <a:spcBef>
                <a:spcPts val="200"/>
              </a:spcBef>
              <a:spcAft>
                <a:spcPts val="200"/>
              </a:spcAft>
              <a:buFont typeface="+mj-lt"/>
              <a:buAutoNum type="alphaLcPeriod"/>
            </a:pPr>
            <a:r>
              <a:rPr lang="pl-PL" sz="1800" dirty="0">
                <a:effectLst/>
                <a:latin typeface="Garamond" panose="02020404030301010803" pitchFamily="18" charset="0"/>
                <a:ea typeface="Times New Roman" panose="02020603050405020304" pitchFamily="18" charset="0"/>
              </a:rPr>
              <a:t>Czy strony życzą sobie przyrzeczenia? W razie sprzeciwu – odbiór przyrzeczenia – art. 187 § 3 k.p.k. </a:t>
            </a:r>
            <a:endParaRPr lang="pl-PL" sz="1200" dirty="0">
              <a:effectLst/>
              <a:latin typeface="Times New Roman" panose="02020603050405020304" pitchFamily="18" charset="0"/>
              <a:ea typeface="Times New Roman" panose="02020603050405020304" pitchFamily="18" charset="0"/>
            </a:endParaRPr>
          </a:p>
          <a:p>
            <a:endParaRPr lang="pl-PL" dirty="0"/>
          </a:p>
        </p:txBody>
      </p:sp>
    </p:spTree>
    <p:extLst>
      <p:ext uri="{BB962C8B-B14F-4D97-AF65-F5344CB8AC3E}">
        <p14:creationId xmlns:p14="http://schemas.microsoft.com/office/powerpoint/2010/main" val="118880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37F710-251B-4577-AA11-9AB3C57774BE}"/>
              </a:ext>
            </a:extLst>
          </p:cNvPr>
          <p:cNvSpPr>
            <a:spLocks noGrp="1"/>
          </p:cNvSpPr>
          <p:nvPr>
            <p:ph type="title"/>
          </p:nvPr>
        </p:nvSpPr>
        <p:spPr/>
        <p:txBody>
          <a:bodyPr/>
          <a:lstStyle/>
          <a:p>
            <a:r>
              <a:rPr lang="pl-PL" dirty="0"/>
              <a:t>Przesłuchanie świadka</a:t>
            </a:r>
          </a:p>
        </p:txBody>
      </p:sp>
      <p:sp>
        <p:nvSpPr>
          <p:cNvPr id="3" name="Symbol zastępczy zawartości 2">
            <a:extLst>
              <a:ext uri="{FF2B5EF4-FFF2-40B4-BE49-F238E27FC236}">
                <a16:creationId xmlns:a16="http://schemas.microsoft.com/office/drawing/2014/main" id="{259935C0-1AA0-44B7-9D1F-BFF7CE0D3E08}"/>
              </a:ext>
            </a:extLst>
          </p:cNvPr>
          <p:cNvSpPr>
            <a:spLocks noGrp="1"/>
          </p:cNvSpPr>
          <p:nvPr>
            <p:ph idx="1"/>
          </p:nvPr>
        </p:nvSpPr>
        <p:spPr/>
        <p:txBody>
          <a:bodyPr>
            <a:normAutofit fontScale="85000" lnSpcReduction="20000"/>
          </a:bodyPr>
          <a:lstStyle/>
          <a:p>
            <a:pPr algn="just"/>
            <a:r>
              <a:rPr lang="pl-PL" dirty="0"/>
              <a:t>Art. 370 k.p.k.: Po swobodnym wypowiedzeniu się osoby przesłuchiwanej na wezwanie przewodniczącego, stosownie do art. 171 § 1, mogą zadawać jej pytania w następującym porządku: oskarżyciel publiczny, oskarżyciel posiłkowy, pełnomocnik oskarżyciela posiłkowego, oskarżyciel prywatny, pełnomocnik oskarżyciela prywatnego, biegły, obrońca, oskarżony, członkowie składu orzekającego.</a:t>
            </a:r>
          </a:p>
          <a:p>
            <a:pPr algn="just"/>
            <a:r>
              <a:rPr lang="pl-PL" dirty="0"/>
              <a:t>§  2. Strona, na której wniosek świadek został dopuszczony, zadaje pytania przed pozostałymi stronami.</a:t>
            </a:r>
          </a:p>
          <a:p>
            <a:pPr algn="just"/>
            <a:r>
              <a:rPr lang="pl-PL" dirty="0"/>
              <a:t>§  2a. W razie potrzeby członkowie składu orzekającego mogą zadawać dodatkowe pytania poza kolejnością.</a:t>
            </a:r>
          </a:p>
          <a:p>
            <a:pPr algn="just"/>
            <a:r>
              <a:rPr lang="pl-PL" dirty="0"/>
              <a:t>§  3. W przypadku dopuszczenia dowodu z urzędu pytania jako pierwsi zadają członkowie składu orzekającego.</a:t>
            </a:r>
          </a:p>
          <a:p>
            <a:pPr algn="just"/>
            <a:r>
              <a:rPr lang="pl-PL" dirty="0"/>
              <a:t>§  4. Przewodniczący uchyla pytania, o których mowa w art. 171 § 6, lub gdy z innych powodów uznaje je za niestosowne.</a:t>
            </a:r>
          </a:p>
          <a:p>
            <a:endParaRPr lang="pl-PL" dirty="0"/>
          </a:p>
        </p:txBody>
      </p:sp>
    </p:spTree>
    <p:extLst>
      <p:ext uri="{BB962C8B-B14F-4D97-AF65-F5344CB8AC3E}">
        <p14:creationId xmlns:p14="http://schemas.microsoft.com/office/powerpoint/2010/main" val="101335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48133" y="1729296"/>
            <a:ext cx="12143867" cy="5028991"/>
          </a:xfrm>
          <a:ln>
            <a:solidFill>
              <a:schemeClr val="accent2"/>
            </a:solidFill>
          </a:ln>
        </p:spPr>
        <p:txBody>
          <a:bodyPr>
            <a:normAutofit fontScale="775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oskarżony może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b="1" dirty="0"/>
              <a:t>Wyrażenie zgody na uwzględnienie wniosku przez prokuratora </a:t>
            </a:r>
            <a:r>
              <a:rPr lang="pl-PL" dirty="0"/>
              <a:t>oraz brak </a:t>
            </a:r>
            <a:r>
              <a:rPr lang="pl-PL"/>
              <a:t>sprzeciwu pokrzywdzonego </a:t>
            </a:r>
            <a:r>
              <a:rPr lang="pl-PL" dirty="0"/>
              <a:t>należycie zawiadomionego o terminie rozprawy i pouczonego o możliwości złożenia przez oskarżonego wniosku z art. 387 § 1 </a:t>
            </a:r>
          </a:p>
          <a:p>
            <a:r>
              <a:rPr lang="pl-PL" dirty="0"/>
              <a:t>Sąd może uzależnić uwzględnienie wniosku od dokonania w nim wskazanej przez siebie zmiany.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356616" y="1153034"/>
            <a:ext cx="11363325" cy="576262"/>
          </a:xfrm>
        </p:spPr>
        <p:txBody>
          <a:bodyPr/>
          <a:lstStyle/>
          <a:p>
            <a:pPr algn="ctr"/>
            <a:r>
              <a:rPr lang="pl-PL" dirty="0"/>
              <a:t>Art. 387 – dobrowolne poddanie się karze </a:t>
            </a:r>
          </a:p>
        </p:txBody>
      </p:sp>
    </p:spTree>
    <p:extLst>
      <p:ext uri="{BB962C8B-B14F-4D97-AF65-F5344CB8AC3E}">
        <p14:creationId xmlns:p14="http://schemas.microsoft.com/office/powerpoint/2010/main" val="620382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7" name="Symbol zastępczy zawartości 6"/>
          <p:cNvSpPr>
            <a:spLocks noGrp="1"/>
          </p:cNvSpPr>
          <p:nvPr>
            <p:ph sz="quarter" idx="4294967295"/>
          </p:nvPr>
        </p:nvSpPr>
        <p:spPr>
          <a:xfrm>
            <a:off x="313944" y="2052384"/>
            <a:ext cx="12055475" cy="4662360"/>
          </a:xfrm>
          <a:ln>
            <a:solidFill>
              <a:schemeClr val="accent2"/>
            </a:solidFill>
          </a:ln>
        </p:spPr>
        <p:txBody>
          <a:bodyPr>
            <a:normAutofit/>
          </a:body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
        <p:nvSpPr>
          <p:cNvPr id="10" name="Symbol zastępczy tekstu 5">
            <a:extLst>
              <a:ext uri="{FF2B5EF4-FFF2-40B4-BE49-F238E27FC236}">
                <a16:creationId xmlns:a16="http://schemas.microsoft.com/office/drawing/2014/main" id="{EA3900F0-C79C-49C3-8FDE-78D82D0829E0}"/>
              </a:ext>
            </a:extLst>
          </p:cNvPr>
          <p:cNvSpPr txBox="1">
            <a:spLocks/>
          </p:cNvSpPr>
          <p:nvPr/>
        </p:nvSpPr>
        <p:spPr>
          <a:xfrm>
            <a:off x="-165898" y="1314577"/>
            <a:ext cx="11655425" cy="5762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pl-PL"/>
              <a:t>388 – skrócona rozprawa </a:t>
            </a:r>
            <a:endParaRPr lang="pl-PL" dirty="0"/>
          </a:p>
        </p:txBody>
      </p:sp>
    </p:spTree>
    <p:extLst>
      <p:ext uri="{BB962C8B-B14F-4D97-AF65-F5344CB8AC3E}">
        <p14:creationId xmlns:p14="http://schemas.microsoft.com/office/powerpoint/2010/main" val="405159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550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55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1E7F16-17D4-4E1B-9EB8-C2EB7D2CCD63}"/>
              </a:ext>
            </a:extLst>
          </p:cNvPr>
          <p:cNvSpPr>
            <a:spLocks noGrp="1"/>
          </p:cNvSpPr>
          <p:nvPr>
            <p:ph type="title"/>
          </p:nvPr>
        </p:nvSpPr>
        <p:spPr>
          <a:xfrm>
            <a:off x="838200" y="365125"/>
            <a:ext cx="10515600" cy="549275"/>
          </a:xfrm>
        </p:spPr>
        <p:txBody>
          <a:bodyPr>
            <a:normAutofit fontScale="90000"/>
          </a:bodyPr>
          <a:lstStyle/>
          <a:p>
            <a:pPr algn="ctr"/>
            <a:r>
              <a:rPr lang="pl-PL" dirty="0"/>
              <a:t>Kazus</a:t>
            </a:r>
          </a:p>
        </p:txBody>
      </p:sp>
      <p:sp>
        <p:nvSpPr>
          <p:cNvPr id="3" name="Symbol zastępczy zawartości 2">
            <a:extLst>
              <a:ext uri="{FF2B5EF4-FFF2-40B4-BE49-F238E27FC236}">
                <a16:creationId xmlns:a16="http://schemas.microsoft.com/office/drawing/2014/main" id="{53275BA6-E003-4F67-8C8D-12CF2AB51092}"/>
              </a:ext>
            </a:extLst>
          </p:cNvPr>
          <p:cNvSpPr>
            <a:spLocks noGrp="1"/>
          </p:cNvSpPr>
          <p:nvPr>
            <p:ph idx="1"/>
          </p:nvPr>
        </p:nvSpPr>
        <p:spPr>
          <a:xfrm>
            <a:off x="838200" y="1328057"/>
            <a:ext cx="10515600" cy="5262563"/>
          </a:xfrm>
        </p:spPr>
        <p:txBody>
          <a:bodyPr>
            <a:normAutofit fontScale="85000" lnSpcReduction="20000"/>
          </a:bodyPr>
          <a:lstStyle/>
          <a:p>
            <a:pPr algn="just"/>
            <a:r>
              <a:rPr lang="pl-PL" dirty="0"/>
              <a:t>Marcin S. był podejrzany o popełnienie przestępstwa oszustwa z art. 286 § 1 k.k. na szkodę spółki S na kwotę 1000 zł. W toku postępowania spółka złożyła wniosek o naprawienie szkody. Prokurator zaproponował Marcinowi S. skierowanie wniosku o skazanie bez rozprawy na karę grzywny w wymiarze 120 stawek dziennych po 30 zł każda, na co podejrzany przystał. Prokurator na etapie sporządzania wniosku z art. 335 § 1 k.p.k. zorientował się, że nie zawarł w porozumieniu obligatoryjnego środka kompensacyjnego w postaci naprawienia szkody (art. 46 k.k. i art. 37a k.k.). Uznał jednak, że konieczność jego orzeczenia jest oczywista i Marcin S. musi zdawać sobie sprawę z tego, że naprawienie szkody musi być zawarte w orzeczeniu, więc skierował wniosek, w którym wskazał uzgodnioną z podejrzanym karę oraz obowiązek naprawienia szkody. Sąd po kontroli formalnej wniosku wezwał na posiedzenie przedstawiciela pokrzywdzonej spółki, którego przesłuchał na okoliczność wysokości poniesionej szkody, jako że miał pewne wątpliwości w tym zakresie. Na posiedzeniu nie stawił się ani oskarżony, ani prokurator. Rozpoznając sprawę, sąd zorientował się, że zaproponowane przez prokuratora rozstrzygnięcia wykraczają poza porozumienie i w konsekwencji stwierdził, że sprawa podlega rozpoznaniu na zasadach ogólnych, po czym skierował sprawę na rozprawę.</a:t>
            </a:r>
          </a:p>
          <a:p>
            <a:pPr algn="just"/>
            <a:r>
              <a:rPr lang="pl-PL" b="1" dirty="0"/>
              <a:t>Oceń prawidłowość postępowania organów procesowych. </a:t>
            </a:r>
          </a:p>
        </p:txBody>
      </p:sp>
    </p:spTree>
    <p:extLst>
      <p:ext uri="{BB962C8B-B14F-4D97-AF65-F5344CB8AC3E}">
        <p14:creationId xmlns:p14="http://schemas.microsoft.com/office/powerpoint/2010/main" val="187854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70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 – </a:t>
            </a:r>
            <a:r>
              <a:rPr lang="pl-PL" sz="3000" b="1" dirty="0"/>
              <a:t>art. 378a k.p.k.</a:t>
            </a:r>
            <a:endParaRPr lang="pl-PL" sz="3000" dirty="0"/>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77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3391193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70000" lnSpcReduction="2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405420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5079F8-473D-420F-BE4D-3AF2FBED7A80}"/>
              </a:ext>
            </a:extLst>
          </p:cNvPr>
          <p:cNvSpPr>
            <a:spLocks noGrp="1"/>
          </p:cNvSpPr>
          <p:nvPr>
            <p:ph type="title"/>
          </p:nvPr>
        </p:nvSpPr>
        <p:spPr/>
        <p:txBody>
          <a:bodyPr/>
          <a:lstStyle/>
          <a:p>
            <a:pPr algn="ctr"/>
            <a:r>
              <a:rPr lang="pl-PL" dirty="0"/>
              <a:t>Podstawa wyrokowania</a:t>
            </a:r>
          </a:p>
        </p:txBody>
      </p:sp>
      <p:sp>
        <p:nvSpPr>
          <p:cNvPr id="3" name="Symbol zastępczy zawartości 2">
            <a:extLst>
              <a:ext uri="{FF2B5EF4-FFF2-40B4-BE49-F238E27FC236}">
                <a16:creationId xmlns:a16="http://schemas.microsoft.com/office/drawing/2014/main" id="{EE6D3F8B-0AE1-4D40-9F83-02EC493CFE2A}"/>
              </a:ext>
            </a:extLst>
          </p:cNvPr>
          <p:cNvSpPr>
            <a:spLocks noGrp="1"/>
          </p:cNvSpPr>
          <p:nvPr>
            <p:ph idx="1"/>
          </p:nvPr>
        </p:nvSpPr>
        <p:spPr/>
        <p:txBody>
          <a:bodyPr/>
          <a:lstStyle/>
          <a:p>
            <a:pPr algn="just"/>
            <a:r>
              <a:rPr lang="pl-PL" dirty="0"/>
              <a:t>Art. 410 k.p.k. Podstawę wyroku może stanowić tylko całokształt okoliczności ujawnionych w toku rozprawy głównej.</a:t>
            </a:r>
          </a:p>
        </p:txBody>
      </p:sp>
    </p:spTree>
    <p:extLst>
      <p:ext uri="{BB962C8B-B14F-4D97-AF65-F5344CB8AC3E}">
        <p14:creationId xmlns:p14="http://schemas.microsoft.com/office/powerpoint/2010/main" val="666761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43C5F0-3F13-422A-8B60-2F06B149D5F7}"/>
              </a:ext>
            </a:extLst>
          </p:cNvPr>
          <p:cNvSpPr>
            <a:spLocks noGrp="1"/>
          </p:cNvSpPr>
          <p:nvPr>
            <p:ph type="title"/>
          </p:nvPr>
        </p:nvSpPr>
        <p:spPr>
          <a:xfrm>
            <a:off x="838200" y="365125"/>
            <a:ext cx="10515600" cy="1191532"/>
          </a:xfrm>
        </p:spPr>
        <p:txBody>
          <a:bodyPr>
            <a:normAutofit fontScale="90000"/>
          </a:bodyPr>
          <a:lstStyle/>
          <a:p>
            <a:pPr algn="ctr"/>
            <a:r>
              <a:rPr lang="pl-PL" dirty="0"/>
              <a:t>Odczytywanie dokumentów urzędowych i prywatnych</a:t>
            </a:r>
          </a:p>
        </p:txBody>
      </p:sp>
      <p:sp>
        <p:nvSpPr>
          <p:cNvPr id="3" name="Symbol zastępczy zawartości 2">
            <a:extLst>
              <a:ext uri="{FF2B5EF4-FFF2-40B4-BE49-F238E27FC236}">
                <a16:creationId xmlns:a16="http://schemas.microsoft.com/office/drawing/2014/main" id="{A6F5F984-D6A3-498B-8FC6-3B4C53DD9885}"/>
              </a:ext>
            </a:extLst>
          </p:cNvPr>
          <p:cNvSpPr>
            <a:spLocks noGrp="1"/>
          </p:cNvSpPr>
          <p:nvPr>
            <p:ph idx="1"/>
          </p:nvPr>
        </p:nvSpPr>
        <p:spPr/>
        <p:txBody>
          <a:bodyPr>
            <a:normAutofit fontScale="77500" lnSpcReduction="20000"/>
          </a:bodyPr>
          <a:lstStyle/>
          <a:p>
            <a:pPr algn="just"/>
            <a:r>
              <a:rPr lang="pl-PL" dirty="0"/>
              <a:t>393.  §  1. Wolno odczytywać na rozprawie protokoły oględzin, przeszukania i zatrzymania rzeczy, opinie biegłych, instytutów, zakładów lub instytucji, dane o karalności, wyniki wywiadu środowiskowego oraz wszelkie dokumenty urzędowe złożone w postępowaniu przygotowawczym lub sądowym albo w innym postępowaniu przewidzianym przez ustawę. </a:t>
            </a:r>
            <a:r>
              <a:rPr lang="pl-PL" b="1" dirty="0"/>
              <a:t>Nie wolno jednak odczytywać notatek dotyczących czynności, z których wymagane jest sporządzenie protokołu – </a:t>
            </a:r>
            <a:r>
              <a:rPr lang="pl-PL" b="1" i="1" dirty="0"/>
              <a:t>zakaz zastępowania notatkami urzędowymi czynności , z których wymagane jest sporządzenie protokołu (por. art. 143 k.p.k.). </a:t>
            </a:r>
            <a:endParaRPr lang="pl-PL" b="1" dirty="0"/>
          </a:p>
          <a:p>
            <a:pPr algn="just"/>
            <a:r>
              <a:rPr lang="pl-PL" dirty="0"/>
              <a:t>§  2. Wolno również odczytywać zawiadomienie o przestępstwie, chyba że zostało złożone do protokołu, o którym mowa w art. 304a.</a:t>
            </a:r>
          </a:p>
          <a:p>
            <a:pPr algn="just"/>
            <a:r>
              <a:rPr lang="pl-PL" dirty="0"/>
              <a:t>§  3. Mogą być odczytywane na rozprawie wszelkie dokumenty prywatne, powstałe poza postępowaniem karnym, w szczególności oświadczenia, publikacje, listy oraz notatki.</a:t>
            </a:r>
          </a:p>
          <a:p>
            <a:pPr algn="just"/>
            <a:r>
              <a:rPr lang="pl-PL" dirty="0"/>
              <a:t>§  4. Wolno odczytywać na rozprawie protokoły zeznań świadka przesłuchanego w warunkach określonych w art. 184. Rozprawa jest wówczas niejawna; przepisu art. 361 § 1 nie stosuje się.</a:t>
            </a:r>
          </a:p>
          <a:p>
            <a:endParaRPr lang="pl-PL" dirty="0"/>
          </a:p>
        </p:txBody>
      </p:sp>
    </p:spTree>
    <p:extLst>
      <p:ext uri="{BB962C8B-B14F-4D97-AF65-F5344CB8AC3E}">
        <p14:creationId xmlns:p14="http://schemas.microsoft.com/office/powerpoint/2010/main" val="1096517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E4A0C5-DE90-4409-BFA2-206ECDC17694}"/>
              </a:ext>
            </a:extLst>
          </p:cNvPr>
          <p:cNvSpPr>
            <a:spLocks noGrp="1"/>
          </p:cNvSpPr>
          <p:nvPr>
            <p:ph type="title"/>
          </p:nvPr>
        </p:nvSpPr>
        <p:spPr/>
        <p:txBody>
          <a:bodyPr/>
          <a:lstStyle/>
          <a:p>
            <a:pPr algn="ctr"/>
            <a:r>
              <a:rPr lang="pl-PL" dirty="0"/>
              <a:t>Odtwarzanie nagrań</a:t>
            </a:r>
          </a:p>
        </p:txBody>
      </p:sp>
      <p:sp>
        <p:nvSpPr>
          <p:cNvPr id="3" name="Symbol zastępczy zawartości 2">
            <a:extLst>
              <a:ext uri="{FF2B5EF4-FFF2-40B4-BE49-F238E27FC236}">
                <a16:creationId xmlns:a16="http://schemas.microsoft.com/office/drawing/2014/main" id="{DE12C426-9B5C-4C7C-9057-1EDBA3CA8D99}"/>
              </a:ext>
            </a:extLst>
          </p:cNvPr>
          <p:cNvSpPr>
            <a:spLocks noGrp="1"/>
          </p:cNvSpPr>
          <p:nvPr>
            <p:ph idx="1"/>
          </p:nvPr>
        </p:nvSpPr>
        <p:spPr/>
        <p:txBody>
          <a:bodyPr/>
          <a:lstStyle/>
          <a:p>
            <a:pPr algn="just"/>
            <a:r>
              <a:rPr lang="pl-PL" dirty="0"/>
              <a:t>Art.  393a.  W warunkach określonych w art. 389 § 1 i 3, art. 391 § 1 i 2, art. 392 i art. 393 wolno również odczytywać lub odtwarzać zapisy, o których mowa w art. 145 § 1 i art. 147 § 1-2b.</a:t>
            </a:r>
          </a:p>
          <a:p>
            <a:endParaRPr lang="pl-PL" dirty="0"/>
          </a:p>
        </p:txBody>
      </p:sp>
    </p:spTree>
    <p:extLst>
      <p:ext uri="{BB962C8B-B14F-4D97-AF65-F5344CB8AC3E}">
        <p14:creationId xmlns:p14="http://schemas.microsoft.com/office/powerpoint/2010/main" val="3114737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AE011-A1B0-496F-A5EE-E26BD8E17686}"/>
              </a:ext>
            </a:extLst>
          </p:cNvPr>
          <p:cNvSpPr>
            <a:spLocks noGrp="1"/>
          </p:cNvSpPr>
          <p:nvPr>
            <p:ph type="title"/>
          </p:nvPr>
        </p:nvSpPr>
        <p:spPr/>
        <p:txBody>
          <a:bodyPr/>
          <a:lstStyle/>
          <a:p>
            <a:pPr algn="ctr"/>
            <a:r>
              <a:rPr lang="pl-PL" dirty="0"/>
              <a:t>Odtwarzanie nagrań</a:t>
            </a:r>
          </a:p>
        </p:txBody>
      </p:sp>
      <p:sp>
        <p:nvSpPr>
          <p:cNvPr id="3" name="Symbol zastępczy zawartości 2">
            <a:extLst>
              <a:ext uri="{FF2B5EF4-FFF2-40B4-BE49-F238E27FC236}">
                <a16:creationId xmlns:a16="http://schemas.microsoft.com/office/drawing/2014/main" id="{4C280171-A32E-48DF-9A35-213904AB436C}"/>
              </a:ext>
            </a:extLst>
          </p:cNvPr>
          <p:cNvSpPr>
            <a:spLocks noGrp="1"/>
          </p:cNvSpPr>
          <p:nvPr>
            <p:ph idx="1"/>
          </p:nvPr>
        </p:nvSpPr>
        <p:spPr>
          <a:xfrm>
            <a:off x="838200" y="1469571"/>
            <a:ext cx="10515600" cy="4707392"/>
          </a:xfrm>
        </p:spPr>
        <p:txBody>
          <a:bodyPr>
            <a:normAutofit fontScale="92500" lnSpcReduction="10000"/>
          </a:bodyPr>
          <a:lstStyle/>
          <a:p>
            <a:pPr algn="just"/>
            <a:r>
              <a:rPr lang="pl-PL" dirty="0"/>
              <a:t>W warunkach określonych w art. 389 § 1 i 3, art. 391 § 1 i 2, art. 392 i 393 KPK wolno również odczytywać lub odtwarzać </a:t>
            </a:r>
            <a:r>
              <a:rPr lang="pl-PL" b="1" dirty="0"/>
              <a:t>zapisy, o których mowa w art. 145 § 1 i art. 147 § 1–2b KPK</a:t>
            </a:r>
            <a:r>
              <a:rPr lang="pl-PL" dirty="0"/>
              <a:t>, zarówno więc stenogramy, jak też utrwalenia dokonywane za pomocą urządzeń rejestrujących obraz, dźwięk bądź obraz i dźwięk </a:t>
            </a:r>
            <a:r>
              <a:rPr lang="pl-PL" i="1" dirty="0"/>
              <a:t>(różnego rodzaju urządzenia rejestrujące).</a:t>
            </a:r>
            <a:r>
              <a:rPr lang="pl-PL" dirty="0"/>
              <a:t> Mogą być one wykorzystywane (odczytywane i odtwarzane) </a:t>
            </a:r>
            <a:r>
              <a:rPr lang="pl-PL" b="1" dirty="0"/>
              <a:t>przy spełnieniu tych samych warunków</a:t>
            </a:r>
            <a:r>
              <a:rPr lang="pl-PL" dirty="0"/>
              <a:t>, jakie wymagane są dla dopuszczenia odczytania protokołu, przy czym w praktyce na ogół odczytanie protokołu poprzedza odtworzenie utrwalenia audiowizualnego czynności protokołowanej. Odczytanie lub odtwarzanie zapisów określonych w art. 145 § 1 i art. 147 § 1–2b KPK należy do przewodniczącego składu orzekającego lub – na jego zarządzenie – do członka składu orzekającego albo protokolanta (art. 394a KPK) – R. Ponikowski, J. Zagrodnik, w: J. Skorupka (red.), </a:t>
            </a:r>
            <a:r>
              <a:rPr lang="pl-PL" i="1" dirty="0"/>
              <a:t>KPK. Komentarz</a:t>
            </a:r>
            <a:r>
              <a:rPr lang="pl-PL" dirty="0"/>
              <a:t>, art. 393a, </a:t>
            </a:r>
            <a:r>
              <a:rPr lang="pl-PL" dirty="0" err="1"/>
              <a:t>Legalis</a:t>
            </a:r>
            <a:r>
              <a:rPr lang="pl-PL" dirty="0"/>
              <a:t> 2021. </a:t>
            </a:r>
          </a:p>
        </p:txBody>
      </p:sp>
    </p:spTree>
    <p:extLst>
      <p:ext uri="{BB962C8B-B14F-4D97-AF65-F5344CB8AC3E}">
        <p14:creationId xmlns:p14="http://schemas.microsoft.com/office/powerpoint/2010/main" val="1612826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85F4ED-9AEB-487C-8FE8-72C4BBBBEB76}"/>
              </a:ext>
            </a:extLst>
          </p:cNvPr>
          <p:cNvSpPr>
            <a:spLocks noGrp="1"/>
          </p:cNvSpPr>
          <p:nvPr>
            <p:ph type="title"/>
          </p:nvPr>
        </p:nvSpPr>
        <p:spPr/>
        <p:txBody>
          <a:bodyPr/>
          <a:lstStyle/>
          <a:p>
            <a:pPr algn="ctr"/>
            <a:r>
              <a:rPr lang="pl-PL" dirty="0"/>
              <a:t>Protokoły i dokumenty w toku rozprawy głównej</a:t>
            </a:r>
          </a:p>
        </p:txBody>
      </p:sp>
      <p:sp>
        <p:nvSpPr>
          <p:cNvPr id="3" name="Symbol zastępczy zawartości 2">
            <a:extLst>
              <a:ext uri="{FF2B5EF4-FFF2-40B4-BE49-F238E27FC236}">
                <a16:creationId xmlns:a16="http://schemas.microsoft.com/office/drawing/2014/main" id="{E055149C-7ED8-4016-8158-DC446176BB1E}"/>
              </a:ext>
            </a:extLst>
          </p:cNvPr>
          <p:cNvSpPr>
            <a:spLocks noGrp="1"/>
          </p:cNvSpPr>
          <p:nvPr>
            <p:ph idx="1"/>
          </p:nvPr>
        </p:nvSpPr>
        <p:spPr/>
        <p:txBody>
          <a:bodyPr>
            <a:normAutofit/>
          </a:bodyPr>
          <a:lstStyle/>
          <a:p>
            <a:pPr marL="0" indent="0" algn="just">
              <a:buNone/>
            </a:pPr>
            <a:r>
              <a:rPr lang="pl-PL" dirty="0"/>
              <a:t>Art.  394.  §  1. Dane dotyczące osoby oskarżonego oraz wyniki wywiadu środowiskowego odczytuje się na żądanie oskarżonego lub obrońcy.</a:t>
            </a:r>
          </a:p>
          <a:p>
            <a:pPr marL="0" indent="0" algn="just">
              <a:buNone/>
            </a:pPr>
            <a:r>
              <a:rPr lang="pl-PL" dirty="0"/>
              <a:t>§  2. Protokoły i dokumenty podlegające odczytaniu na rozprawie odczytuje się:</a:t>
            </a:r>
          </a:p>
          <a:p>
            <a:pPr marL="0" indent="0" algn="just">
              <a:buNone/>
            </a:pPr>
            <a:r>
              <a:rPr lang="pl-PL" dirty="0"/>
              <a:t>1) na wniosek strony, która nie miała możliwości zapoznania się z ich treścią; przepis art. 392 § 2 stosuje się odpowiednio, lub</a:t>
            </a:r>
          </a:p>
          <a:p>
            <a:pPr marL="0" indent="0" algn="just">
              <a:buNone/>
            </a:pPr>
            <a:r>
              <a:rPr lang="pl-PL" dirty="0"/>
              <a:t>2) gdy sąd uzna to za niezbędne.</a:t>
            </a:r>
          </a:p>
          <a:p>
            <a:endParaRPr lang="pl-PL" dirty="0"/>
          </a:p>
        </p:txBody>
      </p:sp>
    </p:spTree>
    <p:extLst>
      <p:ext uri="{BB962C8B-B14F-4D97-AF65-F5344CB8AC3E}">
        <p14:creationId xmlns:p14="http://schemas.microsoft.com/office/powerpoint/2010/main" val="6408120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a:xfrm>
            <a:off x="936171" y="1411967"/>
            <a:ext cx="10515600" cy="5163003"/>
          </a:xfrm>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Wprowadzanie dowodów do procesu </a:t>
            </a:r>
          </a:p>
        </p:txBody>
      </p:sp>
      <p:sp>
        <p:nvSpPr>
          <p:cNvPr id="5" name="Symbol zastępczy zawartości 2"/>
          <p:cNvSpPr>
            <a:spLocks noGrp="1"/>
          </p:cNvSpPr>
          <p:nvPr>
            <p:ph idx="1"/>
          </p:nvPr>
        </p:nvSpPr>
        <p:spPr>
          <a:xfrm>
            <a:off x="746621" y="1600197"/>
            <a:ext cx="10697240" cy="5045149"/>
          </a:xfrm>
          <a:ln w="19050">
            <a:noFill/>
          </a:ln>
        </p:spPr>
        <p:txBody>
          <a:bodyPr>
            <a:normAutofit fontScale="85000" lnSpcReduction="10000"/>
          </a:bodyPr>
          <a:lstStyle/>
          <a:p>
            <a:pPr algn="just"/>
            <a:r>
              <a:rPr lang="pl-PL" b="1" dirty="0"/>
              <a:t>Wprowadzanie dowodów do procesu </a:t>
            </a:r>
            <a:r>
              <a:rPr lang="pl-PL" dirty="0"/>
              <a:t>– czynność polegająca na włączeniu do procesu karnego źródeł dowodowych w celu wykorzystania w postępowaniu przed danym organem procesowym pochodzących od nich środków dowodowych. </a:t>
            </a:r>
          </a:p>
          <a:p>
            <a:pPr algn="just"/>
            <a:r>
              <a:rPr lang="pl-PL" dirty="0"/>
              <a:t>art. 167 - Dowody przeprowadza się na </a:t>
            </a:r>
            <a:r>
              <a:rPr lang="pl-PL" b="1" dirty="0"/>
              <a:t>wniosek stron </a:t>
            </a:r>
            <a:r>
              <a:rPr lang="pl-PL" dirty="0"/>
              <a:t>albo </a:t>
            </a:r>
            <a:r>
              <a:rPr lang="pl-PL" b="1" dirty="0"/>
              <a:t>z urzędu</a:t>
            </a:r>
            <a:r>
              <a:rPr lang="pl-PL" dirty="0"/>
              <a:t>.</a:t>
            </a:r>
          </a:p>
          <a:p>
            <a:pPr algn="just"/>
            <a:endParaRPr lang="pl-PL" dirty="0"/>
          </a:p>
          <a:p>
            <a:pPr algn="just"/>
            <a:endParaRPr lang="pl-PL" dirty="0"/>
          </a:p>
          <a:p>
            <a:pPr algn="just"/>
            <a:endParaRPr lang="pl-PL" dirty="0"/>
          </a:p>
          <a:p>
            <a:pPr algn="just"/>
            <a:endParaRPr lang="pl-PL" dirty="0"/>
          </a:p>
          <a:p>
            <a:pPr algn="just"/>
            <a:r>
              <a:rPr lang="pl-PL" dirty="0"/>
              <a:t>Inicjatywa dowodowa stron i organów procesowych. Wyjątkowo przysługuje innym uczestnikom postępowania - </a:t>
            </a:r>
            <a:r>
              <a:rPr lang="pl-PL" b="1" dirty="0"/>
              <a:t>Inicjatywa dowodowa biegłych</a:t>
            </a:r>
            <a:r>
              <a:rPr lang="pl-PL" dirty="0"/>
              <a:t>:</a:t>
            </a:r>
          </a:p>
          <a:p>
            <a:pPr lvl="1"/>
            <a:r>
              <a:rPr lang="pl-PL" b="1" u="sng" dirty="0"/>
              <a:t>art. 202 § 2 k.p.k</a:t>
            </a:r>
            <a:r>
              <a:rPr lang="pl-PL" dirty="0"/>
              <a:t>. – na wniosek biegłych psychiatrów do udziału w opinii o stanie zdrowia psychicznego oskarżonego powołuje się biegłego lub biegłych innych specjalności </a:t>
            </a:r>
          </a:p>
          <a:p>
            <a:pPr lvl="1"/>
            <a:r>
              <a:rPr lang="pl-PL" b="1" u="sng" dirty="0"/>
              <a:t>art. 203 § 1 k.p.k. </a:t>
            </a:r>
            <a:r>
              <a:rPr lang="pl-PL" dirty="0"/>
              <a:t>– biegły może wnosić o skierowanie badanego oskarżonego na obserwację w zamkniętym zakładzie leczniczym </a:t>
            </a:r>
          </a:p>
        </p:txBody>
      </p:sp>
      <p:sp>
        <p:nvSpPr>
          <p:cNvPr id="6" name="Nawias klamrowy otwierający 5"/>
          <p:cNvSpPr/>
          <p:nvPr/>
        </p:nvSpPr>
        <p:spPr>
          <a:xfrm rot="16200000">
            <a:off x="6368679" y="2165291"/>
            <a:ext cx="611373" cy="1951521"/>
          </a:xfrm>
          <a:prstGeom prst="leftBrace">
            <a:avLst>
              <a:gd name="adj1" fmla="val 34448"/>
              <a:gd name="adj2" fmla="val 50475"/>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cxnSp>
        <p:nvCxnSpPr>
          <p:cNvPr id="7" name="Łącznik prosty ze strzałką 6"/>
          <p:cNvCxnSpPr>
            <a:cxnSpLocks/>
          </p:cNvCxnSpPr>
          <p:nvPr/>
        </p:nvCxnSpPr>
        <p:spPr>
          <a:xfrm>
            <a:off x="8782494" y="2875238"/>
            <a:ext cx="754912" cy="531629"/>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 name="pole tekstowe 7"/>
          <p:cNvSpPr txBox="1"/>
          <p:nvPr/>
        </p:nvSpPr>
        <p:spPr>
          <a:xfrm>
            <a:off x="4596969" y="3273608"/>
            <a:ext cx="3413051" cy="1200329"/>
          </a:xfrm>
          <a:prstGeom prst="rect">
            <a:avLst/>
          </a:prstGeom>
          <a:noFill/>
        </p:spPr>
        <p:txBody>
          <a:bodyPr wrap="square" rtlCol="0">
            <a:spAutoFit/>
          </a:bodyPr>
          <a:lstStyle/>
          <a:p>
            <a:pPr algn="just"/>
            <a:r>
              <a:rPr lang="pl-PL" dirty="0"/>
              <a:t>przejaw kontradyktoryjności postępowania, a w odniesieniu do oskarżonego jedna z gwarancji prawa do obrony </a:t>
            </a:r>
          </a:p>
        </p:txBody>
      </p:sp>
      <p:sp>
        <p:nvSpPr>
          <p:cNvPr id="9" name="pole tekstowe 8"/>
          <p:cNvSpPr txBox="1"/>
          <p:nvPr/>
        </p:nvSpPr>
        <p:spPr>
          <a:xfrm>
            <a:off x="8990274" y="3405650"/>
            <a:ext cx="2498651" cy="1384995"/>
          </a:xfrm>
          <a:prstGeom prst="rect">
            <a:avLst/>
          </a:prstGeom>
          <a:noFill/>
        </p:spPr>
        <p:txBody>
          <a:bodyPr wrap="square" rtlCol="0">
            <a:spAutoFit/>
          </a:bodyPr>
          <a:lstStyle/>
          <a:p>
            <a:pPr algn="just"/>
            <a:r>
              <a:rPr lang="pl-PL" sz="2000" dirty="0"/>
              <a:t>tradycyjnie uznaje się za jedną z gwarancji realizacji zasady prawdy materialnej</a:t>
            </a:r>
            <a:r>
              <a:rPr lang="pl-PL" sz="2400" dirty="0"/>
              <a:t> </a:t>
            </a:r>
          </a:p>
        </p:txBody>
      </p:sp>
    </p:spTree>
    <p:extLst>
      <p:ext uri="{BB962C8B-B14F-4D97-AF65-F5344CB8AC3E}">
        <p14:creationId xmlns:p14="http://schemas.microsoft.com/office/powerpoint/2010/main" val="3230896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p:txBody>
          <a:bodyPr>
            <a:normAutofit/>
          </a:bodyPr>
          <a:lstStyle/>
          <a:p>
            <a:r>
              <a:rPr lang="pl-PL" dirty="0"/>
              <a:t>ZAMKNIĘCIE PRZEWODU SĄDOWEGO – art. 405 k.p.k.</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p:txBody>
          <a:bodyPr>
            <a:normAutofit fontScale="77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fontScale="90000"/>
          </a:bodyPr>
          <a:lstStyle/>
          <a:p>
            <a:pPr algn="just"/>
            <a:r>
              <a:rPr lang="pl-PL" sz="4000" dirty="0"/>
              <a:t>Wprowadzanie dowodów do procesu – inicjatywa stron  </a:t>
            </a:r>
          </a:p>
        </p:txBody>
      </p:sp>
      <p:graphicFrame>
        <p:nvGraphicFramePr>
          <p:cNvPr id="5" name="Symbol zastępczy zawartości 3"/>
          <p:cNvGraphicFramePr>
            <a:graphicFrameLocks noGrp="1"/>
          </p:cNvGraphicFramePr>
          <p:nvPr>
            <p:ph idx="1"/>
          </p:nvPr>
        </p:nvGraphicFramePr>
        <p:xfrm>
          <a:off x="337711" y="0"/>
          <a:ext cx="11515059" cy="4189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rostokąt 5"/>
          <p:cNvSpPr/>
          <p:nvPr/>
        </p:nvSpPr>
        <p:spPr>
          <a:xfrm>
            <a:off x="1" y="3113706"/>
            <a:ext cx="4455042" cy="3416320"/>
          </a:xfrm>
          <a:prstGeom prst="rect">
            <a:avLst/>
          </a:prstGeom>
        </p:spPr>
        <p:txBody>
          <a:bodyPr wrap="square">
            <a:spAutoFit/>
          </a:bodyPr>
          <a:lstStyle/>
          <a:p>
            <a:pPr marL="285750" indent="-285750" algn="just">
              <a:buFont typeface="Arial" panose="020B0604020202020204" pitchFamily="34" charset="0"/>
              <a:buChar char="•"/>
            </a:pPr>
            <a:r>
              <a:rPr lang="pl-PL" dirty="0"/>
              <a:t>Wniosek dowodowy – żądanie strony przeprowadzenia określonego dowodu </a:t>
            </a:r>
          </a:p>
          <a:p>
            <a:pPr marL="285750" indent="-285750" algn="just">
              <a:buFont typeface="Arial" panose="020B0604020202020204" pitchFamily="34" charset="0"/>
              <a:buChar char="•"/>
            </a:pPr>
            <a:r>
              <a:rPr lang="pl-PL" dirty="0"/>
              <a:t>Sposób wprowadzenia dowodów do procesu charakterystyczny dla procesu kontradyktoryjnego </a:t>
            </a:r>
          </a:p>
          <a:p>
            <a:pPr marL="285750" indent="-285750" algn="just">
              <a:buFont typeface="Arial" panose="020B0604020202020204" pitchFamily="34" charset="0"/>
              <a:buChar char="•"/>
            </a:pPr>
            <a:r>
              <a:rPr lang="pl-PL" dirty="0"/>
              <a:t>wniosek dowodowy nie zawsze musi być wnioskiem o przeprowadzenie dowodu, może on także zmierzać do wykrycia lub oceny właściwego dowodu</a:t>
            </a:r>
          </a:p>
          <a:p>
            <a:pPr marL="285750" indent="-285750" algn="just">
              <a:buFont typeface="Arial" panose="020B0604020202020204" pitchFamily="34" charset="0"/>
              <a:buChar char="•"/>
            </a:pPr>
            <a:r>
              <a:rPr lang="pl-PL" dirty="0"/>
              <a:t>Forma: </a:t>
            </a:r>
          </a:p>
          <a:p>
            <a:pPr marL="742950" lvl="1" indent="-285750" algn="just">
              <a:buFont typeface="Arial" panose="020B0604020202020204" pitchFamily="34" charset="0"/>
              <a:buChar char="•"/>
            </a:pPr>
            <a:r>
              <a:rPr lang="pl-PL" dirty="0"/>
              <a:t>Ustna do protokołu – art. 169 Pisemna – art. 119 § 1 i 169</a:t>
            </a:r>
          </a:p>
        </p:txBody>
      </p:sp>
      <p:sp>
        <p:nvSpPr>
          <p:cNvPr id="7" name="Prostokąt 6"/>
          <p:cNvSpPr/>
          <p:nvPr/>
        </p:nvSpPr>
        <p:spPr>
          <a:xfrm>
            <a:off x="4413780" y="2804739"/>
            <a:ext cx="4412509" cy="4247317"/>
          </a:xfrm>
          <a:prstGeom prst="rect">
            <a:avLst/>
          </a:prstGeom>
        </p:spPr>
        <p:txBody>
          <a:bodyPr wrap="square">
            <a:spAutoFit/>
          </a:bodyPr>
          <a:lstStyle/>
          <a:p>
            <a:pPr marL="285750" indent="-285750" algn="just">
              <a:buFont typeface="Arial" panose="020B0604020202020204" pitchFamily="34" charset="0"/>
              <a:buChar char="•"/>
            </a:pPr>
            <a:r>
              <a:rPr lang="pl-PL" dirty="0">
                <a:latin typeface="+mj-lt"/>
              </a:rPr>
              <a:t>Uwzględnienie – w formie zarządzenia </a:t>
            </a:r>
          </a:p>
          <a:p>
            <a:pPr marL="285750" indent="-285750" algn="just">
              <a:buFont typeface="Arial" panose="020B0604020202020204" pitchFamily="34" charset="0"/>
              <a:buChar char="•"/>
            </a:pPr>
            <a:r>
              <a:rPr lang="pl-PL" dirty="0">
                <a:latin typeface="+mj-lt"/>
              </a:rPr>
              <a:t>ALE jeżeli wniosek dowodowy został złożony na rozprawie a inna strona się mu </a:t>
            </a:r>
            <a:r>
              <a:rPr lang="pl-PL" b="1" u="sng" dirty="0">
                <a:latin typeface="+mj-lt"/>
              </a:rPr>
              <a:t>sprzeciwia</a:t>
            </a:r>
            <a:r>
              <a:rPr lang="pl-PL" dirty="0">
                <a:latin typeface="+mj-lt"/>
              </a:rPr>
              <a:t>, o dopuszczeniu dowodu decyduje sąd postanowieniem (art. 368)</a:t>
            </a:r>
          </a:p>
          <a:p>
            <a:pPr marL="285750" indent="-285750" algn="just">
              <a:buFont typeface="Arial" panose="020B0604020202020204" pitchFamily="34" charset="0"/>
              <a:buChar char="•"/>
            </a:pPr>
            <a:r>
              <a:rPr lang="pl-PL" dirty="0">
                <a:latin typeface="+mj-lt"/>
              </a:rPr>
              <a:t>postanowienie niezaskarżalne i nie wymaga uzasadnienia</a:t>
            </a:r>
          </a:p>
          <a:p>
            <a:pPr marL="285750" indent="-285750" algn="just">
              <a:buFont typeface="Arial" panose="020B0604020202020204" pitchFamily="34" charset="0"/>
              <a:buChar char="•"/>
            </a:pPr>
            <a:r>
              <a:rPr lang="pl-PL" dirty="0">
                <a:latin typeface="+mj-lt"/>
              </a:rPr>
              <a:t>Jeżeli strona złożyła wniosek dowodowy organ ma obowiązek rozstrzygnąć w przedmiocie tego wniosku.</a:t>
            </a:r>
          </a:p>
          <a:p>
            <a:pPr marL="285750" indent="-285750" algn="just">
              <a:buFont typeface="Arial" panose="020B0604020202020204" pitchFamily="34" charset="0"/>
              <a:buChar char="•"/>
            </a:pPr>
            <a:r>
              <a:rPr lang="pl-PL" dirty="0">
                <a:latin typeface="+mj-lt"/>
              </a:rPr>
              <a:t>Przesłanki oddalenia wniosku dowodowego – art. 170 </a:t>
            </a:r>
            <a:r>
              <a:rPr lang="pl-PL" dirty="0">
                <a:latin typeface="+mj-lt"/>
                <a:ea typeface="Yu Gothic UI Semilight" panose="020B0400000000000000" pitchFamily="34" charset="-128"/>
              </a:rPr>
              <a:t>§ 1</a:t>
            </a:r>
            <a:endParaRPr lang="pl-PL" dirty="0">
              <a:latin typeface="+mj-lt"/>
            </a:endParaRPr>
          </a:p>
        </p:txBody>
      </p:sp>
      <p:sp>
        <p:nvSpPr>
          <p:cNvPr id="8" name="pole tekstowe 7"/>
          <p:cNvSpPr txBox="1"/>
          <p:nvPr/>
        </p:nvSpPr>
        <p:spPr>
          <a:xfrm>
            <a:off x="8995144" y="3166145"/>
            <a:ext cx="3051924" cy="923330"/>
          </a:xfrm>
          <a:prstGeom prst="rect">
            <a:avLst/>
          </a:prstGeom>
          <a:noFill/>
        </p:spPr>
        <p:txBody>
          <a:bodyPr wrap="square" rtlCol="0">
            <a:spAutoFit/>
          </a:bodyPr>
          <a:lstStyle/>
          <a:p>
            <a:pPr algn="just"/>
            <a:r>
              <a:rPr lang="pl-PL" b="1" dirty="0"/>
              <a:t>Czynność dowodowa jest zawsze czynnością organu procesowego </a:t>
            </a:r>
          </a:p>
        </p:txBody>
      </p:sp>
    </p:spTree>
    <p:extLst>
      <p:ext uri="{BB962C8B-B14F-4D97-AF65-F5344CB8AC3E}">
        <p14:creationId xmlns:p14="http://schemas.microsoft.com/office/powerpoint/2010/main" val="72410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Warunki formalne wniosku dowodowego </a:t>
            </a:r>
          </a:p>
        </p:txBody>
      </p:sp>
      <p:sp>
        <p:nvSpPr>
          <p:cNvPr id="5" name="Symbol zastępczy zawartości 2"/>
          <p:cNvSpPr>
            <a:spLocks noGrp="1"/>
          </p:cNvSpPr>
          <p:nvPr>
            <p:ph idx="1"/>
          </p:nvPr>
        </p:nvSpPr>
        <p:spPr>
          <a:xfrm>
            <a:off x="150668" y="1409263"/>
            <a:ext cx="8475034" cy="5140842"/>
          </a:xfrm>
        </p:spPr>
        <p:txBody>
          <a:bodyPr>
            <a:normAutofit lnSpcReduction="10000"/>
          </a:bodyPr>
          <a:lstStyle/>
          <a:p>
            <a:pPr marL="0" indent="0">
              <a:buNone/>
            </a:pPr>
            <a:r>
              <a:rPr lang="pl-PL" sz="2200" dirty="0"/>
              <a:t>Wniosek dowodowy złożony </a:t>
            </a:r>
            <a:r>
              <a:rPr lang="pl-PL" sz="2200" b="1" dirty="0"/>
              <a:t>w formie pisemnej musi spełniać</a:t>
            </a:r>
            <a:r>
              <a:rPr lang="pl-PL" sz="2200" dirty="0"/>
              <a:t>:</a:t>
            </a:r>
          </a:p>
          <a:p>
            <a:pPr marL="457200" indent="-457200">
              <a:buAutoNum type="arabicPeriod"/>
            </a:pPr>
            <a:r>
              <a:rPr lang="pl-PL" sz="2200" dirty="0"/>
              <a:t>ogólne warunki pisma procesowego określone w art. 119 § 1 k.p.k. </a:t>
            </a:r>
          </a:p>
          <a:p>
            <a:pPr lvl="2">
              <a:buFont typeface="Wingdings" pitchFamily="2" charset="2"/>
              <a:buChar char="Ø"/>
            </a:pPr>
            <a:r>
              <a:rPr lang="pl-PL" dirty="0"/>
              <a:t>Pismo procesowe powinno zawierać: </a:t>
            </a:r>
          </a:p>
          <a:p>
            <a:pPr marL="1074420" lvl="2" indent="-342900">
              <a:buAutoNum type="arabicPeriod"/>
            </a:pPr>
            <a:r>
              <a:rPr lang="pl-PL" dirty="0"/>
              <a:t>oznaczenie organu do którego jest skierowane oraz sprawy, której dotyczy (DO KOGO)</a:t>
            </a:r>
          </a:p>
          <a:p>
            <a:pPr marL="1074420" lvl="2" indent="-342900">
              <a:buAutoNum type="arabicPeriod"/>
            </a:pPr>
            <a:r>
              <a:rPr lang="pl-PL" dirty="0"/>
              <a:t>oznaczenie oraz adres wnoszącego pismo (KTO)</a:t>
            </a:r>
          </a:p>
          <a:p>
            <a:pPr marL="1074420" lvl="2" indent="-342900">
              <a:buAutoNum type="arabicPeriod"/>
            </a:pPr>
            <a:r>
              <a:rPr lang="pl-PL" dirty="0"/>
              <a:t>treść wniosku lub oświadczenia, w miarę potrzeby z uzasadnieniem (CO)</a:t>
            </a:r>
          </a:p>
          <a:p>
            <a:pPr marL="1074420" lvl="2" indent="-342900">
              <a:buAutoNum type="arabicPeriod"/>
            </a:pPr>
            <a:r>
              <a:rPr lang="pl-PL" dirty="0"/>
              <a:t>datę i podpis składającego pismo</a:t>
            </a:r>
          </a:p>
          <a:p>
            <a:pPr marL="457200" indent="-457200">
              <a:buAutoNum type="arabicPeriod"/>
            </a:pPr>
            <a:r>
              <a:rPr lang="pl-PL" sz="2200" dirty="0"/>
              <a:t>szczególne wymogi określone w art. 169 k.p.k</a:t>
            </a:r>
            <a:r>
              <a:rPr lang="pl-PL" dirty="0"/>
              <a:t>.</a:t>
            </a:r>
          </a:p>
          <a:p>
            <a:pPr marL="925830" lvl="2" indent="-285750"/>
            <a:r>
              <a:rPr lang="pl-PL" dirty="0"/>
              <a:t>we wniosku dowodowym należy podać - </a:t>
            </a:r>
            <a:r>
              <a:rPr lang="pl-PL" b="1" u="sng" dirty="0"/>
              <a:t>obligatoryjnie</a:t>
            </a:r>
          </a:p>
          <a:p>
            <a:pPr marL="1257300" lvl="3" indent="-342900">
              <a:buFont typeface="+mj-lt"/>
              <a:buAutoNum type="arabicPeriod"/>
            </a:pPr>
            <a:r>
              <a:rPr lang="pl-PL" b="1" dirty="0"/>
              <a:t>oznaczenie dowodu,</a:t>
            </a:r>
            <a:r>
              <a:rPr lang="pl-PL" dirty="0"/>
              <a:t> jaki ma być przeprowadzony (wskazać o jakie źródło lub środek dowodowy chodzi)</a:t>
            </a:r>
          </a:p>
          <a:p>
            <a:pPr marL="1257300" lvl="3" indent="-342900">
              <a:buFont typeface="+mj-lt"/>
              <a:buAutoNum type="arabicPeriod"/>
            </a:pPr>
            <a:r>
              <a:rPr lang="pl-PL" b="1" dirty="0"/>
              <a:t>okoliczności</a:t>
            </a:r>
            <a:r>
              <a:rPr lang="pl-PL" dirty="0"/>
              <a:t>, które mają być udowodnione – </a:t>
            </a:r>
            <a:r>
              <a:rPr lang="pl-PL" b="1" dirty="0"/>
              <a:t>teza dowodowa</a:t>
            </a:r>
            <a:r>
              <a:rPr lang="pl-PL" dirty="0"/>
              <a:t>, jaką za pomocą tego dowodu ma być wykazana</a:t>
            </a:r>
          </a:p>
          <a:p>
            <a:pPr lvl="2">
              <a:buFont typeface="Courier New" pitchFamily="49" charset="0"/>
              <a:buChar char="o"/>
            </a:pPr>
            <a:r>
              <a:rPr lang="pl-PL" dirty="0"/>
              <a:t>fakultatywnie można określić sposób przeprowadzenia dowodu</a:t>
            </a:r>
          </a:p>
        </p:txBody>
      </p:sp>
      <p:sp>
        <p:nvSpPr>
          <p:cNvPr id="6" name="Nawias klamrowy zamykający 5"/>
          <p:cNvSpPr/>
          <p:nvPr/>
        </p:nvSpPr>
        <p:spPr>
          <a:xfrm>
            <a:off x="8300732" y="1619256"/>
            <a:ext cx="574160" cy="4720856"/>
          </a:xfrm>
          <a:prstGeom prst="rightBrace">
            <a:avLst>
              <a:gd name="adj1" fmla="val 29761"/>
              <a:gd name="adj2" fmla="val 50210"/>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8899451" y="2864668"/>
            <a:ext cx="2732567" cy="2585323"/>
          </a:xfrm>
          <a:prstGeom prst="rect">
            <a:avLst/>
          </a:prstGeom>
          <a:noFill/>
        </p:spPr>
        <p:txBody>
          <a:bodyPr wrap="square" rtlCol="0">
            <a:spAutoFit/>
          </a:bodyPr>
          <a:lstStyle/>
          <a:p>
            <a:pPr algn="just"/>
            <a:r>
              <a:rPr lang="pl-PL" dirty="0"/>
              <a:t>Jeżeli wniosek dowodowy nie spełnia wymogów formalnych organ wzywa do uzupełnienia braków terminie 7 dni pod rygorem pozostawienia bez rozpoznania (art. 120)</a:t>
            </a:r>
          </a:p>
        </p:txBody>
      </p:sp>
    </p:spTree>
    <p:extLst>
      <p:ext uri="{BB962C8B-B14F-4D97-AF65-F5344CB8AC3E}">
        <p14:creationId xmlns:p14="http://schemas.microsoft.com/office/powerpoint/2010/main" val="421087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372139" y="153474"/>
            <a:ext cx="9980682" cy="1096962"/>
          </a:xfrm>
        </p:spPr>
        <p:txBody>
          <a:bodyPr>
            <a:normAutofit/>
          </a:bodyPr>
          <a:lstStyle/>
          <a:p>
            <a:r>
              <a:rPr lang="pl-PL" sz="4000" dirty="0"/>
              <a:t>Oddalenie wniosku dowodowego</a:t>
            </a:r>
          </a:p>
        </p:txBody>
      </p:sp>
      <p:sp>
        <p:nvSpPr>
          <p:cNvPr id="6" name="Symbol zastępczy zawartości 2"/>
          <p:cNvSpPr>
            <a:spLocks noGrp="1"/>
          </p:cNvSpPr>
          <p:nvPr>
            <p:ph idx="1"/>
          </p:nvPr>
        </p:nvSpPr>
        <p:spPr>
          <a:xfrm>
            <a:off x="372139" y="1011022"/>
            <a:ext cx="11451265" cy="5114260"/>
          </a:xfrm>
        </p:spPr>
        <p:txBody>
          <a:bodyPr>
            <a:normAutofit fontScale="70000" lnSpcReduction="20000"/>
          </a:bodyPr>
          <a:lstStyle/>
          <a:p>
            <a:pPr marL="457200" indent="-457200" algn="just">
              <a:buAutoNum type="arabicPeriod"/>
            </a:pPr>
            <a:r>
              <a:rPr lang="pl-PL" dirty="0"/>
              <a:t>przeprowadzenie dowodu jest </a:t>
            </a:r>
            <a:r>
              <a:rPr lang="pl-PL" b="1" dirty="0"/>
              <a:t>niedopuszczalne</a:t>
            </a:r>
            <a:r>
              <a:rPr lang="pl-PL" dirty="0"/>
              <a:t> </a:t>
            </a:r>
          </a:p>
          <a:p>
            <a:pPr marL="925830" lvl="2" indent="-285750" algn="just"/>
            <a:r>
              <a:rPr lang="pl-PL" sz="1600" dirty="0"/>
              <a:t>np. wniosek o przesłuchanie duchownego co do faktów, o których dowiedział się przy spowiedzi (art. 178 pkt. 2 k.p.k.)</a:t>
            </a:r>
          </a:p>
          <a:p>
            <a:pPr marL="457200" indent="-457200" algn="just">
              <a:buAutoNum type="arabicPeriod"/>
            </a:pPr>
            <a:r>
              <a:rPr lang="pl-PL" dirty="0"/>
              <a:t>okoliczność, która ma być udowodniona </a:t>
            </a:r>
            <a:r>
              <a:rPr lang="pl-PL" b="1" dirty="0"/>
              <a:t>nie ma znaczenia dla rozstrzygnięcia </a:t>
            </a:r>
          </a:p>
          <a:p>
            <a:pPr lvl="2" algn="just"/>
            <a:r>
              <a:rPr lang="pl-PL" dirty="0"/>
              <a:t>strona chce dowodzić okoliczności, które niewątpliwie nie maja i nie będą miały znaczenia przy rozstrzyganiu danej kwestii ani dla ustalenia sprawstwa czy winy </a:t>
            </a:r>
          </a:p>
          <a:p>
            <a:pPr marL="457200" indent="-457200" algn="just">
              <a:buAutoNum type="arabicPeriod"/>
            </a:pPr>
            <a:r>
              <a:rPr lang="pl-PL" dirty="0"/>
              <a:t>okoliczność, która ma być udowodniona </a:t>
            </a:r>
            <a:r>
              <a:rPr lang="pl-PL" b="1" dirty="0"/>
              <a:t>jest już udowodniona </a:t>
            </a:r>
            <a:r>
              <a:rPr lang="pl-PL" dirty="0"/>
              <a:t>zgodnie z twierdzeniem wnioskodawcy </a:t>
            </a:r>
          </a:p>
          <a:p>
            <a:pPr marL="1097280" lvl="2" indent="-457200" algn="just"/>
            <a:r>
              <a:rPr lang="pl-PL" dirty="0"/>
              <a:t>wcześniej przyjęto za udowodnioną tezę wskazaną we wniosku dowodowym </a:t>
            </a:r>
          </a:p>
          <a:p>
            <a:pPr marL="1097280" lvl="2" indent="-457200" algn="just"/>
            <a:r>
              <a:rPr lang="pl-PL" dirty="0"/>
              <a:t>Ważne! Art. 170 § 2 k.p.k. – nie można oddalić wniosku dowodowego na tej podstawie, że dotychczasowe dowody wykazały przeciwieństwo tego, co wnioskodawca zamierza udowodnić.</a:t>
            </a:r>
          </a:p>
          <a:p>
            <a:pPr marL="457200" indent="-457200" algn="just">
              <a:buAutoNum type="arabicPeriod"/>
            </a:pPr>
            <a:r>
              <a:rPr lang="pl-PL" dirty="0"/>
              <a:t>dowód jest </a:t>
            </a:r>
            <a:r>
              <a:rPr lang="pl-PL" b="1" dirty="0"/>
              <a:t>nieprzydatny</a:t>
            </a:r>
            <a:r>
              <a:rPr lang="pl-PL" dirty="0"/>
              <a:t> do stwierdzenia danej okoliczności </a:t>
            </a:r>
          </a:p>
          <a:p>
            <a:pPr marL="925830" lvl="2" indent="-285750" algn="just"/>
            <a:r>
              <a:rPr lang="pl-PL" dirty="0"/>
              <a:t>dowód możliwy i dopuszczalny, ale zupełnie nieprzydatny </a:t>
            </a:r>
          </a:p>
          <a:p>
            <a:pPr marL="457200" indent="-457200" algn="just">
              <a:buAutoNum type="arabicPeriod"/>
            </a:pPr>
            <a:r>
              <a:rPr lang="pl-PL" dirty="0"/>
              <a:t>dowodu </a:t>
            </a:r>
            <a:r>
              <a:rPr lang="pl-PL" b="1" dirty="0"/>
              <a:t>nie da się przeprowadzić </a:t>
            </a:r>
          </a:p>
          <a:p>
            <a:pPr marL="1097280" lvl="2" indent="-457200" algn="just"/>
            <a:r>
              <a:rPr lang="pl-PL" dirty="0"/>
              <a:t>faktyczna niemożność przeprowadzenia dowodu – albo w ogóle albo w przewidywalnym terminie (np. świadek zapadł w śpiączkę) - zob. post. SN z 29.12.2015 r., II KK 371/15, </a:t>
            </a:r>
            <a:r>
              <a:rPr lang="pl-PL" dirty="0" err="1"/>
              <a:t>Legalis</a:t>
            </a:r>
            <a:endParaRPr lang="pl-PL" dirty="0"/>
          </a:p>
          <a:p>
            <a:pPr marL="457200" indent="-457200" algn="just">
              <a:buAutoNum type="arabicPeriod"/>
            </a:pPr>
            <a:r>
              <a:rPr lang="pl-PL" dirty="0"/>
              <a:t>wniosek dowodowy </a:t>
            </a:r>
            <a:r>
              <a:rPr lang="pl-PL" b="1" dirty="0"/>
              <a:t>w sposób oczywisty zmierza do przedłużenia postępowania </a:t>
            </a:r>
          </a:p>
          <a:p>
            <a:pPr marL="457200" indent="-457200" algn="just">
              <a:buAutoNum type="arabicPeriod"/>
            </a:pPr>
            <a:r>
              <a:rPr lang="pl-PL" b="1" dirty="0"/>
              <a:t>wniosek dowodowy został złożony po zakreślonym przez organ procesowy terminie, o którym strona składająca wniosek została zawiadomiona </a:t>
            </a:r>
          </a:p>
          <a:p>
            <a:pPr marL="457200" indent="-457200" algn="just">
              <a:buAutoNum type="arabicPeriod"/>
            </a:pPr>
            <a:r>
              <a:rPr lang="pl-PL" dirty="0"/>
              <a:t>Oddalenie wniosku o powołanie biegłego następuje na podstawie </a:t>
            </a:r>
            <a:r>
              <a:rPr lang="pl-PL" b="1" dirty="0"/>
              <a:t>kryteriów z art. 201 k.p.k., </a:t>
            </a:r>
            <a:r>
              <a:rPr lang="pl-PL" dirty="0"/>
              <a:t>chyba że jest to pierwszy wniosek tego typu w sprawie (wówczas zastosowanie mają kryteria z art. 170 § 1 k.p.k.)</a:t>
            </a:r>
          </a:p>
          <a:p>
            <a:pPr marL="0" indent="0" algn="just">
              <a:buNone/>
            </a:pPr>
            <a:endParaRPr lang="pl-PL" b="1" dirty="0"/>
          </a:p>
        </p:txBody>
      </p:sp>
    </p:spTree>
    <p:extLst>
      <p:ext uri="{BB962C8B-B14F-4D97-AF65-F5344CB8AC3E}">
        <p14:creationId xmlns:p14="http://schemas.microsoft.com/office/powerpoint/2010/main" val="3608650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3A5B48-5642-4904-A14A-638C48452301}"/>
              </a:ext>
            </a:extLst>
          </p:cNvPr>
          <p:cNvSpPr>
            <a:spLocks noGrp="1"/>
          </p:cNvSpPr>
          <p:nvPr>
            <p:ph type="title"/>
          </p:nvPr>
        </p:nvSpPr>
        <p:spPr/>
        <p:txBody>
          <a:bodyPr/>
          <a:lstStyle/>
          <a:p>
            <a:r>
              <a:rPr lang="pl-PL" b="1" dirty="0"/>
              <a:t>Przesłanka z art. 170 § 1 pkt 5 i 6</a:t>
            </a:r>
          </a:p>
        </p:txBody>
      </p:sp>
      <p:sp>
        <p:nvSpPr>
          <p:cNvPr id="3" name="Symbol zastępczy zawartości 2">
            <a:extLst>
              <a:ext uri="{FF2B5EF4-FFF2-40B4-BE49-F238E27FC236}">
                <a16:creationId xmlns:a16="http://schemas.microsoft.com/office/drawing/2014/main" id="{A5F8EE25-706D-4556-A5A1-F07A2A789940}"/>
              </a:ext>
            </a:extLst>
          </p:cNvPr>
          <p:cNvSpPr>
            <a:spLocks noGrp="1"/>
          </p:cNvSpPr>
          <p:nvPr>
            <p:ph idx="1"/>
          </p:nvPr>
        </p:nvSpPr>
        <p:spPr/>
        <p:txBody>
          <a:bodyPr/>
          <a:lstStyle/>
          <a:p>
            <a:pPr algn="just"/>
            <a:r>
              <a:rPr lang="pl-PL" dirty="0"/>
              <a:t>Art. 170 § 1a k.p.k.</a:t>
            </a:r>
          </a:p>
          <a:p>
            <a:pPr algn="just"/>
            <a:r>
              <a:rPr lang="pl-PL" dirty="0"/>
              <a:t>Nie można oddalić wniosku dowodowego na podstawie § 1 pkt 5 lub 6, jeżeli okoliczność, która ma być udowodniona, ma istotne znaczenie dla ustalenia, czy został popełniony czyn zabroniony, czy stanowi on przestępstwo i jakie, czy czyn zabroniony został popełniony w warunkach, o których mowa w art. 64 lub art. 65 Kodeksu karnego, lub czy zachodzą warunki do orzeczenia pobytu w zakładzie psychiatrycznym na podstawie art. 93g Kodeksu karnego.</a:t>
            </a:r>
          </a:p>
        </p:txBody>
      </p:sp>
    </p:spTree>
    <p:extLst>
      <p:ext uri="{BB962C8B-B14F-4D97-AF65-F5344CB8AC3E}">
        <p14:creationId xmlns:p14="http://schemas.microsoft.com/office/powerpoint/2010/main" val="1315014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04900" y="76200"/>
            <a:ext cx="9980682" cy="1096962"/>
          </a:xfrm>
        </p:spPr>
        <p:txBody>
          <a:bodyPr>
            <a:normAutofit/>
          </a:bodyPr>
          <a:lstStyle/>
          <a:p>
            <a:r>
              <a:rPr lang="pl-PL" sz="4000" dirty="0"/>
              <a:t>Oddalenie a odrzucenie wniosku dowodowego </a:t>
            </a:r>
          </a:p>
        </p:txBody>
      </p:sp>
      <p:graphicFrame>
        <p:nvGraphicFramePr>
          <p:cNvPr id="5" name="Symbol zastępczy zawartości 3"/>
          <p:cNvGraphicFramePr>
            <a:graphicFrameLocks noGrp="1"/>
          </p:cNvGraphicFramePr>
          <p:nvPr>
            <p:ph idx="1"/>
          </p:nvPr>
        </p:nvGraphicFramePr>
        <p:xfrm>
          <a:off x="1103382" y="1897911"/>
          <a:ext cx="9982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04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32B047-07DD-452C-AD43-23C384414CAC}"/>
              </a:ext>
            </a:extLst>
          </p:cNvPr>
          <p:cNvSpPr>
            <a:spLocks noGrp="1"/>
          </p:cNvSpPr>
          <p:nvPr>
            <p:ph type="title"/>
          </p:nvPr>
        </p:nvSpPr>
        <p:spPr/>
        <p:txBody>
          <a:bodyPr/>
          <a:lstStyle/>
          <a:p>
            <a:pPr algn="ctr"/>
            <a:r>
              <a:rPr lang="pl-PL" dirty="0"/>
              <a:t>Kazus</a:t>
            </a:r>
          </a:p>
        </p:txBody>
      </p:sp>
      <p:sp>
        <p:nvSpPr>
          <p:cNvPr id="3" name="Symbol zastępczy zawartości 2">
            <a:extLst>
              <a:ext uri="{FF2B5EF4-FFF2-40B4-BE49-F238E27FC236}">
                <a16:creationId xmlns:a16="http://schemas.microsoft.com/office/drawing/2014/main" id="{FB3FD79D-A5CF-41C9-9D39-7EB4E02B2E1F}"/>
              </a:ext>
            </a:extLst>
          </p:cNvPr>
          <p:cNvSpPr>
            <a:spLocks noGrp="1"/>
          </p:cNvSpPr>
          <p:nvPr>
            <p:ph idx="1"/>
          </p:nvPr>
        </p:nvSpPr>
        <p:spPr/>
        <p:txBody>
          <a:bodyPr>
            <a:normAutofit fontScale="85000" lnSpcReduction="10000"/>
          </a:bodyPr>
          <a:lstStyle/>
          <a:p>
            <a:pPr algn="just"/>
            <a:r>
              <a:rPr lang="pl-PL" dirty="0"/>
              <a:t>Marcin S. był oskarżony o przestępstwo z art. 148 § 1 k.k. W toku postępowania przygotowawczego powołano biegłego z zakresu daktyloskopii, który stwierdził, że odciski palców pozostawione na nożu, stanowiącego domniemane narzędzie zbrodni, należą do Marcina S. Obrońca oskarżonego złożył na etapie postępowania sądowego 2 wnioski dowodowe:</a:t>
            </a:r>
          </a:p>
          <a:p>
            <a:pPr algn="just"/>
            <a:r>
              <a:rPr lang="pl-PL" dirty="0"/>
              <a:t>A) o powołanie kolejnego biegłego z zakresu daktyloskopii w celu weryfikacji faktu posługiwania się nożem znalezionym na miejscu zdarzenia, wskazując że sprawa tej wagi wymaga weryfikacji wyników pierwszej opinii przez kolejnego biegłego,</a:t>
            </a:r>
          </a:p>
          <a:p>
            <a:pPr algn="just"/>
            <a:r>
              <a:rPr lang="pl-PL" dirty="0"/>
              <a:t>B) dowodu z zeznań sąsiadów Marcina S. na okoliczność zaangażowania Marcina S. w różne akcje charytatywne i dobrej opinii w środowisku sąsiedzkim. </a:t>
            </a:r>
          </a:p>
          <a:p>
            <a:pPr algn="just"/>
            <a:r>
              <a:rPr lang="pl-PL" b="1" dirty="0"/>
              <a:t>Oceń wnioski dowodowe obrońcy oskarżonego.</a:t>
            </a:r>
          </a:p>
        </p:txBody>
      </p:sp>
    </p:spTree>
    <p:extLst>
      <p:ext uri="{BB962C8B-B14F-4D97-AF65-F5344CB8AC3E}">
        <p14:creationId xmlns:p14="http://schemas.microsoft.com/office/powerpoint/2010/main" val="266295753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4334</TotalTime>
  <Words>4145</Words>
  <Application>Microsoft Office PowerPoint</Application>
  <PresentationFormat>Panoramiczny</PresentationFormat>
  <Paragraphs>223</Paragraphs>
  <Slides>30</Slides>
  <Notes>1</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30</vt:i4>
      </vt:variant>
    </vt:vector>
  </HeadingPairs>
  <TitlesOfParts>
    <vt:vector size="39" baseType="lpstr">
      <vt:lpstr>Arial</vt:lpstr>
      <vt:lpstr>Calibri</vt:lpstr>
      <vt:lpstr>Calibri Light</vt:lpstr>
      <vt:lpstr>Courier New</vt:lpstr>
      <vt:lpstr>Garamond</vt:lpstr>
      <vt:lpstr>Symbol</vt:lpstr>
      <vt:lpstr>Times New Roman</vt:lpstr>
      <vt:lpstr>Wingdings</vt:lpstr>
      <vt:lpstr>Motyw pakietu Office</vt:lpstr>
      <vt:lpstr>Postępowanie karne. Ćwiczenia. Postępowanie dowodowe przed sądem</vt:lpstr>
      <vt:lpstr>Kazus</vt:lpstr>
      <vt:lpstr>Wprowadzanie dowodów do procesu </vt:lpstr>
      <vt:lpstr>Wprowadzanie dowodów do procesu – inicjatywa stron  </vt:lpstr>
      <vt:lpstr>Warunki formalne wniosku dowodowego </vt:lpstr>
      <vt:lpstr>Oddalenie wniosku dowodowego</vt:lpstr>
      <vt:lpstr>Przesłanka z art. 170 § 1 pkt 5 i 6</vt:lpstr>
      <vt:lpstr>Oddalenie a odrzucenie wniosku dowodowego </vt:lpstr>
      <vt:lpstr>Kazus</vt:lpstr>
      <vt:lpstr>Zasada bezpośredniości</vt:lpstr>
      <vt:lpstr>Wyjątki od zasady bezpośredniości </vt:lpstr>
      <vt:lpstr>Wyjątki od zasady bezpośredniości</vt:lpstr>
      <vt:lpstr>Dowody osobowe na rozprawie</vt:lpstr>
      <vt:lpstr>Dowody osobowe na rozprawie</vt:lpstr>
      <vt:lpstr>Dowody osobowe na rozprawie – przesłuchanie świadka</vt:lpstr>
      <vt:lpstr>Przesłuchanie świadka</vt:lpstr>
      <vt:lpstr>Redukcja postępowania dowodowego na rozprawie głównej</vt:lpstr>
      <vt:lpstr>Redukcja postępowania dowodowego na rozprawie głównej</vt:lpstr>
      <vt:lpstr>Zmiana kwalifikacji prawnej czynu i proces wpadkowy</vt:lpstr>
      <vt:lpstr>Rozszerzenie oskarżenia (proces wpadkowy) </vt:lpstr>
      <vt:lpstr>Zmiana kwalifikacji prawnej czynu</vt:lpstr>
      <vt:lpstr>Postępowanie dowodowe podczas nieobecności oskarżonego lub obrońcy – art. 378a k.p.k.</vt:lpstr>
      <vt:lpstr>Postępowanie dowodowe podczas nieobecności oskarżonego lub obrońcy</vt:lpstr>
      <vt:lpstr>Podstawa wyrokowania</vt:lpstr>
      <vt:lpstr>Odczytywanie dokumentów urzędowych i prywatnych</vt:lpstr>
      <vt:lpstr>Odtwarzanie nagrań</vt:lpstr>
      <vt:lpstr>Odtwarzanie nagrań</vt:lpstr>
      <vt:lpstr>Protokoły i dokumenty w toku rozprawy głównej</vt:lpstr>
      <vt:lpstr>Zamknięcie przewodu sądowego</vt:lpstr>
      <vt:lpstr>ZAMKNIĘCIE PRZEWODU SĄDOWEGO – art. 405 k.p.k.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Ćwiczenia. Kontrola aktu oskarżenia, doręczenia, orzekanie na posiedzeniach wyrokowych</dc:title>
  <dc:creator>Karol Jarząbek</dc:creator>
  <cp:lastModifiedBy>Karol Jarząbek</cp:lastModifiedBy>
  <cp:revision>18</cp:revision>
  <dcterms:created xsi:type="dcterms:W3CDTF">2022-03-17T18:29:02Z</dcterms:created>
  <dcterms:modified xsi:type="dcterms:W3CDTF">2025-04-09T17:50:17Z</dcterms:modified>
</cp:coreProperties>
</file>