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0" r:id="rId3"/>
    <p:sldId id="311" r:id="rId4"/>
    <p:sldId id="312" r:id="rId5"/>
    <p:sldId id="506" r:id="rId6"/>
    <p:sldId id="313" r:id="rId7"/>
    <p:sldId id="314" r:id="rId8"/>
    <p:sldId id="315" r:id="rId9"/>
    <p:sldId id="316" r:id="rId10"/>
    <p:sldId id="317" r:id="rId11"/>
    <p:sldId id="318" r:id="rId12"/>
    <p:sldId id="319" r:id="rId13"/>
    <p:sldId id="392" r:id="rId14"/>
    <p:sldId id="320" r:id="rId15"/>
    <p:sldId id="389" r:id="rId16"/>
    <p:sldId id="390" r:id="rId17"/>
    <p:sldId id="391" r:id="rId18"/>
    <p:sldId id="296" r:id="rId19"/>
    <p:sldId id="502" r:id="rId20"/>
    <p:sldId id="258" r:id="rId21"/>
    <p:sldId id="259" r:id="rId22"/>
    <p:sldId id="260" r:id="rId23"/>
    <p:sldId id="261" r:id="rId24"/>
    <p:sldId id="267" r:id="rId25"/>
    <p:sldId id="268" r:id="rId26"/>
    <p:sldId id="449" r:id="rId27"/>
    <p:sldId id="266" r:id="rId28"/>
    <p:sldId id="288" r:id="rId29"/>
    <p:sldId id="290" r:id="rId30"/>
    <p:sldId id="291" r:id="rId31"/>
    <p:sldId id="303" r:id="rId32"/>
    <p:sldId id="451" r:id="rId3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67E20C-2B41-4F77-A2BA-FF9721E4DF17}"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pl-PL"/>
        </a:p>
      </dgm:t>
    </dgm:pt>
    <dgm:pt modelId="{C80990AE-0CC0-4736-8F7A-EAE286DD170A}">
      <dgm:prSet/>
      <dgm:spPr/>
      <dgm:t>
        <a:bodyPr/>
        <a:lstStyle/>
        <a:p>
          <a:pPr rtl="0"/>
          <a:r>
            <a:rPr lang="pl-PL"/>
            <a:t>Izolacyjne </a:t>
          </a:r>
        </a:p>
      </dgm:t>
    </dgm:pt>
    <dgm:pt modelId="{C3C761F4-8350-4D0C-B51C-91882DC03B88}" type="parTrans" cxnId="{6BC96908-6CCE-4624-996A-AA45EE16EA8C}">
      <dgm:prSet/>
      <dgm:spPr/>
      <dgm:t>
        <a:bodyPr/>
        <a:lstStyle/>
        <a:p>
          <a:endParaRPr lang="pl-PL"/>
        </a:p>
      </dgm:t>
    </dgm:pt>
    <dgm:pt modelId="{00F30D4E-68BD-4FF2-BE72-274A653890A8}" type="sibTrans" cxnId="{6BC96908-6CCE-4624-996A-AA45EE16EA8C}">
      <dgm:prSet/>
      <dgm:spPr/>
      <dgm:t>
        <a:bodyPr/>
        <a:lstStyle/>
        <a:p>
          <a:endParaRPr lang="pl-PL"/>
        </a:p>
      </dgm:t>
    </dgm:pt>
    <dgm:pt modelId="{B252236D-8E4A-4CC0-AED1-123118CF0855}">
      <dgm:prSet/>
      <dgm:spPr/>
      <dgm:t>
        <a:bodyPr/>
        <a:lstStyle/>
        <a:p>
          <a:pPr rtl="0"/>
          <a:r>
            <a:rPr lang="pl-PL"/>
            <a:t>Tymczasowe aresztowanie </a:t>
          </a:r>
        </a:p>
      </dgm:t>
    </dgm:pt>
    <dgm:pt modelId="{7DFCD42A-3351-4708-9C35-4B345C7FBF88}" type="parTrans" cxnId="{6FF2CC8C-6844-48EF-89E9-22B65F910455}">
      <dgm:prSet/>
      <dgm:spPr/>
      <dgm:t>
        <a:bodyPr/>
        <a:lstStyle/>
        <a:p>
          <a:endParaRPr lang="pl-PL"/>
        </a:p>
      </dgm:t>
    </dgm:pt>
    <dgm:pt modelId="{AAF8CFDE-906E-4369-BA58-9D195C8C76D2}" type="sibTrans" cxnId="{6FF2CC8C-6844-48EF-89E9-22B65F910455}">
      <dgm:prSet/>
      <dgm:spPr/>
      <dgm:t>
        <a:bodyPr/>
        <a:lstStyle/>
        <a:p>
          <a:endParaRPr lang="pl-PL"/>
        </a:p>
      </dgm:t>
    </dgm:pt>
    <dgm:pt modelId="{E401F05E-902E-4721-AC84-28C689AF5865}">
      <dgm:prSet/>
      <dgm:spPr/>
      <dgm:t>
        <a:bodyPr/>
        <a:lstStyle/>
        <a:p>
          <a:pPr rtl="0"/>
          <a:r>
            <a:rPr lang="pl-PL" dirty="0" err="1"/>
            <a:t>Nieizolacyjne</a:t>
          </a:r>
          <a:r>
            <a:rPr lang="pl-PL" dirty="0"/>
            <a:t> </a:t>
          </a:r>
        </a:p>
      </dgm:t>
    </dgm:pt>
    <dgm:pt modelId="{613DFA59-AA32-48B2-87B9-36EA27C73F80}" type="parTrans" cxnId="{AECAFA67-F8FA-44E4-A791-3585A92E8E01}">
      <dgm:prSet/>
      <dgm:spPr/>
      <dgm:t>
        <a:bodyPr/>
        <a:lstStyle/>
        <a:p>
          <a:endParaRPr lang="pl-PL"/>
        </a:p>
      </dgm:t>
    </dgm:pt>
    <dgm:pt modelId="{D64098CD-8299-4AB3-9854-CC0EB388223C}" type="sibTrans" cxnId="{AECAFA67-F8FA-44E4-A791-3585A92E8E01}">
      <dgm:prSet/>
      <dgm:spPr/>
      <dgm:t>
        <a:bodyPr/>
        <a:lstStyle/>
        <a:p>
          <a:endParaRPr lang="pl-PL"/>
        </a:p>
      </dgm:t>
    </dgm:pt>
    <dgm:pt modelId="{A35D0753-8B5B-4D96-B64F-9F9024ECA3B0}">
      <dgm:prSet/>
      <dgm:spPr/>
      <dgm:t>
        <a:bodyPr/>
        <a:lstStyle/>
        <a:p>
          <a:pPr algn="just" rtl="0"/>
          <a:r>
            <a:rPr lang="pl-PL" dirty="0"/>
            <a:t>poręczenie majątkowe</a:t>
          </a:r>
        </a:p>
      </dgm:t>
    </dgm:pt>
    <dgm:pt modelId="{30C60C01-D563-46F8-907A-A7C64830B10B}" type="parTrans" cxnId="{A0A0C6DC-7B3F-4D90-A84D-B5EEA6232EEF}">
      <dgm:prSet/>
      <dgm:spPr/>
      <dgm:t>
        <a:bodyPr/>
        <a:lstStyle/>
        <a:p>
          <a:endParaRPr lang="pl-PL"/>
        </a:p>
      </dgm:t>
    </dgm:pt>
    <dgm:pt modelId="{6A0961E6-AD04-4968-AA7B-0F113E5722CA}" type="sibTrans" cxnId="{A0A0C6DC-7B3F-4D90-A84D-B5EEA6232EEF}">
      <dgm:prSet/>
      <dgm:spPr/>
      <dgm:t>
        <a:bodyPr/>
        <a:lstStyle/>
        <a:p>
          <a:endParaRPr lang="pl-PL"/>
        </a:p>
      </dgm:t>
    </dgm:pt>
    <dgm:pt modelId="{660E320F-C1A2-4D7D-B84D-4529DE2D8E30}">
      <dgm:prSet/>
      <dgm:spPr/>
      <dgm:t>
        <a:bodyPr/>
        <a:lstStyle/>
        <a:p>
          <a:pPr algn="just" rtl="0"/>
          <a:r>
            <a:rPr lang="pl-PL" dirty="0"/>
            <a:t>poręczenie społeczne </a:t>
          </a:r>
        </a:p>
      </dgm:t>
    </dgm:pt>
    <dgm:pt modelId="{7A31B3B2-8BCF-4B64-AA67-F3361CB0F67C}" type="parTrans" cxnId="{4DA2889B-0299-4F3D-93F7-FA79FC525A52}">
      <dgm:prSet/>
      <dgm:spPr/>
      <dgm:t>
        <a:bodyPr/>
        <a:lstStyle/>
        <a:p>
          <a:endParaRPr lang="pl-PL"/>
        </a:p>
      </dgm:t>
    </dgm:pt>
    <dgm:pt modelId="{B2946DBA-8CF8-4D1C-BC67-9EF1C9C6E846}" type="sibTrans" cxnId="{4DA2889B-0299-4F3D-93F7-FA79FC525A52}">
      <dgm:prSet/>
      <dgm:spPr/>
      <dgm:t>
        <a:bodyPr/>
        <a:lstStyle/>
        <a:p>
          <a:endParaRPr lang="pl-PL"/>
        </a:p>
      </dgm:t>
    </dgm:pt>
    <dgm:pt modelId="{B37E5F64-D21E-45F2-BB10-BDED02007858}">
      <dgm:prSet/>
      <dgm:spPr/>
      <dgm:t>
        <a:bodyPr/>
        <a:lstStyle/>
        <a:p>
          <a:pPr algn="just" rtl="0"/>
          <a:r>
            <a:rPr lang="pl-PL" dirty="0"/>
            <a:t>poręczenie osoby godnej zaufania</a:t>
          </a:r>
        </a:p>
      </dgm:t>
    </dgm:pt>
    <dgm:pt modelId="{555374C4-A834-4AD4-ACDC-B0C239E08A90}" type="parTrans" cxnId="{3ED6750E-00EA-453B-9A11-94C3AC62ABD3}">
      <dgm:prSet/>
      <dgm:spPr/>
      <dgm:t>
        <a:bodyPr/>
        <a:lstStyle/>
        <a:p>
          <a:endParaRPr lang="pl-PL"/>
        </a:p>
      </dgm:t>
    </dgm:pt>
    <dgm:pt modelId="{12AF8142-0B92-49EF-9719-6FD9D1253DC6}" type="sibTrans" cxnId="{3ED6750E-00EA-453B-9A11-94C3AC62ABD3}">
      <dgm:prSet/>
      <dgm:spPr/>
      <dgm:t>
        <a:bodyPr/>
        <a:lstStyle/>
        <a:p>
          <a:endParaRPr lang="pl-PL"/>
        </a:p>
      </dgm:t>
    </dgm:pt>
    <dgm:pt modelId="{A5AD569A-1C4A-4DD1-B488-C342BA2A997C}">
      <dgm:prSet/>
      <dgm:spPr/>
      <dgm:t>
        <a:bodyPr/>
        <a:lstStyle/>
        <a:p>
          <a:pPr algn="just" rtl="0"/>
          <a:r>
            <a:rPr lang="pl-PL" dirty="0"/>
            <a:t>dozór policji</a:t>
          </a:r>
        </a:p>
      </dgm:t>
    </dgm:pt>
    <dgm:pt modelId="{9CC5CED8-E35C-4908-BB69-A69190B75990}" type="parTrans" cxnId="{58107CFB-A826-492D-A468-CC29545AB927}">
      <dgm:prSet/>
      <dgm:spPr/>
      <dgm:t>
        <a:bodyPr/>
        <a:lstStyle/>
        <a:p>
          <a:endParaRPr lang="pl-PL"/>
        </a:p>
      </dgm:t>
    </dgm:pt>
    <dgm:pt modelId="{2A9F8DD1-4707-420D-8FE1-39DAF5E766F7}" type="sibTrans" cxnId="{58107CFB-A826-492D-A468-CC29545AB927}">
      <dgm:prSet/>
      <dgm:spPr/>
      <dgm:t>
        <a:bodyPr/>
        <a:lstStyle/>
        <a:p>
          <a:endParaRPr lang="pl-PL"/>
        </a:p>
      </dgm:t>
    </dgm:pt>
    <dgm:pt modelId="{2CAEAC2D-7F3F-4826-B5AE-FE01AA7468C4}">
      <dgm:prSet/>
      <dgm:spPr/>
      <dgm:t>
        <a:bodyPr/>
        <a:lstStyle/>
        <a:p>
          <a:pPr algn="just" rtl="0"/>
          <a:r>
            <a:rPr lang="pl-PL" dirty="0"/>
            <a:t>dozór warunkowy policji </a:t>
          </a:r>
        </a:p>
      </dgm:t>
    </dgm:pt>
    <dgm:pt modelId="{30B74C83-30EC-4F38-9413-BDF67B4E1EDE}" type="parTrans" cxnId="{0E8E9709-C3C4-41AB-A6D2-EE3C53C3A831}">
      <dgm:prSet/>
      <dgm:spPr/>
      <dgm:t>
        <a:bodyPr/>
        <a:lstStyle/>
        <a:p>
          <a:endParaRPr lang="pl-PL"/>
        </a:p>
      </dgm:t>
    </dgm:pt>
    <dgm:pt modelId="{6DE429F1-414A-43D1-9FE8-760E5E13A648}" type="sibTrans" cxnId="{0E8E9709-C3C4-41AB-A6D2-EE3C53C3A831}">
      <dgm:prSet/>
      <dgm:spPr/>
      <dgm:t>
        <a:bodyPr/>
        <a:lstStyle/>
        <a:p>
          <a:endParaRPr lang="pl-PL"/>
        </a:p>
      </dgm:t>
    </dgm:pt>
    <dgm:pt modelId="{CFC55ADE-BA5C-40C6-BFC8-B0C2A43183AA}">
      <dgm:prSet/>
      <dgm:spPr/>
      <dgm:t>
        <a:bodyPr/>
        <a:lstStyle/>
        <a:p>
          <a:pPr algn="just" rtl="0"/>
          <a:r>
            <a:rPr lang="pl-PL" dirty="0"/>
            <a:t>nakaz opuszczenia lokalu zajmowanego wspólnie z pokrzywdzonym </a:t>
          </a:r>
        </a:p>
      </dgm:t>
    </dgm:pt>
    <dgm:pt modelId="{F7C75C1B-5979-4AC5-9E36-C61FFB84B6FC}" type="parTrans" cxnId="{C8BD1917-D032-4803-A199-C313466F867E}">
      <dgm:prSet/>
      <dgm:spPr/>
      <dgm:t>
        <a:bodyPr/>
        <a:lstStyle/>
        <a:p>
          <a:endParaRPr lang="pl-PL"/>
        </a:p>
      </dgm:t>
    </dgm:pt>
    <dgm:pt modelId="{43335E9D-DB54-4573-BE8D-6CE7D036C2AA}" type="sibTrans" cxnId="{C8BD1917-D032-4803-A199-C313466F867E}">
      <dgm:prSet/>
      <dgm:spPr/>
      <dgm:t>
        <a:bodyPr/>
        <a:lstStyle/>
        <a:p>
          <a:endParaRPr lang="pl-PL"/>
        </a:p>
      </dgm:t>
    </dgm:pt>
    <dgm:pt modelId="{BE0C401F-818C-4B89-AF26-9123AA53CD13}">
      <dgm:prSet/>
      <dgm:spPr/>
      <dgm:t>
        <a:bodyPr/>
        <a:lstStyle/>
        <a:p>
          <a:pPr algn="just" rtl="0"/>
          <a:r>
            <a:rPr lang="pl-PL" dirty="0"/>
            <a:t>zawieszenie w wykonywaniu czynności służbowych lub wykonywaniu zawodu lub ubiegania się o zamówienia publiczne </a:t>
          </a:r>
        </a:p>
      </dgm:t>
    </dgm:pt>
    <dgm:pt modelId="{9B78C7EA-1B6F-484D-BFE8-40524D62C590}" type="parTrans" cxnId="{9BE207B6-BF73-4E86-835C-718F3B855415}">
      <dgm:prSet/>
      <dgm:spPr/>
      <dgm:t>
        <a:bodyPr/>
        <a:lstStyle/>
        <a:p>
          <a:endParaRPr lang="pl-PL"/>
        </a:p>
      </dgm:t>
    </dgm:pt>
    <dgm:pt modelId="{DB2FBED2-9E81-4564-8503-C0100D37A6A3}" type="sibTrans" cxnId="{9BE207B6-BF73-4E86-835C-718F3B855415}">
      <dgm:prSet/>
      <dgm:spPr/>
      <dgm:t>
        <a:bodyPr/>
        <a:lstStyle/>
        <a:p>
          <a:endParaRPr lang="pl-PL"/>
        </a:p>
      </dgm:t>
    </dgm:pt>
    <dgm:pt modelId="{183B9603-EE11-4A67-B749-5FD8F61D5A4E}">
      <dgm:prSet/>
      <dgm:spPr/>
      <dgm:t>
        <a:bodyPr/>
        <a:lstStyle/>
        <a:p>
          <a:pPr algn="just" rtl="0"/>
          <a:r>
            <a:rPr lang="pl-PL" dirty="0"/>
            <a:t>zakaz opuszczania kraju</a:t>
          </a:r>
        </a:p>
      </dgm:t>
    </dgm:pt>
    <dgm:pt modelId="{187D7BB5-779D-426F-9A50-075B69F0DAF5}" type="parTrans" cxnId="{5DD0A28A-5C52-48C9-9860-CD1C4FD6B711}">
      <dgm:prSet/>
      <dgm:spPr/>
      <dgm:t>
        <a:bodyPr/>
        <a:lstStyle/>
        <a:p>
          <a:endParaRPr lang="pl-PL"/>
        </a:p>
      </dgm:t>
    </dgm:pt>
    <dgm:pt modelId="{121AC0B3-A9D8-4A79-89D8-2244E20A32BD}" type="sibTrans" cxnId="{5DD0A28A-5C52-48C9-9860-CD1C4FD6B711}">
      <dgm:prSet/>
      <dgm:spPr/>
      <dgm:t>
        <a:bodyPr/>
        <a:lstStyle/>
        <a:p>
          <a:endParaRPr lang="pl-PL"/>
        </a:p>
      </dgm:t>
    </dgm:pt>
    <dgm:pt modelId="{22EDBB58-3F9B-40C7-B7A3-428451AC8E2B}" type="pres">
      <dgm:prSet presAssocID="{B367E20C-2B41-4F77-A2BA-FF9721E4DF17}" presName="Name0" presStyleCnt="0">
        <dgm:presLayoutVars>
          <dgm:dir/>
          <dgm:animLvl val="lvl"/>
          <dgm:resizeHandles val="exact"/>
        </dgm:presLayoutVars>
      </dgm:prSet>
      <dgm:spPr/>
    </dgm:pt>
    <dgm:pt modelId="{2F2AC9ED-4592-4244-AD73-71DEBA140D1D}" type="pres">
      <dgm:prSet presAssocID="{C80990AE-0CC0-4736-8F7A-EAE286DD170A}" presName="composite" presStyleCnt="0"/>
      <dgm:spPr/>
    </dgm:pt>
    <dgm:pt modelId="{E9B621B1-E1B5-43CE-858B-E5B395778420}" type="pres">
      <dgm:prSet presAssocID="{C80990AE-0CC0-4736-8F7A-EAE286DD170A}" presName="parTx" presStyleLbl="alignNode1" presStyleIdx="0" presStyleCnt="2" custScaleX="84550">
        <dgm:presLayoutVars>
          <dgm:chMax val="0"/>
          <dgm:chPref val="0"/>
          <dgm:bulletEnabled val="1"/>
        </dgm:presLayoutVars>
      </dgm:prSet>
      <dgm:spPr/>
    </dgm:pt>
    <dgm:pt modelId="{10CD5762-16BE-4D1C-83E0-197E775C8687}" type="pres">
      <dgm:prSet presAssocID="{C80990AE-0CC0-4736-8F7A-EAE286DD170A}" presName="desTx" presStyleLbl="alignAccFollowNode1" presStyleIdx="0" presStyleCnt="2" custScaleX="83241" custLinFactNeighborX="884" custLinFactNeighborY="-266">
        <dgm:presLayoutVars>
          <dgm:bulletEnabled val="1"/>
        </dgm:presLayoutVars>
      </dgm:prSet>
      <dgm:spPr/>
    </dgm:pt>
    <dgm:pt modelId="{346AA9F3-5936-47C3-99F8-61542812BA80}" type="pres">
      <dgm:prSet presAssocID="{00F30D4E-68BD-4FF2-BE72-274A653890A8}" presName="space" presStyleCnt="0"/>
      <dgm:spPr/>
    </dgm:pt>
    <dgm:pt modelId="{4E7E85DA-8D42-45F4-9148-51FFA5DCF6F7}" type="pres">
      <dgm:prSet presAssocID="{E401F05E-902E-4721-AC84-28C689AF5865}" presName="composite" presStyleCnt="0"/>
      <dgm:spPr/>
    </dgm:pt>
    <dgm:pt modelId="{53EF6203-EA59-4043-8F3C-CDCA394C312B}" type="pres">
      <dgm:prSet presAssocID="{E401F05E-902E-4721-AC84-28C689AF5865}" presName="parTx" presStyleLbl="alignNode1" presStyleIdx="1" presStyleCnt="2">
        <dgm:presLayoutVars>
          <dgm:chMax val="0"/>
          <dgm:chPref val="0"/>
          <dgm:bulletEnabled val="1"/>
        </dgm:presLayoutVars>
      </dgm:prSet>
      <dgm:spPr/>
    </dgm:pt>
    <dgm:pt modelId="{7CD2D1C6-227D-47F7-B4F5-AF42275203FA}" type="pres">
      <dgm:prSet presAssocID="{E401F05E-902E-4721-AC84-28C689AF5865}" presName="desTx" presStyleLbl="alignAccFollowNode1" presStyleIdx="1" presStyleCnt="2">
        <dgm:presLayoutVars>
          <dgm:bulletEnabled val="1"/>
        </dgm:presLayoutVars>
      </dgm:prSet>
      <dgm:spPr/>
    </dgm:pt>
  </dgm:ptLst>
  <dgm:cxnLst>
    <dgm:cxn modelId="{8C577400-5ED8-4EEA-9452-46A6EC05DB34}" type="presOf" srcId="{660E320F-C1A2-4D7D-B84D-4529DE2D8E30}" destId="{7CD2D1C6-227D-47F7-B4F5-AF42275203FA}" srcOrd="0" destOrd="1" presId="urn:microsoft.com/office/officeart/2005/8/layout/hList1"/>
    <dgm:cxn modelId="{6BC96908-6CCE-4624-996A-AA45EE16EA8C}" srcId="{B367E20C-2B41-4F77-A2BA-FF9721E4DF17}" destId="{C80990AE-0CC0-4736-8F7A-EAE286DD170A}" srcOrd="0" destOrd="0" parTransId="{C3C761F4-8350-4D0C-B51C-91882DC03B88}" sibTransId="{00F30D4E-68BD-4FF2-BE72-274A653890A8}"/>
    <dgm:cxn modelId="{0E8E9709-C3C4-41AB-A6D2-EE3C53C3A831}" srcId="{E401F05E-902E-4721-AC84-28C689AF5865}" destId="{2CAEAC2D-7F3F-4826-B5AE-FE01AA7468C4}" srcOrd="4" destOrd="0" parTransId="{30B74C83-30EC-4F38-9413-BDF67B4E1EDE}" sibTransId="{6DE429F1-414A-43D1-9FE8-760E5E13A648}"/>
    <dgm:cxn modelId="{6F7A3B0B-302A-4D9C-82F3-3183161BD22B}" type="presOf" srcId="{C80990AE-0CC0-4736-8F7A-EAE286DD170A}" destId="{E9B621B1-E1B5-43CE-858B-E5B395778420}" srcOrd="0" destOrd="0" presId="urn:microsoft.com/office/officeart/2005/8/layout/hList1"/>
    <dgm:cxn modelId="{3ED6750E-00EA-453B-9A11-94C3AC62ABD3}" srcId="{E401F05E-902E-4721-AC84-28C689AF5865}" destId="{B37E5F64-D21E-45F2-BB10-BDED02007858}" srcOrd="2" destOrd="0" parTransId="{555374C4-A834-4AD4-ACDC-B0C239E08A90}" sibTransId="{12AF8142-0B92-49EF-9719-6FD9D1253DC6}"/>
    <dgm:cxn modelId="{C8BD1917-D032-4803-A199-C313466F867E}" srcId="{E401F05E-902E-4721-AC84-28C689AF5865}" destId="{CFC55ADE-BA5C-40C6-BFC8-B0C2A43183AA}" srcOrd="5" destOrd="0" parTransId="{F7C75C1B-5979-4AC5-9E36-C61FFB84B6FC}" sibTransId="{43335E9D-DB54-4573-BE8D-6CE7D036C2AA}"/>
    <dgm:cxn modelId="{4D05B91D-19DD-4A1C-9A38-BD6C3522FFAB}" type="presOf" srcId="{183B9603-EE11-4A67-B749-5FD8F61D5A4E}" destId="{7CD2D1C6-227D-47F7-B4F5-AF42275203FA}" srcOrd="0" destOrd="7" presId="urn:microsoft.com/office/officeart/2005/8/layout/hList1"/>
    <dgm:cxn modelId="{5529C644-F8B2-40DB-BF90-9CB4EDA0BF96}" type="presOf" srcId="{B252236D-8E4A-4CC0-AED1-123118CF0855}" destId="{10CD5762-16BE-4D1C-83E0-197E775C8687}" srcOrd="0" destOrd="0" presId="urn:microsoft.com/office/officeart/2005/8/layout/hList1"/>
    <dgm:cxn modelId="{AECAFA67-F8FA-44E4-A791-3585A92E8E01}" srcId="{B367E20C-2B41-4F77-A2BA-FF9721E4DF17}" destId="{E401F05E-902E-4721-AC84-28C689AF5865}" srcOrd="1" destOrd="0" parTransId="{613DFA59-AA32-48B2-87B9-36EA27C73F80}" sibTransId="{D64098CD-8299-4AB3-9854-CC0EB388223C}"/>
    <dgm:cxn modelId="{73FA0F56-6B52-4DF7-8E70-20C41479B817}" type="presOf" srcId="{CFC55ADE-BA5C-40C6-BFC8-B0C2A43183AA}" destId="{7CD2D1C6-227D-47F7-B4F5-AF42275203FA}" srcOrd="0" destOrd="5" presId="urn:microsoft.com/office/officeart/2005/8/layout/hList1"/>
    <dgm:cxn modelId="{5DD0A28A-5C52-48C9-9860-CD1C4FD6B711}" srcId="{E401F05E-902E-4721-AC84-28C689AF5865}" destId="{183B9603-EE11-4A67-B749-5FD8F61D5A4E}" srcOrd="7" destOrd="0" parTransId="{187D7BB5-779D-426F-9A50-075B69F0DAF5}" sibTransId="{121AC0B3-A9D8-4A79-89D8-2244E20A32BD}"/>
    <dgm:cxn modelId="{6FF2CC8C-6844-48EF-89E9-22B65F910455}" srcId="{C80990AE-0CC0-4736-8F7A-EAE286DD170A}" destId="{B252236D-8E4A-4CC0-AED1-123118CF0855}" srcOrd="0" destOrd="0" parTransId="{7DFCD42A-3351-4708-9C35-4B345C7FBF88}" sibTransId="{AAF8CFDE-906E-4369-BA58-9D195C8C76D2}"/>
    <dgm:cxn modelId="{4DA2889B-0299-4F3D-93F7-FA79FC525A52}" srcId="{E401F05E-902E-4721-AC84-28C689AF5865}" destId="{660E320F-C1A2-4D7D-B84D-4529DE2D8E30}" srcOrd="1" destOrd="0" parTransId="{7A31B3B2-8BCF-4B64-AA67-F3361CB0F67C}" sibTransId="{B2946DBA-8CF8-4D1C-BC67-9EF1C9C6E846}"/>
    <dgm:cxn modelId="{913F61A2-578E-4081-AFD8-86DF80E5B73C}" type="presOf" srcId="{2CAEAC2D-7F3F-4826-B5AE-FE01AA7468C4}" destId="{7CD2D1C6-227D-47F7-B4F5-AF42275203FA}" srcOrd="0" destOrd="4" presId="urn:microsoft.com/office/officeart/2005/8/layout/hList1"/>
    <dgm:cxn modelId="{BCD927B3-54C0-42E6-B14A-85AA13F5A7D4}" type="presOf" srcId="{E401F05E-902E-4721-AC84-28C689AF5865}" destId="{53EF6203-EA59-4043-8F3C-CDCA394C312B}" srcOrd="0" destOrd="0" presId="urn:microsoft.com/office/officeart/2005/8/layout/hList1"/>
    <dgm:cxn modelId="{9BE207B6-BF73-4E86-835C-718F3B855415}" srcId="{E401F05E-902E-4721-AC84-28C689AF5865}" destId="{BE0C401F-818C-4B89-AF26-9123AA53CD13}" srcOrd="6" destOrd="0" parTransId="{9B78C7EA-1B6F-484D-BFE8-40524D62C590}" sibTransId="{DB2FBED2-9E81-4564-8503-C0100D37A6A3}"/>
    <dgm:cxn modelId="{9B838CC1-1D05-4990-AE8E-FFD6FF375F1A}" type="presOf" srcId="{B367E20C-2B41-4F77-A2BA-FF9721E4DF17}" destId="{22EDBB58-3F9B-40C7-B7A3-428451AC8E2B}" srcOrd="0" destOrd="0" presId="urn:microsoft.com/office/officeart/2005/8/layout/hList1"/>
    <dgm:cxn modelId="{7088EBC4-2F25-4432-A955-1458C9FA0803}" type="presOf" srcId="{A5AD569A-1C4A-4DD1-B488-C342BA2A997C}" destId="{7CD2D1C6-227D-47F7-B4F5-AF42275203FA}" srcOrd="0" destOrd="3" presId="urn:microsoft.com/office/officeart/2005/8/layout/hList1"/>
    <dgm:cxn modelId="{B4C359D0-5D40-47EB-8180-EC1E98D22B83}" type="presOf" srcId="{B37E5F64-D21E-45F2-BB10-BDED02007858}" destId="{7CD2D1C6-227D-47F7-B4F5-AF42275203FA}" srcOrd="0" destOrd="2" presId="urn:microsoft.com/office/officeart/2005/8/layout/hList1"/>
    <dgm:cxn modelId="{A0A0C6DC-7B3F-4D90-A84D-B5EEA6232EEF}" srcId="{E401F05E-902E-4721-AC84-28C689AF5865}" destId="{A35D0753-8B5B-4D96-B64F-9F9024ECA3B0}" srcOrd="0" destOrd="0" parTransId="{30C60C01-D563-46F8-907A-A7C64830B10B}" sibTransId="{6A0961E6-AD04-4968-AA7B-0F113E5722CA}"/>
    <dgm:cxn modelId="{F41ECDF8-323C-49A8-8168-594EC3B246CE}" type="presOf" srcId="{BE0C401F-818C-4B89-AF26-9123AA53CD13}" destId="{7CD2D1C6-227D-47F7-B4F5-AF42275203FA}" srcOrd="0" destOrd="6" presId="urn:microsoft.com/office/officeart/2005/8/layout/hList1"/>
    <dgm:cxn modelId="{E6A773FA-0794-4AE8-856D-70C1E0370046}" type="presOf" srcId="{A35D0753-8B5B-4D96-B64F-9F9024ECA3B0}" destId="{7CD2D1C6-227D-47F7-B4F5-AF42275203FA}" srcOrd="0" destOrd="0" presId="urn:microsoft.com/office/officeart/2005/8/layout/hList1"/>
    <dgm:cxn modelId="{58107CFB-A826-492D-A468-CC29545AB927}" srcId="{E401F05E-902E-4721-AC84-28C689AF5865}" destId="{A5AD569A-1C4A-4DD1-B488-C342BA2A997C}" srcOrd="3" destOrd="0" parTransId="{9CC5CED8-E35C-4908-BB69-A69190B75990}" sibTransId="{2A9F8DD1-4707-420D-8FE1-39DAF5E766F7}"/>
    <dgm:cxn modelId="{3950B613-FDDC-4C15-BE7D-627A160B2E10}" type="presParOf" srcId="{22EDBB58-3F9B-40C7-B7A3-428451AC8E2B}" destId="{2F2AC9ED-4592-4244-AD73-71DEBA140D1D}" srcOrd="0" destOrd="0" presId="urn:microsoft.com/office/officeart/2005/8/layout/hList1"/>
    <dgm:cxn modelId="{22E406B3-E021-47B3-A16B-152D91F94040}" type="presParOf" srcId="{2F2AC9ED-4592-4244-AD73-71DEBA140D1D}" destId="{E9B621B1-E1B5-43CE-858B-E5B395778420}" srcOrd="0" destOrd="0" presId="urn:microsoft.com/office/officeart/2005/8/layout/hList1"/>
    <dgm:cxn modelId="{1D5889E7-BC92-4A2D-9E83-5C8EB566F17A}" type="presParOf" srcId="{2F2AC9ED-4592-4244-AD73-71DEBA140D1D}" destId="{10CD5762-16BE-4D1C-83E0-197E775C8687}" srcOrd="1" destOrd="0" presId="urn:microsoft.com/office/officeart/2005/8/layout/hList1"/>
    <dgm:cxn modelId="{1A0733DC-7395-4747-88DA-895055461149}" type="presParOf" srcId="{22EDBB58-3F9B-40C7-B7A3-428451AC8E2B}" destId="{346AA9F3-5936-47C3-99F8-61542812BA80}" srcOrd="1" destOrd="0" presId="urn:microsoft.com/office/officeart/2005/8/layout/hList1"/>
    <dgm:cxn modelId="{4E25D81C-42BF-4E11-AA68-ED4A1AF167EF}" type="presParOf" srcId="{22EDBB58-3F9B-40C7-B7A3-428451AC8E2B}" destId="{4E7E85DA-8D42-45F4-9148-51FFA5DCF6F7}" srcOrd="2" destOrd="0" presId="urn:microsoft.com/office/officeart/2005/8/layout/hList1"/>
    <dgm:cxn modelId="{51028CF5-C40F-45CF-956F-CB09067ECFE3}" type="presParOf" srcId="{4E7E85DA-8D42-45F4-9148-51FFA5DCF6F7}" destId="{53EF6203-EA59-4043-8F3C-CDCA394C312B}" srcOrd="0" destOrd="0" presId="urn:microsoft.com/office/officeart/2005/8/layout/hList1"/>
    <dgm:cxn modelId="{46456AF2-9BBA-4085-9D47-1E1D56B35E4B}" type="presParOf" srcId="{4E7E85DA-8D42-45F4-9148-51FFA5DCF6F7}" destId="{7CD2D1C6-227D-47F7-B4F5-AF42275203F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621B1-E1B5-43CE-858B-E5B395778420}">
      <dsp:nvSpPr>
        <dsp:cNvPr id="0" name=""/>
        <dsp:cNvSpPr/>
      </dsp:nvSpPr>
      <dsp:spPr>
        <a:xfrm>
          <a:off x="6424" y="339714"/>
          <a:ext cx="3812333" cy="547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a:t>Izolacyjne </a:t>
          </a:r>
        </a:p>
      </dsp:txBody>
      <dsp:txXfrm>
        <a:off x="6424" y="339714"/>
        <a:ext cx="3812333" cy="547200"/>
      </dsp:txXfrm>
    </dsp:sp>
    <dsp:sp modelId="{10CD5762-16BE-4D1C-83E0-197E775C8687}">
      <dsp:nvSpPr>
        <dsp:cNvPr id="0" name=""/>
        <dsp:cNvSpPr/>
      </dsp:nvSpPr>
      <dsp:spPr>
        <a:xfrm>
          <a:off x="75794" y="877480"/>
          <a:ext cx="3753310" cy="354653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pl-PL" sz="1900" kern="1200"/>
            <a:t>Tymczasowe aresztowanie </a:t>
          </a:r>
        </a:p>
      </dsp:txBody>
      <dsp:txXfrm>
        <a:off x="75794" y="877480"/>
        <a:ext cx="3753310" cy="3546539"/>
      </dsp:txXfrm>
    </dsp:sp>
    <dsp:sp modelId="{53EF6203-EA59-4043-8F3C-CDCA394C312B}">
      <dsp:nvSpPr>
        <dsp:cNvPr id="0" name=""/>
        <dsp:cNvSpPr/>
      </dsp:nvSpPr>
      <dsp:spPr>
        <a:xfrm>
          <a:off x="4450012" y="339714"/>
          <a:ext cx="4508968" cy="547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dirty="0" err="1"/>
            <a:t>Nieizolacyjne</a:t>
          </a:r>
          <a:r>
            <a:rPr lang="pl-PL" sz="1900" kern="1200" dirty="0"/>
            <a:t> </a:t>
          </a:r>
        </a:p>
      </dsp:txBody>
      <dsp:txXfrm>
        <a:off x="4450012" y="339714"/>
        <a:ext cx="4508968" cy="547200"/>
      </dsp:txXfrm>
    </dsp:sp>
    <dsp:sp modelId="{7CD2D1C6-227D-47F7-B4F5-AF42275203FA}">
      <dsp:nvSpPr>
        <dsp:cNvPr id="0" name=""/>
        <dsp:cNvSpPr/>
      </dsp:nvSpPr>
      <dsp:spPr>
        <a:xfrm>
          <a:off x="4450012" y="886914"/>
          <a:ext cx="4508968" cy="354653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rtl="0">
            <a:lnSpc>
              <a:spcPct val="90000"/>
            </a:lnSpc>
            <a:spcBef>
              <a:spcPct val="0"/>
            </a:spcBef>
            <a:spcAft>
              <a:spcPct val="15000"/>
            </a:spcAft>
            <a:buChar char="•"/>
          </a:pPr>
          <a:r>
            <a:rPr lang="pl-PL" sz="1900" kern="1200" dirty="0"/>
            <a:t>poręczenie majątkowe</a:t>
          </a:r>
        </a:p>
        <a:p>
          <a:pPr marL="171450" lvl="1" indent="-171450" algn="just" defTabSz="844550" rtl="0">
            <a:lnSpc>
              <a:spcPct val="90000"/>
            </a:lnSpc>
            <a:spcBef>
              <a:spcPct val="0"/>
            </a:spcBef>
            <a:spcAft>
              <a:spcPct val="15000"/>
            </a:spcAft>
            <a:buChar char="•"/>
          </a:pPr>
          <a:r>
            <a:rPr lang="pl-PL" sz="1900" kern="1200" dirty="0"/>
            <a:t>poręczenie społeczne </a:t>
          </a:r>
        </a:p>
        <a:p>
          <a:pPr marL="171450" lvl="1" indent="-171450" algn="just" defTabSz="844550" rtl="0">
            <a:lnSpc>
              <a:spcPct val="90000"/>
            </a:lnSpc>
            <a:spcBef>
              <a:spcPct val="0"/>
            </a:spcBef>
            <a:spcAft>
              <a:spcPct val="15000"/>
            </a:spcAft>
            <a:buChar char="•"/>
          </a:pPr>
          <a:r>
            <a:rPr lang="pl-PL" sz="1900" kern="1200" dirty="0"/>
            <a:t>poręczenie osoby godnej zaufania</a:t>
          </a:r>
        </a:p>
        <a:p>
          <a:pPr marL="171450" lvl="1" indent="-171450" algn="just" defTabSz="844550" rtl="0">
            <a:lnSpc>
              <a:spcPct val="90000"/>
            </a:lnSpc>
            <a:spcBef>
              <a:spcPct val="0"/>
            </a:spcBef>
            <a:spcAft>
              <a:spcPct val="15000"/>
            </a:spcAft>
            <a:buChar char="•"/>
          </a:pPr>
          <a:r>
            <a:rPr lang="pl-PL" sz="1900" kern="1200" dirty="0"/>
            <a:t>dozór policji</a:t>
          </a:r>
        </a:p>
        <a:p>
          <a:pPr marL="171450" lvl="1" indent="-171450" algn="just" defTabSz="844550" rtl="0">
            <a:lnSpc>
              <a:spcPct val="90000"/>
            </a:lnSpc>
            <a:spcBef>
              <a:spcPct val="0"/>
            </a:spcBef>
            <a:spcAft>
              <a:spcPct val="15000"/>
            </a:spcAft>
            <a:buChar char="•"/>
          </a:pPr>
          <a:r>
            <a:rPr lang="pl-PL" sz="1900" kern="1200" dirty="0"/>
            <a:t>dozór warunkowy policji </a:t>
          </a:r>
        </a:p>
        <a:p>
          <a:pPr marL="171450" lvl="1" indent="-171450" algn="just" defTabSz="844550" rtl="0">
            <a:lnSpc>
              <a:spcPct val="90000"/>
            </a:lnSpc>
            <a:spcBef>
              <a:spcPct val="0"/>
            </a:spcBef>
            <a:spcAft>
              <a:spcPct val="15000"/>
            </a:spcAft>
            <a:buChar char="•"/>
          </a:pPr>
          <a:r>
            <a:rPr lang="pl-PL" sz="1900" kern="1200" dirty="0"/>
            <a:t>nakaz opuszczenia lokalu zajmowanego wspólnie z pokrzywdzonym </a:t>
          </a:r>
        </a:p>
        <a:p>
          <a:pPr marL="171450" lvl="1" indent="-171450" algn="just" defTabSz="844550" rtl="0">
            <a:lnSpc>
              <a:spcPct val="90000"/>
            </a:lnSpc>
            <a:spcBef>
              <a:spcPct val="0"/>
            </a:spcBef>
            <a:spcAft>
              <a:spcPct val="15000"/>
            </a:spcAft>
            <a:buChar char="•"/>
          </a:pPr>
          <a:r>
            <a:rPr lang="pl-PL" sz="1900" kern="1200" dirty="0"/>
            <a:t>zawieszenie w wykonywaniu czynności służbowych lub wykonywaniu zawodu lub ubiegania się o zamówienia publiczne </a:t>
          </a:r>
        </a:p>
        <a:p>
          <a:pPr marL="171450" lvl="1" indent="-171450" algn="just" defTabSz="844550" rtl="0">
            <a:lnSpc>
              <a:spcPct val="90000"/>
            </a:lnSpc>
            <a:spcBef>
              <a:spcPct val="0"/>
            </a:spcBef>
            <a:spcAft>
              <a:spcPct val="15000"/>
            </a:spcAft>
            <a:buChar char="•"/>
          </a:pPr>
          <a:r>
            <a:rPr lang="pl-PL" sz="1900" kern="1200" dirty="0"/>
            <a:t>zakaz opuszczania kraju</a:t>
          </a:r>
        </a:p>
      </dsp:txBody>
      <dsp:txXfrm>
        <a:off x="4450012" y="886914"/>
        <a:ext cx="4508968" cy="354653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27326C-F277-4C17-8033-533DCC5ABADA}"/>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17A6D27D-E055-49F6-89FD-E2B231C55F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6586600-F51A-47D9-9A4A-F744A818C894}"/>
              </a:ext>
            </a:extLst>
          </p:cNvPr>
          <p:cNvSpPr>
            <a:spLocks noGrp="1"/>
          </p:cNvSpPr>
          <p:nvPr>
            <p:ph type="dt" sz="half" idx="10"/>
          </p:nvPr>
        </p:nvSpPr>
        <p:spPr/>
        <p:txBody>
          <a:bodyPr/>
          <a:lstStyle/>
          <a:p>
            <a:fld id="{85D26881-756B-4734-BADA-785767AD0144}" type="datetimeFigureOut">
              <a:rPr lang="pl-PL" smtClean="0"/>
              <a:t>29.11.2024</a:t>
            </a:fld>
            <a:endParaRPr lang="pl-PL"/>
          </a:p>
        </p:txBody>
      </p:sp>
      <p:sp>
        <p:nvSpPr>
          <p:cNvPr id="5" name="Symbol zastępczy stopki 4">
            <a:extLst>
              <a:ext uri="{FF2B5EF4-FFF2-40B4-BE49-F238E27FC236}">
                <a16:creationId xmlns:a16="http://schemas.microsoft.com/office/drawing/2014/main" id="{A0F2B556-B7B0-4007-86E3-1C291ECD57B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AE24068-3E0F-435D-89F4-5FD8C505DB0A}"/>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228300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E4B844-0EDD-4963-8EED-4CF33F0B6FA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76F8B434-AB00-4E83-8305-ADD61C8D951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45B56F2-9A7C-4236-9BED-295AD7C588CC}"/>
              </a:ext>
            </a:extLst>
          </p:cNvPr>
          <p:cNvSpPr>
            <a:spLocks noGrp="1"/>
          </p:cNvSpPr>
          <p:nvPr>
            <p:ph type="dt" sz="half" idx="10"/>
          </p:nvPr>
        </p:nvSpPr>
        <p:spPr/>
        <p:txBody>
          <a:bodyPr/>
          <a:lstStyle/>
          <a:p>
            <a:fld id="{85D26881-756B-4734-BADA-785767AD0144}" type="datetimeFigureOut">
              <a:rPr lang="pl-PL" smtClean="0"/>
              <a:t>29.11.2024</a:t>
            </a:fld>
            <a:endParaRPr lang="pl-PL"/>
          </a:p>
        </p:txBody>
      </p:sp>
      <p:sp>
        <p:nvSpPr>
          <p:cNvPr id="5" name="Symbol zastępczy stopki 4">
            <a:extLst>
              <a:ext uri="{FF2B5EF4-FFF2-40B4-BE49-F238E27FC236}">
                <a16:creationId xmlns:a16="http://schemas.microsoft.com/office/drawing/2014/main" id="{C3518AF2-8831-41BE-83E1-B1F441824FB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79955F3-3371-4645-9B25-FF258C8518B1}"/>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1212551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0B4CB46F-4E40-42A6-8A22-B7FB53D37657}"/>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E5EA62E-5119-4379-88C4-2BF1036078C9}"/>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FCB291F-5A94-4C76-AE3B-C38DBEBB5F68}"/>
              </a:ext>
            </a:extLst>
          </p:cNvPr>
          <p:cNvSpPr>
            <a:spLocks noGrp="1"/>
          </p:cNvSpPr>
          <p:nvPr>
            <p:ph type="dt" sz="half" idx="10"/>
          </p:nvPr>
        </p:nvSpPr>
        <p:spPr/>
        <p:txBody>
          <a:bodyPr/>
          <a:lstStyle/>
          <a:p>
            <a:fld id="{85D26881-756B-4734-BADA-785767AD0144}" type="datetimeFigureOut">
              <a:rPr lang="pl-PL" smtClean="0"/>
              <a:t>29.11.2024</a:t>
            </a:fld>
            <a:endParaRPr lang="pl-PL"/>
          </a:p>
        </p:txBody>
      </p:sp>
      <p:sp>
        <p:nvSpPr>
          <p:cNvPr id="5" name="Symbol zastępczy stopki 4">
            <a:extLst>
              <a:ext uri="{FF2B5EF4-FFF2-40B4-BE49-F238E27FC236}">
                <a16:creationId xmlns:a16="http://schemas.microsoft.com/office/drawing/2014/main" id="{2D124B09-3093-45DE-A76C-687FFD9A08D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6980AB2-419E-4A36-9AEC-B22A8570608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81131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FAC06A-2BF2-49A9-964F-0DEA0D3D7C9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C265435-8003-4DFB-825F-0E3B1AB4559F}"/>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7834F70-9308-47A0-9F81-B55B5F7E778C}"/>
              </a:ext>
            </a:extLst>
          </p:cNvPr>
          <p:cNvSpPr>
            <a:spLocks noGrp="1"/>
          </p:cNvSpPr>
          <p:nvPr>
            <p:ph type="dt" sz="half" idx="10"/>
          </p:nvPr>
        </p:nvSpPr>
        <p:spPr/>
        <p:txBody>
          <a:bodyPr/>
          <a:lstStyle/>
          <a:p>
            <a:fld id="{85D26881-756B-4734-BADA-785767AD0144}" type="datetimeFigureOut">
              <a:rPr lang="pl-PL" smtClean="0"/>
              <a:t>29.11.2024</a:t>
            </a:fld>
            <a:endParaRPr lang="pl-PL"/>
          </a:p>
        </p:txBody>
      </p:sp>
      <p:sp>
        <p:nvSpPr>
          <p:cNvPr id="5" name="Symbol zastępczy stopki 4">
            <a:extLst>
              <a:ext uri="{FF2B5EF4-FFF2-40B4-BE49-F238E27FC236}">
                <a16:creationId xmlns:a16="http://schemas.microsoft.com/office/drawing/2014/main" id="{28ECF147-A219-455A-A755-4444A67BD25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5792014-8DD4-43D2-90E8-44E24C9C781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1972344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573C13-E093-4109-B43C-BEDF7D3FF77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0DD07C24-930F-4AED-88A7-A0FC7F4F37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0467C1A8-3617-47C6-A96B-0E12D74E2525}"/>
              </a:ext>
            </a:extLst>
          </p:cNvPr>
          <p:cNvSpPr>
            <a:spLocks noGrp="1"/>
          </p:cNvSpPr>
          <p:nvPr>
            <p:ph type="dt" sz="half" idx="10"/>
          </p:nvPr>
        </p:nvSpPr>
        <p:spPr/>
        <p:txBody>
          <a:bodyPr/>
          <a:lstStyle/>
          <a:p>
            <a:fld id="{85D26881-756B-4734-BADA-785767AD0144}" type="datetimeFigureOut">
              <a:rPr lang="pl-PL" smtClean="0"/>
              <a:t>29.11.2024</a:t>
            </a:fld>
            <a:endParaRPr lang="pl-PL"/>
          </a:p>
        </p:txBody>
      </p:sp>
      <p:sp>
        <p:nvSpPr>
          <p:cNvPr id="5" name="Symbol zastępczy stopki 4">
            <a:extLst>
              <a:ext uri="{FF2B5EF4-FFF2-40B4-BE49-F238E27FC236}">
                <a16:creationId xmlns:a16="http://schemas.microsoft.com/office/drawing/2014/main" id="{EB2754B2-1352-4214-9762-4C486997992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C90FBB5-BF5A-4D9C-AE34-C2150B47FA8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6627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5190D8-5E12-4976-B2E2-141A6FEA4FB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407D567-9414-4FA5-A3F0-3E88E35D0260}"/>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00E9B1E4-4A8F-4F05-BAF2-E8DD54986BF3}"/>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71479A90-80C1-454B-8997-D8B7909E4C9B}"/>
              </a:ext>
            </a:extLst>
          </p:cNvPr>
          <p:cNvSpPr>
            <a:spLocks noGrp="1"/>
          </p:cNvSpPr>
          <p:nvPr>
            <p:ph type="dt" sz="half" idx="10"/>
          </p:nvPr>
        </p:nvSpPr>
        <p:spPr/>
        <p:txBody>
          <a:bodyPr/>
          <a:lstStyle/>
          <a:p>
            <a:fld id="{85D26881-756B-4734-BADA-785767AD0144}" type="datetimeFigureOut">
              <a:rPr lang="pl-PL" smtClean="0"/>
              <a:t>29.11.2024</a:t>
            </a:fld>
            <a:endParaRPr lang="pl-PL"/>
          </a:p>
        </p:txBody>
      </p:sp>
      <p:sp>
        <p:nvSpPr>
          <p:cNvPr id="6" name="Symbol zastępczy stopki 5">
            <a:extLst>
              <a:ext uri="{FF2B5EF4-FFF2-40B4-BE49-F238E27FC236}">
                <a16:creationId xmlns:a16="http://schemas.microsoft.com/office/drawing/2014/main" id="{284CF88D-2854-4901-A621-1724732FE4D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1E348DF-6FA1-4E6F-82E0-E4FE0E4F15BB}"/>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046527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B7634A-4966-4C6D-9535-0EBE2B5C0BC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C40CE8F-4042-4AE0-8029-DA5E0C51AF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D7527F5B-2789-437E-B374-750C860524F3}"/>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32E053AC-3C76-4D7D-96B7-65A28F6F0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06E64B0E-7DDA-4F85-A795-D164FA0C9BF9}"/>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A639171-83F2-4361-AAD8-2819CDA2CF34}"/>
              </a:ext>
            </a:extLst>
          </p:cNvPr>
          <p:cNvSpPr>
            <a:spLocks noGrp="1"/>
          </p:cNvSpPr>
          <p:nvPr>
            <p:ph type="dt" sz="half" idx="10"/>
          </p:nvPr>
        </p:nvSpPr>
        <p:spPr/>
        <p:txBody>
          <a:bodyPr/>
          <a:lstStyle/>
          <a:p>
            <a:fld id="{85D26881-756B-4734-BADA-785767AD0144}" type="datetimeFigureOut">
              <a:rPr lang="pl-PL" smtClean="0"/>
              <a:t>29.11.2024</a:t>
            </a:fld>
            <a:endParaRPr lang="pl-PL"/>
          </a:p>
        </p:txBody>
      </p:sp>
      <p:sp>
        <p:nvSpPr>
          <p:cNvPr id="8" name="Symbol zastępczy stopki 7">
            <a:extLst>
              <a:ext uri="{FF2B5EF4-FFF2-40B4-BE49-F238E27FC236}">
                <a16:creationId xmlns:a16="http://schemas.microsoft.com/office/drawing/2014/main" id="{809929F2-6EE3-4A66-B814-55762BBF314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DB9207CC-11C0-47B2-BA32-8A107FA1CE8A}"/>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54294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682B77-6520-4457-BE22-091C1A020A1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7D3F2FC3-11B0-41FD-8D7F-7011A5364E62}"/>
              </a:ext>
            </a:extLst>
          </p:cNvPr>
          <p:cNvSpPr>
            <a:spLocks noGrp="1"/>
          </p:cNvSpPr>
          <p:nvPr>
            <p:ph type="dt" sz="half" idx="10"/>
          </p:nvPr>
        </p:nvSpPr>
        <p:spPr/>
        <p:txBody>
          <a:bodyPr/>
          <a:lstStyle/>
          <a:p>
            <a:fld id="{85D26881-756B-4734-BADA-785767AD0144}" type="datetimeFigureOut">
              <a:rPr lang="pl-PL" smtClean="0"/>
              <a:t>29.11.2024</a:t>
            </a:fld>
            <a:endParaRPr lang="pl-PL"/>
          </a:p>
        </p:txBody>
      </p:sp>
      <p:sp>
        <p:nvSpPr>
          <p:cNvPr id="4" name="Symbol zastępczy stopki 3">
            <a:extLst>
              <a:ext uri="{FF2B5EF4-FFF2-40B4-BE49-F238E27FC236}">
                <a16:creationId xmlns:a16="http://schemas.microsoft.com/office/drawing/2014/main" id="{67B0A723-9585-4F24-98EE-8AFC5841885D}"/>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71F603DD-028F-4155-BD51-D6EB88E4EDC4}"/>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690894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D44356D3-CA82-4258-BD0C-CCC752544C6A}"/>
              </a:ext>
            </a:extLst>
          </p:cNvPr>
          <p:cNvSpPr>
            <a:spLocks noGrp="1"/>
          </p:cNvSpPr>
          <p:nvPr>
            <p:ph type="dt" sz="half" idx="10"/>
          </p:nvPr>
        </p:nvSpPr>
        <p:spPr/>
        <p:txBody>
          <a:bodyPr/>
          <a:lstStyle/>
          <a:p>
            <a:fld id="{85D26881-756B-4734-BADA-785767AD0144}" type="datetimeFigureOut">
              <a:rPr lang="pl-PL" smtClean="0"/>
              <a:t>29.11.2024</a:t>
            </a:fld>
            <a:endParaRPr lang="pl-PL"/>
          </a:p>
        </p:txBody>
      </p:sp>
      <p:sp>
        <p:nvSpPr>
          <p:cNvPr id="3" name="Symbol zastępczy stopki 2">
            <a:extLst>
              <a:ext uri="{FF2B5EF4-FFF2-40B4-BE49-F238E27FC236}">
                <a16:creationId xmlns:a16="http://schemas.microsoft.com/office/drawing/2014/main" id="{A59DA5CE-D753-4C3C-A092-14C8477873D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7D312B40-4BAF-45BF-801E-20721FFBC555}"/>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87362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AEBE35-C12C-4478-8910-C53B5D35425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4989B9C2-DA1B-4E06-95FE-E20A0985DE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7126EA57-09FF-4D74-975C-F99C1EFCF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3F62D4C-65A5-4E04-85A4-22906F985C88}"/>
              </a:ext>
            </a:extLst>
          </p:cNvPr>
          <p:cNvSpPr>
            <a:spLocks noGrp="1"/>
          </p:cNvSpPr>
          <p:nvPr>
            <p:ph type="dt" sz="half" idx="10"/>
          </p:nvPr>
        </p:nvSpPr>
        <p:spPr/>
        <p:txBody>
          <a:bodyPr/>
          <a:lstStyle/>
          <a:p>
            <a:fld id="{85D26881-756B-4734-BADA-785767AD0144}" type="datetimeFigureOut">
              <a:rPr lang="pl-PL" smtClean="0"/>
              <a:t>29.11.2024</a:t>
            </a:fld>
            <a:endParaRPr lang="pl-PL"/>
          </a:p>
        </p:txBody>
      </p:sp>
      <p:sp>
        <p:nvSpPr>
          <p:cNvPr id="6" name="Symbol zastępczy stopki 5">
            <a:extLst>
              <a:ext uri="{FF2B5EF4-FFF2-40B4-BE49-F238E27FC236}">
                <a16:creationId xmlns:a16="http://schemas.microsoft.com/office/drawing/2014/main" id="{15C783B9-262F-4B80-AFC8-9F29A306B04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4B25E3C-BF7E-42C2-A2C9-5190A311C9B6}"/>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4272243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7AFCC1-5DBA-4ADB-A3DC-AE17B0B2064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9696D350-AC6D-4B10-873B-9258C448FB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69DE5E45-7CD9-47DF-91C3-E654BAF93A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41D602D-8BA1-4C39-BBBB-EAA0863016E7}"/>
              </a:ext>
            </a:extLst>
          </p:cNvPr>
          <p:cNvSpPr>
            <a:spLocks noGrp="1"/>
          </p:cNvSpPr>
          <p:nvPr>
            <p:ph type="dt" sz="half" idx="10"/>
          </p:nvPr>
        </p:nvSpPr>
        <p:spPr/>
        <p:txBody>
          <a:bodyPr/>
          <a:lstStyle/>
          <a:p>
            <a:fld id="{85D26881-756B-4734-BADA-785767AD0144}" type="datetimeFigureOut">
              <a:rPr lang="pl-PL" smtClean="0"/>
              <a:t>29.11.2024</a:t>
            </a:fld>
            <a:endParaRPr lang="pl-PL"/>
          </a:p>
        </p:txBody>
      </p:sp>
      <p:sp>
        <p:nvSpPr>
          <p:cNvPr id="6" name="Symbol zastępczy stopki 5">
            <a:extLst>
              <a:ext uri="{FF2B5EF4-FFF2-40B4-BE49-F238E27FC236}">
                <a16:creationId xmlns:a16="http://schemas.microsoft.com/office/drawing/2014/main" id="{9B69FF01-B5E1-41A9-8FEF-3E383A817B6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2E4451D-9375-44B4-B5E2-58E247E3A5B9}"/>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90289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048A2E0A-0BAD-4A40-9803-F9F077831F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3D211740-6DEC-4654-93BE-2676F205FE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59BFEA1-2B1E-490B-A466-A7271788FD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26881-756B-4734-BADA-785767AD0144}" type="datetimeFigureOut">
              <a:rPr lang="pl-PL" smtClean="0"/>
              <a:t>29.11.2024</a:t>
            </a:fld>
            <a:endParaRPr lang="pl-PL"/>
          </a:p>
        </p:txBody>
      </p:sp>
      <p:sp>
        <p:nvSpPr>
          <p:cNvPr id="5" name="Symbol zastępczy stopki 4">
            <a:extLst>
              <a:ext uri="{FF2B5EF4-FFF2-40B4-BE49-F238E27FC236}">
                <a16:creationId xmlns:a16="http://schemas.microsoft.com/office/drawing/2014/main" id="{C419FADE-7663-4AC1-A3A1-9CF18A46FD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92A5B75-BAE7-4DD6-BC54-034B77160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7D324-6A0E-43F1-BFAD-9985A0219E49}" type="slidenum">
              <a:rPr lang="pl-PL" smtClean="0"/>
              <a:t>‹#›</a:t>
            </a:fld>
            <a:endParaRPr lang="pl-PL"/>
          </a:p>
        </p:txBody>
      </p:sp>
    </p:spTree>
    <p:extLst>
      <p:ext uri="{BB962C8B-B14F-4D97-AF65-F5344CB8AC3E}">
        <p14:creationId xmlns:p14="http://schemas.microsoft.com/office/powerpoint/2010/main" val="2185138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DFB405-9E56-4A05-8941-ABA3D5633142}"/>
              </a:ext>
            </a:extLst>
          </p:cNvPr>
          <p:cNvSpPr>
            <a:spLocks noGrp="1"/>
          </p:cNvSpPr>
          <p:nvPr>
            <p:ph type="ctrTitle"/>
          </p:nvPr>
        </p:nvSpPr>
        <p:spPr/>
        <p:txBody>
          <a:bodyPr>
            <a:normAutofit fontScale="90000"/>
          </a:bodyPr>
          <a:lstStyle/>
          <a:p>
            <a:r>
              <a:rPr lang="pl-PL" dirty="0"/>
              <a:t>Przedstawienie zarzutów. Prawo dostępu do adwokata. Środki zapobiegawcze</a:t>
            </a:r>
          </a:p>
        </p:txBody>
      </p:sp>
      <p:sp>
        <p:nvSpPr>
          <p:cNvPr id="3" name="Podtytuł 2">
            <a:extLst>
              <a:ext uri="{FF2B5EF4-FFF2-40B4-BE49-F238E27FC236}">
                <a16:creationId xmlns:a16="http://schemas.microsoft.com/office/drawing/2014/main" id="{555F9B4F-6C95-44CB-9851-EF83E52748FF}"/>
              </a:ext>
            </a:extLst>
          </p:cNvPr>
          <p:cNvSpPr>
            <a:spLocks noGrp="1"/>
          </p:cNvSpPr>
          <p:nvPr>
            <p:ph type="subTitle" idx="1"/>
          </p:nvPr>
        </p:nvSpPr>
        <p:spPr/>
        <p:txBody>
          <a:bodyPr/>
          <a:lstStyle/>
          <a:p>
            <a:r>
              <a:rPr lang="pl-PL"/>
              <a:t>dr </a:t>
            </a:r>
            <a:r>
              <a:rPr lang="pl-PL" dirty="0"/>
              <a:t>Karol Jarząbek</a:t>
            </a:r>
          </a:p>
        </p:txBody>
      </p:sp>
    </p:spTree>
    <p:extLst>
      <p:ext uri="{BB962C8B-B14F-4D97-AF65-F5344CB8AC3E}">
        <p14:creationId xmlns:p14="http://schemas.microsoft.com/office/powerpoint/2010/main" val="1364836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BF0DD0-DBCA-4775-ABDB-8567A830A95E}"/>
              </a:ext>
            </a:extLst>
          </p:cNvPr>
          <p:cNvSpPr>
            <a:spLocks noGrp="1"/>
          </p:cNvSpPr>
          <p:nvPr>
            <p:ph type="title"/>
          </p:nvPr>
        </p:nvSpPr>
        <p:spPr>
          <a:xfrm>
            <a:off x="838200" y="365126"/>
            <a:ext cx="10515600" cy="871008"/>
          </a:xfrm>
        </p:spPr>
        <p:txBody>
          <a:bodyPr>
            <a:normAutofit fontScale="90000"/>
          </a:bodyPr>
          <a:lstStyle/>
          <a:p>
            <a:r>
              <a:rPr lang="pl-PL" dirty="0"/>
              <a:t>Prawo do obrony – aspekt formalny i materialny</a:t>
            </a:r>
          </a:p>
        </p:txBody>
      </p:sp>
      <p:sp>
        <p:nvSpPr>
          <p:cNvPr id="3" name="Symbol zastępczy zawartości 2">
            <a:extLst>
              <a:ext uri="{FF2B5EF4-FFF2-40B4-BE49-F238E27FC236}">
                <a16:creationId xmlns:a16="http://schemas.microsoft.com/office/drawing/2014/main" id="{A9F640E7-4C48-4B1C-9040-038A197927B4}"/>
              </a:ext>
            </a:extLst>
          </p:cNvPr>
          <p:cNvSpPr>
            <a:spLocks noGrp="1"/>
          </p:cNvSpPr>
          <p:nvPr>
            <p:ph idx="1"/>
          </p:nvPr>
        </p:nvSpPr>
        <p:spPr/>
        <p:txBody>
          <a:bodyPr>
            <a:normAutofit fontScale="85000" lnSpcReduction="10000"/>
          </a:bodyPr>
          <a:lstStyle/>
          <a:p>
            <a:r>
              <a:rPr lang="pl-PL" dirty="0"/>
              <a:t>Prawo do obrony ma aspekt formalny i materialny. </a:t>
            </a:r>
          </a:p>
          <a:p>
            <a:pPr algn="just"/>
            <a:r>
              <a:rPr lang="pl-PL" b="1" dirty="0"/>
              <a:t>Prawo do obrony w aspekcie materialnym</a:t>
            </a:r>
            <a:r>
              <a:rPr lang="pl-PL" dirty="0"/>
              <a:t> – możliwość podejmowania wszystkich działań, których celem jest polepszenie sytuacji procesowej podejrzanego (oskarżonego). </a:t>
            </a:r>
          </a:p>
          <a:p>
            <a:pPr algn="just"/>
            <a:r>
              <a:rPr lang="pl-PL" b="1" dirty="0"/>
              <a:t>Prawo do obrony w aspekcie formalnym </a:t>
            </a:r>
            <a:r>
              <a:rPr lang="pl-PL" dirty="0"/>
              <a:t>– prawo do korzystania z pomocy obrońcy </a:t>
            </a:r>
          </a:p>
          <a:p>
            <a:pPr lvl="1" algn="just"/>
            <a:r>
              <a:rPr lang="pl-PL" b="1" dirty="0"/>
              <a:t>Ze względu na źródło finansowania:</a:t>
            </a:r>
          </a:p>
          <a:p>
            <a:pPr lvl="2" algn="just"/>
            <a:r>
              <a:rPr lang="pl-PL" dirty="0"/>
              <a:t>Obrona z urzędu – obrona finansowana przez państwo (ze środków publicznych); dwa przypadki – art. 78 oraz art. 79 i 80, kiedy oskarżony nie ma obrońcy z wyboru </a:t>
            </a:r>
          </a:p>
          <a:p>
            <a:pPr lvl="2" algn="just"/>
            <a:r>
              <a:rPr lang="pl-PL" dirty="0"/>
              <a:t> Obrona z wyboru – obrona finansowana z własnych środków oskarżonego (podejrzanego); maksymalnie można mieć 3 obrońców </a:t>
            </a:r>
          </a:p>
          <a:p>
            <a:pPr lvl="1" algn="just"/>
            <a:r>
              <a:rPr lang="pl-PL" b="1" dirty="0"/>
              <a:t>Ze względu na obowiązek posiadania obrońcy:</a:t>
            </a:r>
          </a:p>
          <a:p>
            <a:pPr lvl="2" algn="just"/>
            <a:r>
              <a:rPr lang="pl-PL" dirty="0"/>
              <a:t>Obrona fakultatywna – oskarżony (podejrzany) sam decyduje, czy będzie korzystał z pomocy obrońcy);</a:t>
            </a:r>
          </a:p>
          <a:p>
            <a:pPr lvl="2" algn="just"/>
            <a:r>
              <a:rPr lang="pl-PL" dirty="0"/>
              <a:t>Obrona obligatoryjna – w sytuacjach wskazanych w ustawie, oskarżony (podejrzany) musi mieć obrońcę.</a:t>
            </a:r>
            <a:endParaRPr lang="en-GB" dirty="0"/>
          </a:p>
          <a:p>
            <a:endParaRPr lang="pl-PL" dirty="0"/>
          </a:p>
        </p:txBody>
      </p:sp>
    </p:spTree>
    <p:extLst>
      <p:ext uri="{BB962C8B-B14F-4D97-AF65-F5344CB8AC3E}">
        <p14:creationId xmlns:p14="http://schemas.microsoft.com/office/powerpoint/2010/main" val="3127736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43BCB6-C8F5-4132-BB2D-193CB7C1E171}"/>
              </a:ext>
            </a:extLst>
          </p:cNvPr>
          <p:cNvSpPr>
            <a:spLocks noGrp="1"/>
          </p:cNvSpPr>
          <p:nvPr>
            <p:ph type="title"/>
          </p:nvPr>
        </p:nvSpPr>
        <p:spPr>
          <a:xfrm>
            <a:off x="838200" y="152400"/>
            <a:ext cx="10515600" cy="1007534"/>
          </a:xfrm>
        </p:spPr>
        <p:txBody>
          <a:bodyPr>
            <a:noAutofit/>
          </a:bodyPr>
          <a:lstStyle/>
          <a:p>
            <a:pPr algn="ctr"/>
            <a:r>
              <a:rPr lang="pl-PL" sz="3200" dirty="0"/>
              <a:t>Prawo do obrony – aspekt formalny, obrona obligatoryjna</a:t>
            </a:r>
          </a:p>
        </p:txBody>
      </p:sp>
      <p:sp>
        <p:nvSpPr>
          <p:cNvPr id="3" name="Symbol zastępczy zawartości 2">
            <a:extLst>
              <a:ext uri="{FF2B5EF4-FFF2-40B4-BE49-F238E27FC236}">
                <a16:creationId xmlns:a16="http://schemas.microsoft.com/office/drawing/2014/main" id="{7E1F7F05-F616-46FE-AE55-329EF02463C0}"/>
              </a:ext>
            </a:extLst>
          </p:cNvPr>
          <p:cNvSpPr>
            <a:spLocks noGrp="1"/>
          </p:cNvSpPr>
          <p:nvPr>
            <p:ph idx="1"/>
          </p:nvPr>
        </p:nvSpPr>
        <p:spPr>
          <a:xfrm>
            <a:off x="838200" y="1371600"/>
            <a:ext cx="10515600" cy="4805363"/>
          </a:xfrm>
        </p:spPr>
        <p:txBody>
          <a:bodyPr>
            <a:normAutofit fontScale="85000" lnSpcReduction="20000"/>
          </a:bodyPr>
          <a:lstStyle/>
          <a:p>
            <a:pPr algn="just"/>
            <a:r>
              <a:rPr lang="pl-PL" b="1" dirty="0"/>
              <a:t>Art.  79.  [Obrona obligatoryjna]</a:t>
            </a:r>
          </a:p>
          <a:p>
            <a:pPr algn="just"/>
            <a:r>
              <a:rPr lang="pl-PL" b="1" dirty="0"/>
              <a:t>§  1. </a:t>
            </a:r>
            <a:r>
              <a:rPr lang="pl-PL" dirty="0"/>
              <a:t>W postępowaniu karnym oskarżony musi mieć obrońcę, jeżeli:</a:t>
            </a:r>
          </a:p>
          <a:p>
            <a:pPr lvl="1" algn="just"/>
            <a:r>
              <a:rPr lang="pl-PL" dirty="0"/>
              <a:t>1) nie ukończył 18 lat;</a:t>
            </a:r>
          </a:p>
          <a:p>
            <a:pPr lvl="1" algn="just"/>
            <a:r>
              <a:rPr lang="pl-PL" dirty="0"/>
              <a:t>2) jest głuchy, niemy lub niewidomy;</a:t>
            </a:r>
          </a:p>
          <a:p>
            <a:pPr lvl="1" algn="just"/>
            <a:r>
              <a:rPr lang="pl-PL" dirty="0"/>
              <a:t>3) zachodzi uzasadniona wątpliwość, czy jego zdolność rozpoznania znaczenia czynu lub kierowania swoim postępowaniem nie była w czasie popełnienia tego czynu wyłączona lub w znacznym stopniu ograniczona;</a:t>
            </a:r>
          </a:p>
          <a:p>
            <a:pPr lvl="1" algn="just"/>
            <a:r>
              <a:rPr lang="pl-PL" dirty="0"/>
              <a:t>4) zachodzi uzasadniona wątpliwość, czy stan jego zdrowia psychicznego pozwala na udział w postępowaniu lub prowadzenie obrony w sposób samodzielny oraz rozsądny.</a:t>
            </a:r>
          </a:p>
          <a:p>
            <a:pPr algn="just"/>
            <a:r>
              <a:rPr lang="pl-PL" b="1" dirty="0"/>
              <a:t>§  2. </a:t>
            </a:r>
            <a:r>
              <a:rPr lang="pl-PL" dirty="0"/>
              <a:t>Oskarżony musi mieć obrońcę również wtedy, gdy sąd uzna to za niezbędne ze względu na inne okoliczności utrudniające obronę.</a:t>
            </a:r>
          </a:p>
          <a:p>
            <a:pPr algn="just"/>
            <a:r>
              <a:rPr lang="pl-PL" b="1" dirty="0"/>
              <a:t>Art.  80.  [Obrona obligatoryjna przed sądem okręgowym]</a:t>
            </a:r>
          </a:p>
          <a:p>
            <a:pPr algn="just"/>
            <a:r>
              <a:rPr lang="pl-PL" dirty="0"/>
              <a:t>Oskarżony musi mieć obrońcę w postępowaniu przed sądem okręgowym, jeżeli zarzucono mu zbrodnię. W takim wypadku udział obrońcy w rozprawie głównej jest obowiązkowy.</a:t>
            </a:r>
          </a:p>
          <a:p>
            <a:endParaRPr lang="pl-PL" dirty="0"/>
          </a:p>
        </p:txBody>
      </p:sp>
    </p:spTree>
    <p:extLst>
      <p:ext uri="{BB962C8B-B14F-4D97-AF65-F5344CB8AC3E}">
        <p14:creationId xmlns:p14="http://schemas.microsoft.com/office/powerpoint/2010/main" val="2595348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AA70FA-BC43-466D-BE05-1825ED334C30}"/>
              </a:ext>
            </a:extLst>
          </p:cNvPr>
          <p:cNvSpPr>
            <a:spLocks noGrp="1"/>
          </p:cNvSpPr>
          <p:nvPr>
            <p:ph type="title"/>
          </p:nvPr>
        </p:nvSpPr>
        <p:spPr>
          <a:xfrm>
            <a:off x="838200" y="365126"/>
            <a:ext cx="10515600" cy="896408"/>
          </a:xfrm>
        </p:spPr>
        <p:txBody>
          <a:bodyPr/>
          <a:lstStyle/>
          <a:p>
            <a:r>
              <a:rPr lang="pl-PL" dirty="0"/>
              <a:t>Obrona formalna – obrona z urzędu</a:t>
            </a:r>
          </a:p>
        </p:txBody>
      </p:sp>
      <p:sp>
        <p:nvSpPr>
          <p:cNvPr id="3" name="Symbol zastępczy zawartości 2">
            <a:extLst>
              <a:ext uri="{FF2B5EF4-FFF2-40B4-BE49-F238E27FC236}">
                <a16:creationId xmlns:a16="http://schemas.microsoft.com/office/drawing/2014/main" id="{63673C40-9B3E-4671-82D3-93CCF371E153}"/>
              </a:ext>
            </a:extLst>
          </p:cNvPr>
          <p:cNvSpPr>
            <a:spLocks noGrp="1"/>
          </p:cNvSpPr>
          <p:nvPr>
            <p:ph idx="1"/>
          </p:nvPr>
        </p:nvSpPr>
        <p:spPr>
          <a:xfrm>
            <a:off x="838200" y="1413933"/>
            <a:ext cx="10515600" cy="4763030"/>
          </a:xfrm>
        </p:spPr>
        <p:txBody>
          <a:bodyPr>
            <a:normAutofit fontScale="85000" lnSpcReduction="20000"/>
          </a:bodyPr>
          <a:lstStyle/>
          <a:p>
            <a:pPr algn="just"/>
            <a:r>
              <a:rPr lang="pl-PL" dirty="0"/>
              <a:t>Art.  78.  [Obrońca z urzędu – prawo ubogiego]</a:t>
            </a:r>
          </a:p>
          <a:p>
            <a:pPr algn="just"/>
            <a:r>
              <a:rPr lang="pl-PL" dirty="0"/>
              <a:t>§  1.  Oskarżony, który nie ma obrońcy z wyboru, może żądać, aby mu wyznaczono obrońcę z urzędu, </a:t>
            </a:r>
            <a:r>
              <a:rPr lang="pl-PL" b="1" u="sng" dirty="0">
                <a:solidFill>
                  <a:srgbClr val="FF0000"/>
                </a:solidFill>
              </a:rPr>
              <a:t>jeżeli w sposób należyty wykaże, że nie jest w stanie ponieść kosztów obrony bez uszczerbku dla niezbędnego utrzymania siebie i rodziny. </a:t>
            </a:r>
            <a:r>
              <a:rPr lang="pl-PL" dirty="0"/>
              <a:t>Podstawą odmowy wyznaczenia obrońcy z urzędu nie może być skorzystanie przez oskarżonego z nieodpłatnej pomocy prawnej lub nieodpłatnego poradnictwa obywatelskiego, o których mowa w ustawie z dnia 5 sierpnia 2015 r. o nieodpłatnej pomocy prawnej, nieodpłatnym poradnictwie obywatelskim oraz edukacji prawnej (Dz. U. z 2020 r. poz. 2232 oraz z 2021 r. poz. 159).</a:t>
            </a:r>
          </a:p>
          <a:p>
            <a:pPr algn="just"/>
            <a:r>
              <a:rPr lang="pl-PL" dirty="0"/>
              <a:t>§  1a. Przepis § 1 stosuje się odpowiednio, </a:t>
            </a:r>
            <a:r>
              <a:rPr lang="pl-PL" b="1" u="sng" dirty="0">
                <a:solidFill>
                  <a:srgbClr val="FF0000"/>
                </a:solidFill>
              </a:rPr>
              <a:t>jeżeli oskarżony żąda wyznaczenia obrońcy z urzędu w celu dokonania określonej czynności procesowej</a:t>
            </a:r>
            <a:r>
              <a:rPr lang="pl-PL" dirty="0"/>
              <a:t>.</a:t>
            </a:r>
          </a:p>
          <a:p>
            <a:pPr algn="just"/>
            <a:r>
              <a:rPr lang="pl-PL" dirty="0"/>
              <a:t>§  2. Sąd może cofnąć wyznaczenie obrońcy, jeżeli okaże się, że nie istnieją okoliczności, na podstawie których go wyznaczono. Na postanowienie o cofnięciu wyznaczenia obrońcy przysługuje zażalenie do innego równorzędnego składu tego sądu.</a:t>
            </a:r>
          </a:p>
          <a:p>
            <a:endParaRPr lang="pl-PL" dirty="0"/>
          </a:p>
        </p:txBody>
      </p:sp>
    </p:spTree>
    <p:extLst>
      <p:ext uri="{BB962C8B-B14F-4D97-AF65-F5344CB8AC3E}">
        <p14:creationId xmlns:p14="http://schemas.microsoft.com/office/powerpoint/2010/main" val="4249651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A19C06-8AC8-4427-A24D-71BD84E14EC3}"/>
              </a:ext>
            </a:extLst>
          </p:cNvPr>
          <p:cNvSpPr>
            <a:spLocks noGrp="1"/>
          </p:cNvSpPr>
          <p:nvPr>
            <p:ph type="title"/>
          </p:nvPr>
        </p:nvSpPr>
        <p:spPr/>
        <p:txBody>
          <a:bodyPr/>
          <a:lstStyle/>
          <a:p>
            <a:pPr algn="ctr"/>
            <a:r>
              <a:rPr lang="pl-PL" dirty="0"/>
              <a:t>Obrońca</a:t>
            </a:r>
          </a:p>
        </p:txBody>
      </p:sp>
      <p:sp>
        <p:nvSpPr>
          <p:cNvPr id="3" name="Symbol zastępczy zawartości 2">
            <a:extLst>
              <a:ext uri="{FF2B5EF4-FFF2-40B4-BE49-F238E27FC236}">
                <a16:creationId xmlns:a16="http://schemas.microsoft.com/office/drawing/2014/main" id="{57240732-D634-44FB-97F8-1E3D722F17EE}"/>
              </a:ext>
            </a:extLst>
          </p:cNvPr>
          <p:cNvSpPr>
            <a:spLocks noGrp="1"/>
          </p:cNvSpPr>
          <p:nvPr>
            <p:ph idx="1"/>
          </p:nvPr>
        </p:nvSpPr>
        <p:spPr/>
        <p:txBody>
          <a:bodyPr>
            <a:normAutofit fontScale="92500" lnSpcReduction="10000"/>
          </a:bodyPr>
          <a:lstStyle/>
          <a:p>
            <a:pPr algn="just"/>
            <a:r>
              <a:rPr lang="pl-PL" dirty="0"/>
              <a:t>Obrońcą może być adwokat lub radca prawny.</a:t>
            </a:r>
          </a:p>
          <a:p>
            <a:pPr algn="just"/>
            <a:r>
              <a:rPr lang="pl-PL" dirty="0"/>
              <a:t>Art.  86.  [Czynności obrońcy a oskarżony]</a:t>
            </a:r>
          </a:p>
          <a:p>
            <a:pPr lvl="1" algn="just"/>
            <a:r>
              <a:rPr lang="pl-PL" dirty="0"/>
              <a:t>§  1. Obrońca może przedsiębrać czynności </a:t>
            </a:r>
            <a:r>
              <a:rPr lang="pl-PL" b="1" dirty="0"/>
              <a:t>procesowe jedynie na korzyść oskarżonego.</a:t>
            </a:r>
          </a:p>
          <a:p>
            <a:pPr lvl="1" algn="just"/>
            <a:r>
              <a:rPr lang="pl-PL" dirty="0"/>
              <a:t>§  2. Udział obrońcy w postępowaniu nie wyłącza osobistego działania w nim oskarżonego.</a:t>
            </a:r>
          </a:p>
          <a:p>
            <a:pPr algn="just"/>
            <a:r>
              <a:rPr lang="pl-PL" dirty="0"/>
              <a:t>Obrońca z urzędu ma obowiązek działać w postępowaniu do czasu </a:t>
            </a:r>
            <a:r>
              <a:rPr lang="pl-PL" b="1" dirty="0"/>
              <a:t>prawomocnego zakończenia postępowania. </a:t>
            </a:r>
            <a:r>
              <a:rPr lang="pl-PL" dirty="0"/>
              <a:t>Obrońca z wyboru – według ustaleń poczynionych z klientem. (art. 84)</a:t>
            </a:r>
          </a:p>
          <a:p>
            <a:pPr algn="just"/>
            <a:r>
              <a:rPr lang="pl-PL" dirty="0"/>
              <a:t>Tajemnica obrończa jest </a:t>
            </a:r>
            <a:r>
              <a:rPr lang="pl-PL" dirty="0" err="1"/>
              <a:t>nieuchylalna</a:t>
            </a:r>
            <a:r>
              <a:rPr lang="pl-PL" dirty="0"/>
              <a:t> – art. 178 pkt 1. </a:t>
            </a:r>
          </a:p>
          <a:p>
            <a:pPr algn="just"/>
            <a:r>
              <a:rPr lang="pl-PL" dirty="0"/>
              <a:t>Obrońcę może wyznaczyć oskarżony lub inna osoba – gdy robi to inna osoba jest to </a:t>
            </a:r>
            <a:r>
              <a:rPr lang="pl-PL" b="1" dirty="0"/>
              <a:t>tzw. zastępcze upoważnienie do obrony </a:t>
            </a:r>
            <a:r>
              <a:rPr lang="pl-PL" dirty="0"/>
              <a:t>(art. 83 § 1 k.p.k.). </a:t>
            </a:r>
            <a:endParaRPr lang="en-GB" dirty="0"/>
          </a:p>
          <a:p>
            <a:endParaRPr lang="pl-PL" dirty="0"/>
          </a:p>
        </p:txBody>
      </p:sp>
    </p:spTree>
    <p:extLst>
      <p:ext uri="{BB962C8B-B14F-4D97-AF65-F5344CB8AC3E}">
        <p14:creationId xmlns:p14="http://schemas.microsoft.com/office/powerpoint/2010/main" val="3941004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BBBE18-5EBA-4944-AF23-E9F94CAEF0D6}"/>
              </a:ext>
            </a:extLst>
          </p:cNvPr>
          <p:cNvSpPr>
            <a:spLocks noGrp="1"/>
          </p:cNvSpPr>
          <p:nvPr>
            <p:ph type="title"/>
          </p:nvPr>
        </p:nvSpPr>
        <p:spPr/>
        <p:txBody>
          <a:bodyPr/>
          <a:lstStyle/>
          <a:p>
            <a:pPr algn="ctr"/>
            <a:r>
              <a:rPr lang="pl-PL" dirty="0"/>
              <a:t>Dyrektywa unijna 2013/48</a:t>
            </a:r>
          </a:p>
        </p:txBody>
      </p:sp>
      <p:sp>
        <p:nvSpPr>
          <p:cNvPr id="3" name="Symbol zastępczy zawartości 2">
            <a:extLst>
              <a:ext uri="{FF2B5EF4-FFF2-40B4-BE49-F238E27FC236}">
                <a16:creationId xmlns:a16="http://schemas.microsoft.com/office/drawing/2014/main" id="{5E843884-770F-4BD3-868D-EE049E9C1401}"/>
              </a:ext>
            </a:extLst>
          </p:cNvPr>
          <p:cNvSpPr>
            <a:spLocks noGrp="1"/>
          </p:cNvSpPr>
          <p:nvPr>
            <p:ph idx="1"/>
          </p:nvPr>
        </p:nvSpPr>
        <p:spPr/>
        <p:txBody>
          <a:bodyPr/>
          <a:lstStyle/>
          <a:p>
            <a:pPr algn="just"/>
            <a:r>
              <a:rPr lang="pl-PL" b="0" i="0" dirty="0">
                <a:solidFill>
                  <a:srgbClr val="444444"/>
                </a:solidFill>
                <a:effectLst/>
                <a:latin typeface="Roboto" panose="02000000000000000000" pitchFamily="2" charset="0"/>
              </a:rPr>
              <a:t>Dyrektywa Parlamentu Europejskiego i Rady 2013/48/UE z dnia 22 października 2013 r. w sprawie prawa dostępu do adwokata w postępowaniu karnym i w postępowaniu dotyczącym europejskiego nakazu aresztowania oraz w sprawie prawa do poinformowania osoby trzeciej o pozbawieniu wolności i prawa do porozumiewania się z osobami trzecimi i organami konsularnymi w czasie pozbawienia wolności</a:t>
            </a:r>
            <a:endParaRPr lang="pl-PL" dirty="0"/>
          </a:p>
        </p:txBody>
      </p:sp>
    </p:spTree>
    <p:extLst>
      <p:ext uri="{BB962C8B-B14F-4D97-AF65-F5344CB8AC3E}">
        <p14:creationId xmlns:p14="http://schemas.microsoft.com/office/powerpoint/2010/main" val="836666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EFFE87-EA22-4190-AD07-B8426C37C217}"/>
              </a:ext>
            </a:extLst>
          </p:cNvPr>
          <p:cNvSpPr>
            <a:spLocks noGrp="1"/>
          </p:cNvSpPr>
          <p:nvPr>
            <p:ph type="title"/>
          </p:nvPr>
        </p:nvSpPr>
        <p:spPr>
          <a:xfrm>
            <a:off x="913795" y="297951"/>
            <a:ext cx="10353761" cy="768850"/>
          </a:xfrm>
        </p:spPr>
        <p:txBody>
          <a:bodyPr/>
          <a:lstStyle/>
          <a:p>
            <a:pPr algn="ctr"/>
            <a:r>
              <a:rPr lang="pl-PL" dirty="0"/>
              <a:t>PRAWO DOSTĘPU DO ADWOKATA</a:t>
            </a:r>
          </a:p>
        </p:txBody>
      </p:sp>
      <p:sp>
        <p:nvSpPr>
          <p:cNvPr id="3" name="Symbol zastępczy zawartości 2">
            <a:extLst>
              <a:ext uri="{FF2B5EF4-FFF2-40B4-BE49-F238E27FC236}">
                <a16:creationId xmlns:a16="http://schemas.microsoft.com/office/drawing/2014/main" id="{ACA71E28-9621-4E3D-B77A-39C23EAAFA66}"/>
              </a:ext>
            </a:extLst>
          </p:cNvPr>
          <p:cNvSpPr>
            <a:spLocks noGrp="1"/>
          </p:cNvSpPr>
          <p:nvPr>
            <p:ph idx="1"/>
          </p:nvPr>
        </p:nvSpPr>
        <p:spPr>
          <a:xfrm>
            <a:off x="913795" y="1140431"/>
            <a:ext cx="10353762" cy="5419618"/>
          </a:xfrm>
        </p:spPr>
        <p:txBody>
          <a:bodyPr>
            <a:normAutofit fontScale="77500" lnSpcReduction="20000"/>
          </a:bodyPr>
          <a:lstStyle/>
          <a:p>
            <a:pPr algn="just"/>
            <a:r>
              <a:rPr lang="pl-PL" b="1" i="1" dirty="0"/>
              <a:t>DYREKTYWA PARLAMENTU EUROPEJSKIEGO</a:t>
            </a:r>
            <a:r>
              <a:rPr lang="pl-PL" b="1" dirty="0"/>
              <a:t> I </a:t>
            </a:r>
            <a:r>
              <a:rPr lang="pl-PL" b="1" i="1" dirty="0"/>
              <a:t>RADY 2013/48/UE </a:t>
            </a:r>
            <a:r>
              <a:rPr lang="pl-PL" b="1" dirty="0"/>
              <a:t>z dnia 22 października 2013 r. w sprawie prawa dostępu do adwokata w postępowaniu karnym:</a:t>
            </a:r>
          </a:p>
          <a:p>
            <a:pPr marL="0" indent="0" algn="just">
              <a:buNone/>
            </a:pPr>
            <a:r>
              <a:rPr lang="pl-PL" dirty="0"/>
              <a:t>Artykuł  3 </a:t>
            </a:r>
            <a:r>
              <a:rPr lang="pl-PL" b="1" dirty="0"/>
              <a:t>Prawo dostępu do adwokata w postępowaniu karnym</a:t>
            </a:r>
            <a:endParaRPr lang="pl-PL" dirty="0"/>
          </a:p>
          <a:p>
            <a:pPr marL="457200" indent="-457200" algn="just">
              <a:buAutoNum type="arabicPeriod"/>
            </a:pPr>
            <a:r>
              <a:rPr lang="pl-PL" dirty="0"/>
              <a:t>Państwa członkowskie zapewniają, aby podejrzani i oskarżeni mieli prawo dostępu do adwokata w takim terminie i w taki sposób, aby osoby te mogły rzeczywiście i skutecznie wykonywać przysługujące im prawo do obrony.</a:t>
            </a:r>
          </a:p>
          <a:p>
            <a:pPr marL="457200" indent="-457200" algn="just">
              <a:buAutoNum type="arabicPeriod"/>
            </a:pPr>
            <a:r>
              <a:rPr lang="pl-PL" dirty="0"/>
              <a:t>Podejrzani lub oskarżeni mają prawo dostępu do adwokata bez zbędnej zwłoki. W każdym wypadku podejrzani lub oskarżeni mają dostęp do adwokata począwszy od najwcześniejszego spośród następujących terminów:</a:t>
            </a:r>
          </a:p>
          <a:p>
            <a:pPr marL="0" indent="0" algn="just">
              <a:buNone/>
            </a:pPr>
            <a:r>
              <a:rPr lang="pl-PL" b="1" dirty="0"/>
              <a:t>a) przed ich przesłuchaniem przez policję lub inny organ ścigania lub organ sądowy;</a:t>
            </a:r>
          </a:p>
          <a:p>
            <a:pPr marL="0" indent="0" algn="just">
              <a:buNone/>
            </a:pPr>
            <a:r>
              <a:rPr lang="pl-PL" dirty="0"/>
              <a:t>b) w momencie prowadzenia przez organy ścigania lub inne właściwe organy czynności dochodzeniowych lub innych czynności dowodowych zgodnie z ust. 3 lit. c);</a:t>
            </a:r>
          </a:p>
          <a:p>
            <a:pPr marL="0" indent="0" algn="just">
              <a:buNone/>
            </a:pPr>
            <a:r>
              <a:rPr lang="pl-PL" dirty="0"/>
              <a:t>c) niezwłocznie po pozbawieniu wolności;</a:t>
            </a:r>
          </a:p>
          <a:p>
            <a:pPr marL="0" indent="0" algn="just">
              <a:buNone/>
            </a:pPr>
            <a:r>
              <a:rPr lang="pl-PL" dirty="0"/>
              <a:t>d) zanim zostali wezwani do stawiennictwa przed sądem właściwym w sprawach karnych w odpowiednim czasie, zanim stawią się przed tym sądem.</a:t>
            </a:r>
          </a:p>
          <a:p>
            <a:pPr marL="0" indent="0" algn="just">
              <a:buNone/>
            </a:pPr>
            <a:endParaRPr lang="pl-PL" b="1" dirty="0"/>
          </a:p>
          <a:p>
            <a:endParaRPr lang="pl-PL" dirty="0"/>
          </a:p>
        </p:txBody>
      </p:sp>
    </p:spTree>
    <p:extLst>
      <p:ext uri="{BB962C8B-B14F-4D97-AF65-F5344CB8AC3E}">
        <p14:creationId xmlns:p14="http://schemas.microsoft.com/office/powerpoint/2010/main" val="973728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072617-4ADA-4641-A03C-DCAC917FDD9A}"/>
              </a:ext>
            </a:extLst>
          </p:cNvPr>
          <p:cNvSpPr>
            <a:spLocks noGrp="1"/>
          </p:cNvSpPr>
          <p:nvPr>
            <p:ph type="title"/>
          </p:nvPr>
        </p:nvSpPr>
        <p:spPr>
          <a:xfrm>
            <a:off x="913795" y="609601"/>
            <a:ext cx="10353761" cy="715766"/>
          </a:xfrm>
        </p:spPr>
        <p:txBody>
          <a:bodyPr/>
          <a:lstStyle/>
          <a:p>
            <a:r>
              <a:rPr lang="pl-PL" dirty="0"/>
              <a:t>Prawo dostępu do adwokata</a:t>
            </a:r>
          </a:p>
        </p:txBody>
      </p:sp>
      <p:sp>
        <p:nvSpPr>
          <p:cNvPr id="3" name="Symbol zastępczy zawartości 2">
            <a:extLst>
              <a:ext uri="{FF2B5EF4-FFF2-40B4-BE49-F238E27FC236}">
                <a16:creationId xmlns:a16="http://schemas.microsoft.com/office/drawing/2014/main" id="{9A419CB3-64B0-4C0C-A036-A68205AA876A}"/>
              </a:ext>
            </a:extLst>
          </p:cNvPr>
          <p:cNvSpPr>
            <a:spLocks noGrp="1"/>
          </p:cNvSpPr>
          <p:nvPr>
            <p:ph idx="1"/>
          </p:nvPr>
        </p:nvSpPr>
        <p:spPr/>
        <p:txBody>
          <a:bodyPr>
            <a:normAutofit lnSpcReduction="10000"/>
          </a:bodyPr>
          <a:lstStyle/>
          <a:p>
            <a:pPr algn="just"/>
            <a:r>
              <a:rPr lang="pl-PL" dirty="0"/>
              <a:t>3. Prawo dostępu do adwokata pociąga za sobą, co następuje:</a:t>
            </a:r>
          </a:p>
          <a:p>
            <a:pPr algn="just"/>
            <a:r>
              <a:rPr lang="pl-PL" dirty="0"/>
              <a:t>a) (…)</a:t>
            </a:r>
          </a:p>
          <a:p>
            <a:pPr algn="just"/>
            <a:r>
              <a:rPr lang="pl-PL" dirty="0"/>
              <a:t>b) </a:t>
            </a:r>
            <a:r>
              <a:rPr lang="pl-PL" b="1" dirty="0"/>
              <a:t>państwa członkowskie zapewniają, aby podejrzani lub oskarżeni mieli prawo do obecności i skutecznego udziału ich adwokata w czasie ich przesłuchiwania.</a:t>
            </a:r>
            <a:r>
              <a:rPr lang="pl-PL" dirty="0"/>
              <a:t> Taki udział musi być zgodny z procedurami określonymi w prawie krajowym, pod warunkiem że takie procedury pozostają bez uszczerbku dla skutecznego wykonywania odnośnego prawa i dla jego istoty. Jeżeli adwokat bierze udział w przesłuchaniu, fakt ten jest odnotowywany, z wykorzystaniem procedury protokołowania, zgodnie z prawem krajowym danego państwa członkowskiego;</a:t>
            </a:r>
          </a:p>
          <a:p>
            <a:endParaRPr lang="pl-PL" dirty="0"/>
          </a:p>
        </p:txBody>
      </p:sp>
    </p:spTree>
    <p:extLst>
      <p:ext uri="{BB962C8B-B14F-4D97-AF65-F5344CB8AC3E}">
        <p14:creationId xmlns:p14="http://schemas.microsoft.com/office/powerpoint/2010/main" val="4232462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71E422-D6EE-4841-9D53-8F09A94D7B43}"/>
              </a:ext>
            </a:extLst>
          </p:cNvPr>
          <p:cNvSpPr>
            <a:spLocks noGrp="1"/>
          </p:cNvSpPr>
          <p:nvPr>
            <p:ph type="title"/>
          </p:nvPr>
        </p:nvSpPr>
        <p:spPr/>
        <p:txBody>
          <a:bodyPr/>
          <a:lstStyle/>
          <a:p>
            <a:pPr algn="ctr"/>
            <a:r>
              <a:rPr lang="pl-PL" dirty="0"/>
              <a:t>Prawo do dostępu do obrońcy</a:t>
            </a:r>
          </a:p>
        </p:txBody>
      </p:sp>
      <p:sp>
        <p:nvSpPr>
          <p:cNvPr id="3" name="Symbol zastępczy zawartości 2">
            <a:extLst>
              <a:ext uri="{FF2B5EF4-FFF2-40B4-BE49-F238E27FC236}">
                <a16:creationId xmlns:a16="http://schemas.microsoft.com/office/drawing/2014/main" id="{E315C60F-A979-414F-8AE1-04B45D86DCC8}"/>
              </a:ext>
            </a:extLst>
          </p:cNvPr>
          <p:cNvSpPr>
            <a:spLocks noGrp="1"/>
          </p:cNvSpPr>
          <p:nvPr>
            <p:ph idx="1"/>
          </p:nvPr>
        </p:nvSpPr>
        <p:spPr/>
        <p:txBody>
          <a:bodyPr>
            <a:normAutofit/>
          </a:bodyPr>
          <a:lstStyle/>
          <a:p>
            <a:pPr algn="just"/>
            <a:r>
              <a:rPr lang="pl-PL" sz="2400" b="1" dirty="0"/>
              <a:t>Art.  301.  k.p.k. Przesłuchanie w obecności obrońcy </a:t>
            </a:r>
          </a:p>
          <a:p>
            <a:pPr algn="just"/>
            <a:r>
              <a:rPr lang="pl-PL" sz="2400" i="1" dirty="0"/>
              <a:t>Na żądanie podejrzanego należy przesłuchać go z udziałem </a:t>
            </a:r>
            <a:r>
              <a:rPr lang="pl-PL" sz="2400" b="1" i="1" dirty="0"/>
              <a:t>ustanowionego</a:t>
            </a:r>
            <a:r>
              <a:rPr lang="pl-PL" sz="2400" i="1" dirty="0"/>
              <a:t> obrońcy. Niestawiennictwo obrońcy nie tamuje przesłuchania.</a:t>
            </a:r>
          </a:p>
          <a:p>
            <a:pPr algn="just"/>
            <a:r>
              <a:rPr lang="pl-PL" sz="2400" dirty="0"/>
              <a:t>Literalne odczytanie przepisu wskazuje, że organ procesowy ma obowiązek umożliwić wzięcie udziału przez obrońcę w przesłuchaniu, a więc zawiadomić o tym przesłuchaniu tylko wówczas, gdy podejrzany ma już ustanowionego obrońcę, a niekoniecznie wyznaczyć czas na jego ustanowienie. Taka wykładnia pozostaje jednak w sprzeczności z przepisami dyrektywy 2013/48.</a:t>
            </a:r>
          </a:p>
          <a:p>
            <a:pPr algn="just"/>
            <a:r>
              <a:rPr lang="pl-PL" sz="2400" dirty="0"/>
              <a:t>Ponadto zob. art. 325 g §  3 k.p.k. dotyczący dochodzenia: </a:t>
            </a:r>
            <a:r>
              <a:rPr lang="pl-PL" sz="2400" i="1" dirty="0"/>
              <a:t>Podejrzanemu należy umożliwić przygotowanie się do obrony, a zwłaszcza ustanowienie lub wyznaczenie obrońcy.</a:t>
            </a:r>
          </a:p>
          <a:p>
            <a:pPr algn="just"/>
            <a:endParaRPr lang="pl-PL" dirty="0"/>
          </a:p>
          <a:p>
            <a:pPr algn="just"/>
            <a:endParaRPr lang="pl-PL" dirty="0"/>
          </a:p>
        </p:txBody>
      </p:sp>
    </p:spTree>
    <p:extLst>
      <p:ext uri="{BB962C8B-B14F-4D97-AF65-F5344CB8AC3E}">
        <p14:creationId xmlns:p14="http://schemas.microsoft.com/office/powerpoint/2010/main" val="2639235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0525" y="113198"/>
            <a:ext cx="9692640" cy="1099153"/>
          </a:xfrm>
        </p:spPr>
        <p:txBody>
          <a:bodyPr/>
          <a:lstStyle/>
          <a:p>
            <a:r>
              <a:rPr lang="pl-PL" dirty="0"/>
              <a:t>Obowiązki dowodowe oskarżonego</a:t>
            </a:r>
          </a:p>
        </p:txBody>
      </p:sp>
      <p:sp>
        <p:nvSpPr>
          <p:cNvPr id="7" name="Symbol zastępczy zawartości 6"/>
          <p:cNvSpPr txBox="1">
            <a:spLocks noGrp="1"/>
          </p:cNvSpPr>
          <p:nvPr>
            <p:ph sz="half" idx="2"/>
          </p:nvPr>
        </p:nvSpPr>
        <p:spPr>
          <a:xfrm>
            <a:off x="5508171" y="1284270"/>
            <a:ext cx="5845629" cy="5311308"/>
          </a:xfrm>
        </p:spPr>
        <p:txBody>
          <a:bodyPr>
            <a:normAutofit/>
          </a:bodyPr>
          <a:lstStyle/>
          <a:p>
            <a:pPr algn="just"/>
            <a:r>
              <a:rPr lang="pl-PL" sz="1800" dirty="0"/>
              <a:t>Oskarżony ma jednak obowiązek „znoszenia” niektórych czynności, które mogą dostarczyć organom procesowym dowodów go obciążających. Zgodnie z art. 74 § 2 k.p.k. ma on obowiązek poddać się: </a:t>
            </a:r>
          </a:p>
          <a:p>
            <a:pPr lvl="1" algn="just"/>
            <a:r>
              <a:rPr lang="pl-PL" sz="1600" dirty="0"/>
              <a:t>oględzinom zewnętrznym ciała oraz innym badaniom niepołączonym z naruszeniem integralności ciała; np. pobranie odcisków palców, fotografowanie; </a:t>
            </a:r>
          </a:p>
          <a:p>
            <a:pPr lvl="1" algn="just"/>
            <a:r>
              <a:rPr lang="pl-PL" sz="1600" dirty="0"/>
              <a:t>badaniom psychologicznym i psychiatrycznym oraz badaniom połączonym z dokonaniem zabiegów na jego ciele, z wyjątkiem chirurgicznych, pod warunkiem, że są wykonywane przez uprawnionego pracownika służby zdrowia i nie zagrażają jego zdrowiu; np. pobranie krwi</a:t>
            </a:r>
          </a:p>
          <a:p>
            <a:pPr lvl="1" algn="just"/>
            <a:r>
              <a:rPr lang="pl-PL" sz="1600" dirty="0"/>
              <a:t>pobraniu przez funkcjonariusza Policji wymazu ze śluzówki policzków, jeżeli jest to nieodzowne i nie zachodzi obawa, że zagrażałoby to zdrowiu oskarżonego </a:t>
            </a:r>
          </a:p>
          <a:p>
            <a:pPr algn="just"/>
            <a:r>
              <a:rPr lang="pl-PL" sz="1800" dirty="0"/>
              <a:t>Organ procesowy wzywa do poddania się powyższym obowiązkom dobrowolnie. W razie odmowy oskarżonego można zatrzymać i przymusowo doprowadzić albo stosować środki przymusu bezpośredniego. </a:t>
            </a:r>
          </a:p>
        </p:txBody>
      </p:sp>
      <p:sp>
        <p:nvSpPr>
          <p:cNvPr id="3" name="Symbol zastępczy zawartości 2"/>
          <p:cNvSpPr>
            <a:spLocks noGrp="1"/>
          </p:cNvSpPr>
          <p:nvPr>
            <p:ph sz="half" idx="1"/>
          </p:nvPr>
        </p:nvSpPr>
        <p:spPr>
          <a:xfrm>
            <a:off x="174171" y="1284270"/>
            <a:ext cx="5334000" cy="4980487"/>
          </a:xfrm>
        </p:spPr>
        <p:txBody>
          <a:bodyPr>
            <a:noAutofit/>
          </a:bodyPr>
          <a:lstStyle/>
          <a:p>
            <a:r>
              <a:rPr lang="pl-PL" sz="2000" dirty="0"/>
              <a:t>Art. 74 § 1 k.p.k. – oskarżony nie ma obowiązku dowodzenia swej niewinności ani dostarczania dowodów na swoją niekorzyść (zasada </a:t>
            </a:r>
            <a:r>
              <a:rPr lang="pl-PL" sz="2000" dirty="0" err="1"/>
              <a:t>nemo</a:t>
            </a:r>
            <a:r>
              <a:rPr lang="pl-PL" sz="2000" dirty="0"/>
              <a:t> </a:t>
            </a:r>
            <a:r>
              <a:rPr lang="pl-PL" sz="2000" dirty="0" err="1"/>
              <a:t>se</a:t>
            </a:r>
            <a:r>
              <a:rPr lang="pl-PL" sz="2000" dirty="0"/>
              <a:t> </a:t>
            </a:r>
            <a:r>
              <a:rPr lang="pl-PL" sz="2000" dirty="0" err="1"/>
              <a:t>ipsum</a:t>
            </a:r>
            <a:r>
              <a:rPr lang="pl-PL" sz="2000" dirty="0"/>
              <a:t> </a:t>
            </a:r>
            <a:r>
              <a:rPr lang="pl-PL" sz="2000" dirty="0" err="1"/>
              <a:t>accusare</a:t>
            </a:r>
            <a:r>
              <a:rPr lang="pl-PL" sz="2000" dirty="0"/>
              <a:t> </a:t>
            </a:r>
            <a:r>
              <a:rPr lang="pl-PL" sz="2000" dirty="0" err="1"/>
              <a:t>tenetur</a:t>
            </a:r>
            <a:r>
              <a:rPr lang="pl-PL" sz="2000" dirty="0"/>
              <a:t>) </a:t>
            </a:r>
          </a:p>
          <a:p>
            <a:r>
              <a:rPr lang="pl-PL" sz="2000" dirty="0"/>
              <a:t>Konsekwencja domniemania niewinności – to oskarżyciel ma obowiązek udowodnić winę </a:t>
            </a:r>
          </a:p>
          <a:p>
            <a:r>
              <a:rPr lang="pl-PL" sz="2000" dirty="0"/>
              <a:t>Nie można zmusić oskarżonego do „aktywnego” dostarczania dowodów dla niego niekorzystnych.</a:t>
            </a:r>
          </a:p>
          <a:p>
            <a:pPr lvl="1"/>
            <a:r>
              <a:rPr lang="pl-PL" sz="2000" dirty="0"/>
              <a:t>może odmówić składania wyjaśnień, odpowiedzi na pytanie (art. 175 § 1 k.p.k.) bez podania  przyczyny</a:t>
            </a:r>
          </a:p>
          <a:p>
            <a:pPr lvl="1"/>
            <a:r>
              <a:rPr lang="pl-PL" sz="2000" dirty="0"/>
              <a:t>o uprawnieniach z art. 74 § 1 i 175 § 1 k.p.k. należy go pouczyć przed pierwszym przesłuchaniem - art. 300 § 1 k.p.k. </a:t>
            </a:r>
          </a:p>
          <a:p>
            <a:endParaRPr lang="pl-PL" sz="1800" dirty="0"/>
          </a:p>
        </p:txBody>
      </p:sp>
    </p:spTree>
    <p:extLst>
      <p:ext uri="{BB962C8B-B14F-4D97-AF65-F5344CB8AC3E}">
        <p14:creationId xmlns:p14="http://schemas.microsoft.com/office/powerpoint/2010/main" val="3806341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147CD7-F437-4253-9E7D-754A84232EAB}"/>
              </a:ext>
            </a:extLst>
          </p:cNvPr>
          <p:cNvSpPr>
            <a:spLocks noGrp="1"/>
          </p:cNvSpPr>
          <p:nvPr>
            <p:ph type="title"/>
          </p:nvPr>
        </p:nvSpPr>
        <p:spPr/>
        <p:txBody>
          <a:bodyPr/>
          <a:lstStyle/>
          <a:p>
            <a:pPr algn="ctr"/>
            <a:r>
              <a:rPr lang="pl-PL" dirty="0"/>
              <a:t>Kazus nr 1 – obrona obligatoryjna</a:t>
            </a:r>
          </a:p>
        </p:txBody>
      </p:sp>
      <p:sp>
        <p:nvSpPr>
          <p:cNvPr id="3" name="Symbol zastępczy zawartości 2">
            <a:extLst>
              <a:ext uri="{FF2B5EF4-FFF2-40B4-BE49-F238E27FC236}">
                <a16:creationId xmlns:a16="http://schemas.microsoft.com/office/drawing/2014/main" id="{913388F9-E9B2-4F71-9A20-3D794E8256D1}"/>
              </a:ext>
            </a:extLst>
          </p:cNvPr>
          <p:cNvSpPr>
            <a:spLocks noGrp="1"/>
          </p:cNvSpPr>
          <p:nvPr>
            <p:ph idx="1"/>
          </p:nvPr>
        </p:nvSpPr>
        <p:spPr/>
        <p:txBody>
          <a:bodyPr>
            <a:normAutofit lnSpcReduction="10000"/>
          </a:bodyPr>
          <a:lstStyle/>
          <a:p>
            <a:pPr algn="just"/>
            <a:r>
              <a:rPr lang="pl-PL" dirty="0"/>
              <a:t>Marek J. został oskarżony o przestępstwo pobicia Mateusza B. ze skutkiem śmiertelnym, tj. o czyn z art. 158 § 3 k.k. W toku całego postępowania występował bez obrońcy. Po wydaniu przed sąd okręgowy wyroku skazującego na karę 5 lat pozbawienia wolności, Marek J. zorientował się, że być może jednak warto było mieć obrońcę. Po udzieleniu upoważnienia do obrony adw. Marzenie B., wniosła ona apelację do sądu apelacyjnego, zarzucając naruszenie przepisów postępowania skutkujących bezwzględną przyczyną odwoławczą z art. 439 § 1 pkt 10 k.p.k., ponieważ oskarżony nie korzystał z pomocy obrońcy na rozprawie, mimo tego że sprawa toczyła się przed sądem okręgowym.</a:t>
            </a:r>
          </a:p>
          <a:p>
            <a:pPr algn="just"/>
            <a:r>
              <a:rPr lang="pl-PL" b="1" dirty="0"/>
              <a:t>Oceń zasadność argumentacji obrońcy. </a:t>
            </a:r>
          </a:p>
        </p:txBody>
      </p:sp>
    </p:spTree>
    <p:extLst>
      <p:ext uri="{BB962C8B-B14F-4D97-AF65-F5344CB8AC3E}">
        <p14:creationId xmlns:p14="http://schemas.microsoft.com/office/powerpoint/2010/main" val="2364576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B5B490-6FB0-4322-B6B8-2CFB4A00CC6D}"/>
              </a:ext>
            </a:extLst>
          </p:cNvPr>
          <p:cNvSpPr>
            <a:spLocks noGrp="1"/>
          </p:cNvSpPr>
          <p:nvPr>
            <p:ph type="title"/>
          </p:nvPr>
        </p:nvSpPr>
        <p:spPr/>
        <p:txBody>
          <a:bodyPr/>
          <a:lstStyle/>
          <a:p>
            <a:r>
              <a:rPr lang="pl-PL" dirty="0"/>
              <a:t>Strony postępowania przygotowawczego</a:t>
            </a:r>
          </a:p>
        </p:txBody>
      </p:sp>
      <p:sp>
        <p:nvSpPr>
          <p:cNvPr id="3" name="Symbol zastępczy zawartości 2">
            <a:extLst>
              <a:ext uri="{FF2B5EF4-FFF2-40B4-BE49-F238E27FC236}">
                <a16:creationId xmlns:a16="http://schemas.microsoft.com/office/drawing/2014/main" id="{EF802D02-E5B8-48AC-8A39-EA84B524492B}"/>
              </a:ext>
            </a:extLst>
          </p:cNvPr>
          <p:cNvSpPr>
            <a:spLocks noGrp="1"/>
          </p:cNvSpPr>
          <p:nvPr>
            <p:ph idx="1"/>
          </p:nvPr>
        </p:nvSpPr>
        <p:spPr/>
        <p:txBody>
          <a:bodyPr>
            <a:normAutofit fontScale="92500" lnSpcReduction="20000"/>
          </a:bodyPr>
          <a:lstStyle/>
          <a:p>
            <a:pPr algn="just"/>
            <a:r>
              <a:rPr lang="pl-PL" dirty="0"/>
              <a:t>Art. 299 </a:t>
            </a:r>
          </a:p>
          <a:p>
            <a:pPr lvl="1" algn="just"/>
            <a:r>
              <a:rPr lang="pl-PL" dirty="0"/>
              <a:t>§  1. W postępowaniu przygotowawczym </a:t>
            </a:r>
            <a:r>
              <a:rPr lang="pl-PL" b="1" dirty="0"/>
              <a:t>pokrzywdzony i podejrzany</a:t>
            </a:r>
            <a:r>
              <a:rPr lang="pl-PL" dirty="0"/>
              <a:t> są stronami.</a:t>
            </a:r>
          </a:p>
          <a:p>
            <a:pPr lvl="1" algn="just"/>
            <a:r>
              <a:rPr lang="pl-PL" dirty="0"/>
              <a:t>§  3. </a:t>
            </a:r>
            <a:r>
              <a:rPr lang="pl-PL" b="1" dirty="0"/>
              <a:t>W czynnościach sądowych </a:t>
            </a:r>
            <a:r>
              <a:rPr lang="pl-PL" dirty="0"/>
              <a:t>w postępowaniu przygotowawczym prokuratorowi </a:t>
            </a:r>
            <a:r>
              <a:rPr lang="pl-PL" b="1" dirty="0"/>
              <a:t>przysługują prawa strony</a:t>
            </a:r>
            <a:r>
              <a:rPr lang="pl-PL" dirty="0"/>
              <a:t>.</a:t>
            </a:r>
          </a:p>
          <a:p>
            <a:pPr algn="just"/>
            <a:r>
              <a:rPr lang="pl-PL" dirty="0"/>
              <a:t>Pokrzywdzony – art. 49 </a:t>
            </a:r>
          </a:p>
          <a:p>
            <a:pPr lvl="1" algn="just"/>
            <a:r>
              <a:rPr lang="pl-PL" dirty="0"/>
              <a:t>§  1. Pokrzywdzonym jest </a:t>
            </a:r>
            <a:r>
              <a:rPr lang="pl-PL" b="1" dirty="0"/>
              <a:t>osoba fizyczna lub prawna</a:t>
            </a:r>
            <a:r>
              <a:rPr lang="pl-PL" dirty="0"/>
              <a:t>, której </a:t>
            </a:r>
            <a:r>
              <a:rPr lang="pl-PL" b="1" dirty="0"/>
              <a:t>dobro prawne </a:t>
            </a:r>
            <a:r>
              <a:rPr lang="pl-PL" dirty="0"/>
              <a:t>zostało </a:t>
            </a:r>
            <a:r>
              <a:rPr lang="pl-PL" b="1" u="sng" dirty="0"/>
              <a:t>bezpośrednio </a:t>
            </a:r>
            <a:r>
              <a:rPr lang="pl-PL" dirty="0"/>
              <a:t>naruszone lub zagrożone przez przestępstwo.</a:t>
            </a:r>
          </a:p>
          <a:p>
            <a:pPr lvl="1" algn="just"/>
            <a:r>
              <a:rPr lang="pl-PL" dirty="0"/>
              <a:t>§  2. Pokrzywdzonym może być także niemająca osobowości prawnej: 1) instytucja państwowa lub samorządowa; 2) inna jednostka organizacyjna, której odrębne przepisy przyznają zdolność prawną.</a:t>
            </a:r>
          </a:p>
          <a:p>
            <a:pPr algn="just"/>
            <a:r>
              <a:rPr lang="pl-PL" dirty="0"/>
              <a:t>Podejrzany – art. 71</a:t>
            </a:r>
          </a:p>
          <a:p>
            <a:pPr lvl="1" algn="just"/>
            <a:r>
              <a:rPr lang="pl-PL" dirty="0"/>
              <a:t>§  1. Za podejrzanego uważa się osobę, co do której </a:t>
            </a:r>
            <a:r>
              <a:rPr lang="pl-PL" b="1" u="sng" dirty="0"/>
              <a:t>wydano postanowienie o przedstawieniu zarzutów</a:t>
            </a:r>
            <a:r>
              <a:rPr lang="pl-PL" dirty="0"/>
              <a:t> albo której </a:t>
            </a:r>
            <a:r>
              <a:rPr lang="pl-PL" b="1" u="sng" dirty="0"/>
              <a:t>bez wydania takiego postanowienia postawiono zarzut</a:t>
            </a:r>
            <a:r>
              <a:rPr lang="pl-PL" dirty="0"/>
              <a:t> w związku z przystąpieniem do przesłuchania w charakterze podejrzanego.</a:t>
            </a:r>
            <a:endParaRPr lang="en-GB" dirty="0"/>
          </a:p>
          <a:p>
            <a:endParaRPr lang="pl-PL" dirty="0"/>
          </a:p>
        </p:txBody>
      </p:sp>
    </p:spTree>
    <p:extLst>
      <p:ext uri="{BB962C8B-B14F-4D97-AF65-F5344CB8AC3E}">
        <p14:creationId xmlns:p14="http://schemas.microsoft.com/office/powerpoint/2010/main" val="2666307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a:t>ŚRODKI</a:t>
            </a:r>
            <a:br>
              <a:rPr lang="pl-PL" b="1" dirty="0"/>
            </a:br>
            <a:r>
              <a:rPr lang="pl-PL" b="1" dirty="0"/>
              <a:t>ZAPOBIEGAWCZE</a:t>
            </a:r>
          </a:p>
        </p:txBody>
      </p:sp>
    </p:spTree>
    <p:extLst>
      <p:ext uri="{BB962C8B-B14F-4D97-AF65-F5344CB8AC3E}">
        <p14:creationId xmlns:p14="http://schemas.microsoft.com/office/powerpoint/2010/main" val="2135472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20659" y="36957"/>
            <a:ext cx="7290054" cy="1499616"/>
          </a:xfrm>
        </p:spPr>
        <p:txBody>
          <a:bodyPr/>
          <a:lstStyle/>
          <a:p>
            <a:r>
              <a:rPr lang="pl-PL" dirty="0"/>
              <a:t>Katalog środków zapobiegawczych</a:t>
            </a:r>
          </a:p>
        </p:txBody>
      </p:sp>
      <p:graphicFrame>
        <p:nvGraphicFramePr>
          <p:cNvPr id="4" name="Symbol zastępczy zawartości 3"/>
          <p:cNvGraphicFramePr>
            <a:graphicFrameLocks noGrp="1"/>
          </p:cNvGraphicFramePr>
          <p:nvPr>
            <p:ph idx="1"/>
          </p:nvPr>
        </p:nvGraphicFramePr>
        <p:xfrm>
          <a:off x="1588294" y="1760982"/>
          <a:ext cx="8965406" cy="4773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9215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92097" y="585216"/>
            <a:ext cx="8118729" cy="1499616"/>
          </a:xfrm>
        </p:spPr>
        <p:txBody>
          <a:bodyPr/>
          <a:lstStyle/>
          <a:p>
            <a:r>
              <a:rPr lang="pl-PL" dirty="0"/>
              <a:t>Pojęcie środków zapobiegawczych </a:t>
            </a:r>
          </a:p>
        </p:txBody>
      </p:sp>
      <p:sp>
        <p:nvSpPr>
          <p:cNvPr id="3" name="Symbol zastępczy zawartości 2"/>
          <p:cNvSpPr>
            <a:spLocks noGrp="1"/>
          </p:cNvSpPr>
          <p:nvPr>
            <p:ph idx="1"/>
          </p:nvPr>
        </p:nvSpPr>
        <p:spPr>
          <a:xfrm>
            <a:off x="626725" y="2084833"/>
            <a:ext cx="11209104" cy="4611242"/>
          </a:xfrm>
        </p:spPr>
        <p:txBody>
          <a:bodyPr>
            <a:normAutofit fontScale="92500" lnSpcReduction="20000"/>
          </a:bodyPr>
          <a:lstStyle/>
          <a:p>
            <a:pPr algn="just"/>
            <a:r>
              <a:rPr lang="pl-PL" dirty="0"/>
              <a:t>Środki zapobiegawcze to rodzaj środków przymusu, których zasadniczym zadaniem jest zabezpieczenie prawidłowego toku postępowania. „Zabezpieczają” proces karny przed </a:t>
            </a:r>
            <a:r>
              <a:rPr lang="pl-PL" b="1" dirty="0"/>
              <a:t>zdarzeniami, do których jeszcze nie doszło </a:t>
            </a:r>
            <a:r>
              <a:rPr lang="pl-PL" dirty="0"/>
              <a:t>np. przed bezprawnym utrudnianiem postępowania przez oskarżonego. </a:t>
            </a:r>
          </a:p>
          <a:p>
            <a:pPr algn="just"/>
            <a:r>
              <a:rPr lang="pl-PL" dirty="0"/>
              <a:t>Prawidłowość stosowania środków zapobiegawczych zależy od spełnienia następujących reguł: </a:t>
            </a:r>
          </a:p>
          <a:p>
            <a:pPr marL="630936" lvl="1" indent="-457200" algn="just">
              <a:buFont typeface="+mj-lt"/>
              <a:buAutoNum type="arabicPeriod"/>
            </a:pPr>
            <a:r>
              <a:rPr lang="pl-PL" dirty="0"/>
              <a:t>Wyłączność ustawowej regulacji stosowania środków zapobiegawczych </a:t>
            </a:r>
          </a:p>
          <a:p>
            <a:pPr marL="630936" lvl="1" indent="-457200" algn="just">
              <a:buFont typeface="+mj-lt"/>
              <a:buAutoNum type="arabicPeriod"/>
            </a:pPr>
            <a:r>
              <a:rPr lang="pl-PL" dirty="0"/>
              <a:t>Niezbędność stosowania środka zapobiegawczego</a:t>
            </a:r>
          </a:p>
          <a:p>
            <a:pPr marL="630936" lvl="1" indent="-457200" algn="just">
              <a:buFont typeface="+mj-lt"/>
              <a:buAutoNum type="arabicPeriod"/>
            </a:pPr>
            <a:r>
              <a:rPr lang="pl-PL" dirty="0"/>
              <a:t>Reguła minimalizacji dolegliwości wynikającej z zastosowania określonego środka </a:t>
            </a:r>
          </a:p>
          <a:p>
            <a:pPr marL="630936" lvl="1" indent="-457200" algn="just">
              <a:buFont typeface="+mj-lt"/>
              <a:buAutoNum type="arabicPeriod"/>
            </a:pPr>
            <a:r>
              <a:rPr lang="pl-PL" dirty="0"/>
              <a:t>Zakaz naruszania czci oraz niedopuszczalność poniżającego traktowania w toku stosowania środków zapobiegawczych </a:t>
            </a:r>
          </a:p>
          <a:p>
            <a:pPr marL="630936" lvl="1" indent="-457200" algn="just">
              <a:buFont typeface="+mj-lt"/>
              <a:buAutoNum type="arabicPeriod"/>
            </a:pPr>
            <a:r>
              <a:rPr lang="pl-PL" dirty="0"/>
              <a:t>Dyrektywy adaptacji środka zapobiegawczego do sytuacji procesowej </a:t>
            </a:r>
          </a:p>
          <a:p>
            <a:pPr marL="0" indent="0" algn="just">
              <a:buNone/>
            </a:pPr>
            <a:r>
              <a:rPr lang="pl-PL" dirty="0"/>
              <a:t>Należy pamiętać, że środki zapobiegawcze stosuje się </a:t>
            </a:r>
            <a:r>
              <a:rPr lang="pl-PL" b="1" u="sng" dirty="0"/>
              <a:t>wyłącznie </a:t>
            </a:r>
            <a:r>
              <a:rPr lang="pl-PL" dirty="0"/>
              <a:t>względem podejrzanego lub oskarżonego! </a:t>
            </a:r>
            <a:endParaRPr lang="pl-PL" b="1" u="sng" dirty="0"/>
          </a:p>
        </p:txBody>
      </p:sp>
    </p:spTree>
    <p:extLst>
      <p:ext uri="{BB962C8B-B14F-4D97-AF65-F5344CB8AC3E}">
        <p14:creationId xmlns:p14="http://schemas.microsoft.com/office/powerpoint/2010/main" val="3199484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Cele stosowania środków zapobiegawczych</a:t>
            </a:r>
          </a:p>
        </p:txBody>
      </p:sp>
      <p:sp>
        <p:nvSpPr>
          <p:cNvPr id="3" name="Symbol zastępczy zawartości 2"/>
          <p:cNvSpPr>
            <a:spLocks noGrp="1"/>
          </p:cNvSpPr>
          <p:nvPr>
            <p:ph idx="1"/>
          </p:nvPr>
        </p:nvSpPr>
        <p:spPr/>
        <p:txBody>
          <a:bodyPr>
            <a:normAutofit lnSpcReduction="10000"/>
          </a:bodyPr>
          <a:lstStyle/>
          <a:p>
            <a:pPr algn="just"/>
            <a:r>
              <a:rPr lang="pl-PL" dirty="0"/>
              <a:t>Stosowanie wyłącznie w realizacji dwóch celów (art. 249 § 1)</a:t>
            </a:r>
          </a:p>
          <a:p>
            <a:pPr algn="just"/>
            <a:r>
              <a:rPr lang="pl-PL" dirty="0"/>
              <a:t>1. zabezpieczenie prawidłowego toku postępowania (cel zasadniczy)</a:t>
            </a:r>
          </a:p>
          <a:p>
            <a:pPr algn="just"/>
            <a:r>
              <a:rPr lang="pl-PL" dirty="0"/>
              <a:t>2. zapobieżenie popełnieniu przez oskarżonego nowego, ciężkiego przestępstwa (cel akcesoryjny)</a:t>
            </a:r>
          </a:p>
          <a:p>
            <a:pPr algn="just"/>
            <a:endParaRPr lang="pl-PL" dirty="0"/>
          </a:p>
          <a:p>
            <a:pPr algn="just"/>
            <a:r>
              <a:rPr lang="pl-PL" dirty="0"/>
              <a:t>Niedopuszczalne jest stosowanie środków zapobiegawczych celem ułatwienia pracy organom procesowym, jako formę kary za nieprzyznanie się do winy przez oskarżonego, czy tzw. areszt wydobywczy – czyli skłonienie oskarżonego do złożenie wyjaśnień poprzez zastosowanie tymczasowego aresztowania </a:t>
            </a:r>
          </a:p>
        </p:txBody>
      </p:sp>
    </p:spTree>
    <p:extLst>
      <p:ext uri="{BB962C8B-B14F-4D97-AF65-F5344CB8AC3E}">
        <p14:creationId xmlns:p14="http://schemas.microsoft.com/office/powerpoint/2010/main" val="1103387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Stosowanie środków zapobiegawczych </a:t>
            </a:r>
          </a:p>
        </p:txBody>
      </p:sp>
      <p:sp>
        <p:nvSpPr>
          <p:cNvPr id="3" name="Symbol zastępczy zawartości 2"/>
          <p:cNvSpPr>
            <a:spLocks noGrp="1"/>
          </p:cNvSpPr>
          <p:nvPr>
            <p:ph idx="1"/>
          </p:nvPr>
        </p:nvSpPr>
        <p:spPr>
          <a:xfrm>
            <a:off x="838200" y="1500027"/>
            <a:ext cx="9532620" cy="5138517"/>
          </a:xfrm>
        </p:spPr>
        <p:txBody>
          <a:bodyPr>
            <a:normAutofit fontScale="77500" lnSpcReduction="20000"/>
          </a:bodyPr>
          <a:lstStyle/>
          <a:p>
            <a:pPr algn="just"/>
            <a:r>
              <a:rPr lang="pl-PL" dirty="0"/>
              <a:t>Art. 249 § 1 to tzw. ogólna podstawa stosowania środków zapobiegawczych. Przepis ten stanowi, że środki zapobiegawcze można stosować:</a:t>
            </a:r>
          </a:p>
          <a:p>
            <a:pPr marL="470916" lvl="1" indent="-342900" algn="just">
              <a:buFont typeface="+mj-lt"/>
              <a:buAutoNum type="arabicPeriod"/>
            </a:pPr>
            <a:r>
              <a:rPr lang="pl-PL" dirty="0"/>
              <a:t>W celu zabezpieczenia prawidłowego toku postępowania </a:t>
            </a:r>
          </a:p>
          <a:p>
            <a:pPr marL="470916" lvl="1" indent="-342900" algn="just">
              <a:buFont typeface="+mj-lt"/>
              <a:buAutoNum type="arabicPeriod"/>
            </a:pPr>
            <a:r>
              <a:rPr lang="pl-PL" dirty="0"/>
              <a:t>Wyjątkowo w celu zapobiegnięcia popełnieniu przez oskarżonego nowego, ciężkiego przestępstwa </a:t>
            </a:r>
          </a:p>
          <a:p>
            <a:pPr marL="0" indent="-45720" algn="just">
              <a:buNone/>
            </a:pPr>
            <a:r>
              <a:rPr lang="pl-PL" dirty="0"/>
              <a:t>Cel w postaci zabezpieczenia prawidłowego toku postępowania karnego można osiągnąć nie tylko poprzez stosowanie izolacyjnego środka zapobiegawczego, ale w zależności od realiów konkretnej sprawy – także nie izolacyjnego. Zastosowany środek musi być odpowiedni, aby uniemożliwić zakłócenie przebiegu postępowania karnego, ale obawa tego zakłócenia musi być realna (wynikająca z materiału dowodowego), a nie tylko hipotetyczna. Jeżeli środek zapobiegawczy stosuje się w celu zapobiegnięcia popełnieniu przez oskarżonego nowego ciężkiego przestępstwa, okoliczność ta musi być odpowiednio prawdopodobna, a nie tylko zakładana przez organy ścigania. </a:t>
            </a:r>
          </a:p>
          <a:p>
            <a:pPr marL="0" indent="-45720" algn="just">
              <a:buNone/>
            </a:pPr>
            <a:r>
              <a:rPr lang="pl-PL" b="1" dirty="0"/>
              <a:t>ŚRODKI ZAPOBIEGAWCZE MOŻNA STOSOWAĆ TYLKO WTEDY, GDY ZEBRANE DOWODY WSKAZUJĄ NA DUŻE PRAWDOPODOBIEŃSTWO, ŻE OSKARŻONY POPEŁNIŁ PRZESTĘPSTWO! </a:t>
            </a:r>
          </a:p>
          <a:p>
            <a:endParaRPr lang="pl-PL" dirty="0"/>
          </a:p>
        </p:txBody>
      </p:sp>
    </p:spTree>
    <p:extLst>
      <p:ext uri="{BB962C8B-B14F-4D97-AF65-F5344CB8AC3E}">
        <p14:creationId xmlns:p14="http://schemas.microsoft.com/office/powerpoint/2010/main" val="2854197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03512" y="-171400"/>
            <a:ext cx="8567928" cy="980728"/>
          </a:xfrm>
        </p:spPr>
        <p:txBody>
          <a:bodyPr>
            <a:normAutofit/>
          </a:bodyPr>
          <a:lstStyle/>
          <a:p>
            <a:r>
              <a:rPr lang="pl-PL" sz="3000" dirty="0"/>
              <a:t>Stosowanie środków zapobiegawczych cd. </a:t>
            </a:r>
          </a:p>
        </p:txBody>
      </p:sp>
      <p:sp>
        <p:nvSpPr>
          <p:cNvPr id="3" name="Symbol zastępczy zawartości 2"/>
          <p:cNvSpPr>
            <a:spLocks noGrp="1"/>
          </p:cNvSpPr>
          <p:nvPr>
            <p:ph idx="1"/>
          </p:nvPr>
        </p:nvSpPr>
        <p:spPr>
          <a:xfrm>
            <a:off x="791109" y="692696"/>
            <a:ext cx="10346077" cy="6165304"/>
          </a:xfrm>
        </p:spPr>
        <p:txBody>
          <a:bodyPr>
            <a:normAutofit fontScale="85000" lnSpcReduction="20000"/>
          </a:bodyPr>
          <a:lstStyle/>
          <a:p>
            <a:pPr algn="just"/>
            <a:r>
              <a:rPr lang="pl-PL" dirty="0"/>
              <a:t>Aby można było stosować środki zapobiegawcze konieczne jest istnienie </a:t>
            </a:r>
            <a:r>
              <a:rPr lang="pl-PL" b="1" dirty="0"/>
              <a:t>odpowiedniej podstawy dowodowej</a:t>
            </a:r>
            <a:r>
              <a:rPr lang="pl-PL" dirty="0"/>
              <a:t>, tzn. zebrane w sprawie dowody muszą wskazywać na „</a:t>
            </a:r>
            <a:r>
              <a:rPr lang="pl-PL" b="1" dirty="0"/>
              <a:t>duże prawdopodobieństwo</a:t>
            </a:r>
            <a:r>
              <a:rPr lang="pl-PL" dirty="0"/>
              <a:t>”, że oskarżony popełnił przestępstwo. Muszą to być takie </a:t>
            </a:r>
            <a:r>
              <a:rPr lang="pl-PL" b="1" dirty="0"/>
              <a:t>dane, które stwarzają stan uprawdopodobnienia zbliżony do pewności</a:t>
            </a:r>
            <a:r>
              <a:rPr lang="pl-PL" dirty="0"/>
              <a:t> ("duże prawdopodobieństwo") </a:t>
            </a:r>
            <a:r>
              <a:rPr lang="pl-PL" b="1" dirty="0"/>
              <a:t>odnośnie do sprawstwa i winy danej osoby</a:t>
            </a:r>
            <a:r>
              <a:rPr lang="pl-PL" dirty="0"/>
              <a:t>.</a:t>
            </a:r>
          </a:p>
          <a:p>
            <a:pPr algn="ctr"/>
            <a:r>
              <a:rPr lang="pl-PL" b="1" dirty="0">
                <a:solidFill>
                  <a:srgbClr val="FF0000"/>
                </a:solidFill>
              </a:rPr>
              <a:t>Podstawa dowodowa stosowania tymczasowego aresztowania – </a:t>
            </a:r>
          </a:p>
          <a:p>
            <a:pPr algn="ctr"/>
            <a:r>
              <a:rPr lang="pl-PL" b="1" dirty="0">
                <a:solidFill>
                  <a:srgbClr val="FF0000"/>
                </a:solidFill>
              </a:rPr>
              <a:t>por. art. 156 § 5a, 249a i 250 § 2b</a:t>
            </a:r>
          </a:p>
          <a:p>
            <a:pPr algn="just"/>
            <a:r>
              <a:rPr lang="pl-PL" dirty="0"/>
              <a:t>Przy stosowaniu środka zapobiegawczego nie chodzi jednak o merytoryczną ocenę poszczególnych zgromadzonych w sprawie dowodów, ale jedynie o rozważenie, czy dowody te stwarzają stan prawdopodobieństwa, o jakim mowa w art. 249 § 1. Sąd nie ustala, czy podejrzany dopuścił się zarzucanego mu czynu, ani nie bada, czy są ku temu "niezbite" dowody, ale jedynie ocenia czy istnieje wymagane prawdopodobieństwo popełnienia przez niego czynu. </a:t>
            </a:r>
          </a:p>
          <a:p>
            <a:pPr algn="just"/>
            <a:r>
              <a:rPr lang="pl-PL" b="1" dirty="0"/>
              <a:t>Środki zapobiegawcze można stosować </a:t>
            </a:r>
            <a:r>
              <a:rPr lang="pl-PL" b="1" u="sng" dirty="0"/>
              <a:t>wyłącznie </a:t>
            </a:r>
            <a:r>
              <a:rPr lang="pl-PL" b="1" dirty="0"/>
              <a:t>względem podejrzanego lub oskarżonego. </a:t>
            </a:r>
            <a:r>
              <a:rPr lang="pl-PL" dirty="0"/>
              <a:t>Konieczne jest co najmniej wydanie postanowienia o przedstawieniu zarzutów (art. 313)</a:t>
            </a:r>
          </a:p>
          <a:p>
            <a:pPr algn="just"/>
            <a:r>
              <a:rPr lang="pl-PL" dirty="0"/>
              <a:t>Zgodnie z art. 249 § § 4 środki zapobiegawcze mogą być stosowane aż do chwili rozpoczęcia wykonania kary, przy czym tymczasowe aresztowanie tylko w razie orzeczenia kary pozbawienia wolności.</a:t>
            </a:r>
          </a:p>
          <a:p>
            <a:pPr algn="just"/>
            <a:endParaRPr lang="pl-PL" b="1" dirty="0"/>
          </a:p>
        </p:txBody>
      </p:sp>
    </p:spTree>
    <p:extLst>
      <p:ext uri="{BB962C8B-B14F-4D97-AF65-F5344CB8AC3E}">
        <p14:creationId xmlns:p14="http://schemas.microsoft.com/office/powerpoint/2010/main" val="3738919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CE5767-E3D7-19F7-C90A-F716111B740D}"/>
              </a:ext>
            </a:extLst>
          </p:cNvPr>
          <p:cNvSpPr>
            <a:spLocks noGrp="1"/>
          </p:cNvSpPr>
          <p:nvPr>
            <p:ph type="title"/>
          </p:nvPr>
        </p:nvSpPr>
        <p:spPr/>
        <p:txBody>
          <a:bodyPr/>
          <a:lstStyle/>
          <a:p>
            <a:r>
              <a:rPr lang="pl-PL" dirty="0"/>
              <a:t>Nowelizacja</a:t>
            </a:r>
          </a:p>
        </p:txBody>
      </p:sp>
      <p:sp>
        <p:nvSpPr>
          <p:cNvPr id="3" name="Symbol zastępczy zawartości 2">
            <a:extLst>
              <a:ext uri="{FF2B5EF4-FFF2-40B4-BE49-F238E27FC236}">
                <a16:creationId xmlns:a16="http://schemas.microsoft.com/office/drawing/2014/main" id="{F5639567-B028-972B-3082-094E3C06DE50}"/>
              </a:ext>
            </a:extLst>
          </p:cNvPr>
          <p:cNvSpPr>
            <a:spLocks noGrp="1"/>
          </p:cNvSpPr>
          <p:nvPr>
            <p:ph idx="1"/>
          </p:nvPr>
        </p:nvSpPr>
        <p:spPr/>
        <p:txBody>
          <a:bodyPr>
            <a:normAutofit/>
          </a:bodyPr>
          <a:lstStyle/>
          <a:p>
            <a:pPr algn="just"/>
            <a:r>
              <a:rPr lang="pl-PL" dirty="0"/>
              <a:t>Art. 249 § 3a k.p.k.: Jeżeli przesłuchanie podejrzanego przez sąd albo prokuratora nie jest możliwe ze względu na okoliczności wskazane w art. 313 § 1a, określonego w § 3 wymogu przesłuchania oskarżonego nie stosuje się. Do udziału w postępowaniu w przedmiocie tymczasowego aresztowania wyznacza się obrońcę z urzędu, chyba że podejrzany ma obrońcę. Niestawiennictwo obrońcy należycie zawiadomionego o terminie nie tamuje rozpoznania sprawy.</a:t>
            </a:r>
          </a:p>
        </p:txBody>
      </p:sp>
    </p:spTree>
    <p:extLst>
      <p:ext uri="{BB962C8B-B14F-4D97-AF65-F5344CB8AC3E}">
        <p14:creationId xmlns:p14="http://schemas.microsoft.com/office/powerpoint/2010/main" val="3763250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13788" y="462117"/>
            <a:ext cx="8554212" cy="1099556"/>
          </a:xfrm>
        </p:spPr>
        <p:txBody>
          <a:bodyPr>
            <a:normAutofit fontScale="90000"/>
          </a:bodyPr>
          <a:lstStyle/>
          <a:p>
            <a:r>
              <a:rPr lang="pl-PL" dirty="0"/>
              <a:t>Stosowanie środków zapobiegawczych </a:t>
            </a:r>
          </a:p>
        </p:txBody>
      </p:sp>
      <p:sp>
        <p:nvSpPr>
          <p:cNvPr id="3" name="Symbol zastępczy zawartości 2"/>
          <p:cNvSpPr>
            <a:spLocks noGrp="1"/>
          </p:cNvSpPr>
          <p:nvPr>
            <p:ph idx="1"/>
          </p:nvPr>
        </p:nvSpPr>
        <p:spPr>
          <a:xfrm>
            <a:off x="801384" y="1943444"/>
            <a:ext cx="10140594" cy="4545846"/>
          </a:xfrm>
        </p:spPr>
        <p:txBody>
          <a:bodyPr>
            <a:normAutofit/>
          </a:bodyPr>
          <a:lstStyle/>
          <a:p>
            <a:pPr algn="just"/>
            <a:r>
              <a:rPr lang="pl-PL" dirty="0"/>
              <a:t>Wyróżnia się dwie przesłanki stosowania środków zapobiegawczych:</a:t>
            </a:r>
          </a:p>
          <a:p>
            <a:pPr marL="470916" lvl="1" indent="-342900" algn="just">
              <a:buFont typeface="+mj-lt"/>
              <a:buAutoNum type="arabicPeriod"/>
            </a:pPr>
            <a:r>
              <a:rPr lang="pl-PL" dirty="0"/>
              <a:t>ogólna – art. 249 § 1</a:t>
            </a:r>
          </a:p>
          <a:p>
            <a:pPr marL="470916" lvl="1" indent="-342900" algn="just">
              <a:buFont typeface="+mj-lt"/>
              <a:buAutoNum type="arabicPeriod"/>
            </a:pPr>
            <a:r>
              <a:rPr lang="pl-PL" dirty="0"/>
              <a:t>szczególne – art. 258 </a:t>
            </a:r>
          </a:p>
          <a:p>
            <a:pPr marL="128016" lvl="1" indent="0" algn="just">
              <a:buNone/>
            </a:pPr>
            <a:endParaRPr lang="pl-PL" dirty="0"/>
          </a:p>
          <a:p>
            <a:pPr marL="128016" lvl="1" indent="0" algn="just">
              <a:buNone/>
            </a:pPr>
            <a:r>
              <a:rPr lang="pl-PL" b="1" dirty="0"/>
              <a:t>Dotyczy to wszystkich środków zapobiegawczych, nie tylko tymczasowego aresztowania. </a:t>
            </a:r>
          </a:p>
          <a:p>
            <a:pPr marL="128016" lvl="1" indent="0" algn="just">
              <a:buNone/>
            </a:pPr>
            <a:endParaRPr lang="pl-PL" b="1" dirty="0"/>
          </a:p>
          <a:p>
            <a:pPr marL="128016" lvl="1" indent="0" algn="just">
              <a:buNone/>
            </a:pPr>
            <a:r>
              <a:rPr lang="pl-PL" dirty="0"/>
              <a:t>Aby w konkretnej sytuacji można było stosować środki zapobiegawcze, konieczne jest </a:t>
            </a:r>
            <a:r>
              <a:rPr lang="pl-PL" b="1" dirty="0"/>
              <a:t>zaistnienie przesłanki ogólnej i co najmniej jednej przesłanki szczególnej.</a:t>
            </a:r>
          </a:p>
        </p:txBody>
      </p:sp>
    </p:spTree>
    <p:extLst>
      <p:ext uri="{BB962C8B-B14F-4D97-AF65-F5344CB8AC3E}">
        <p14:creationId xmlns:p14="http://schemas.microsoft.com/office/powerpoint/2010/main" val="3862328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98010" y="0"/>
            <a:ext cx="8969991" cy="1171254"/>
          </a:xfrm>
        </p:spPr>
        <p:txBody>
          <a:bodyPr>
            <a:normAutofit fontScale="90000"/>
          </a:bodyPr>
          <a:lstStyle/>
          <a:p>
            <a:pPr algn="ctr"/>
            <a:r>
              <a:rPr lang="pl-PL" dirty="0"/>
              <a:t>Tymczasowe aresztowanie – organ stosujący</a:t>
            </a:r>
          </a:p>
        </p:txBody>
      </p:sp>
      <p:sp>
        <p:nvSpPr>
          <p:cNvPr id="3" name="Symbol zastępczy zawartości 2"/>
          <p:cNvSpPr>
            <a:spLocks noGrp="1"/>
          </p:cNvSpPr>
          <p:nvPr>
            <p:ph idx="1"/>
          </p:nvPr>
        </p:nvSpPr>
        <p:spPr>
          <a:xfrm>
            <a:off x="647272" y="1254642"/>
            <a:ext cx="10952251" cy="5603358"/>
          </a:xfrm>
        </p:spPr>
        <p:txBody>
          <a:bodyPr>
            <a:normAutofit fontScale="85000" lnSpcReduction="10000"/>
          </a:bodyPr>
          <a:lstStyle/>
          <a:p>
            <a:pPr algn="just"/>
            <a:r>
              <a:rPr lang="pl-PL" dirty="0"/>
              <a:t>Stosowanie tymczasowego aresztowania należy do </a:t>
            </a:r>
            <a:r>
              <a:rPr lang="pl-PL" u="sng" dirty="0"/>
              <a:t>wyłącznej</a:t>
            </a:r>
            <a:r>
              <a:rPr lang="pl-PL" dirty="0"/>
              <a:t> kompetencji sądu oraz może nastąpić </a:t>
            </a:r>
            <a:r>
              <a:rPr lang="pl-PL" u="sng" dirty="0"/>
              <a:t>tylko na mocy jego postanowienia</a:t>
            </a:r>
            <a:r>
              <a:rPr lang="pl-PL" dirty="0"/>
              <a:t>. </a:t>
            </a:r>
          </a:p>
          <a:p>
            <a:pPr algn="just"/>
            <a:r>
              <a:rPr lang="pl-PL" dirty="0"/>
              <a:t>W postępowaniu przygotowawczym, tymczasowe aresztowanie stosuje, na wniosek prokuratora, </a:t>
            </a:r>
            <a:r>
              <a:rPr lang="pl-PL" b="1" dirty="0"/>
              <a:t>sąd rejonowy, w którego okręgu prowadzi się postępowanie, a w wypadkach niecierpiących zwłoki również inny sąd rejonowy</a:t>
            </a:r>
            <a:r>
              <a:rPr lang="pl-PL" dirty="0"/>
              <a:t>. Prokurator, przesyłając wraz z aktami sprawy wniosek, zarządza jednocześnie doprowadzenie podejrzanego do sądu. Wniosek prokuratora nie jest dla sądu wiążący. </a:t>
            </a:r>
            <a:r>
              <a:rPr lang="pl-PL" b="1" dirty="0"/>
              <a:t>W sytuacji podjęcia decyzji o zastosowaniu tymczasowego aresztowania, sąd rejonowy stosuje tymczasowe aresztowanie bez względu na właściwość rzeczową sądu, przed którym będzie się później toczyć sprawa (</a:t>
            </a:r>
            <a:r>
              <a:rPr lang="pl-PL" dirty="0"/>
              <a:t>por. art. 250 k.p.k.).</a:t>
            </a:r>
          </a:p>
          <a:p>
            <a:pPr lvl="1" algn="just"/>
            <a:r>
              <a:rPr lang="pl-PL" b="1" dirty="0"/>
              <a:t>Czyli w postępowaniu przygotowawczym w sprawie o zbrodnię, tymczasowe aresztowanie stosuje się na mocy postanowienia sądu rejonowego </a:t>
            </a:r>
          </a:p>
          <a:p>
            <a:pPr algn="just"/>
            <a:r>
              <a:rPr lang="pl-PL" dirty="0"/>
              <a:t>Po wniesieniu aktu oskarżenia tymczasowe aresztowanie stosuje sąd, przed którym toczy się proces. Prawo do zastosowania tymczasowego aresztowania ma również sąd odwoławczy, na skutek wniesionego zażalenia - art. 252 § 1 KPK. </a:t>
            </a:r>
          </a:p>
          <a:p>
            <a:pPr algn="just"/>
            <a:r>
              <a:rPr lang="pl-PL" dirty="0"/>
              <a:t>Prawo do zastosowania tymczasowego aresztowania będzie miał również Sąd Najwyższy w postępowaniu kasacyjnym oraz w przypadku wznowienia postępowania. </a:t>
            </a:r>
          </a:p>
        </p:txBody>
      </p:sp>
    </p:spTree>
    <p:extLst>
      <p:ext uri="{BB962C8B-B14F-4D97-AF65-F5344CB8AC3E}">
        <p14:creationId xmlns:p14="http://schemas.microsoft.com/office/powerpoint/2010/main" val="31226517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9417" y="-171400"/>
            <a:ext cx="10044607" cy="1124744"/>
          </a:xfrm>
        </p:spPr>
        <p:txBody>
          <a:bodyPr>
            <a:normAutofit/>
          </a:bodyPr>
          <a:lstStyle/>
          <a:p>
            <a:r>
              <a:rPr lang="pl-PL" sz="3000" b="1" dirty="0"/>
              <a:t>Pozytywne przesłanki stosowania tymczasowego aresztowania </a:t>
            </a:r>
          </a:p>
        </p:txBody>
      </p:sp>
      <p:sp>
        <p:nvSpPr>
          <p:cNvPr id="3" name="Symbol zastępczy zawartości 2"/>
          <p:cNvSpPr>
            <a:spLocks noGrp="1"/>
          </p:cNvSpPr>
          <p:nvPr>
            <p:ph idx="1"/>
          </p:nvPr>
        </p:nvSpPr>
        <p:spPr>
          <a:xfrm>
            <a:off x="544530" y="836712"/>
            <a:ext cx="11054993" cy="5553074"/>
          </a:xfrm>
        </p:spPr>
        <p:txBody>
          <a:bodyPr>
            <a:noAutofit/>
          </a:bodyPr>
          <a:lstStyle/>
          <a:p>
            <a:pPr algn="just"/>
            <a:r>
              <a:rPr lang="pl-PL" sz="2000" dirty="0">
                <a:solidFill>
                  <a:srgbClr val="FF0000"/>
                </a:solidFill>
              </a:rPr>
              <a:t>Pozytywne materialne (muszą wystąpić łącznie żeby można było stosować tymczasowe aresztowanie)</a:t>
            </a:r>
          </a:p>
          <a:p>
            <a:pPr lvl="1" algn="just"/>
            <a:r>
              <a:rPr lang="pl-PL" sz="2000" b="1" dirty="0"/>
              <a:t>Ogólna</a:t>
            </a:r>
            <a:r>
              <a:rPr lang="pl-PL" sz="2000" dirty="0"/>
              <a:t> – można je stosować tylko wtedy, gdy zebrane dowody wskazują </a:t>
            </a:r>
            <a:r>
              <a:rPr lang="pl-PL" sz="2000" b="1" dirty="0"/>
              <a:t>na duże prawdopodobieństwo</a:t>
            </a:r>
            <a:r>
              <a:rPr lang="pl-PL" sz="2000" dirty="0"/>
              <a:t>, że oskarżony popełnił przestępstwo.</a:t>
            </a:r>
          </a:p>
          <a:p>
            <a:pPr lvl="1" algn="just"/>
            <a:r>
              <a:rPr lang="pl-PL" sz="2000" b="1" dirty="0"/>
              <a:t>Szczególne</a:t>
            </a:r>
            <a:r>
              <a:rPr lang="pl-PL" sz="2000" dirty="0"/>
              <a:t> – art. 258 § 1 – 3: </a:t>
            </a:r>
          </a:p>
          <a:p>
            <a:pPr marL="470916" lvl="1" indent="-342900" algn="just">
              <a:buFont typeface="+mj-lt"/>
              <a:buAutoNum type="arabicPeriod"/>
            </a:pPr>
            <a:r>
              <a:rPr lang="pl-PL" sz="2000" dirty="0"/>
              <a:t>Tymczasowe aresztowanie i pozostałe środki zapobiegawcze można stosować, jeżeli zachodzi:</a:t>
            </a:r>
          </a:p>
          <a:p>
            <a:pPr marL="653796" lvl="2" indent="-342900" algn="just">
              <a:buFont typeface="+mj-lt"/>
              <a:buAutoNum type="alphaLcParenR"/>
            </a:pPr>
            <a:r>
              <a:rPr lang="pl-PL" dirty="0"/>
              <a:t>uzasadniona </a:t>
            </a:r>
            <a:r>
              <a:rPr lang="pl-PL" b="1" dirty="0"/>
              <a:t>obawa ucieczki lub ukrycia się oskarżonego</a:t>
            </a:r>
            <a:r>
              <a:rPr lang="pl-PL" dirty="0"/>
              <a:t>, zwłaszcza wtedy, gdy nie można ustalić jego tożsamości albo nie ma on w kraju stałego miejsca pobytu</a:t>
            </a:r>
          </a:p>
          <a:p>
            <a:pPr marL="653796" lvl="2" indent="-342900" algn="just">
              <a:buFont typeface="+mj-lt"/>
              <a:buAutoNum type="alphaLcParenR"/>
            </a:pPr>
            <a:r>
              <a:rPr lang="pl-PL" dirty="0"/>
              <a:t>uzasadniona obawa, że oskarżony będzie nakłaniał do składania fałszywych zeznań lub wyjaśnień albo w inny bezprawny sposób utrudniał postępowanie karne.</a:t>
            </a:r>
          </a:p>
          <a:p>
            <a:pPr marL="470916" lvl="1" indent="-342900" algn="just">
              <a:buFont typeface="+mj-lt"/>
              <a:buAutoNum type="arabicPeriod"/>
            </a:pPr>
            <a:r>
              <a:rPr lang="pl-PL" sz="2000" dirty="0"/>
              <a:t>Oskarżonemu </a:t>
            </a:r>
            <a:r>
              <a:rPr lang="pl-PL" sz="2000" b="1" dirty="0"/>
              <a:t>zarzucono popełnienie zbrodni lub występku zagrożonego karą pozbawienia wolności, której górna granica wynosi co najmniej 8 lat, albo którego sąd pierwszej instancji skazał na karę pozbawienia wolności wyższą niż 3 lata</a:t>
            </a:r>
            <a:r>
              <a:rPr lang="pl-PL" sz="2000" dirty="0"/>
              <a:t>, obawy utrudniania prawidłowego toku postępowania , o których mowa w § 1, uzasadniające stosowanie środka zapobiegawczego, mogą wynikać także z surowości grożącej oskarżonemu kary</a:t>
            </a:r>
          </a:p>
          <a:p>
            <a:pPr marL="470916" lvl="1" indent="-342900" algn="just">
              <a:buFont typeface="+mj-lt"/>
              <a:buAutoNum type="arabicPeriod"/>
            </a:pPr>
            <a:r>
              <a:rPr lang="pl-PL" sz="2000" dirty="0"/>
              <a:t>Środek zapobiegawczy można wyjątkowo zastosować także wtedy, gdy zachodzi uzasadniona obawa, że oskarżony, któremu zarzucono popełnienie zbrodni lub umyślnego występku, popełni przestępstwo przeciwko życiu, zdrowiu lub bezpieczeństwu powszechnemu, zwłaszcza gdy popełnieniem takiego przestępstwa groził</a:t>
            </a:r>
          </a:p>
        </p:txBody>
      </p:sp>
    </p:spTree>
    <p:extLst>
      <p:ext uri="{BB962C8B-B14F-4D97-AF65-F5344CB8AC3E}">
        <p14:creationId xmlns:p14="http://schemas.microsoft.com/office/powerpoint/2010/main" val="4082441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94FCA5-EF79-43EA-8386-586BFF7F8999}"/>
              </a:ext>
            </a:extLst>
          </p:cNvPr>
          <p:cNvSpPr>
            <a:spLocks noGrp="1"/>
          </p:cNvSpPr>
          <p:nvPr>
            <p:ph type="title"/>
          </p:nvPr>
        </p:nvSpPr>
        <p:spPr/>
        <p:txBody>
          <a:bodyPr/>
          <a:lstStyle/>
          <a:p>
            <a:r>
              <a:rPr lang="pl-PL" dirty="0"/>
              <a:t>W jaki sposób ktoś może stać się podejrzanym?</a:t>
            </a:r>
          </a:p>
        </p:txBody>
      </p:sp>
      <p:sp>
        <p:nvSpPr>
          <p:cNvPr id="3" name="Symbol zastępczy zawartości 2">
            <a:extLst>
              <a:ext uri="{FF2B5EF4-FFF2-40B4-BE49-F238E27FC236}">
                <a16:creationId xmlns:a16="http://schemas.microsoft.com/office/drawing/2014/main" id="{EDF32BF3-EC57-41C6-9032-D8F461AA2CC1}"/>
              </a:ext>
            </a:extLst>
          </p:cNvPr>
          <p:cNvSpPr>
            <a:spLocks noGrp="1"/>
          </p:cNvSpPr>
          <p:nvPr>
            <p:ph idx="1"/>
          </p:nvPr>
        </p:nvSpPr>
        <p:spPr/>
        <p:txBody>
          <a:bodyPr>
            <a:normAutofit fontScale="85000" lnSpcReduction="10000"/>
          </a:bodyPr>
          <a:lstStyle/>
          <a:p>
            <a:pPr algn="just"/>
            <a:r>
              <a:rPr lang="pl-PL" dirty="0"/>
              <a:t>Jest klika wariantów:</a:t>
            </a:r>
          </a:p>
          <a:p>
            <a:pPr lvl="1" algn="just"/>
            <a:r>
              <a:rPr lang="pl-PL" dirty="0"/>
              <a:t>w ramach czynności niecierpiących zwłoki (w niezbędnym zakresie), kiedy od razu wiadomo, komu przedstawić zarzuty</a:t>
            </a:r>
          </a:p>
          <a:p>
            <a:pPr lvl="2" algn="just"/>
            <a:r>
              <a:rPr lang="pl-PL" dirty="0"/>
              <a:t>Art. 308 §  2. </a:t>
            </a:r>
            <a:r>
              <a:rPr lang="pl-PL" b="1" dirty="0"/>
              <a:t>W wypadkach niecierpiących zwłoki</a:t>
            </a:r>
            <a:r>
              <a:rPr lang="pl-PL" dirty="0"/>
              <a:t>, w szczególności wtedy, gdy mogłoby to spowodować zatarcie śladów lub dowodów przestępstwa, </a:t>
            </a:r>
            <a:r>
              <a:rPr lang="pl-PL" b="1" dirty="0"/>
              <a:t>można w toku czynności </a:t>
            </a:r>
            <a:r>
              <a:rPr lang="pl-PL" dirty="0"/>
              <a:t>wymienionych w § 1 </a:t>
            </a:r>
            <a:r>
              <a:rPr lang="pl-PL" b="1" u="sng" dirty="0"/>
              <a:t>przesłuchać osobę podejrzaną o popełnienie przestępstwa w charakterze podejrzanego przed wydaniem postanowienia o przedstawieniu zarzutów</a:t>
            </a:r>
            <a:r>
              <a:rPr lang="pl-PL" dirty="0"/>
              <a:t>, jeżeli zachodzą warunki do sporządzenia takiego postanowienia. Przesłuchanie rozpoczyna się od informacji o treści zarzutu. </a:t>
            </a:r>
          </a:p>
          <a:p>
            <a:pPr lvl="1" algn="just"/>
            <a:r>
              <a:rPr lang="pl-PL" dirty="0"/>
              <a:t>na skutek działań podejmowanych przez organy procesowe, w celu ustalenia, kto powinien być podejrzanym; </a:t>
            </a:r>
          </a:p>
          <a:p>
            <a:pPr lvl="2" algn="just"/>
            <a:r>
              <a:rPr lang="pl-PL" dirty="0"/>
              <a:t>wzywa się osobę na przesłuchanie w charakterze podejrzanego; albo</a:t>
            </a:r>
          </a:p>
          <a:p>
            <a:pPr lvl="2" algn="just"/>
            <a:r>
              <a:rPr lang="pl-PL" dirty="0"/>
              <a:t>prokurator wydaje postanowienie o zatrzymaniu </a:t>
            </a:r>
          </a:p>
          <a:p>
            <a:pPr lvl="3" algn="just"/>
            <a:r>
              <a:rPr lang="pl-PL" dirty="0"/>
              <a:t>Art. 247 </a:t>
            </a:r>
            <a:r>
              <a:rPr lang="en-GB" dirty="0"/>
              <a:t>§</a:t>
            </a:r>
            <a:r>
              <a:rPr lang="pl-PL" dirty="0"/>
              <a:t> 1. Prokurator może zarządzić zatrzymanie i przymusowe doprowadzenie osoby podejrzanej albo podejrzanego, jeżeli zachodzi uzasadniona obawa, że: 1) nie stawią się na wezwanie w celu przeprowadzenia z ich udziałem czynności, o których mowa w art. 313 § 1 lub art. 314;</a:t>
            </a:r>
          </a:p>
          <a:p>
            <a:pPr lvl="1" algn="just"/>
            <a:r>
              <a:rPr lang="pl-PL" dirty="0"/>
              <a:t>po ujęciu obywatelskim (art. 243), tj. ujęciu osoby na gorącym uczynku przestępstwa (zob. kolejne slajdy)</a:t>
            </a:r>
          </a:p>
          <a:p>
            <a:endParaRPr lang="pl-PL" dirty="0"/>
          </a:p>
        </p:txBody>
      </p:sp>
    </p:spTree>
    <p:extLst>
      <p:ext uri="{BB962C8B-B14F-4D97-AF65-F5344CB8AC3E}">
        <p14:creationId xmlns:p14="http://schemas.microsoft.com/office/powerpoint/2010/main" val="9899237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0"/>
            <a:ext cx="8965406" cy="822960"/>
          </a:xfrm>
        </p:spPr>
        <p:txBody>
          <a:bodyPr>
            <a:noAutofit/>
          </a:bodyPr>
          <a:lstStyle/>
          <a:p>
            <a:r>
              <a:rPr lang="pl-PL" sz="3200" b="1" dirty="0"/>
              <a:t>Zakazy stosowania tymczasowego aresztowania</a:t>
            </a:r>
          </a:p>
        </p:txBody>
      </p:sp>
      <p:sp>
        <p:nvSpPr>
          <p:cNvPr id="4" name="Symbol zastępczy tekstu 3"/>
          <p:cNvSpPr>
            <a:spLocks noGrp="1"/>
          </p:cNvSpPr>
          <p:nvPr>
            <p:ph type="body" idx="1"/>
          </p:nvPr>
        </p:nvSpPr>
        <p:spPr>
          <a:xfrm>
            <a:off x="795508" y="822959"/>
            <a:ext cx="3566160" cy="709945"/>
          </a:xfrm>
        </p:spPr>
        <p:txBody>
          <a:bodyPr>
            <a:normAutofit fontScale="85000" lnSpcReduction="20000"/>
          </a:bodyPr>
          <a:lstStyle/>
          <a:p>
            <a:r>
              <a:rPr lang="pl-PL" dirty="0"/>
              <a:t>I grupa ograniczeń – oparta na zasadzie humanitaryzmu</a:t>
            </a:r>
          </a:p>
        </p:txBody>
      </p:sp>
      <p:sp>
        <p:nvSpPr>
          <p:cNvPr id="3" name="Symbol zastępczy zawartości 2"/>
          <p:cNvSpPr>
            <a:spLocks noGrp="1"/>
          </p:cNvSpPr>
          <p:nvPr>
            <p:ph sz="half" idx="2"/>
          </p:nvPr>
        </p:nvSpPr>
        <p:spPr>
          <a:xfrm>
            <a:off x="215758" y="1700860"/>
            <a:ext cx="4952144" cy="4334181"/>
          </a:xfrm>
        </p:spPr>
        <p:txBody>
          <a:bodyPr>
            <a:noAutofit/>
          </a:bodyPr>
          <a:lstStyle/>
          <a:p>
            <a:pPr algn="just"/>
            <a:r>
              <a:rPr lang="pl-PL" sz="2000" b="1" dirty="0">
                <a:cs typeface="Times New Roman" panose="02020603050405020304" pitchFamily="18" charset="0"/>
              </a:rPr>
              <a:t>jeżeli szczególne względy nie stoją temu na przeszkodzie, należy odstąpić od tymczasowego aresztowania, zwłaszcza gdy pozbawienie oskarżonego wolności</a:t>
            </a:r>
            <a:r>
              <a:rPr lang="pl-PL" sz="2000" dirty="0">
                <a:cs typeface="Times New Roman" panose="02020603050405020304" pitchFamily="18" charset="0"/>
              </a:rPr>
              <a:t>:</a:t>
            </a:r>
          </a:p>
          <a:p>
            <a:pPr lvl="1" algn="just"/>
            <a:r>
              <a:rPr lang="pl-PL" sz="2000" dirty="0">
                <a:cs typeface="Times New Roman" panose="02020603050405020304" pitchFamily="18" charset="0"/>
              </a:rPr>
              <a:t>spowodowałoby dla jego życia lub zdrowia poważne niebezpieczeństwo, </a:t>
            </a:r>
          </a:p>
          <a:p>
            <a:pPr lvl="1" algn="just"/>
            <a:r>
              <a:rPr lang="pl-PL" sz="2000" dirty="0">
                <a:cs typeface="Times New Roman" panose="02020603050405020304" pitchFamily="18" charset="0"/>
              </a:rPr>
              <a:t>pociągałoby wyjątkowo ciężkie skutki dla oskarżonego lub jego najbliższej rodziny. </a:t>
            </a:r>
          </a:p>
          <a:p>
            <a:pPr algn="just"/>
            <a:r>
              <a:rPr lang="pl-PL" sz="2000" dirty="0">
                <a:cs typeface="Times New Roman" panose="02020603050405020304" pitchFamily="18" charset="0"/>
              </a:rPr>
              <a:t>W sytuacjach, gdy zastosowanie tymczasowego aresztowania jest konieczne, a stan zdrowia oskarżonego tego wymaga, na podstawie art. 260 k.p.k. tymczasowe aresztowanie może być wykonywane tylko w postaci umieszczenia oskarżonego w odpowiednim zakładzie leczniczym.</a:t>
            </a:r>
          </a:p>
        </p:txBody>
      </p:sp>
      <p:sp>
        <p:nvSpPr>
          <p:cNvPr id="5" name="Symbol zastępczy tekstu 4"/>
          <p:cNvSpPr>
            <a:spLocks noGrp="1"/>
          </p:cNvSpPr>
          <p:nvPr>
            <p:ph type="body" sz="quarter" idx="3"/>
          </p:nvPr>
        </p:nvSpPr>
        <p:spPr>
          <a:xfrm>
            <a:off x="5897366" y="822960"/>
            <a:ext cx="5499126" cy="533229"/>
          </a:xfrm>
        </p:spPr>
        <p:txBody>
          <a:bodyPr>
            <a:normAutofit fontScale="85000" lnSpcReduction="20000"/>
          </a:bodyPr>
          <a:lstStyle/>
          <a:p>
            <a:r>
              <a:rPr lang="pl-PL" dirty="0"/>
              <a:t>II grupa ograniczeń –zagrożenie łagodną karą lub przewidywany jest łagodny wymiar kary</a:t>
            </a:r>
          </a:p>
        </p:txBody>
      </p:sp>
      <p:sp>
        <p:nvSpPr>
          <p:cNvPr id="6" name="Symbol zastępczy zawartości 5"/>
          <p:cNvSpPr>
            <a:spLocks noGrp="1"/>
          </p:cNvSpPr>
          <p:nvPr>
            <p:ph sz="quarter" idx="4"/>
          </p:nvPr>
        </p:nvSpPr>
        <p:spPr>
          <a:xfrm>
            <a:off x="5637089" y="1361538"/>
            <a:ext cx="6226137" cy="5496462"/>
          </a:xfrm>
        </p:spPr>
        <p:txBody>
          <a:bodyPr>
            <a:noAutofit/>
          </a:bodyPr>
          <a:lstStyle/>
          <a:p>
            <a:pPr algn="just"/>
            <a:r>
              <a:rPr lang="pl-PL" sz="1900" dirty="0"/>
              <a:t>tymczasowego aresztowania nie stosuje się gdy: </a:t>
            </a:r>
          </a:p>
          <a:p>
            <a:pPr marL="457200" indent="-457200" algn="just">
              <a:buFont typeface="+mj-lt"/>
              <a:buAutoNum type="arabicPeriod"/>
            </a:pPr>
            <a:r>
              <a:rPr lang="pl-PL" sz="1900" dirty="0"/>
              <a:t>na podstawie okoliczności sprawy można przewidywać, że sąd orzeknie w stosunku do oskarżonego karę pozbawienia wolności z warunkowym zawieszeniem jej wykonania lub karę łagodniejszą albo że okres tymczasowego aresztowania przekroczy przewidywany wymiar kary pozbawienia wolności bez warunkowego zawieszenia, (art. 259 § 2)</a:t>
            </a:r>
          </a:p>
          <a:p>
            <a:pPr marL="457200" indent="-457200" algn="just">
              <a:buFont typeface="+mj-lt"/>
              <a:buAutoNum type="arabicPeriod"/>
            </a:pPr>
            <a:r>
              <a:rPr lang="pl-PL" sz="1900" dirty="0"/>
              <a:t>przestępstwo zagrożone jest karą pozbawienia wolności </a:t>
            </a:r>
            <a:r>
              <a:rPr lang="pl-PL" sz="1900" b="1" dirty="0"/>
              <a:t>nieprzekraczającą 1 roku </a:t>
            </a:r>
            <a:r>
              <a:rPr lang="pl-PL" sz="1900" dirty="0"/>
              <a:t>(art. 259 § 3)</a:t>
            </a:r>
          </a:p>
          <a:p>
            <a:pPr algn="just"/>
            <a:r>
              <a:rPr lang="pl-PL" sz="1900" dirty="0"/>
              <a:t>Ograniczenia przewidziane w § 2 i 3 nie mają zastosowania, gdy oskarżony </a:t>
            </a:r>
            <a:r>
              <a:rPr lang="pl-PL" sz="1900" b="1" dirty="0"/>
              <a:t>ukrywa się, uporczywie nie stawia się na wezwania lub w inny bezprawny sposób utrudnia postępowanie albo nie można ustalić jego tożsamości</a:t>
            </a:r>
            <a:r>
              <a:rPr lang="pl-PL" sz="1900" dirty="0"/>
              <a:t>. Ograniczenie przewidziane w § 2 nie ma również zastosowania, gdy zachodzi wysokie prawdopodobieństwo orzeczenia środka zabezpieczającego polegającego na umieszczeniu sprawcy w zakładzie zamkniętym.</a:t>
            </a:r>
          </a:p>
        </p:txBody>
      </p:sp>
    </p:spTree>
    <p:extLst>
      <p:ext uri="{BB962C8B-B14F-4D97-AF65-F5344CB8AC3E}">
        <p14:creationId xmlns:p14="http://schemas.microsoft.com/office/powerpoint/2010/main" val="41963177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Warunkowe tymczasowe aresztowanie </a:t>
            </a:r>
          </a:p>
        </p:txBody>
      </p:sp>
      <p:sp>
        <p:nvSpPr>
          <p:cNvPr id="3" name="Symbol zastępczy zawartości 2"/>
          <p:cNvSpPr>
            <a:spLocks noGrp="1"/>
          </p:cNvSpPr>
          <p:nvPr>
            <p:ph idx="1"/>
          </p:nvPr>
        </p:nvSpPr>
        <p:spPr/>
        <p:txBody>
          <a:bodyPr>
            <a:normAutofit fontScale="92500" lnSpcReduction="10000"/>
          </a:bodyPr>
          <a:lstStyle/>
          <a:p>
            <a:r>
              <a:rPr lang="pl-PL" dirty="0"/>
              <a:t>art. 257 § 2 </a:t>
            </a:r>
          </a:p>
          <a:p>
            <a:pPr algn="just"/>
            <a:r>
              <a:rPr lang="pl-PL" dirty="0"/>
              <a:t>Stosując tymczasowe aresztowanie, sąd może zastrzec, że środek ten ulegnie zmianie z chwilą złożenia, nie później niż w wyznaczonym terminie, określonego poręczenia majątkowego; na uzasadniony wniosek oskarżonego lub jego obrońcy, złożony najpóźniej w ostatnim dniu wyznaczonego terminu, sąd może przedłużyć termin złożenia poręczenia.</a:t>
            </a:r>
          </a:p>
          <a:p>
            <a:pPr algn="just"/>
            <a:r>
              <a:rPr lang="pl-PL" dirty="0"/>
              <a:t>Sąd orzeka o zastosowaniu tymczasowego aresztowania, ale jednocześnie daje oskarżonemu szansę w postaci zastosowania nie izolacyjnego środka zapobiegawczego, jeżeli w wyznaczonym przez sąd okresie wpłaci przez niego określoną sumę poręczenia majątkowego. </a:t>
            </a:r>
          </a:p>
          <a:p>
            <a:pPr algn="just"/>
            <a:r>
              <a:rPr lang="pl-PL" dirty="0"/>
              <a:t>Jeżeli poręczenie nie zostanie wpłacone – areszt zmienia się w bezwarunkowy.  </a:t>
            </a:r>
          </a:p>
        </p:txBody>
      </p:sp>
    </p:spTree>
    <p:extLst>
      <p:ext uri="{BB962C8B-B14F-4D97-AF65-F5344CB8AC3E}">
        <p14:creationId xmlns:p14="http://schemas.microsoft.com/office/powerpoint/2010/main" val="26607503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E1EAF7-5F83-D3D5-AC9D-4D53E7EA8782}"/>
              </a:ext>
            </a:extLst>
          </p:cNvPr>
          <p:cNvSpPr>
            <a:spLocks noGrp="1"/>
          </p:cNvSpPr>
          <p:nvPr>
            <p:ph type="title"/>
          </p:nvPr>
        </p:nvSpPr>
        <p:spPr/>
        <p:txBody>
          <a:bodyPr>
            <a:normAutofit/>
          </a:bodyPr>
          <a:lstStyle/>
          <a:p>
            <a:r>
              <a:rPr lang="pl-PL" dirty="0"/>
              <a:t>Warunkowe tymczasowe aresztowanie – sprzeciw prokuratora</a:t>
            </a:r>
          </a:p>
        </p:txBody>
      </p:sp>
      <p:sp>
        <p:nvSpPr>
          <p:cNvPr id="3" name="Symbol zastępczy zawartości 2">
            <a:extLst>
              <a:ext uri="{FF2B5EF4-FFF2-40B4-BE49-F238E27FC236}">
                <a16:creationId xmlns:a16="http://schemas.microsoft.com/office/drawing/2014/main" id="{B7E48651-C07F-6CBE-B2F3-AC2519D66C8B}"/>
              </a:ext>
            </a:extLst>
          </p:cNvPr>
          <p:cNvSpPr>
            <a:spLocks noGrp="1"/>
          </p:cNvSpPr>
          <p:nvPr>
            <p:ph idx="1"/>
          </p:nvPr>
        </p:nvSpPr>
        <p:spPr/>
        <p:txBody>
          <a:bodyPr>
            <a:normAutofit/>
          </a:bodyPr>
          <a:lstStyle/>
          <a:p>
            <a:endParaRPr lang="pl-PL" dirty="0"/>
          </a:p>
          <a:p>
            <a:pPr algn="just"/>
            <a:r>
              <a:rPr lang="pl-PL" i="1" dirty="0"/>
              <a:t>Jeżeli prokurator oświadczy, najpóźniej na posiedzeniu po ogłoszeniu postanowienia wydanego na podstawie § 2, że sprzeciwia się zmianie środka zapobiegawczego, postanowienie to, w zakresie dotyczącym zmiany tymczasowego aresztowania na poręczenie majątkowe, </a:t>
            </a:r>
            <a:r>
              <a:rPr lang="pl-PL" b="1" i="1" dirty="0"/>
              <a:t>staje się wykonalne z dniem uprawomocnienia.</a:t>
            </a:r>
          </a:p>
          <a:p>
            <a:pPr algn="just"/>
            <a:r>
              <a:rPr lang="pl-PL" dirty="0"/>
              <a:t>Zasadą jest natychmiastowa wykonalność postanowień. </a:t>
            </a:r>
          </a:p>
          <a:p>
            <a:pPr algn="just"/>
            <a:endParaRPr lang="pl-PL" dirty="0"/>
          </a:p>
        </p:txBody>
      </p:sp>
    </p:spTree>
    <p:extLst>
      <p:ext uri="{BB962C8B-B14F-4D97-AF65-F5344CB8AC3E}">
        <p14:creationId xmlns:p14="http://schemas.microsoft.com/office/powerpoint/2010/main" val="236229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A9A875-1B9F-4228-A8D1-56D5E7BA4005}"/>
              </a:ext>
            </a:extLst>
          </p:cNvPr>
          <p:cNvSpPr>
            <a:spLocks noGrp="1"/>
          </p:cNvSpPr>
          <p:nvPr>
            <p:ph type="title"/>
          </p:nvPr>
        </p:nvSpPr>
        <p:spPr>
          <a:xfrm>
            <a:off x="748991" y="18256"/>
            <a:ext cx="10515600" cy="536916"/>
          </a:xfrm>
        </p:spPr>
        <p:txBody>
          <a:bodyPr>
            <a:normAutofit fontScale="90000"/>
          </a:bodyPr>
          <a:lstStyle/>
          <a:p>
            <a:pPr algn="ctr"/>
            <a:r>
              <a:rPr lang="pl-PL" dirty="0"/>
              <a:t>Przedstawienie zarzutów</a:t>
            </a:r>
          </a:p>
        </p:txBody>
      </p:sp>
      <p:sp>
        <p:nvSpPr>
          <p:cNvPr id="5" name="Rectangle 2">
            <a:extLst>
              <a:ext uri="{FF2B5EF4-FFF2-40B4-BE49-F238E27FC236}">
                <a16:creationId xmlns:a16="http://schemas.microsoft.com/office/drawing/2014/main" id="{A05426CF-734A-C58E-9387-54EB26DC9DA1}"/>
              </a:ext>
            </a:extLst>
          </p:cNvPr>
          <p:cNvSpPr>
            <a:spLocks noGrp="1" noChangeArrowheads="1"/>
          </p:cNvSpPr>
          <p:nvPr>
            <p:ph idx="1"/>
          </p:nvPr>
        </p:nvSpPr>
        <p:spPr bwMode="auto">
          <a:xfrm>
            <a:off x="261257" y="1333795"/>
            <a:ext cx="11726303"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latin typeface="Arial" panose="020B0604020202020204" pitchFamily="34" charset="0"/>
              </a:rPr>
              <a:t>Art.  313.  §  1.  Jeżeli dane istniejące w chwili wszczęcia śledztwa lub zebrane w jego toku uzasadniają dostatecznie podejrzenie, że czyn popełniła określona osoba, wydaje się postanowienie o przedstawieniu zarzutów, ogłasza je niezwłocznie podejrzanemu i przesłuchuje się go, chyba że ogłoszenie postanowienia lub przesłuchanie podejrzanego nie jest możliwe z powodu jego ukrywania się lub nieobecności w kraju.</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altLang="pl-PL" sz="1800" b="1" i="0" u="none" strike="noStrike" cap="none" normalizeH="0" baseline="0" dirty="0">
                <a:ln>
                  <a:noFill/>
                </a:ln>
                <a:solidFill>
                  <a:schemeClr val="tx1"/>
                </a:solidFill>
                <a:effectLst/>
                <a:latin typeface="Arial" panose="020B0604020202020204" pitchFamily="34" charset="0"/>
              </a:rPr>
              <a:t>(Nowelizacja!)</a:t>
            </a:r>
            <a:r>
              <a:rPr kumimoji="0" lang="pl-PL" altLang="pl-PL" sz="1800" b="1" i="0" u="none" strike="noStrike" cap="none" normalizeH="0" dirty="0">
                <a:ln>
                  <a:noFill/>
                </a:ln>
                <a:solidFill>
                  <a:schemeClr val="tx1"/>
                </a:solidFill>
                <a:effectLst/>
                <a:latin typeface="Arial" panose="020B0604020202020204" pitchFamily="34" charset="0"/>
              </a:rPr>
              <a:t> </a:t>
            </a:r>
            <a:r>
              <a:rPr kumimoji="0" lang="pl-PL" altLang="pl-PL" sz="1800" b="0" i="0" u="none" strike="noStrike" cap="none" normalizeH="0" baseline="0" dirty="0">
                <a:ln>
                  <a:noFill/>
                </a:ln>
                <a:solidFill>
                  <a:schemeClr val="tx1"/>
                </a:solidFill>
                <a:effectLst/>
                <a:latin typeface="Arial" panose="020B0604020202020204" pitchFamily="34" charset="0"/>
              </a:rPr>
              <a:t>§  1a.  Od ogłoszenia postanowienia i przesłuchania podejrzanego, o których mowa w § 1, można odstąpić, jeżeli nie jest możliwe ich przeprowadzenie ze względu na stan zdrowia podejrzanego albo stan nietrzeźwości lub odurzenia w jakim znajduje się podejrzany, a zachodzi potrzeba niezwłocznego zastosowania środka zapobiegawczego. W takim wypadku należy ogłosić postanowienie o przedstawieniu zarzutów i przesłuchać podejrzanego w terminie 7 dni od ustania okoliczności uniemożliwiającej wykonanie tych czynności.</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latin typeface="Arial" panose="020B0604020202020204" pitchFamily="34" charset="0"/>
              </a:rPr>
              <a:t>§  2. Postanowienie o przedstawieniu zarzutów zawiera wskazanie podejrzanego, dokładne określenie zarzucanego mu czynu i jego kwalifikacji prawnej.</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latin typeface="Arial" panose="020B0604020202020204" pitchFamily="34" charset="0"/>
              </a:rPr>
              <a:t>§  3. Podejrzany może do czasu zawiadomienia go o terminie zaznajomienia z materiałami śledztwa żądać podania mu ustnie podstaw zarzutów, a także sporządzenia uzasadnienia na piśmie, o czym należy go pouczyć. Uzasadnienie doręcza się podejrzanemu i ustanowionemu obrońcy w terminie 14 dni.</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latin typeface="Arial" panose="020B0604020202020204" pitchFamily="34" charset="0"/>
              </a:rPr>
              <a:t>§  4. W uzasadnieniu należy w szczególności wskazać, jakie fakty i dowody zostały przyjęte za podstawę zarzutów.</a:t>
            </a:r>
          </a:p>
        </p:txBody>
      </p:sp>
    </p:spTree>
    <p:extLst>
      <p:ext uri="{BB962C8B-B14F-4D97-AF65-F5344CB8AC3E}">
        <p14:creationId xmlns:p14="http://schemas.microsoft.com/office/powerpoint/2010/main" val="1413692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387E4C-3677-4BF2-B2D9-03F0AC0ADD9B}"/>
              </a:ext>
            </a:extLst>
          </p:cNvPr>
          <p:cNvSpPr>
            <a:spLocks noGrp="1"/>
          </p:cNvSpPr>
          <p:nvPr>
            <p:ph type="title"/>
          </p:nvPr>
        </p:nvSpPr>
        <p:spPr/>
        <p:txBody>
          <a:bodyPr/>
          <a:lstStyle/>
          <a:p>
            <a:pPr algn="ctr"/>
            <a:r>
              <a:rPr lang="pl-PL" dirty="0"/>
              <a:t>Przedstawienie zarzutów w dochodzeniu</a:t>
            </a:r>
          </a:p>
        </p:txBody>
      </p:sp>
      <p:sp>
        <p:nvSpPr>
          <p:cNvPr id="3" name="Symbol zastępczy zawartości 2">
            <a:extLst>
              <a:ext uri="{FF2B5EF4-FFF2-40B4-BE49-F238E27FC236}">
                <a16:creationId xmlns:a16="http://schemas.microsoft.com/office/drawing/2014/main" id="{ED86E4F9-C60F-4246-8150-CCF496536ED8}"/>
              </a:ext>
            </a:extLst>
          </p:cNvPr>
          <p:cNvSpPr>
            <a:spLocks noGrp="1"/>
          </p:cNvSpPr>
          <p:nvPr>
            <p:ph idx="1"/>
          </p:nvPr>
        </p:nvSpPr>
        <p:spPr/>
        <p:txBody>
          <a:bodyPr/>
          <a:lstStyle/>
          <a:p>
            <a:pPr algn="just"/>
            <a:r>
              <a:rPr lang="pl-PL" b="1" dirty="0"/>
              <a:t>Art. 325g [Przesłuchanie podejrzanego] </a:t>
            </a:r>
          </a:p>
          <a:p>
            <a:pPr algn="just"/>
            <a:r>
              <a:rPr lang="pl-PL" dirty="0"/>
              <a:t>§ 1. Nie jest wymagane sporządzenie postanowienia o przedstawieniu zarzutów oraz wydanie postanowienia o zamknięciu dochodzenia, chyba że podejrzany jest tymczasowo aresztowany.</a:t>
            </a:r>
          </a:p>
          <a:p>
            <a:pPr algn="just"/>
            <a:r>
              <a:rPr lang="pl-PL" dirty="0"/>
              <a:t>§ 2. Przesłuchanie osoby podejrzanej zaczyna się od powiadomienia jej o treści zarzutu wpisanego do protokołu przesłuchania. Osobę tę od chwili rozpoczęcia przesłuchania uważa się za podejrzanego.</a:t>
            </a:r>
          </a:p>
          <a:p>
            <a:endParaRPr lang="pl-PL" dirty="0"/>
          </a:p>
        </p:txBody>
      </p:sp>
    </p:spTree>
    <p:extLst>
      <p:ext uri="{BB962C8B-B14F-4D97-AF65-F5344CB8AC3E}">
        <p14:creationId xmlns:p14="http://schemas.microsoft.com/office/powerpoint/2010/main" val="226808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C31BF8-B6DB-4034-B125-02472B84C891}"/>
              </a:ext>
            </a:extLst>
          </p:cNvPr>
          <p:cNvSpPr>
            <a:spLocks noGrp="1"/>
          </p:cNvSpPr>
          <p:nvPr>
            <p:ph type="title"/>
          </p:nvPr>
        </p:nvSpPr>
        <p:spPr/>
        <p:txBody>
          <a:bodyPr/>
          <a:lstStyle/>
          <a:p>
            <a:pPr algn="ctr"/>
            <a:r>
              <a:rPr lang="pl-PL" dirty="0"/>
              <a:t>Zmiana zarzutów</a:t>
            </a:r>
          </a:p>
        </p:txBody>
      </p:sp>
      <p:sp>
        <p:nvSpPr>
          <p:cNvPr id="3" name="Symbol zastępczy zawartości 2">
            <a:extLst>
              <a:ext uri="{FF2B5EF4-FFF2-40B4-BE49-F238E27FC236}">
                <a16:creationId xmlns:a16="http://schemas.microsoft.com/office/drawing/2014/main" id="{BC5797FA-5C55-49F9-BA4F-76EFE6D85852}"/>
              </a:ext>
            </a:extLst>
          </p:cNvPr>
          <p:cNvSpPr>
            <a:spLocks noGrp="1"/>
          </p:cNvSpPr>
          <p:nvPr>
            <p:ph idx="1"/>
          </p:nvPr>
        </p:nvSpPr>
        <p:spPr/>
        <p:txBody>
          <a:bodyPr>
            <a:normAutofit fontScale="92500"/>
          </a:bodyPr>
          <a:lstStyle/>
          <a:p>
            <a:pPr algn="just"/>
            <a:r>
              <a:rPr lang="pl-PL" b="1" dirty="0"/>
              <a:t>Art. 314 k.p.k. </a:t>
            </a:r>
            <a:r>
              <a:rPr lang="pl-PL" dirty="0"/>
              <a:t>Jeżeli w toku śledztwa okaże się, że podejrzanemu należy </a:t>
            </a:r>
            <a:r>
              <a:rPr lang="pl-PL" b="1" dirty="0"/>
              <a:t>zarzucić czyn nie objęty wydanym uprzednio postanowieniem o przedstawieniu zarzutów</a:t>
            </a:r>
            <a:r>
              <a:rPr lang="pl-PL" dirty="0"/>
              <a:t> albo </a:t>
            </a:r>
            <a:r>
              <a:rPr lang="pl-PL" b="1" dirty="0"/>
              <a:t>czyn w zmienionej w istotny sposób postaci </a:t>
            </a:r>
            <a:r>
              <a:rPr lang="pl-PL" dirty="0"/>
              <a:t>lub też, że </a:t>
            </a:r>
            <a:r>
              <a:rPr lang="pl-PL" b="1" dirty="0"/>
              <a:t>czyn zarzucany należy zakwalifikować z surowszego przepisu</a:t>
            </a:r>
            <a:r>
              <a:rPr lang="pl-PL" dirty="0"/>
              <a:t>, wydaje się niezwłocznie nowe postanowienie, ogłasza się je podejrzanemu oraz przesłuchuje się go. Przepis art. 313 § 3 i 4 stosuje się odpowiednio.</a:t>
            </a:r>
          </a:p>
          <a:p>
            <a:pPr marL="0" indent="0" algn="just">
              <a:buNone/>
            </a:pPr>
            <a:r>
              <a:rPr lang="pl-PL" b="1" dirty="0"/>
              <a:t>Okoliczności wskazujące na konieczność zmiany zarzutów</a:t>
            </a:r>
            <a:r>
              <a:rPr lang="pl-PL" dirty="0"/>
              <a:t>:</a:t>
            </a:r>
          </a:p>
          <a:p>
            <a:pPr algn="just"/>
            <a:r>
              <a:rPr lang="pl-PL" dirty="0"/>
              <a:t>kolejny czyn nieobjęty poprzednim postanowieniem,</a:t>
            </a:r>
          </a:p>
          <a:p>
            <a:pPr algn="just"/>
            <a:r>
              <a:rPr lang="pl-PL" dirty="0"/>
              <a:t>czyn w zmienionej w istotny sposób postaci,</a:t>
            </a:r>
          </a:p>
          <a:p>
            <a:pPr algn="just"/>
            <a:r>
              <a:rPr lang="pl-PL" dirty="0"/>
              <a:t>konieczność zakwalifikowania czynu z surowszego przepisu. </a:t>
            </a:r>
          </a:p>
        </p:txBody>
      </p:sp>
    </p:spTree>
    <p:extLst>
      <p:ext uri="{BB962C8B-B14F-4D97-AF65-F5344CB8AC3E}">
        <p14:creationId xmlns:p14="http://schemas.microsoft.com/office/powerpoint/2010/main" val="1866791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9281D9-A879-4521-BE36-AF0EB7F0E3C3}"/>
              </a:ext>
            </a:extLst>
          </p:cNvPr>
          <p:cNvSpPr>
            <a:spLocks noGrp="1"/>
          </p:cNvSpPr>
          <p:nvPr>
            <p:ph type="title"/>
          </p:nvPr>
        </p:nvSpPr>
        <p:spPr/>
        <p:txBody>
          <a:bodyPr/>
          <a:lstStyle/>
          <a:p>
            <a:pPr algn="ctr"/>
            <a:r>
              <a:rPr lang="pl-PL" dirty="0"/>
              <a:t>Osoba podejrzana</a:t>
            </a:r>
          </a:p>
        </p:txBody>
      </p:sp>
      <p:sp>
        <p:nvSpPr>
          <p:cNvPr id="3" name="Symbol zastępczy zawartości 2">
            <a:extLst>
              <a:ext uri="{FF2B5EF4-FFF2-40B4-BE49-F238E27FC236}">
                <a16:creationId xmlns:a16="http://schemas.microsoft.com/office/drawing/2014/main" id="{7295BA19-2AFA-43C1-9E0B-B22A3597A406}"/>
              </a:ext>
            </a:extLst>
          </p:cNvPr>
          <p:cNvSpPr>
            <a:spLocks noGrp="1"/>
          </p:cNvSpPr>
          <p:nvPr>
            <p:ph idx="1"/>
          </p:nvPr>
        </p:nvSpPr>
        <p:spPr/>
        <p:txBody>
          <a:bodyPr>
            <a:normAutofit fontScale="92500" lnSpcReduction="20000"/>
          </a:bodyPr>
          <a:lstStyle/>
          <a:p>
            <a:pPr marL="0" indent="0">
              <a:buNone/>
            </a:pPr>
            <a:r>
              <a:rPr lang="pl-PL" dirty="0"/>
              <a:t>Osoba podejrzana na skutek przedstawienia zarzutów staje się podejrzanym. </a:t>
            </a:r>
          </a:p>
          <a:p>
            <a:pPr marL="0" indent="0">
              <a:buNone/>
            </a:pPr>
            <a:endParaRPr lang="pl-PL" dirty="0"/>
          </a:p>
          <a:p>
            <a:pPr marL="0" indent="0" algn="ctr">
              <a:buNone/>
            </a:pPr>
            <a:r>
              <a:rPr lang="pl-PL" b="1" dirty="0">
                <a:solidFill>
                  <a:srgbClr val="FF0000"/>
                </a:solidFill>
              </a:rPr>
              <a:t>Osoba podejrzana</a:t>
            </a:r>
            <a:r>
              <a:rPr lang="pl-PL" dirty="0"/>
              <a:t> </a:t>
            </a:r>
            <a:r>
              <a:rPr lang="pl-PL" b="1" dirty="0">
                <a:solidFill>
                  <a:srgbClr val="FF0000"/>
                </a:solidFill>
              </a:rPr>
              <a:t>– osoba, którą organy procesowe typują na sprawcę przestępstwa, ale nie mają odpowiednich dowodów (informacji), które pozwoliłyby przedstawić zarzuty. </a:t>
            </a:r>
          </a:p>
          <a:p>
            <a:pPr marL="0" indent="0" algn="ctr">
              <a:buNone/>
            </a:pPr>
            <a:endParaRPr lang="pl-PL" b="1" dirty="0">
              <a:solidFill>
                <a:srgbClr val="FF0000"/>
              </a:solidFill>
            </a:endParaRPr>
          </a:p>
          <a:p>
            <a:pPr marL="0" indent="0" algn="just">
              <a:buNone/>
            </a:pPr>
            <a:r>
              <a:rPr lang="pl-PL" dirty="0"/>
              <a:t>Osoba podejrzana nie jest stroną postępowania karnego. Osoba podejrzana nie jest podejrzanym. Może stać się podejrzanym, jeśli zostaną jej przedstawione zarzuty. </a:t>
            </a:r>
          </a:p>
          <a:p>
            <a:pPr marL="0" indent="0" algn="just">
              <a:buNone/>
            </a:pPr>
            <a:endParaRPr lang="pl-PL" dirty="0"/>
          </a:p>
          <a:p>
            <a:pPr marL="0" indent="0" algn="just">
              <a:buNone/>
            </a:pPr>
            <a:r>
              <a:rPr lang="pl-PL" b="1" dirty="0"/>
              <a:t>Problem pozycji osoby podejrzanej jest sporny w doktrynie prawa karnego procesowego. </a:t>
            </a:r>
          </a:p>
          <a:p>
            <a:endParaRPr lang="pl-PL" dirty="0"/>
          </a:p>
        </p:txBody>
      </p:sp>
    </p:spTree>
    <p:extLst>
      <p:ext uri="{BB962C8B-B14F-4D97-AF65-F5344CB8AC3E}">
        <p14:creationId xmlns:p14="http://schemas.microsoft.com/office/powerpoint/2010/main" val="1334670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68120B-EE8E-48BC-9643-4D45407ED77D}"/>
              </a:ext>
            </a:extLst>
          </p:cNvPr>
          <p:cNvSpPr>
            <a:spLocks noGrp="1"/>
          </p:cNvSpPr>
          <p:nvPr>
            <p:ph type="title"/>
          </p:nvPr>
        </p:nvSpPr>
        <p:spPr/>
        <p:txBody>
          <a:bodyPr/>
          <a:lstStyle/>
          <a:p>
            <a:pPr algn="ctr"/>
            <a:r>
              <a:rPr lang="pl-PL" dirty="0"/>
              <a:t>Prawa podejrzanego w postępowaniu przygotowawczym</a:t>
            </a:r>
          </a:p>
        </p:txBody>
      </p:sp>
      <p:sp>
        <p:nvSpPr>
          <p:cNvPr id="3" name="Symbol zastępczy zawartości 2">
            <a:extLst>
              <a:ext uri="{FF2B5EF4-FFF2-40B4-BE49-F238E27FC236}">
                <a16:creationId xmlns:a16="http://schemas.microsoft.com/office/drawing/2014/main" id="{69D0D496-8AD9-4046-B76A-99753DA0EBF3}"/>
              </a:ext>
            </a:extLst>
          </p:cNvPr>
          <p:cNvSpPr>
            <a:spLocks noGrp="1"/>
          </p:cNvSpPr>
          <p:nvPr>
            <p:ph idx="1"/>
          </p:nvPr>
        </p:nvSpPr>
        <p:spPr/>
        <p:txBody>
          <a:bodyPr>
            <a:normAutofit lnSpcReduction="10000"/>
          </a:bodyPr>
          <a:lstStyle/>
          <a:p>
            <a:pPr algn="just"/>
            <a:r>
              <a:rPr lang="pl-PL" dirty="0"/>
              <a:t>Podejrzanego i oskarżonego. Częściowo, w zakresie określonym w KPK uprawnienia podejrzanego, przysługują również osobie podejrzanej. </a:t>
            </a:r>
          </a:p>
          <a:p>
            <a:pPr algn="just"/>
            <a:r>
              <a:rPr lang="pl-PL" dirty="0"/>
              <a:t>Domniemanie niewinności – art. 6 ust. 2 EKPC, art. 42 ust. 3 Konstytucji, art. 5 KPK </a:t>
            </a:r>
          </a:p>
          <a:p>
            <a:pPr marL="457200" lvl="1" indent="0" algn="just">
              <a:buNone/>
            </a:pPr>
            <a:r>
              <a:rPr lang="pl-PL" b="1" dirty="0">
                <a:solidFill>
                  <a:srgbClr val="FF0000"/>
                </a:solidFill>
              </a:rPr>
              <a:t>Każdego uważa się za niewinnego, dopóki jego wina nie zostanie stwierdzona prawomocnym wyrokiem sądu.</a:t>
            </a:r>
          </a:p>
          <a:p>
            <a:pPr algn="just"/>
            <a:r>
              <a:rPr lang="pl-PL" dirty="0"/>
              <a:t>Prawo do obrony – art. 6 ust. 3 EKPC, art. 42 ust. 2 Konstytucji, art. 6 KPK </a:t>
            </a:r>
          </a:p>
          <a:p>
            <a:pPr marL="457200" lvl="1" indent="0" algn="just">
              <a:buNone/>
            </a:pPr>
            <a:r>
              <a:rPr lang="pl-PL" b="1" dirty="0">
                <a:solidFill>
                  <a:srgbClr val="FF0000"/>
                </a:solidFill>
              </a:rPr>
              <a:t>Każdy, przeciw komu prowadzone jest postępowanie karne, ma prawo do obrony we wszystkich stadiach postępowania. Może on w szczególności wybrać obrońcę lub na zasadach określonych w ustawie korzystać z obrońcy z urzędu.</a:t>
            </a:r>
            <a:endParaRPr lang="en-GB" b="1" dirty="0">
              <a:solidFill>
                <a:srgbClr val="FF0000"/>
              </a:solidFill>
            </a:endParaRPr>
          </a:p>
          <a:p>
            <a:endParaRPr lang="pl-PL" dirty="0"/>
          </a:p>
        </p:txBody>
      </p:sp>
    </p:spTree>
    <p:extLst>
      <p:ext uri="{BB962C8B-B14F-4D97-AF65-F5344CB8AC3E}">
        <p14:creationId xmlns:p14="http://schemas.microsoft.com/office/powerpoint/2010/main" val="2411701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6AAD02-E194-4CA3-96DF-23F29CC3EDED}"/>
              </a:ext>
            </a:extLst>
          </p:cNvPr>
          <p:cNvSpPr>
            <a:spLocks noGrp="1"/>
          </p:cNvSpPr>
          <p:nvPr>
            <p:ph type="title"/>
          </p:nvPr>
        </p:nvSpPr>
        <p:spPr/>
        <p:txBody>
          <a:bodyPr/>
          <a:lstStyle/>
          <a:p>
            <a:pPr algn="ctr"/>
            <a:r>
              <a:rPr lang="pl-PL" dirty="0"/>
              <a:t>Prawo do obrony – standard minimalny wynikający z konwencji</a:t>
            </a:r>
          </a:p>
        </p:txBody>
      </p:sp>
      <p:sp>
        <p:nvSpPr>
          <p:cNvPr id="3" name="Symbol zastępczy zawartości 2">
            <a:extLst>
              <a:ext uri="{FF2B5EF4-FFF2-40B4-BE49-F238E27FC236}">
                <a16:creationId xmlns:a16="http://schemas.microsoft.com/office/drawing/2014/main" id="{382D12BA-D543-4575-8252-0595D261F98E}"/>
              </a:ext>
            </a:extLst>
          </p:cNvPr>
          <p:cNvSpPr>
            <a:spLocks noGrp="1"/>
          </p:cNvSpPr>
          <p:nvPr>
            <p:ph idx="1"/>
          </p:nvPr>
        </p:nvSpPr>
        <p:spPr/>
        <p:txBody>
          <a:bodyPr>
            <a:normAutofit fontScale="85000" lnSpcReduction="20000"/>
          </a:bodyPr>
          <a:lstStyle/>
          <a:p>
            <a:pPr marL="0" indent="0" algn="just">
              <a:buNone/>
            </a:pPr>
            <a:r>
              <a:rPr lang="pl-PL" dirty="0"/>
              <a:t>Każdy oskarżony o popełnienie czynu zagrożonego karą ma co najmniej prawo do:</a:t>
            </a:r>
          </a:p>
          <a:p>
            <a:pPr algn="just"/>
            <a:r>
              <a:rPr lang="pl-PL" dirty="0"/>
              <a:t>a) niezwłocznego otrzymania </a:t>
            </a:r>
            <a:r>
              <a:rPr lang="pl-PL" b="1" dirty="0"/>
              <a:t>szczegółowej informacji </a:t>
            </a:r>
            <a:r>
              <a:rPr lang="pl-PL" dirty="0"/>
              <a:t>w języku dla niego zrozumiałym </a:t>
            </a:r>
            <a:r>
              <a:rPr lang="pl-PL" b="1" dirty="0"/>
              <a:t>o istocie i przyczynie skierowanego przeciwko niemu oskarżenia</a:t>
            </a:r>
            <a:r>
              <a:rPr lang="pl-PL" dirty="0"/>
              <a:t>;</a:t>
            </a:r>
          </a:p>
          <a:p>
            <a:pPr algn="just"/>
            <a:r>
              <a:rPr lang="pl-PL" dirty="0"/>
              <a:t>b) posiadania </a:t>
            </a:r>
            <a:r>
              <a:rPr lang="pl-PL" b="1" dirty="0"/>
              <a:t>odpowiedniego czasu i możliwości do przygotowania obrony</a:t>
            </a:r>
            <a:r>
              <a:rPr lang="pl-PL" dirty="0"/>
              <a:t>;</a:t>
            </a:r>
          </a:p>
          <a:p>
            <a:pPr algn="just"/>
            <a:r>
              <a:rPr lang="pl-PL" dirty="0"/>
              <a:t>c) </a:t>
            </a:r>
            <a:r>
              <a:rPr lang="pl-PL" b="1" dirty="0"/>
              <a:t>bronienia się osobiście lub przez ustanowionego przez siebie obrońcę</a:t>
            </a:r>
            <a:r>
              <a:rPr lang="pl-PL" dirty="0"/>
              <a:t>, a jeśli nie ma wystarczających środków na pokrycie kosztów obrony - do bezpłatnego korzystania z pomocy obrońcy wyznaczonego z urzędu, gdy wymaga tego dobro wymiaru sprawiedliwości;</a:t>
            </a:r>
          </a:p>
          <a:p>
            <a:pPr algn="just"/>
            <a:r>
              <a:rPr lang="pl-PL" dirty="0"/>
              <a:t>d) </a:t>
            </a:r>
            <a:r>
              <a:rPr lang="pl-PL" b="1" dirty="0"/>
              <a:t>przesłuchania lub spowodowania przesłuchania świadków </a:t>
            </a:r>
            <a:r>
              <a:rPr lang="pl-PL" dirty="0"/>
              <a:t>oskarżenia oraz żądania obecności i przesłuchania świadków obrony na takich samych warunkach jak świadków oskarżenia;</a:t>
            </a:r>
          </a:p>
          <a:p>
            <a:pPr algn="just"/>
            <a:r>
              <a:rPr lang="pl-PL" dirty="0"/>
              <a:t>e) </a:t>
            </a:r>
            <a:r>
              <a:rPr lang="pl-PL" b="1" dirty="0"/>
              <a:t>korzystania z bezpłatnej pomocy tłumacza</a:t>
            </a:r>
            <a:r>
              <a:rPr lang="pl-PL" dirty="0"/>
              <a:t>, jeżeli nie rozumie lub nie mówi językiem używanym w sądzie.</a:t>
            </a:r>
          </a:p>
          <a:p>
            <a:endParaRPr lang="pl-PL" dirty="0"/>
          </a:p>
        </p:txBody>
      </p:sp>
    </p:spTree>
    <p:extLst>
      <p:ext uri="{BB962C8B-B14F-4D97-AF65-F5344CB8AC3E}">
        <p14:creationId xmlns:p14="http://schemas.microsoft.com/office/powerpoint/2010/main" val="405851477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4093</Words>
  <Application>Microsoft Office PowerPoint</Application>
  <PresentationFormat>Panoramiczny</PresentationFormat>
  <Paragraphs>210</Paragraphs>
  <Slides>32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32</vt:i4>
      </vt:variant>
    </vt:vector>
  </HeadingPairs>
  <TitlesOfParts>
    <vt:vector size="38" baseType="lpstr">
      <vt:lpstr>Arial</vt:lpstr>
      <vt:lpstr>Calibri</vt:lpstr>
      <vt:lpstr>Calibri Light</vt:lpstr>
      <vt:lpstr>Roboto</vt:lpstr>
      <vt:lpstr>Times New Roman</vt:lpstr>
      <vt:lpstr>Motyw pakietu Office</vt:lpstr>
      <vt:lpstr>Przedstawienie zarzutów. Prawo dostępu do adwokata. Środki zapobiegawcze</vt:lpstr>
      <vt:lpstr>Strony postępowania przygotowawczego</vt:lpstr>
      <vt:lpstr>W jaki sposób ktoś może stać się podejrzanym?</vt:lpstr>
      <vt:lpstr>Przedstawienie zarzutów</vt:lpstr>
      <vt:lpstr>Przedstawienie zarzutów w dochodzeniu</vt:lpstr>
      <vt:lpstr>Zmiana zarzutów</vt:lpstr>
      <vt:lpstr>Osoba podejrzana</vt:lpstr>
      <vt:lpstr>Prawa podejrzanego w postępowaniu przygotowawczym</vt:lpstr>
      <vt:lpstr>Prawo do obrony – standard minimalny wynikający z konwencji</vt:lpstr>
      <vt:lpstr>Prawo do obrony – aspekt formalny i materialny</vt:lpstr>
      <vt:lpstr>Prawo do obrony – aspekt formalny, obrona obligatoryjna</vt:lpstr>
      <vt:lpstr>Obrona formalna – obrona z urzędu</vt:lpstr>
      <vt:lpstr>Obrońca</vt:lpstr>
      <vt:lpstr>Dyrektywa unijna 2013/48</vt:lpstr>
      <vt:lpstr>PRAWO DOSTĘPU DO ADWOKATA</vt:lpstr>
      <vt:lpstr>Prawo dostępu do adwokata</vt:lpstr>
      <vt:lpstr>Prawo do dostępu do obrońcy</vt:lpstr>
      <vt:lpstr>Obowiązki dowodowe oskarżonego</vt:lpstr>
      <vt:lpstr>Kazus nr 1 – obrona obligatoryjna</vt:lpstr>
      <vt:lpstr>ŚRODKI ZAPOBIEGAWCZE</vt:lpstr>
      <vt:lpstr>Katalog środków zapobiegawczych</vt:lpstr>
      <vt:lpstr>Pojęcie środków zapobiegawczych </vt:lpstr>
      <vt:lpstr>Cele stosowania środków zapobiegawczych</vt:lpstr>
      <vt:lpstr>Stosowanie środków zapobiegawczych </vt:lpstr>
      <vt:lpstr>Stosowanie środków zapobiegawczych cd. </vt:lpstr>
      <vt:lpstr>Nowelizacja</vt:lpstr>
      <vt:lpstr>Stosowanie środków zapobiegawczych </vt:lpstr>
      <vt:lpstr>Tymczasowe aresztowanie – organ stosujący</vt:lpstr>
      <vt:lpstr>Pozytywne przesłanki stosowania tymczasowego aresztowania </vt:lpstr>
      <vt:lpstr>Zakazy stosowania tymczasowego aresztowania</vt:lpstr>
      <vt:lpstr>Warunkowe tymczasowe aresztowanie </vt:lpstr>
      <vt:lpstr>Warunkowe tymczasowe aresztowanie – sprzeciw prokuratora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Postępowania karne. Zajęcia nr 3</dc:title>
  <dc:creator>Karol Jarząbek</dc:creator>
  <cp:lastModifiedBy>Karol Jarząbek</cp:lastModifiedBy>
  <cp:revision>11</cp:revision>
  <dcterms:created xsi:type="dcterms:W3CDTF">2021-11-18T10:01:27Z</dcterms:created>
  <dcterms:modified xsi:type="dcterms:W3CDTF">2024-11-29T17:16:57Z</dcterms:modified>
</cp:coreProperties>
</file>