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510" r:id="rId2"/>
    <p:sldId id="375" r:id="rId3"/>
    <p:sldId id="376" r:id="rId4"/>
    <p:sldId id="378" r:id="rId5"/>
    <p:sldId id="379" r:id="rId6"/>
    <p:sldId id="496" r:id="rId7"/>
    <p:sldId id="382" r:id="rId8"/>
    <p:sldId id="384" r:id="rId9"/>
    <p:sldId id="389" r:id="rId10"/>
    <p:sldId id="390" r:id="rId11"/>
    <p:sldId id="499" r:id="rId12"/>
    <p:sldId id="394" r:id="rId13"/>
    <p:sldId id="395" r:id="rId14"/>
    <p:sldId id="396" r:id="rId15"/>
    <p:sldId id="397" r:id="rId16"/>
    <p:sldId id="398" r:id="rId17"/>
    <p:sldId id="332" r:id="rId18"/>
    <p:sldId id="511" r:id="rId19"/>
    <p:sldId id="320" r:id="rId20"/>
    <p:sldId id="399" r:id="rId21"/>
    <p:sldId id="400" r:id="rId22"/>
    <p:sldId id="401" r:id="rId23"/>
    <p:sldId id="256" r:id="rId24"/>
    <p:sldId id="279" r:id="rId25"/>
    <p:sldId id="280" r:id="rId26"/>
    <p:sldId id="267" r:id="rId27"/>
    <p:sldId id="318" r:id="rId28"/>
    <p:sldId id="281" r:id="rId29"/>
    <p:sldId id="513" r:id="rId30"/>
    <p:sldId id="514" r:id="rId31"/>
    <p:sldId id="515" r:id="rId32"/>
    <p:sldId id="516" r:id="rId33"/>
    <p:sldId id="517" r:id="rId34"/>
    <p:sldId id="518" r:id="rId35"/>
    <p:sldId id="519" r:id="rId36"/>
    <p:sldId id="520" r:id="rId37"/>
    <p:sldId id="512" r:id="rId38"/>
    <p:sldId id="266" r:id="rId39"/>
    <p:sldId id="337" r:id="rId40"/>
    <p:sldId id="268" r:id="rId41"/>
    <p:sldId id="269" r:id="rId42"/>
    <p:sldId id="291" r:id="rId43"/>
    <p:sldId id="271" r:id="rId44"/>
    <p:sldId id="272" r:id="rId45"/>
    <p:sldId id="338" r:id="rId46"/>
    <p:sldId id="274" r:id="rId47"/>
    <p:sldId id="276" r:id="rId48"/>
    <p:sldId id="501" r:id="rId49"/>
    <p:sldId id="502" r:id="rId50"/>
    <p:sldId id="503" r:id="rId51"/>
    <p:sldId id="293" r:id="rId52"/>
    <p:sldId id="504" r:id="rId53"/>
    <p:sldId id="345" r:id="rId54"/>
    <p:sldId id="505" r:id="rId55"/>
    <p:sldId id="506" r:id="rId56"/>
    <p:sldId id="277" r:id="rId57"/>
    <p:sldId id="278" r:id="rId58"/>
    <p:sldId id="339" r:id="rId59"/>
    <p:sldId id="340" r:id="rId60"/>
    <p:sldId id="507" r:id="rId61"/>
    <p:sldId id="341" r:id="rId62"/>
    <p:sldId id="508" r:id="rId63"/>
    <p:sldId id="301" r:id="rId64"/>
    <p:sldId id="342" r:id="rId65"/>
    <p:sldId id="282" r:id="rId66"/>
    <p:sldId id="283" r:id="rId67"/>
    <p:sldId id="509" r:id="rId68"/>
    <p:sldId id="346" r:id="rId69"/>
    <p:sldId id="347" r:id="rId70"/>
    <p:sldId id="348" r:id="rId71"/>
    <p:sldId id="349"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9" d="100"/>
          <a:sy n="59" d="100"/>
        </p:scale>
        <p:origin x="96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C4EA6-197E-48C2-B0DC-9EB217306A6A}" type="doc">
      <dgm:prSet loTypeId="urn:microsoft.com/office/officeart/2005/8/layout/process1" loCatId="process" qsTypeId="urn:microsoft.com/office/officeart/2005/8/quickstyle/simple1" qsCatId="simple" csTypeId="urn:microsoft.com/office/officeart/2005/8/colors/accent1_2" csCatId="accent1" phldr="1"/>
      <dgm:spPr/>
    </dgm:pt>
    <dgm:pt modelId="{1E3A4348-08B9-49EA-8759-FC196E3F0ACA}">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Umorzenie postępowania przez prokuratora</a:t>
          </a:r>
        </a:p>
      </dgm:t>
    </dgm:pt>
    <dgm:pt modelId="{5FBBBD6D-3765-4C8E-B88A-5C41DF2FC1FB}" type="parTrans" cxnId="{CE01F11B-CEC4-463D-909D-0286E8429387}">
      <dgm:prSet/>
      <dgm:spPr/>
      <dgm:t>
        <a:bodyPr/>
        <a:lstStyle/>
        <a:p>
          <a:endParaRPr lang="pl-PL"/>
        </a:p>
      </dgm:t>
    </dgm:pt>
    <dgm:pt modelId="{4E82D23B-9AFF-43F6-BCD3-F87F839C1ABA}" type="sibTrans" cxnId="{CE01F11B-CEC4-463D-909D-0286E8429387}">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1AFF5C6D-E266-46A9-88A0-A08FF4303619}">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Uprawomocnienie się postanowienia o umorzeniu</a:t>
          </a:r>
        </a:p>
      </dgm:t>
    </dgm:pt>
    <dgm:pt modelId="{39734487-6C57-4EE2-A8FB-552A8EF88B73}" type="parTrans" cxnId="{125F6713-4511-4085-BF51-74BAF790F58C}">
      <dgm:prSet/>
      <dgm:spPr/>
      <dgm:t>
        <a:bodyPr/>
        <a:lstStyle/>
        <a:p>
          <a:endParaRPr lang="pl-PL"/>
        </a:p>
      </dgm:t>
    </dgm:pt>
    <dgm:pt modelId="{68FD142C-D191-410E-AB74-441D8CD7398B}" type="sibTrans" cxnId="{125F6713-4511-4085-BF51-74BAF790F58C}">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A69F53F7-67C0-4CA6-B4F2-4774A72902DE}">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b="1" dirty="0">
              <a:solidFill>
                <a:schemeClr val="tx1"/>
              </a:solidFill>
            </a:rPr>
            <a:t>Skierowanie wniosku do sądu o orzeczenie przepadku (art. 17 § 4 k.p.k.)</a:t>
          </a:r>
        </a:p>
      </dgm:t>
    </dgm:pt>
    <dgm:pt modelId="{17651807-1EE5-4AC0-8946-D1B2EBA8ADB8}" type="parTrans" cxnId="{440899F3-70AC-4DD0-833B-204DCC226E67}">
      <dgm:prSet/>
      <dgm:spPr/>
      <dgm:t>
        <a:bodyPr/>
        <a:lstStyle/>
        <a:p>
          <a:endParaRPr lang="pl-PL"/>
        </a:p>
      </dgm:t>
    </dgm:pt>
    <dgm:pt modelId="{F605B043-6409-40C9-8529-41936B3CBEA3}" type="sibTrans" cxnId="{440899F3-70AC-4DD0-833B-204DCC226E67}">
      <dgm:prSet/>
      <dgm:spPr/>
      <dgm:t>
        <a:bodyPr/>
        <a:lstStyle/>
        <a:p>
          <a:endParaRPr lang="pl-PL"/>
        </a:p>
      </dgm:t>
    </dgm:pt>
    <dgm:pt modelId="{A1E80E03-408A-4994-9ABC-CC0452BA3392}" type="pres">
      <dgm:prSet presAssocID="{86CC4EA6-197E-48C2-B0DC-9EB217306A6A}" presName="Name0" presStyleCnt="0">
        <dgm:presLayoutVars>
          <dgm:dir/>
          <dgm:resizeHandles val="exact"/>
        </dgm:presLayoutVars>
      </dgm:prSet>
      <dgm:spPr/>
    </dgm:pt>
    <dgm:pt modelId="{548D0790-E262-4B1D-9904-A9DF27361660}" type="pres">
      <dgm:prSet presAssocID="{1E3A4348-08B9-49EA-8759-FC196E3F0ACA}" presName="node" presStyleLbl="node1" presStyleIdx="0" presStyleCnt="3" custLinFactNeighborX="48218" custLinFactNeighborY="7391">
        <dgm:presLayoutVars>
          <dgm:bulletEnabled val="1"/>
        </dgm:presLayoutVars>
      </dgm:prSet>
      <dgm:spPr/>
    </dgm:pt>
    <dgm:pt modelId="{81AAA0A1-925A-4641-8A76-EF59211A86B5}" type="pres">
      <dgm:prSet presAssocID="{4E82D23B-9AFF-43F6-BCD3-F87F839C1ABA}" presName="sibTrans" presStyleLbl="sibTrans2D1" presStyleIdx="0" presStyleCnt="2"/>
      <dgm:spPr/>
    </dgm:pt>
    <dgm:pt modelId="{FC68D9AE-27DA-4AAF-B777-B732392BAE9C}" type="pres">
      <dgm:prSet presAssocID="{4E82D23B-9AFF-43F6-BCD3-F87F839C1ABA}" presName="connectorText" presStyleLbl="sibTrans2D1" presStyleIdx="0" presStyleCnt="2"/>
      <dgm:spPr/>
    </dgm:pt>
    <dgm:pt modelId="{38F4C205-968B-45AF-8BF0-742C51C1BF57}" type="pres">
      <dgm:prSet presAssocID="{1AFF5C6D-E266-46A9-88A0-A08FF4303619}" presName="node" presStyleLbl="node1" presStyleIdx="1" presStyleCnt="3">
        <dgm:presLayoutVars>
          <dgm:bulletEnabled val="1"/>
        </dgm:presLayoutVars>
      </dgm:prSet>
      <dgm:spPr/>
    </dgm:pt>
    <dgm:pt modelId="{DD20F6B5-2345-47BA-9EC7-6CBEDC68BFA9}" type="pres">
      <dgm:prSet presAssocID="{68FD142C-D191-410E-AB74-441D8CD7398B}" presName="sibTrans" presStyleLbl="sibTrans2D1" presStyleIdx="1" presStyleCnt="2"/>
      <dgm:spPr/>
    </dgm:pt>
    <dgm:pt modelId="{20028EFD-B959-4C75-899A-C3C06A75733B}" type="pres">
      <dgm:prSet presAssocID="{68FD142C-D191-410E-AB74-441D8CD7398B}" presName="connectorText" presStyleLbl="sibTrans2D1" presStyleIdx="1" presStyleCnt="2"/>
      <dgm:spPr/>
    </dgm:pt>
    <dgm:pt modelId="{DF54D33B-1562-416D-A90C-914D9101B77B}" type="pres">
      <dgm:prSet presAssocID="{A69F53F7-67C0-4CA6-B4F2-4774A72902DE}" presName="node" presStyleLbl="node1" presStyleIdx="2" presStyleCnt="3">
        <dgm:presLayoutVars>
          <dgm:bulletEnabled val="1"/>
        </dgm:presLayoutVars>
      </dgm:prSet>
      <dgm:spPr/>
    </dgm:pt>
  </dgm:ptLst>
  <dgm:cxnLst>
    <dgm:cxn modelId="{125F6713-4511-4085-BF51-74BAF790F58C}" srcId="{86CC4EA6-197E-48C2-B0DC-9EB217306A6A}" destId="{1AFF5C6D-E266-46A9-88A0-A08FF4303619}" srcOrd="1" destOrd="0" parTransId="{39734487-6C57-4EE2-A8FB-552A8EF88B73}" sibTransId="{68FD142C-D191-410E-AB74-441D8CD7398B}"/>
    <dgm:cxn modelId="{CE01F11B-CEC4-463D-909D-0286E8429387}" srcId="{86CC4EA6-197E-48C2-B0DC-9EB217306A6A}" destId="{1E3A4348-08B9-49EA-8759-FC196E3F0ACA}" srcOrd="0" destOrd="0" parTransId="{5FBBBD6D-3765-4C8E-B88A-5C41DF2FC1FB}" sibTransId="{4E82D23B-9AFF-43F6-BCD3-F87F839C1ABA}"/>
    <dgm:cxn modelId="{F322EE68-129F-472B-9336-8753985C4A0B}" type="presOf" srcId="{86CC4EA6-197E-48C2-B0DC-9EB217306A6A}" destId="{A1E80E03-408A-4994-9ABC-CC0452BA3392}" srcOrd="0" destOrd="0" presId="urn:microsoft.com/office/officeart/2005/8/layout/process1"/>
    <dgm:cxn modelId="{E6243251-E88A-4F50-BF81-767805A87DEA}" type="presOf" srcId="{1E3A4348-08B9-49EA-8759-FC196E3F0ACA}" destId="{548D0790-E262-4B1D-9904-A9DF27361660}" srcOrd="0" destOrd="0" presId="urn:microsoft.com/office/officeart/2005/8/layout/process1"/>
    <dgm:cxn modelId="{424BB991-BB5F-4760-A3D3-3414C8BA0525}" type="presOf" srcId="{1AFF5C6D-E266-46A9-88A0-A08FF4303619}" destId="{38F4C205-968B-45AF-8BF0-742C51C1BF57}" srcOrd="0" destOrd="0" presId="urn:microsoft.com/office/officeart/2005/8/layout/process1"/>
    <dgm:cxn modelId="{6B97FD9F-673C-42DE-B665-B9872C6E1B01}" type="presOf" srcId="{68FD142C-D191-410E-AB74-441D8CD7398B}" destId="{DD20F6B5-2345-47BA-9EC7-6CBEDC68BFA9}" srcOrd="0" destOrd="0" presId="urn:microsoft.com/office/officeart/2005/8/layout/process1"/>
    <dgm:cxn modelId="{FF2E68C4-9B29-40FB-9D10-88028ED3531E}" type="presOf" srcId="{4E82D23B-9AFF-43F6-BCD3-F87F839C1ABA}" destId="{FC68D9AE-27DA-4AAF-B777-B732392BAE9C}" srcOrd="1" destOrd="0" presId="urn:microsoft.com/office/officeart/2005/8/layout/process1"/>
    <dgm:cxn modelId="{C14CE1C8-3C43-4260-9D42-FEA90410368A}" type="presOf" srcId="{4E82D23B-9AFF-43F6-BCD3-F87F839C1ABA}" destId="{81AAA0A1-925A-4641-8A76-EF59211A86B5}" srcOrd="0" destOrd="0" presId="urn:microsoft.com/office/officeart/2005/8/layout/process1"/>
    <dgm:cxn modelId="{8DC708D5-03AF-482F-B3D9-69D06996C365}" type="presOf" srcId="{68FD142C-D191-410E-AB74-441D8CD7398B}" destId="{20028EFD-B959-4C75-899A-C3C06A75733B}" srcOrd="1" destOrd="0" presId="urn:microsoft.com/office/officeart/2005/8/layout/process1"/>
    <dgm:cxn modelId="{440899F3-70AC-4DD0-833B-204DCC226E67}" srcId="{86CC4EA6-197E-48C2-B0DC-9EB217306A6A}" destId="{A69F53F7-67C0-4CA6-B4F2-4774A72902DE}" srcOrd="2" destOrd="0" parTransId="{17651807-1EE5-4AC0-8946-D1B2EBA8ADB8}" sibTransId="{F605B043-6409-40C9-8529-41936B3CBEA3}"/>
    <dgm:cxn modelId="{82F7B6F3-7CA8-46CD-B1FC-15A6F374CA58}" type="presOf" srcId="{A69F53F7-67C0-4CA6-B4F2-4774A72902DE}" destId="{DF54D33B-1562-416D-A90C-914D9101B77B}" srcOrd="0" destOrd="0" presId="urn:microsoft.com/office/officeart/2005/8/layout/process1"/>
    <dgm:cxn modelId="{66A64945-4609-4A87-B398-F84F35CC14E7}" type="presParOf" srcId="{A1E80E03-408A-4994-9ABC-CC0452BA3392}" destId="{548D0790-E262-4B1D-9904-A9DF27361660}" srcOrd="0" destOrd="0" presId="urn:microsoft.com/office/officeart/2005/8/layout/process1"/>
    <dgm:cxn modelId="{3A5140DD-1A29-4B52-8BBE-F728C8E1A767}" type="presParOf" srcId="{A1E80E03-408A-4994-9ABC-CC0452BA3392}" destId="{81AAA0A1-925A-4641-8A76-EF59211A86B5}" srcOrd="1" destOrd="0" presId="urn:microsoft.com/office/officeart/2005/8/layout/process1"/>
    <dgm:cxn modelId="{904B07C1-7B24-47B4-8F04-DD40CAB16417}" type="presParOf" srcId="{81AAA0A1-925A-4641-8A76-EF59211A86B5}" destId="{FC68D9AE-27DA-4AAF-B777-B732392BAE9C}" srcOrd="0" destOrd="0" presId="urn:microsoft.com/office/officeart/2005/8/layout/process1"/>
    <dgm:cxn modelId="{24EC65CD-CB9F-4942-8B06-414C03D07647}" type="presParOf" srcId="{A1E80E03-408A-4994-9ABC-CC0452BA3392}" destId="{38F4C205-968B-45AF-8BF0-742C51C1BF57}" srcOrd="2" destOrd="0" presId="urn:microsoft.com/office/officeart/2005/8/layout/process1"/>
    <dgm:cxn modelId="{CBEF3D09-96D1-48F9-9AA2-FA19FBA76B10}" type="presParOf" srcId="{A1E80E03-408A-4994-9ABC-CC0452BA3392}" destId="{DD20F6B5-2345-47BA-9EC7-6CBEDC68BFA9}" srcOrd="3" destOrd="0" presId="urn:microsoft.com/office/officeart/2005/8/layout/process1"/>
    <dgm:cxn modelId="{9519FB30-191A-4010-B2E2-90E140151C23}" type="presParOf" srcId="{DD20F6B5-2345-47BA-9EC7-6CBEDC68BFA9}" destId="{20028EFD-B959-4C75-899A-C3C06A75733B}" srcOrd="0" destOrd="0" presId="urn:microsoft.com/office/officeart/2005/8/layout/process1"/>
    <dgm:cxn modelId="{C01F8E77-A636-4403-9699-E033D7C53186}" type="presParOf" srcId="{A1E80E03-408A-4994-9ABC-CC0452BA3392}" destId="{DF54D33B-1562-416D-A90C-914D9101B77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812FC-417A-40ED-B48C-5ADBF6C63A0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pl-PL"/>
        </a:p>
      </dgm:t>
    </dgm:pt>
    <dgm:pt modelId="{B852EE6D-62BF-46A4-910D-7A0E17790EB7}">
      <dgm:prSet phldrT="[Tekst]"/>
      <dgm:spPr/>
      <dgm:t>
        <a:bodyPr/>
        <a:lstStyle/>
        <a:p>
          <a:r>
            <a:rPr lang="pl-PL" dirty="0"/>
            <a:t>śledztwo</a:t>
          </a:r>
        </a:p>
      </dgm:t>
    </dgm:pt>
    <dgm:pt modelId="{FE5B0CAA-54D8-4A12-991B-CAD240A66FF2}" type="parTrans" cxnId="{B2F803FC-61CD-4C09-8F17-262DA267D56C}">
      <dgm:prSet/>
      <dgm:spPr/>
      <dgm:t>
        <a:bodyPr/>
        <a:lstStyle/>
        <a:p>
          <a:endParaRPr lang="pl-PL"/>
        </a:p>
      </dgm:t>
    </dgm:pt>
    <dgm:pt modelId="{DF7031B6-762C-46DE-8519-7116EBEE814F}" type="sibTrans" cxnId="{B2F803FC-61CD-4C09-8F17-262DA267D56C}">
      <dgm:prSet/>
      <dgm:spPr/>
      <dgm:t>
        <a:bodyPr/>
        <a:lstStyle/>
        <a:p>
          <a:endParaRPr lang="pl-PL"/>
        </a:p>
      </dgm:t>
    </dgm:pt>
    <dgm:pt modelId="{F3F30A8C-771C-4BE6-9E57-DB667F412953}">
      <dgm:prSet phldrT="[Tekst]"/>
      <dgm:spPr/>
      <dgm:t>
        <a:bodyPr/>
        <a:lstStyle/>
        <a:p>
          <a:pPr algn="ctr"/>
          <a:r>
            <a:rPr lang="pl-PL" dirty="0"/>
            <a:t>Postanowienie wraz z uzasadnieniem</a:t>
          </a:r>
        </a:p>
      </dgm:t>
    </dgm:pt>
    <dgm:pt modelId="{3589CAB1-C525-4197-A7FA-26D2A9EBFAEB}" type="parTrans" cxnId="{51627A3D-3667-401D-91F6-E328C3522806}">
      <dgm:prSet/>
      <dgm:spPr/>
      <dgm:t>
        <a:bodyPr/>
        <a:lstStyle/>
        <a:p>
          <a:endParaRPr lang="pl-PL"/>
        </a:p>
      </dgm:t>
    </dgm:pt>
    <dgm:pt modelId="{DB39D765-D0FB-4756-81F2-E4E45E9944AF}" type="sibTrans" cxnId="{51627A3D-3667-401D-91F6-E328C3522806}">
      <dgm:prSet/>
      <dgm:spPr/>
      <dgm:t>
        <a:bodyPr/>
        <a:lstStyle/>
        <a:p>
          <a:endParaRPr lang="pl-PL"/>
        </a:p>
      </dgm:t>
    </dgm:pt>
    <dgm:pt modelId="{25A15441-202A-4490-92F1-6AE25303B653}">
      <dgm:prSet phldrT="[Tekst]"/>
      <dgm:spPr/>
      <dgm:t>
        <a:bodyPr/>
        <a:lstStyle/>
        <a:p>
          <a:r>
            <a:rPr lang="pl-PL" dirty="0"/>
            <a:t>Dochodzenie </a:t>
          </a:r>
        </a:p>
      </dgm:t>
    </dgm:pt>
    <dgm:pt modelId="{2FDF351A-2E32-4789-9A59-10FAC53988FE}" type="parTrans" cxnId="{CB8C6E6C-5C11-43CD-8F83-B75EAEF11AAE}">
      <dgm:prSet/>
      <dgm:spPr/>
      <dgm:t>
        <a:bodyPr/>
        <a:lstStyle/>
        <a:p>
          <a:endParaRPr lang="pl-PL"/>
        </a:p>
      </dgm:t>
    </dgm:pt>
    <dgm:pt modelId="{D0A3FC0F-32AC-49C6-8016-09461AFE9128}" type="sibTrans" cxnId="{CB8C6E6C-5C11-43CD-8F83-B75EAEF11AAE}">
      <dgm:prSet/>
      <dgm:spPr/>
      <dgm:t>
        <a:bodyPr/>
        <a:lstStyle/>
        <a:p>
          <a:endParaRPr lang="pl-PL"/>
        </a:p>
      </dgm:t>
    </dgm:pt>
    <dgm:pt modelId="{37F38B89-165F-4DBC-82AA-D7D545CC366E}">
      <dgm:prSet phldrT="[Tekst]"/>
      <dgm:spPr/>
      <dgm:t>
        <a:bodyPr/>
        <a:lstStyle/>
        <a:p>
          <a:r>
            <a:rPr lang="pl-PL" dirty="0"/>
            <a:t>Można odstąpić od sporządzania uzasadnienia, ale na żądanie strony należy podać ustnie motywy rozstrzygnięcia </a:t>
          </a:r>
        </a:p>
      </dgm:t>
    </dgm:pt>
    <dgm:pt modelId="{BDD69BB5-CD77-49B0-9095-A3D07834D396}" type="parTrans" cxnId="{D1D3E115-C61F-465C-B952-EFCE31745D10}">
      <dgm:prSet/>
      <dgm:spPr/>
      <dgm:t>
        <a:bodyPr/>
        <a:lstStyle/>
        <a:p>
          <a:endParaRPr lang="pl-PL"/>
        </a:p>
      </dgm:t>
    </dgm:pt>
    <dgm:pt modelId="{0D4289E5-3A43-435C-9FC0-F889528F8BDE}" type="sibTrans" cxnId="{D1D3E115-C61F-465C-B952-EFCE31745D10}">
      <dgm:prSet/>
      <dgm:spPr/>
      <dgm:t>
        <a:bodyPr/>
        <a:lstStyle/>
        <a:p>
          <a:endParaRPr lang="pl-PL"/>
        </a:p>
      </dgm:t>
    </dgm:pt>
    <dgm:pt modelId="{5907F761-6D93-4726-9CE4-5FE25992CF85}" type="pres">
      <dgm:prSet presAssocID="{189812FC-417A-40ED-B48C-5ADBF6C63A0C}" presName="Name0" presStyleCnt="0">
        <dgm:presLayoutVars>
          <dgm:dir/>
          <dgm:animLvl val="lvl"/>
          <dgm:resizeHandles/>
        </dgm:presLayoutVars>
      </dgm:prSet>
      <dgm:spPr/>
    </dgm:pt>
    <dgm:pt modelId="{A8DB5494-3780-4E3B-B1FD-DF8AC0205C98}" type="pres">
      <dgm:prSet presAssocID="{B852EE6D-62BF-46A4-910D-7A0E17790EB7}" presName="linNode" presStyleCnt="0"/>
      <dgm:spPr/>
    </dgm:pt>
    <dgm:pt modelId="{56CC834A-A77B-4089-9231-362ADFB9C23D}" type="pres">
      <dgm:prSet presAssocID="{B852EE6D-62BF-46A4-910D-7A0E17790EB7}" presName="parentShp" presStyleLbl="node1" presStyleIdx="0" presStyleCnt="2">
        <dgm:presLayoutVars>
          <dgm:bulletEnabled val="1"/>
        </dgm:presLayoutVars>
      </dgm:prSet>
      <dgm:spPr/>
    </dgm:pt>
    <dgm:pt modelId="{66D10C00-CA7B-4442-BA82-25EF09E4740C}" type="pres">
      <dgm:prSet presAssocID="{B852EE6D-62BF-46A4-910D-7A0E17790EB7}" presName="childShp" presStyleLbl="bgAccFollowNode1" presStyleIdx="0" presStyleCnt="2">
        <dgm:presLayoutVars>
          <dgm:bulletEnabled val="1"/>
        </dgm:presLayoutVars>
      </dgm:prSet>
      <dgm:spPr/>
    </dgm:pt>
    <dgm:pt modelId="{A1419AE6-3384-47B0-8EA9-021D4A72BF62}" type="pres">
      <dgm:prSet presAssocID="{DF7031B6-762C-46DE-8519-7116EBEE814F}" presName="spacing" presStyleCnt="0"/>
      <dgm:spPr/>
    </dgm:pt>
    <dgm:pt modelId="{C11F5E4D-C39E-4F51-B8F9-B36F1155C1D2}" type="pres">
      <dgm:prSet presAssocID="{25A15441-202A-4490-92F1-6AE25303B653}" presName="linNode" presStyleCnt="0"/>
      <dgm:spPr/>
    </dgm:pt>
    <dgm:pt modelId="{B0202B94-F23C-465E-9966-ED810050990E}" type="pres">
      <dgm:prSet presAssocID="{25A15441-202A-4490-92F1-6AE25303B653}" presName="parentShp" presStyleLbl="node1" presStyleIdx="1" presStyleCnt="2">
        <dgm:presLayoutVars>
          <dgm:bulletEnabled val="1"/>
        </dgm:presLayoutVars>
      </dgm:prSet>
      <dgm:spPr/>
    </dgm:pt>
    <dgm:pt modelId="{C5886CE2-BF11-48B5-8108-35EF9E40C613}" type="pres">
      <dgm:prSet presAssocID="{25A15441-202A-4490-92F1-6AE25303B653}" presName="childShp" presStyleLbl="bgAccFollowNode1" presStyleIdx="1" presStyleCnt="2">
        <dgm:presLayoutVars>
          <dgm:bulletEnabled val="1"/>
        </dgm:presLayoutVars>
      </dgm:prSet>
      <dgm:spPr/>
    </dgm:pt>
  </dgm:ptLst>
  <dgm:cxnLst>
    <dgm:cxn modelId="{BCF96E0A-C9D9-4E9C-BD39-3300A305A551}" type="presOf" srcId="{F3F30A8C-771C-4BE6-9E57-DB667F412953}" destId="{66D10C00-CA7B-4442-BA82-25EF09E4740C}" srcOrd="0" destOrd="0" presId="urn:microsoft.com/office/officeart/2005/8/layout/vList6"/>
    <dgm:cxn modelId="{D1D3E115-C61F-465C-B952-EFCE31745D10}" srcId="{25A15441-202A-4490-92F1-6AE25303B653}" destId="{37F38B89-165F-4DBC-82AA-D7D545CC366E}" srcOrd="0" destOrd="0" parTransId="{BDD69BB5-CD77-49B0-9095-A3D07834D396}" sibTransId="{0D4289E5-3A43-435C-9FC0-F889528F8BDE}"/>
    <dgm:cxn modelId="{51627A3D-3667-401D-91F6-E328C3522806}" srcId="{B852EE6D-62BF-46A4-910D-7A0E17790EB7}" destId="{F3F30A8C-771C-4BE6-9E57-DB667F412953}" srcOrd="0" destOrd="0" parTransId="{3589CAB1-C525-4197-A7FA-26D2A9EBFAEB}" sibTransId="{DB39D765-D0FB-4756-81F2-E4E45E9944AF}"/>
    <dgm:cxn modelId="{F731F13E-0FB2-4970-984D-D7C4670E80FC}" type="presOf" srcId="{25A15441-202A-4490-92F1-6AE25303B653}" destId="{B0202B94-F23C-465E-9966-ED810050990E}" srcOrd="0" destOrd="0" presId="urn:microsoft.com/office/officeart/2005/8/layout/vList6"/>
    <dgm:cxn modelId="{CB8C6E6C-5C11-43CD-8F83-B75EAEF11AAE}" srcId="{189812FC-417A-40ED-B48C-5ADBF6C63A0C}" destId="{25A15441-202A-4490-92F1-6AE25303B653}" srcOrd="1" destOrd="0" parTransId="{2FDF351A-2E32-4789-9A59-10FAC53988FE}" sibTransId="{D0A3FC0F-32AC-49C6-8016-09461AFE9128}"/>
    <dgm:cxn modelId="{E1A5BE76-ED1C-48E0-9142-74326C967085}" type="presOf" srcId="{189812FC-417A-40ED-B48C-5ADBF6C63A0C}" destId="{5907F761-6D93-4726-9CE4-5FE25992CF85}" srcOrd="0" destOrd="0" presId="urn:microsoft.com/office/officeart/2005/8/layout/vList6"/>
    <dgm:cxn modelId="{A529A37F-46E1-4522-A9A0-4804C7199942}" type="presOf" srcId="{37F38B89-165F-4DBC-82AA-D7D545CC366E}" destId="{C5886CE2-BF11-48B5-8108-35EF9E40C613}" srcOrd="0" destOrd="0" presId="urn:microsoft.com/office/officeart/2005/8/layout/vList6"/>
    <dgm:cxn modelId="{BC7D7084-E775-41FB-8664-A82373EE1796}" type="presOf" srcId="{B852EE6D-62BF-46A4-910D-7A0E17790EB7}" destId="{56CC834A-A77B-4089-9231-362ADFB9C23D}" srcOrd="0" destOrd="0" presId="urn:microsoft.com/office/officeart/2005/8/layout/vList6"/>
    <dgm:cxn modelId="{B2F803FC-61CD-4C09-8F17-262DA267D56C}" srcId="{189812FC-417A-40ED-B48C-5ADBF6C63A0C}" destId="{B852EE6D-62BF-46A4-910D-7A0E17790EB7}" srcOrd="0" destOrd="0" parTransId="{FE5B0CAA-54D8-4A12-991B-CAD240A66FF2}" sibTransId="{DF7031B6-762C-46DE-8519-7116EBEE814F}"/>
    <dgm:cxn modelId="{525E5D64-F20E-443A-B2BF-926433C2777D}" type="presParOf" srcId="{5907F761-6D93-4726-9CE4-5FE25992CF85}" destId="{A8DB5494-3780-4E3B-B1FD-DF8AC0205C98}" srcOrd="0" destOrd="0" presId="urn:microsoft.com/office/officeart/2005/8/layout/vList6"/>
    <dgm:cxn modelId="{DD5A77AC-BBC3-42A0-A99C-2CEFB8B09777}" type="presParOf" srcId="{A8DB5494-3780-4E3B-B1FD-DF8AC0205C98}" destId="{56CC834A-A77B-4089-9231-362ADFB9C23D}" srcOrd="0" destOrd="0" presId="urn:microsoft.com/office/officeart/2005/8/layout/vList6"/>
    <dgm:cxn modelId="{105E0A64-8624-47EA-A733-ED1067141640}" type="presParOf" srcId="{A8DB5494-3780-4E3B-B1FD-DF8AC0205C98}" destId="{66D10C00-CA7B-4442-BA82-25EF09E4740C}" srcOrd="1" destOrd="0" presId="urn:microsoft.com/office/officeart/2005/8/layout/vList6"/>
    <dgm:cxn modelId="{4CB46D70-C314-4543-A45A-37F2A68E0465}" type="presParOf" srcId="{5907F761-6D93-4726-9CE4-5FE25992CF85}" destId="{A1419AE6-3384-47B0-8EA9-021D4A72BF62}" srcOrd="1" destOrd="0" presId="urn:microsoft.com/office/officeart/2005/8/layout/vList6"/>
    <dgm:cxn modelId="{5867237A-D520-4C2C-A672-60FFF6723C35}" type="presParOf" srcId="{5907F761-6D93-4726-9CE4-5FE25992CF85}" destId="{C11F5E4D-C39E-4F51-B8F9-B36F1155C1D2}" srcOrd="2" destOrd="0" presId="urn:microsoft.com/office/officeart/2005/8/layout/vList6"/>
    <dgm:cxn modelId="{B646E392-3EDC-4180-B3CA-34DA1872EB1F}" type="presParOf" srcId="{C11F5E4D-C39E-4F51-B8F9-B36F1155C1D2}" destId="{B0202B94-F23C-465E-9966-ED810050990E}" srcOrd="0" destOrd="0" presId="urn:microsoft.com/office/officeart/2005/8/layout/vList6"/>
    <dgm:cxn modelId="{F5A54D5D-CFA4-476C-8610-F740A0B2B724}" type="presParOf" srcId="{C11F5E4D-C39E-4F51-B8F9-B36F1155C1D2}" destId="{C5886CE2-BF11-48B5-8108-35EF9E40C6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custScaleY="139157" custLinFactNeighborX="-923" custLinFactNeighborY="14350">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custLinFactNeighborX="-2372" custLinFactNeighborY="2971">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D0790-E262-4B1D-9904-A9DF27361660}">
      <dsp:nvSpPr>
        <dsp:cNvPr id="0" name=""/>
        <dsp:cNvSpPr/>
      </dsp:nvSpPr>
      <dsp:spPr>
        <a:xfrm>
          <a:off x="439659" y="1459163"/>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Umorzenie postępowania przez prokuratora</a:t>
          </a:r>
        </a:p>
      </dsp:txBody>
      <dsp:txXfrm>
        <a:off x="479035" y="1498539"/>
        <a:ext cx="2161918" cy="1265650"/>
      </dsp:txXfrm>
    </dsp:sp>
    <dsp:sp modelId="{81AAA0A1-925A-4641-8A76-EF59211A86B5}">
      <dsp:nvSpPr>
        <dsp:cNvPr id="0" name=""/>
        <dsp:cNvSpPr/>
      </dsp:nvSpPr>
      <dsp:spPr>
        <a:xfrm rot="21473765">
          <a:off x="2796272" y="1803583"/>
          <a:ext cx="246141"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solidFill>
              <a:schemeClr val="tx1"/>
            </a:solidFill>
          </a:endParaRPr>
        </a:p>
      </dsp:txBody>
      <dsp:txXfrm>
        <a:off x="2796297" y="1916075"/>
        <a:ext cx="172299" cy="333412"/>
      </dsp:txXfrm>
    </dsp:sp>
    <dsp:sp modelId="{38F4C205-968B-45AF-8BF0-742C51C1BF57}">
      <dsp:nvSpPr>
        <dsp:cNvPr id="0" name=""/>
        <dsp:cNvSpPr/>
      </dsp:nvSpPr>
      <dsp:spPr>
        <a:xfrm>
          <a:off x="3144434" y="1359798"/>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Uprawomocnienie się postanowienia o umorzeniu</a:t>
          </a:r>
        </a:p>
      </dsp:txBody>
      <dsp:txXfrm>
        <a:off x="3183810" y="1399174"/>
        <a:ext cx="2161918" cy="1265650"/>
      </dsp:txXfrm>
    </dsp:sp>
    <dsp:sp modelId="{DD20F6B5-2345-47BA-9EC7-6CBEDC68BFA9}">
      <dsp:nvSpPr>
        <dsp:cNvPr id="0" name=""/>
        <dsp:cNvSpPr/>
      </dsp:nvSpPr>
      <dsp:spPr>
        <a:xfrm>
          <a:off x="5609172" y="1754156"/>
          <a:ext cx="475022"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solidFill>
              <a:schemeClr val="tx1"/>
            </a:solidFill>
          </a:endParaRPr>
        </a:p>
      </dsp:txBody>
      <dsp:txXfrm>
        <a:off x="5609172" y="1865293"/>
        <a:ext cx="332515" cy="333412"/>
      </dsp:txXfrm>
    </dsp:sp>
    <dsp:sp modelId="{DF54D33B-1562-416D-A90C-914D9101B77B}">
      <dsp:nvSpPr>
        <dsp:cNvPr id="0" name=""/>
        <dsp:cNvSpPr/>
      </dsp:nvSpPr>
      <dsp:spPr>
        <a:xfrm>
          <a:off x="6281373" y="1359798"/>
          <a:ext cx="2240670" cy="134440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Skierowanie wniosku do sądu o orzeczenie przepadku (art. 17 § 4 k.p.k.)</a:t>
          </a:r>
        </a:p>
      </dsp:txBody>
      <dsp:txXfrm>
        <a:off x="6320749" y="1399174"/>
        <a:ext cx="2161918" cy="1265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10C00-CA7B-4442-BA82-25EF09E4740C}">
      <dsp:nvSpPr>
        <dsp:cNvPr id="0" name=""/>
        <dsp:cNvSpPr/>
      </dsp:nvSpPr>
      <dsp:spPr>
        <a:xfrm>
          <a:off x="2438399"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ctr" defTabSz="844550">
            <a:lnSpc>
              <a:spcPct val="90000"/>
            </a:lnSpc>
            <a:spcBef>
              <a:spcPct val="0"/>
            </a:spcBef>
            <a:spcAft>
              <a:spcPct val="15000"/>
            </a:spcAft>
            <a:buChar char="•"/>
          </a:pPr>
          <a:r>
            <a:rPr lang="pl-PL" sz="1900" kern="1200" dirty="0"/>
            <a:t>Postanowienie wraz z uzasadnieniem</a:t>
          </a:r>
        </a:p>
      </dsp:txBody>
      <dsp:txXfrm>
        <a:off x="2438399" y="242342"/>
        <a:ext cx="2932063" cy="1451073"/>
      </dsp:txXfrm>
    </dsp:sp>
    <dsp:sp modelId="{56CC834A-A77B-4089-9231-362ADFB9C23D}">
      <dsp:nvSpPr>
        <dsp:cNvPr id="0" name=""/>
        <dsp:cNvSpPr/>
      </dsp:nvSpPr>
      <dsp:spPr>
        <a:xfrm>
          <a:off x="0" y="496"/>
          <a:ext cx="2438400" cy="193476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pl-PL" sz="3000" kern="1200" dirty="0"/>
            <a:t>śledztwo</a:t>
          </a:r>
        </a:p>
      </dsp:txBody>
      <dsp:txXfrm>
        <a:off x="94447" y="94943"/>
        <a:ext cx="2249506" cy="1745871"/>
      </dsp:txXfrm>
    </dsp:sp>
    <dsp:sp modelId="{C5886CE2-BF11-48B5-8108-35EF9E40C613}">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pl-PL" sz="1900" kern="1200" dirty="0"/>
            <a:t>Można odstąpić od sporządzania uzasadnienia, ale na żądanie strony należy podać ustnie motywy rozstrzygnięcia </a:t>
          </a:r>
        </a:p>
      </dsp:txBody>
      <dsp:txXfrm>
        <a:off x="2438400" y="2370584"/>
        <a:ext cx="2932063" cy="1451073"/>
      </dsp:txXfrm>
    </dsp:sp>
    <dsp:sp modelId="{B0202B94-F23C-465E-9966-ED810050990E}">
      <dsp:nvSpPr>
        <dsp:cNvPr id="0" name=""/>
        <dsp:cNvSpPr/>
      </dsp:nvSpPr>
      <dsp:spPr>
        <a:xfrm>
          <a:off x="0" y="2128738"/>
          <a:ext cx="2438400" cy="193476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pl-PL" sz="3000" kern="1200" dirty="0"/>
            <a:t>Dochodzenie </a:t>
          </a:r>
        </a:p>
      </dsp:txBody>
      <dsp:txXfrm>
        <a:off x="94447" y="2223185"/>
        <a:ext cx="2249506" cy="1745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623028" y="120587"/>
          <a:ext cx="1392237" cy="1162437"/>
        </a:xfrm>
        <a:prstGeom prst="roundRect">
          <a:avLst>
            <a:gd name="adj" fmla="val 10000"/>
          </a:avLst>
        </a:prstGeom>
        <a:solidFill>
          <a:schemeClr val="accent1">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657075" y="154634"/>
        <a:ext cx="1324143" cy="1094343"/>
      </dsp:txXfrm>
    </dsp:sp>
    <dsp:sp modelId="{12B0C2F2-7203-40A8-AA80-0167776EF853}">
      <dsp:nvSpPr>
        <dsp:cNvPr id="0" name=""/>
        <dsp:cNvSpPr/>
      </dsp:nvSpPr>
      <dsp:spPr>
        <a:xfrm rot="21430735">
          <a:off x="2133172" y="482038"/>
          <a:ext cx="284807"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133224" y="553196"/>
        <a:ext cx="199365" cy="207164"/>
      </dsp:txXfrm>
    </dsp:sp>
    <dsp:sp modelId="{667A18F0-28B6-4F39-85F2-078B3CF0DA8E}">
      <dsp:nvSpPr>
        <dsp:cNvPr id="0" name=""/>
        <dsp:cNvSpPr/>
      </dsp:nvSpPr>
      <dsp:spPr>
        <a:xfrm>
          <a:off x="2551988" y="189081"/>
          <a:ext cx="1392237" cy="835342"/>
        </a:xfrm>
        <a:prstGeom prst="roundRect">
          <a:avLst>
            <a:gd name="adj" fmla="val 10000"/>
          </a:avLst>
        </a:prstGeom>
        <a:solidFill>
          <a:schemeClr val="accent1">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76454" y="213547"/>
        <a:ext cx="1343305" cy="786410"/>
      </dsp:txXfrm>
    </dsp:sp>
    <dsp:sp modelId="{3AE15342-6706-4AA1-994A-F8D00DAE747A}">
      <dsp:nvSpPr>
        <dsp:cNvPr id="0" name=""/>
        <dsp:cNvSpPr/>
      </dsp:nvSpPr>
      <dsp:spPr>
        <a:xfrm rot="21556959">
          <a:off x="4073995" y="421816"/>
          <a:ext cx="312681"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4073999" y="491458"/>
        <a:ext cx="218877" cy="207164"/>
      </dsp:txXfrm>
    </dsp:sp>
    <dsp:sp modelId="{BC8F3C63-1A0E-46B4-B049-0B257B6E0D01}">
      <dsp:nvSpPr>
        <dsp:cNvPr id="0" name=""/>
        <dsp:cNvSpPr/>
      </dsp:nvSpPr>
      <dsp:spPr>
        <a:xfrm>
          <a:off x="4534144" y="164262"/>
          <a:ext cx="1392237" cy="835342"/>
        </a:xfrm>
        <a:prstGeom prst="roundRect">
          <a:avLst>
            <a:gd name="adj" fmla="val 10000"/>
          </a:avLst>
        </a:prstGeom>
        <a:solidFill>
          <a:srgbClr val="7093D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558610" y="188728"/>
        <a:ext cx="1343305" cy="786410"/>
      </dsp:txXfrm>
    </dsp:sp>
    <dsp:sp modelId="{EFB233CA-F895-4115-BD95-3AF54E46B574}">
      <dsp:nvSpPr>
        <dsp:cNvPr id="0" name=""/>
        <dsp:cNvSpPr/>
      </dsp:nvSpPr>
      <dsp:spPr>
        <a:xfrm rot="5400000">
          <a:off x="5039346" y="1176382"/>
          <a:ext cx="381834"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5400000">
        <a:off x="5126681" y="1158102"/>
        <a:ext cx="207164" cy="278252"/>
      </dsp:txXfrm>
    </dsp:sp>
    <dsp:sp modelId="{277381E6-693C-4ECC-BC1C-124FA789387A}">
      <dsp:nvSpPr>
        <dsp:cNvPr id="0" name=""/>
        <dsp:cNvSpPr/>
      </dsp:nvSpPr>
      <dsp:spPr>
        <a:xfrm>
          <a:off x="4534144" y="1720048"/>
          <a:ext cx="1392237" cy="83534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kontynuacja postępowania przygotowawczego i ponowne </a:t>
          </a:r>
          <a:r>
            <a:rPr lang="pl-PL" sz="1100" b="1" kern="1200" dirty="0"/>
            <a:t>umorzenie / odmowa wszczęcia</a:t>
          </a:r>
        </a:p>
      </dsp:txBody>
      <dsp:txXfrm>
        <a:off x="4558610" y="1744514"/>
        <a:ext cx="1343305" cy="786410"/>
      </dsp:txXfrm>
    </dsp:sp>
    <dsp:sp modelId="{6BB6F9A4-78AB-4EBE-AB00-4EE3769CB9F8}">
      <dsp:nvSpPr>
        <dsp:cNvPr id="0" name=""/>
        <dsp:cNvSpPr/>
      </dsp:nvSpPr>
      <dsp:spPr>
        <a:xfrm rot="10800000">
          <a:off x="4116473" y="1965082"/>
          <a:ext cx="295154"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4205019" y="2034137"/>
        <a:ext cx="206608" cy="207164"/>
      </dsp:txXfrm>
    </dsp:sp>
    <dsp:sp modelId="{509ED4F6-5A7D-4AF9-A54C-14134616A805}">
      <dsp:nvSpPr>
        <dsp:cNvPr id="0" name=""/>
        <dsp:cNvSpPr/>
      </dsp:nvSpPr>
      <dsp:spPr>
        <a:xfrm>
          <a:off x="2585012" y="1720048"/>
          <a:ext cx="1392237" cy="835342"/>
        </a:xfrm>
        <a:prstGeom prst="roundRect">
          <a:avLst>
            <a:gd name="adj" fmla="val 10000"/>
          </a:avLst>
        </a:prstGeom>
        <a:solidFill>
          <a:srgbClr val="3864B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609478" y="1744514"/>
        <a:ext cx="1343305" cy="786410"/>
      </dsp:txXfrm>
    </dsp:sp>
    <dsp:sp modelId="{ABDCC1F7-B861-49FA-B703-8C09BD4E1D13}">
      <dsp:nvSpPr>
        <dsp:cNvPr id="0" name=""/>
        <dsp:cNvSpPr/>
      </dsp:nvSpPr>
      <dsp:spPr>
        <a:xfrm rot="10800000">
          <a:off x="2167340" y="1965082"/>
          <a:ext cx="295154"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2255886" y="2034137"/>
        <a:ext cx="206608" cy="207164"/>
      </dsp:txXfrm>
    </dsp:sp>
    <dsp:sp modelId="{0120BDCD-17D5-493E-914A-02C82D87EDBC}">
      <dsp:nvSpPr>
        <dsp:cNvPr id="0" name=""/>
        <dsp:cNvSpPr/>
      </dsp:nvSpPr>
      <dsp:spPr>
        <a:xfrm>
          <a:off x="635879" y="1720048"/>
          <a:ext cx="1392237" cy="835342"/>
        </a:xfrm>
        <a:prstGeom prst="roundRect">
          <a:avLst>
            <a:gd name="adj" fmla="val 10000"/>
          </a:avLst>
        </a:prstGeom>
        <a:solidFill>
          <a:srgbClr val="32599E"/>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utrzymanie zaskarżonego postanowienia w mocy przez prokuratora nadrzędnego</a:t>
          </a:r>
        </a:p>
      </dsp:txBody>
      <dsp:txXfrm>
        <a:off x="660345" y="1744514"/>
        <a:ext cx="1343305" cy="786410"/>
      </dsp:txXfrm>
    </dsp:sp>
    <dsp:sp modelId="{33419E12-CE4C-430A-A27B-06594154AF5B}">
      <dsp:nvSpPr>
        <dsp:cNvPr id="0" name=""/>
        <dsp:cNvSpPr/>
      </dsp:nvSpPr>
      <dsp:spPr>
        <a:xfrm rot="5400000">
          <a:off x="1184421" y="2652847"/>
          <a:ext cx="295154" cy="3452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5400000">
        <a:off x="1228416" y="2677907"/>
        <a:ext cx="207164" cy="206608"/>
      </dsp:txXfrm>
    </dsp:sp>
    <dsp:sp modelId="{98FF956E-A2E6-4167-B535-2564228675EA}">
      <dsp:nvSpPr>
        <dsp:cNvPr id="0" name=""/>
        <dsp:cNvSpPr/>
      </dsp:nvSpPr>
      <dsp:spPr>
        <a:xfrm>
          <a:off x="635879" y="3112285"/>
          <a:ext cx="1392237" cy="835342"/>
        </a:xfrm>
        <a:prstGeom prst="roundRect">
          <a:avLst>
            <a:gd name="adj" fmla="val 10000"/>
          </a:avLst>
        </a:prstGeom>
        <a:solidFill>
          <a:srgbClr val="213B6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b="0" kern="1200" dirty="0"/>
            <a:t>pokrzywdzony nabywa prawo do wniesienia subsydiarnego AO</a:t>
          </a:r>
        </a:p>
      </dsp:txBody>
      <dsp:txXfrm>
        <a:off x="660345" y="3136751"/>
        <a:ext cx="1343305" cy="786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pl-PL" sz="36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pl-PL" sz="36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pl-PL" sz="3600" kern="1200"/>
            <a:t>Doręczenie zastępcze </a:t>
          </a:r>
        </a:p>
      </dsp:txBody>
      <dsp:txXfrm>
        <a:off x="3434400" y="2520334"/>
        <a:ext cx="3684900" cy="1057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pl-PL" sz="2200" kern="1200" dirty="0"/>
            <a:t>Prezes sądu </a:t>
          </a:r>
          <a:r>
            <a:rPr lang="pl-PL" sz="2200" b="1" kern="1200" dirty="0"/>
            <a:t>ma obowiązek skierować sprawę na posiedzenie</a:t>
          </a:r>
          <a:r>
            <a:rPr lang="pl-PL" sz="2200" kern="1200" dirty="0"/>
            <a:t>, jeżeli: </a:t>
          </a:r>
        </a:p>
        <a:p>
          <a:pPr marL="0" lvl="0" indent="0" algn="l" defTabSz="977900" rtl="0">
            <a:lnSpc>
              <a:spcPct val="90000"/>
            </a:lnSpc>
            <a:spcBef>
              <a:spcPct val="0"/>
            </a:spcBef>
            <a:spcAft>
              <a:spcPct val="35000"/>
            </a:spcAft>
            <a:buNone/>
          </a:pPr>
          <a:r>
            <a:rPr lang="pl-PL" sz="22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pl-PL" sz="32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pl-PL" sz="2000" kern="1200" dirty="0"/>
            <a:t>339 § 3 i 4 – prezes sądu kieruje sprawę na posiedzenie także wtedy, gdy zachodzi potrzeba innego rozstrzygnięcia przekraczającego jego uprawnienia, a zwłaszcza:</a:t>
          </a:r>
        </a:p>
        <a:p>
          <a:pPr marL="0" lvl="0" indent="0" algn="l" defTabSz="889000" rtl="0">
            <a:lnSpc>
              <a:spcPct val="90000"/>
            </a:lnSpc>
            <a:spcBef>
              <a:spcPct val="0"/>
            </a:spcBef>
            <a:spcAft>
              <a:spcPct val="35000"/>
            </a:spcAft>
            <a:buNone/>
          </a:pPr>
          <a:endParaRPr lang="pl-PL" sz="2000" kern="1200" dirty="0"/>
        </a:p>
        <a:p>
          <a:pPr marL="0" lvl="0" indent="0" algn="l" defTabSz="889000" rtl="0">
            <a:lnSpc>
              <a:spcPct val="90000"/>
            </a:lnSpc>
            <a:spcBef>
              <a:spcPct val="0"/>
            </a:spcBef>
            <a:spcAft>
              <a:spcPct val="35000"/>
            </a:spcAft>
            <a:buNone/>
          </a:pPr>
          <a:r>
            <a:rPr lang="pl-PL" sz="20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209" bIns="0" numCol="1" spcCol="1270" anchor="t" anchorCtr="0">
          <a:noAutofit/>
        </a:bodyPr>
        <a:lstStyle/>
        <a:p>
          <a:pPr marL="0" lvl="0" indent="0" algn="ctr" defTabSz="933450" rtl="0">
            <a:lnSpc>
              <a:spcPct val="90000"/>
            </a:lnSpc>
            <a:spcBef>
              <a:spcPct val="0"/>
            </a:spcBef>
            <a:spcAft>
              <a:spcPct val="35000"/>
            </a:spcAft>
            <a:buNone/>
          </a:pPr>
          <a:r>
            <a:rPr lang="pl-PL" sz="2100" b="1" u="sng" kern="1200" dirty="0"/>
            <a:t>Art. 339 § 3 pkt 1</a:t>
          </a:r>
        </a:p>
        <a:p>
          <a:pPr marL="171450" lvl="1" indent="-171450" algn="just" defTabSz="711200" rtl="0">
            <a:lnSpc>
              <a:spcPct val="90000"/>
            </a:lnSpc>
            <a:spcBef>
              <a:spcPct val="0"/>
            </a:spcBef>
            <a:spcAft>
              <a:spcPct val="15000"/>
            </a:spcAft>
            <a:buChar char="•"/>
          </a:pPr>
          <a:r>
            <a:rPr lang="pl-PL" sz="1600" kern="1200" dirty="0"/>
            <a:t>potrzeba umorzenia postępowania z uwagi na zaistnienie negatywnej przesłanki procesowej np. znikomej społecznej szkodliwości czynu czy przedawnienia</a:t>
          </a:r>
        </a:p>
        <a:p>
          <a:pPr marL="171450" lvl="1" indent="-171450" algn="just" defTabSz="711200" rtl="0">
            <a:lnSpc>
              <a:spcPct val="90000"/>
            </a:lnSpc>
            <a:spcBef>
              <a:spcPct val="0"/>
            </a:spcBef>
            <a:spcAft>
              <a:spcPct val="15000"/>
            </a:spcAft>
            <a:buChar char="•"/>
          </a:pPr>
          <a:r>
            <a:rPr lang="pl-PL" sz="1600" kern="1200"/>
            <a:t>Badanie dopuszczalności procesu</a:t>
          </a:r>
        </a:p>
        <a:p>
          <a:pPr marL="171450" lvl="1" indent="-171450" algn="just" defTabSz="711200" rtl="0">
            <a:lnSpc>
              <a:spcPct val="90000"/>
            </a:lnSpc>
            <a:spcBef>
              <a:spcPct val="0"/>
            </a:spcBef>
            <a:spcAft>
              <a:spcPct val="15000"/>
            </a:spcAft>
            <a:buChar char="•"/>
          </a:pPr>
          <a:r>
            <a:rPr lang="pl-PL" sz="16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71450" lvl="1" indent="-171450" algn="just" defTabSz="711200" rtl="0">
            <a:lnSpc>
              <a:spcPct val="90000"/>
            </a:lnSpc>
            <a:spcBef>
              <a:spcPct val="0"/>
            </a:spcBef>
            <a:spcAft>
              <a:spcPct val="15000"/>
            </a:spcAft>
            <a:buChar char="•"/>
          </a:pPr>
          <a:r>
            <a:rPr lang="pl-PL" sz="16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0" rIns="132209" bIns="0" numCol="1" spcCol="1270" anchor="t" anchorCtr="0">
          <a:noAutofit/>
        </a:bodyPr>
        <a:lstStyle/>
        <a:p>
          <a:pPr marL="0" lvl="0" indent="0" algn="ctr" defTabSz="933450" rtl="0">
            <a:lnSpc>
              <a:spcPct val="90000"/>
            </a:lnSpc>
            <a:spcBef>
              <a:spcPct val="0"/>
            </a:spcBef>
            <a:spcAft>
              <a:spcPct val="35000"/>
            </a:spcAft>
            <a:buNone/>
          </a:pPr>
          <a:r>
            <a:rPr lang="pl-PL" sz="2100" b="1" u="sng" kern="1200" dirty="0"/>
            <a:t>Art. 339 § 3 pkt 2 </a:t>
          </a:r>
        </a:p>
        <a:p>
          <a:pPr marL="171450" lvl="1" indent="-171450" algn="just" defTabSz="711200" rtl="0">
            <a:lnSpc>
              <a:spcPct val="90000"/>
            </a:lnSpc>
            <a:spcBef>
              <a:spcPct val="0"/>
            </a:spcBef>
            <a:spcAft>
              <a:spcPct val="15000"/>
            </a:spcAft>
            <a:buChar char="•"/>
          </a:pPr>
          <a:r>
            <a:rPr lang="pl-PL" sz="16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71450" lvl="1" indent="-171450" algn="just" defTabSz="711200" rtl="0">
            <a:lnSpc>
              <a:spcPct val="90000"/>
            </a:lnSpc>
            <a:spcBef>
              <a:spcPct val="0"/>
            </a:spcBef>
            <a:spcAft>
              <a:spcPct val="15000"/>
            </a:spcAft>
            <a:buChar char="•"/>
          </a:pPr>
          <a:r>
            <a:rPr lang="pl-PL" sz="1600" kern="1200" dirty="0"/>
            <a:t>Ocena przed rozprawą wartości dowodowej materiału przedłożonego przez oskarżyciela . </a:t>
          </a:r>
        </a:p>
        <a:p>
          <a:pPr marL="171450" lvl="1" indent="-171450" algn="just" defTabSz="711200" rtl="0">
            <a:lnSpc>
              <a:spcPct val="90000"/>
            </a:lnSpc>
            <a:spcBef>
              <a:spcPct val="0"/>
            </a:spcBef>
            <a:spcAft>
              <a:spcPct val="15000"/>
            </a:spcAft>
            <a:buChar char="•"/>
          </a:pPr>
          <a:r>
            <a:rPr lang="pl-PL" sz="1600" kern="1200" dirty="0"/>
            <a:t>Dotyczy wszystkich spraw i wszystkich trybów postępowania. </a:t>
          </a:r>
        </a:p>
        <a:p>
          <a:pPr marL="171450" lvl="1" indent="-171450" algn="just" defTabSz="711200" rtl="0">
            <a:lnSpc>
              <a:spcPct val="90000"/>
            </a:lnSpc>
            <a:spcBef>
              <a:spcPct val="0"/>
            </a:spcBef>
            <a:spcAft>
              <a:spcPct val="15000"/>
            </a:spcAft>
            <a:buChar char="•"/>
          </a:pPr>
          <a:r>
            <a:rPr lang="pl-PL" sz="16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4D349025-EA25-4E1C-82C9-A702B272EC6A}" type="datetimeFigureOut">
              <a:rPr lang="pl-PL" smtClean="0"/>
              <a:t>08.03.2024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10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08.03.2024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18221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08.03.2024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91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08.03.2024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01038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08.03.2024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D349025-EA25-4E1C-82C9-A702B272EC6A}" type="datetimeFigureOut">
              <a:rPr lang="pl-PL" smtClean="0"/>
              <a:t>08.03.2024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6652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D349025-EA25-4E1C-82C9-A702B272EC6A}" type="datetimeFigureOut">
              <a:rPr lang="pl-PL" smtClean="0"/>
              <a:t>08.03.2024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56093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D349025-EA25-4E1C-82C9-A702B272EC6A}" type="datetimeFigureOut">
              <a:rPr lang="pl-PL" smtClean="0"/>
              <a:t>08.03.2024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71588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49025-EA25-4E1C-82C9-A702B272EC6A}" type="datetimeFigureOut">
              <a:rPr lang="pl-PL" smtClean="0"/>
              <a:t>08.03.2024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3668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08.03.2024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01109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08.03.2024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00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349025-EA25-4E1C-82C9-A702B272EC6A}" type="datetimeFigureOut">
              <a:rPr lang="pl-PL" smtClean="0"/>
              <a:t>08.03.2024</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5848C8-5454-4A0E-9E20-1AD91D640D8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5217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1167CCC-129D-BE5C-FC38-F6CC9F24F825}"/>
              </a:ext>
            </a:extLst>
          </p:cNvPr>
          <p:cNvPicPr>
            <a:picLocks noChangeAspect="1"/>
          </p:cNvPicPr>
          <p:nvPr/>
        </p:nvPicPr>
        <p:blipFill rotWithShape="1">
          <a:blip r:embed="rId2">
            <a:alphaModFix amt="45000"/>
          </a:blip>
          <a:srcRect r="11133"/>
          <a:stretch/>
        </p:blipFill>
        <p:spPr>
          <a:xfrm>
            <a:off x="20" y="-1"/>
            <a:ext cx="12188932" cy="6858000"/>
          </a:xfrm>
          <a:prstGeom prst="rect">
            <a:avLst/>
          </a:prstGeom>
        </p:spPr>
      </p:pic>
      <p:sp>
        <p:nvSpPr>
          <p:cNvPr id="2" name="Tytuł 1">
            <a:extLst>
              <a:ext uri="{FF2B5EF4-FFF2-40B4-BE49-F238E27FC236}">
                <a16:creationId xmlns:a16="http://schemas.microsoft.com/office/drawing/2014/main" id="{02B5BD72-9EE9-CA43-A357-EFFD3E9A4855}"/>
              </a:ext>
            </a:extLst>
          </p:cNvPr>
          <p:cNvSpPr>
            <a:spLocks noGrp="1"/>
          </p:cNvSpPr>
          <p:nvPr>
            <p:ph type="ctrTitle"/>
          </p:nvPr>
        </p:nvSpPr>
        <p:spPr>
          <a:xfrm>
            <a:off x="643467" y="643467"/>
            <a:ext cx="7164674" cy="5571066"/>
          </a:xfrm>
        </p:spPr>
        <p:txBody>
          <a:bodyPr>
            <a:normAutofit/>
          </a:bodyPr>
          <a:lstStyle/>
          <a:p>
            <a:r>
              <a:rPr lang="pl-PL" sz="6600">
                <a:solidFill>
                  <a:schemeClr val="tx1"/>
                </a:solidFill>
              </a:rPr>
              <a:t>Zakończenie postępowania przygotowawczego</a:t>
            </a:r>
          </a:p>
        </p:txBody>
      </p:sp>
      <p:sp>
        <p:nvSpPr>
          <p:cNvPr id="3" name="Podtytuł 2">
            <a:extLst>
              <a:ext uri="{FF2B5EF4-FFF2-40B4-BE49-F238E27FC236}">
                <a16:creationId xmlns:a16="http://schemas.microsoft.com/office/drawing/2014/main" id="{15AA91FE-F4F9-7AB3-6168-A28F857D0FAC}"/>
              </a:ext>
            </a:extLst>
          </p:cNvPr>
          <p:cNvSpPr>
            <a:spLocks noGrp="1"/>
          </p:cNvSpPr>
          <p:nvPr>
            <p:ph type="subTitle" idx="1"/>
          </p:nvPr>
        </p:nvSpPr>
        <p:spPr>
          <a:xfrm>
            <a:off x="8451608" y="643467"/>
            <a:ext cx="3096926" cy="5571066"/>
          </a:xfrm>
        </p:spPr>
        <p:txBody>
          <a:bodyPr>
            <a:normAutofit/>
          </a:bodyPr>
          <a:lstStyle/>
          <a:p>
            <a:r>
              <a:rPr lang="pl-PL" sz="2000" dirty="0">
                <a:solidFill>
                  <a:schemeClr val="tx1"/>
                </a:solidFill>
              </a:rPr>
              <a:t>dr Karol Jarząbek</a:t>
            </a:r>
          </a:p>
        </p:txBody>
      </p:sp>
      <p:cxnSp>
        <p:nvCxnSpPr>
          <p:cNvPr id="11" name="Straight Connector 10">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3190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Skierowanie sprawy do sądu </a:t>
            </a:r>
          </a:p>
        </p:txBody>
      </p:sp>
      <p:sp>
        <p:nvSpPr>
          <p:cNvPr id="3" name="Symbol zastępczy zawartości 2"/>
          <p:cNvSpPr>
            <a:spLocks noGrp="1"/>
          </p:cNvSpPr>
          <p:nvPr>
            <p:ph idx="1"/>
          </p:nvPr>
        </p:nvSpPr>
        <p:spPr/>
        <p:txBody>
          <a:bodyPr>
            <a:normAutofit/>
          </a:bodyPr>
          <a:lstStyle/>
          <a:p>
            <a:pPr algn="just"/>
            <a:r>
              <a:rPr lang="pl-PL" dirty="0"/>
              <a:t>Podstawową formą jest wniesienie przez oskarżyciela publicznego </a:t>
            </a:r>
            <a:r>
              <a:rPr lang="pl-PL" b="1" dirty="0"/>
              <a:t>aktu oskarżenia </a:t>
            </a:r>
            <a:endParaRPr lang="pl-PL" dirty="0"/>
          </a:p>
          <a:p>
            <a:pPr algn="just"/>
            <a:r>
              <a:rPr lang="pl-PL" dirty="0"/>
              <a:t>Inne skargi to: </a:t>
            </a:r>
          </a:p>
          <a:p>
            <a:pPr lvl="1" algn="just"/>
            <a:r>
              <a:rPr lang="pl-PL" dirty="0"/>
              <a:t>Wniesienie wniosku z art. 335 § 1 (samoistny wniosek o skazanie bez rozprawy)</a:t>
            </a:r>
          </a:p>
          <a:p>
            <a:pPr lvl="1" algn="just"/>
            <a:r>
              <a:rPr lang="pl-PL" dirty="0"/>
              <a:t>Wniesienie wniosku o warunkowe umorzenie postępowania </a:t>
            </a:r>
          </a:p>
          <a:p>
            <a:pPr lvl="1" algn="just"/>
            <a:r>
              <a:rPr lang="pl-PL" dirty="0"/>
              <a:t>Wniesienie wniosku o umorzenie postępowania i zastosowanie środków zabezpieczających </a:t>
            </a:r>
          </a:p>
          <a:p>
            <a:pPr lvl="1" algn="just"/>
            <a:r>
              <a:rPr lang="pl-PL" dirty="0"/>
              <a:t>Wniosek o rozpoznanie sprawy w trybie przyspieszonym </a:t>
            </a:r>
          </a:p>
        </p:txBody>
      </p:sp>
    </p:spTree>
    <p:extLst>
      <p:ext uri="{BB962C8B-B14F-4D97-AF65-F5344CB8AC3E}">
        <p14:creationId xmlns:p14="http://schemas.microsoft.com/office/powerpoint/2010/main" val="33464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p:txBody>
          <a:bodyPr>
            <a:normAutofit/>
          </a:bodyPr>
          <a:lstStyle/>
          <a:p>
            <a:pPr algn="just"/>
            <a:r>
              <a:rPr lang="pl-PL" dirty="0"/>
              <a:t>W ciągu 14 dni od daty zamknięcia śledztwa lub od dnia otrzymania aktu oskarżenia sporządzonego przez Policję w dochodzeniu, prokurator sporządza akt oskarżenia lub zatwierdza akt oskarżenia sporządzony przez Policję i wnosi go do sądu </a:t>
            </a:r>
          </a:p>
          <a:p>
            <a:pPr lvl="1" algn="just"/>
            <a:r>
              <a:rPr lang="pl-PL" dirty="0"/>
              <a:t>Chyba że podejmuje inną decyzję i sam wydaje postanowienie o umorzeniu, zawieszeniu albo uzupełnieniu śledztwa lub dochodzenia</a:t>
            </a:r>
          </a:p>
          <a:p>
            <a:pPr lvl="1" algn="just"/>
            <a:r>
              <a:rPr lang="pl-PL" dirty="0"/>
              <a:t>Organy z art. 325d mogą wnieść akt oskarżenia bezpośrednio do sądu</a:t>
            </a:r>
          </a:p>
          <a:p>
            <a:pPr algn="just"/>
            <a:r>
              <a:rPr lang="pl-PL" dirty="0"/>
              <a:t>Gdy podejrzany jest tymczasowo aresztowany </a:t>
            </a:r>
            <a:r>
              <a:rPr lang="pl-PL" dirty="0">
                <a:sym typeface="Wingdings" panose="05000000000000000000" pitchFamily="2" charset="2"/>
              </a:rPr>
              <a:t> akt oskarżenia wnosi się w terminie 7 dni </a:t>
            </a:r>
          </a:p>
          <a:p>
            <a:pPr algn="just"/>
            <a:r>
              <a:rPr lang="pl-PL" dirty="0">
                <a:sym typeface="Wingdings" panose="05000000000000000000" pitchFamily="2" charset="2"/>
              </a:rPr>
              <a:t>Terminy instrukcyjne, ale powinny zostać zachowane ze względu na sprawny tok postępowania. </a:t>
            </a:r>
            <a:endParaRPr lang="pl-PL" dirty="0"/>
          </a:p>
        </p:txBody>
      </p:sp>
    </p:spTree>
    <p:extLst>
      <p:ext uri="{BB962C8B-B14F-4D97-AF65-F5344CB8AC3E}">
        <p14:creationId xmlns:p14="http://schemas.microsoft.com/office/powerpoint/2010/main" val="53212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4778" y="0"/>
            <a:ext cx="9692640" cy="1397124"/>
          </a:xfrm>
        </p:spPr>
        <p:txBody>
          <a:bodyPr/>
          <a:lstStyle/>
          <a:p>
            <a:r>
              <a:rPr lang="pl-PL" dirty="0"/>
              <a:t>Akt oskarżenia </a:t>
            </a:r>
          </a:p>
        </p:txBody>
      </p:sp>
      <p:sp>
        <p:nvSpPr>
          <p:cNvPr id="3" name="Symbol zastępczy zawartości 2"/>
          <p:cNvSpPr>
            <a:spLocks noGrp="1"/>
          </p:cNvSpPr>
          <p:nvPr>
            <p:ph idx="1"/>
          </p:nvPr>
        </p:nvSpPr>
        <p:spPr>
          <a:xfrm>
            <a:off x="239349" y="1412776"/>
            <a:ext cx="11617291" cy="5256584"/>
          </a:xfrm>
        </p:spPr>
        <p:txBody>
          <a:bodyPr>
            <a:normAutofit lnSpcReduction="10000"/>
          </a:bodyPr>
          <a:lstStyle/>
          <a:p>
            <a:pPr algn="just"/>
            <a:r>
              <a:rPr lang="pl-PL" dirty="0"/>
              <a:t>Warunki formalne </a:t>
            </a:r>
            <a:r>
              <a:rPr lang="pl-PL" dirty="0">
                <a:sym typeface="Wingdings" panose="05000000000000000000" pitchFamily="2" charset="2"/>
              </a:rPr>
              <a:t> 119 + 332 + 333</a:t>
            </a:r>
          </a:p>
          <a:p>
            <a:pPr algn="just"/>
            <a:r>
              <a:rPr lang="pl-PL" dirty="0">
                <a:sym typeface="Wingdings" panose="05000000000000000000" pitchFamily="2" charset="2"/>
              </a:rPr>
              <a:t>Oprócz ogólnych warunków pisma procesowego (art. 119) akt oskarżenia powinien zawierać (art. 332):</a:t>
            </a:r>
          </a:p>
          <a:p>
            <a:pPr marL="925830" lvl="1" indent="-514350" algn="just">
              <a:buFont typeface="+mj-lt"/>
              <a:buAutoNum type="arabicPeriod"/>
            </a:pPr>
            <a:r>
              <a:rPr lang="pl-PL" dirty="0">
                <a:sym typeface="Wingdings" panose="05000000000000000000" pitchFamily="2" charset="2"/>
              </a:rPr>
              <a:t>Imię i nazwisko oskarżonego, inne dane o jego osobie, </a:t>
            </a:r>
            <a:r>
              <a:rPr lang="pl-PL" b="1" dirty="0">
                <a:sym typeface="Wingdings" panose="05000000000000000000" pitchFamily="2" charset="2"/>
              </a:rPr>
              <a:t>w tym numer telefonu, telefaksu i adres poczty elektronicznej lub informację o ich nieposiadaniu przez oskarżonego lub niemożności ich ustalenia</a:t>
            </a:r>
            <a:r>
              <a:rPr lang="pl-PL" dirty="0">
                <a:sym typeface="Wingdings" panose="05000000000000000000" pitchFamily="2" charset="2"/>
              </a:rPr>
              <a:t>, dane o zastosowaniu środka zapobiegawczego oraz zabezpieczenia majątkowego </a:t>
            </a:r>
          </a:p>
          <a:p>
            <a:pPr marL="925830" lvl="1" indent="-514350" algn="just">
              <a:buFont typeface="+mj-lt"/>
              <a:buAutoNum type="arabicPeriod"/>
            </a:pPr>
            <a:r>
              <a:rPr lang="pl-PL" dirty="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dirty="0">
                <a:sym typeface="Wingdings" panose="05000000000000000000" pitchFamily="2" charset="2"/>
              </a:rPr>
              <a:t>Wskazanie, że czyn został popełniony w warunkach wymienionych w art. 64 lub 65 k.k. albo 37 </a:t>
            </a:r>
            <a:r>
              <a:rPr lang="pl-PL" dirty="0"/>
              <a:t>§ 1 </a:t>
            </a:r>
            <a:r>
              <a:rPr lang="pl-PL" dirty="0" err="1"/>
              <a:t>k.k.s</a:t>
            </a:r>
            <a:r>
              <a:rPr lang="pl-PL" dirty="0"/>
              <a:t>. (recydywa) </a:t>
            </a:r>
          </a:p>
          <a:p>
            <a:pPr marL="925830" lvl="1" indent="-514350" algn="just">
              <a:buFont typeface="+mj-lt"/>
              <a:buAutoNum type="arabicPeriod"/>
            </a:pPr>
            <a:r>
              <a:rPr lang="pl-PL" dirty="0"/>
              <a:t>Wskazanie przepisów ustawy karnej, pod które zarzucany czyn podpada</a:t>
            </a:r>
          </a:p>
          <a:p>
            <a:pPr marL="925830" lvl="1" indent="-514350" algn="just">
              <a:buFont typeface="+mj-lt"/>
              <a:buAutoNum type="arabicPeriod"/>
            </a:pPr>
            <a:r>
              <a:rPr lang="pl-PL" dirty="0"/>
              <a:t>Wskazanie sądu właściwego do rozpoznania sprawy i trybu postępowania</a:t>
            </a:r>
          </a:p>
          <a:p>
            <a:pPr marL="355600" indent="-238125" algn="just"/>
            <a:r>
              <a:rPr lang="pl-PL" dirty="0"/>
              <a:t>Do aktu oskarżenia </a:t>
            </a:r>
            <a:r>
              <a:rPr lang="pl-PL" b="1" u="sng" dirty="0"/>
              <a:t>należy dołączyć </a:t>
            </a:r>
            <a:r>
              <a:rPr lang="pl-PL" dirty="0"/>
              <a:t>uzasadnienie, gdzie wskazuje się fakty i dowody, na których opiera się oskarżenie oraz podstawę prawną oskarżenia a także – okoliczności, na które powołuje się oskarżony w swojej obronie. </a:t>
            </a:r>
          </a:p>
          <a:p>
            <a:pPr marL="355600" indent="-238125" algn="just"/>
            <a:r>
              <a:rPr lang="pl-PL" dirty="0"/>
              <a:t>W dochodzeniu – uzasadnienie aktu oskarżenia </a:t>
            </a:r>
            <a:r>
              <a:rPr lang="pl-PL" b="1" u="sng" dirty="0"/>
              <a:t>fakultatywne.</a:t>
            </a:r>
            <a:endParaRPr lang="pl-PL" dirty="0"/>
          </a:p>
        </p:txBody>
      </p:sp>
    </p:spTree>
    <p:extLst>
      <p:ext uri="{BB962C8B-B14F-4D97-AF65-F5344CB8AC3E}">
        <p14:creationId xmlns:p14="http://schemas.microsoft.com/office/powerpoint/2010/main" val="796162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p:txBody>
          <a:bodyPr>
            <a:normAutofit/>
          </a:bodyPr>
          <a:lstStyle/>
          <a:p>
            <a:pPr algn="just"/>
            <a:r>
              <a:rPr lang="pl-PL" dirty="0"/>
              <a:t>Akt oskarżenia powinien także zawierać:</a:t>
            </a:r>
          </a:p>
          <a:p>
            <a:pPr algn="just"/>
            <a:r>
              <a:rPr lang="pl-PL" dirty="0"/>
              <a:t>1) listę osób, których wezwania oskarżyciel żąda;</a:t>
            </a:r>
          </a:p>
          <a:p>
            <a:pPr algn="just"/>
            <a:r>
              <a:rPr lang="pl-PL" dirty="0"/>
              <a:t>2) wykaz innych dowodów, których przeprowadzenia na rozprawie głównej domaga się oskarżyciel.</a:t>
            </a:r>
          </a:p>
          <a:p>
            <a:pPr algn="just"/>
            <a:r>
              <a:rPr lang="pl-PL" dirty="0"/>
              <a:t>§  2. Prokurator może wnieść o zaniechanie wezwania i odczytanie na rozprawie zeznań świadków, o których mowa w art. </a:t>
            </a:r>
            <a:r>
              <a:rPr lang="pl-PL" b="1" dirty="0"/>
              <a:t>350a k.p.k.</a:t>
            </a:r>
            <a:r>
              <a:rPr lang="pl-PL" dirty="0"/>
              <a:t>, tj.:</a:t>
            </a:r>
          </a:p>
          <a:p>
            <a:pPr lvl="1" algn="just"/>
            <a:r>
              <a:rPr lang="pl-PL" dirty="0"/>
              <a:t>którzy zostali przesłuchani:</a:t>
            </a:r>
          </a:p>
          <a:p>
            <a:pPr lvl="2" algn="just"/>
            <a:r>
              <a:rPr lang="pl-PL" dirty="0"/>
              <a:t>Przebywających za granicą;</a:t>
            </a:r>
          </a:p>
          <a:p>
            <a:pPr lvl="2" algn="just"/>
            <a:r>
              <a:rPr lang="pl-PL" dirty="0"/>
              <a:t>Lub mających stwierdzić okoliczności, które nie są tak doniosłe, aby konieczne było bezpośrednie przesłuchanie świadków na rozprawie, w szczególności takie, którym oskarżony w wyjaśnieniach swych nie zaprzeczył</a:t>
            </a:r>
          </a:p>
          <a:p>
            <a:pPr marL="548640" lvl="2" indent="0" algn="just">
              <a:buNone/>
            </a:pPr>
            <a:r>
              <a:rPr lang="pl-PL" b="1" dirty="0"/>
              <a:t>Nie dotyczy to osób wymienionych w art. 182 k.p.k.</a:t>
            </a:r>
          </a:p>
        </p:txBody>
      </p:sp>
    </p:spTree>
    <p:extLst>
      <p:ext uri="{BB962C8B-B14F-4D97-AF65-F5344CB8AC3E}">
        <p14:creationId xmlns:p14="http://schemas.microsoft.com/office/powerpoint/2010/main" val="129513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a:t>
            </a:r>
          </a:p>
        </p:txBody>
      </p:sp>
      <p:sp>
        <p:nvSpPr>
          <p:cNvPr id="3" name="Symbol zastępczy zawartości 2"/>
          <p:cNvSpPr>
            <a:spLocks noGrp="1"/>
          </p:cNvSpPr>
          <p:nvPr>
            <p:ph idx="1"/>
          </p:nvPr>
        </p:nvSpPr>
        <p:spPr>
          <a:xfrm>
            <a:off x="719403" y="1556793"/>
            <a:ext cx="10972800" cy="4525963"/>
          </a:xfrm>
        </p:spPr>
        <p:txBody>
          <a:bodyPr>
            <a:normAutofit/>
          </a:bodyPr>
          <a:lstStyle/>
          <a:p>
            <a:pPr marL="0" indent="0" algn="just">
              <a:buNone/>
            </a:pPr>
            <a:r>
              <a:rPr lang="pl-PL" dirty="0"/>
              <a:t>Do AO dołącza się także:</a:t>
            </a:r>
          </a:p>
          <a:p>
            <a:pPr marL="457200" indent="-457200" algn="just">
              <a:buAutoNum type="alphaLcParenR"/>
            </a:pPr>
            <a:r>
              <a:rPr lang="pl-PL" dirty="0"/>
              <a:t>listę ujawnionych pokrzywdzonych z podaniem ich adresów;</a:t>
            </a:r>
          </a:p>
          <a:p>
            <a:pPr marL="457200" indent="-457200" algn="just">
              <a:buAutoNum type="alphaLcParenR"/>
            </a:pPr>
            <a:r>
              <a:rPr lang="pl-PL" dirty="0"/>
              <a:t>adresy osób, o których mowa w art. 333 § 1 pkt 1 k.p.k. – tj. osób, których wezwania oskarżyciel żąda (a zatem nie tylko świadków, ale też np. podejrzanego, biegłych).</a:t>
            </a:r>
          </a:p>
          <a:p>
            <a:pPr marL="0" indent="0" algn="just">
              <a:buNone/>
            </a:pPr>
            <a:r>
              <a:rPr lang="pl-PL" b="1" dirty="0"/>
              <a:t>Należy też podać numery telefonów, telefaksów i adresy poczty elektronicznej ww. osób, chyba że informacji tych nie można ustalić.</a:t>
            </a:r>
          </a:p>
          <a:p>
            <a:pPr marL="0" indent="0" algn="ctr">
              <a:buNone/>
            </a:pPr>
            <a:r>
              <a:rPr lang="pl-PL" dirty="0"/>
              <a:t>*</a:t>
            </a:r>
          </a:p>
        </p:txBody>
      </p:sp>
    </p:spTree>
    <p:extLst>
      <p:ext uri="{BB962C8B-B14F-4D97-AF65-F5344CB8AC3E}">
        <p14:creationId xmlns:p14="http://schemas.microsoft.com/office/powerpoint/2010/main" val="218475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a:xfrm>
            <a:off x="1328546" y="1933575"/>
            <a:ext cx="9168003" cy="4227512"/>
          </a:xfrm>
        </p:spPr>
        <p:txBody>
          <a:bodyPr>
            <a:normAutofit/>
          </a:bodyPr>
          <a:lstStyle/>
          <a:p>
            <a:r>
              <a:rPr lang="pl-PL" dirty="0"/>
              <a:t>Wraz z aktem oskarżenia do sądu przesyła się materiały zebrane w postępowaniu przygotowawczym wraz z załącznikami – całość akt</a:t>
            </a:r>
          </a:p>
          <a:p>
            <a:pPr lvl="1"/>
            <a:r>
              <a:rPr lang="pl-PL" dirty="0"/>
              <a:t>1) załącznik adresowy do akt sprawy;</a:t>
            </a:r>
          </a:p>
          <a:p>
            <a:pPr lvl="1"/>
            <a:r>
              <a:rPr lang="pl-PL" dirty="0"/>
              <a:t>2) po jednym odpisie tego aktu dla każdego oskarżonego, a w przypadku określonym w art. 335 § 2 także dla każdego pokrzywdzonego.</a:t>
            </a:r>
          </a:p>
          <a:p>
            <a:pPr algn="just"/>
            <a:r>
              <a:rPr lang="pl-PL" dirty="0"/>
              <a:t>Art. 334 §  3. O przesłaniu aktu oskarżenia do sądu oraz o treści przepisów art. 343, art. 343a i art. 378a oskarżyciel publiczny zawiadamia oskarżonego i ujawnionego pokrzywdzonego, a także osobę lub instytucję, która złożyła zawiadomienie o przestępstwie. Pokrzywdzonego należy pouczyć o treści przepisu art. 49a, a także o prawie do złożenia oświadczenia o działaniu w charakterze oskarżyciela posiłkowego.</a:t>
            </a:r>
          </a:p>
          <a:p>
            <a:pPr algn="just"/>
            <a:endParaRPr lang="pl-PL" dirty="0"/>
          </a:p>
        </p:txBody>
      </p:sp>
    </p:spTree>
    <p:extLst>
      <p:ext uri="{BB962C8B-B14F-4D97-AF65-F5344CB8AC3E}">
        <p14:creationId xmlns:p14="http://schemas.microsoft.com/office/powerpoint/2010/main" val="419548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9156" y="149819"/>
            <a:ext cx="9692640" cy="1397124"/>
          </a:xfrm>
        </p:spPr>
        <p:txBody>
          <a:bodyPr/>
          <a:lstStyle/>
          <a:p>
            <a:r>
              <a:rPr lang="pl-PL" dirty="0"/>
              <a:t>Akt oskarżenia</a:t>
            </a:r>
          </a:p>
        </p:txBody>
      </p:sp>
      <p:sp>
        <p:nvSpPr>
          <p:cNvPr id="3" name="Symbol zastępczy zawartości 2"/>
          <p:cNvSpPr>
            <a:spLocks noGrp="1"/>
          </p:cNvSpPr>
          <p:nvPr>
            <p:ph idx="1"/>
          </p:nvPr>
        </p:nvSpPr>
        <p:spPr>
          <a:xfrm>
            <a:off x="527381" y="1412776"/>
            <a:ext cx="11329259" cy="5328592"/>
          </a:xfrm>
        </p:spPr>
        <p:txBody>
          <a:bodyPr>
            <a:normAutofit/>
          </a:bodyPr>
          <a:lstStyle/>
          <a:p>
            <a:pPr algn="just"/>
            <a:r>
              <a:rPr lang="pl-PL" dirty="0"/>
              <a:t>Do aktu oskarżenia </a:t>
            </a:r>
            <a:r>
              <a:rPr lang="pl-PL" b="1" dirty="0"/>
              <a:t>można dołączyć wniosek z art. 335 § 2 – wniosek o skazanie bez rozprawy. </a:t>
            </a:r>
          </a:p>
          <a:p>
            <a:pPr algn="just"/>
            <a:r>
              <a:rPr lang="pl-PL" dirty="0"/>
              <a:t>Prokurator może dołączyć do aktu oskarżenia wniosek o wydanie na posiedzeniu wyroku skazującego i orzeczenie uzgodnionych z oskarżonym kar lub innych środków przewidzianych za zarzucany mu występek, uwzględniających też prawnie chronione interesy pokrzywdzonego. </a:t>
            </a:r>
          </a:p>
          <a:p>
            <a:pPr algn="just"/>
            <a:r>
              <a:rPr lang="pl-PL" dirty="0"/>
              <a:t>Przesłanki: </a:t>
            </a:r>
          </a:p>
          <a:p>
            <a:pPr lvl="1" algn="just"/>
            <a:r>
              <a:rPr lang="pl-PL" dirty="0"/>
              <a:t>okoliczności popełnienia przestępstwa i wina oskarżonego nie budzą wątpliwości,</a:t>
            </a:r>
          </a:p>
          <a:p>
            <a:pPr lvl="1" algn="just"/>
            <a:r>
              <a:rPr lang="pl-PL" dirty="0"/>
              <a:t>oświadczenia dowodowe złożone przez oskarżonego </a:t>
            </a:r>
            <a:r>
              <a:rPr lang="pl-PL" b="1" dirty="0"/>
              <a:t>nie są sprzeczne z dokonanymi ustaleniami</a:t>
            </a:r>
            <a:r>
              <a:rPr lang="pl-PL" dirty="0"/>
              <a:t>, </a:t>
            </a:r>
          </a:p>
          <a:p>
            <a:pPr lvl="1" algn="just"/>
            <a:r>
              <a:rPr lang="pl-PL" dirty="0"/>
              <a:t>postawa oskarżonego wskazuje, że cele postępowania zostaną osiągnięte. </a:t>
            </a:r>
          </a:p>
          <a:p>
            <a:pPr algn="just"/>
            <a:r>
              <a:rPr lang="pl-PL" dirty="0"/>
              <a:t>Do wniosku stosuje się odpowiednio przepisy § 1 zdanie piąte i § 3 zdanie drugie. Do aktu oskarżenia nie stosuje się przepisów art. 333 § 1 i 2.</a:t>
            </a:r>
          </a:p>
        </p:txBody>
      </p:sp>
    </p:spTree>
    <p:extLst>
      <p:ext uri="{BB962C8B-B14F-4D97-AF65-F5344CB8AC3E}">
        <p14:creationId xmlns:p14="http://schemas.microsoft.com/office/powerpoint/2010/main" val="228035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1991544" y="1196752"/>
            <a:ext cx="4040188" cy="762000"/>
          </a:xfrm>
        </p:spPr>
        <p:txBody>
          <a:bodyPr/>
          <a:lstStyle/>
          <a:p>
            <a:pPr algn="ctr"/>
            <a:r>
              <a:rPr lang="pl-PL" b="1" dirty="0"/>
              <a:t>UBOCZNY</a:t>
            </a:r>
          </a:p>
        </p:txBody>
      </p:sp>
      <p:sp>
        <p:nvSpPr>
          <p:cNvPr id="5" name="Content Placeholder 4"/>
          <p:cNvSpPr>
            <a:spLocks noGrp="1"/>
          </p:cNvSpPr>
          <p:nvPr>
            <p:ph sz="half" idx="2"/>
          </p:nvPr>
        </p:nvSpPr>
        <p:spPr>
          <a:xfrm>
            <a:off x="1703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4" name="Text Placeholder 3"/>
          <p:cNvSpPr>
            <a:spLocks noGrp="1"/>
          </p:cNvSpPr>
          <p:nvPr>
            <p:ph type="body" sz="quarter" idx="3"/>
          </p:nvPr>
        </p:nvSpPr>
        <p:spPr>
          <a:xfrm>
            <a:off x="6168009" y="1196752"/>
            <a:ext cx="4041775" cy="762000"/>
          </a:xfrm>
        </p:spPr>
        <p:txBody>
          <a:bodyPr/>
          <a:lstStyle/>
          <a:p>
            <a:pPr algn="ctr"/>
            <a:r>
              <a:rPr lang="pl-PL" b="1" dirty="0"/>
              <a:t>SUBSYDIARNY</a:t>
            </a:r>
          </a:p>
        </p:txBody>
      </p:sp>
      <p:sp>
        <p:nvSpPr>
          <p:cNvPr id="6" name="Content Placeholder 5"/>
          <p:cNvSpPr>
            <a:spLocks noGrp="1"/>
          </p:cNvSpPr>
          <p:nvPr>
            <p:ph sz="quarter" idx="4"/>
          </p:nvPr>
        </p:nvSpPr>
        <p:spPr>
          <a:xfrm>
            <a:off x="6168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52650" y="98986"/>
            <a:ext cx="7886700" cy="1521004"/>
          </a:xfrm>
        </p:spPr>
        <p:txBody>
          <a:bodyPr>
            <a:normAutofit/>
          </a:bodyPr>
          <a:lstStyle/>
          <a:p>
            <a:pPr algn="ctr"/>
            <a:r>
              <a:rPr lang="pl-PL" dirty="0"/>
              <a:t>Oskarżyciel posiłkowy subsydiarny </a:t>
            </a:r>
          </a:p>
        </p:txBody>
      </p:sp>
      <p:sp>
        <p:nvSpPr>
          <p:cNvPr id="3" name="Symbol zastępczy zawartości 2"/>
          <p:cNvSpPr>
            <a:spLocks noGrp="1"/>
          </p:cNvSpPr>
          <p:nvPr>
            <p:ph idx="1"/>
          </p:nvPr>
        </p:nvSpPr>
        <p:spPr>
          <a:xfrm>
            <a:off x="2095769" y="1871278"/>
            <a:ext cx="7713251" cy="4127234"/>
          </a:xfrm>
        </p:spPr>
        <p:txBody>
          <a:bodyPr>
            <a:normAutofit/>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6526700" y="591341"/>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extLst>
              <p:ext uri="{D42A27DB-BD31-4B8C-83A1-F6EECF244321}">
                <p14:modId xmlns:p14="http://schemas.microsoft.com/office/powerpoint/2010/main" val="3820149253"/>
              </p:ext>
            </p:extLst>
          </p:nvPr>
        </p:nvGraphicFramePr>
        <p:xfrm>
          <a:off x="1790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4910407"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8427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4312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6190787"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8427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694708" y="5227749"/>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7574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FF4DCE-D646-4805-8ACF-88DB4244FC61}"/>
              </a:ext>
            </a:extLst>
          </p:cNvPr>
          <p:cNvSpPr>
            <a:spLocks noGrp="1"/>
          </p:cNvSpPr>
          <p:nvPr>
            <p:ph type="title"/>
          </p:nvPr>
        </p:nvSpPr>
        <p:spPr>
          <a:xfrm>
            <a:off x="654807" y="-2397"/>
            <a:ext cx="9692640" cy="1397124"/>
          </a:xfrm>
        </p:spPr>
        <p:txBody>
          <a:bodyPr/>
          <a:lstStyle/>
          <a:p>
            <a:r>
              <a:rPr lang="pl-PL" dirty="0"/>
              <a:t>Przebieg postępowania karnego </a:t>
            </a:r>
            <a:endParaRPr lang="en-GB" dirty="0"/>
          </a:p>
        </p:txBody>
      </p:sp>
      <p:sp>
        <p:nvSpPr>
          <p:cNvPr id="4" name="Strzałka w prawo 3"/>
          <p:cNvSpPr/>
          <p:nvPr/>
        </p:nvSpPr>
        <p:spPr>
          <a:xfrm>
            <a:off x="446569" y="2367609"/>
            <a:ext cx="11745433" cy="3551274"/>
          </a:xfrm>
          <a:prstGeom prst="rightArrow">
            <a:avLst/>
          </a:prstGeom>
          <a:solidFill>
            <a:schemeClr val="accent5">
              <a:lumMod val="40000"/>
              <a:lumOff val="6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rot="5400000">
            <a:off x="9855012" y="3789303"/>
            <a:ext cx="2388358" cy="707886"/>
          </a:xfrm>
          <a:prstGeom prst="rect">
            <a:avLst/>
          </a:prstGeom>
          <a:noFill/>
        </p:spPr>
        <p:txBody>
          <a:bodyPr wrap="square" rtlCol="0">
            <a:spAutoFit/>
          </a:bodyPr>
          <a:lstStyle/>
          <a:p>
            <a:pPr algn="ctr"/>
            <a:r>
              <a:rPr lang="pl-PL" sz="2000" b="1" dirty="0"/>
              <a:t>Prawomocny wyrok </a:t>
            </a:r>
          </a:p>
        </p:txBody>
      </p:sp>
      <p:sp>
        <p:nvSpPr>
          <p:cNvPr id="7" name="Nawias klamrowy zamykający 6"/>
          <p:cNvSpPr/>
          <p:nvPr/>
        </p:nvSpPr>
        <p:spPr>
          <a:xfrm rot="16200000">
            <a:off x="2615612" y="512227"/>
            <a:ext cx="574158" cy="4912242"/>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8" name="Nawias klamrowy zamykający 7"/>
          <p:cNvSpPr/>
          <p:nvPr/>
        </p:nvSpPr>
        <p:spPr>
          <a:xfrm rot="16200000">
            <a:off x="7607597" y="432483"/>
            <a:ext cx="574158" cy="5071728"/>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10" name="pole tekstowe 9"/>
          <p:cNvSpPr txBox="1"/>
          <p:nvPr/>
        </p:nvSpPr>
        <p:spPr>
          <a:xfrm>
            <a:off x="1229779" y="1520412"/>
            <a:ext cx="3983308" cy="1077218"/>
          </a:xfrm>
          <a:prstGeom prst="rect">
            <a:avLst/>
          </a:prstGeom>
          <a:noFill/>
        </p:spPr>
        <p:txBody>
          <a:bodyPr wrap="square" rtlCol="0">
            <a:spAutoFit/>
          </a:bodyPr>
          <a:lstStyle/>
          <a:p>
            <a:pPr algn="ctr"/>
            <a:r>
              <a:rPr lang="pl-PL" b="1" dirty="0"/>
              <a:t>Postępowanie przygotowawcze </a:t>
            </a:r>
          </a:p>
          <a:p>
            <a:pPr algn="ctr"/>
            <a:endParaRPr lang="pl-PL" b="1" dirty="0"/>
          </a:p>
          <a:p>
            <a:pPr marL="285750" indent="-285750" algn="just">
              <a:buFontTx/>
              <a:buChar char="-"/>
            </a:pPr>
            <a:r>
              <a:rPr lang="pl-PL" sz="1400" dirty="0"/>
              <a:t>prowadzi prokurator</a:t>
            </a:r>
          </a:p>
          <a:p>
            <a:pPr marL="285750" indent="-285750" algn="just">
              <a:buFontTx/>
              <a:buChar char="-"/>
            </a:pPr>
            <a:r>
              <a:rPr lang="pl-PL" sz="1400" dirty="0"/>
              <a:t>Strony: podejrzany i pokrzywdzony  </a:t>
            </a:r>
          </a:p>
        </p:txBody>
      </p:sp>
      <p:sp>
        <p:nvSpPr>
          <p:cNvPr id="11" name="pole tekstowe 10"/>
          <p:cNvSpPr txBox="1"/>
          <p:nvPr/>
        </p:nvSpPr>
        <p:spPr>
          <a:xfrm>
            <a:off x="6175859" y="1231607"/>
            <a:ext cx="3437634" cy="1077218"/>
          </a:xfrm>
          <a:prstGeom prst="rect">
            <a:avLst/>
          </a:prstGeom>
          <a:noFill/>
        </p:spPr>
        <p:txBody>
          <a:bodyPr wrap="square" rtlCol="0">
            <a:spAutoFit/>
          </a:bodyPr>
          <a:lstStyle/>
          <a:p>
            <a:pPr algn="ctr"/>
            <a:r>
              <a:rPr lang="pl-PL" b="1" dirty="0"/>
              <a:t>Postępowanie sądowe</a:t>
            </a:r>
          </a:p>
          <a:p>
            <a:pPr algn="ctr"/>
            <a:endParaRPr lang="pl-PL" b="1" dirty="0"/>
          </a:p>
          <a:p>
            <a:pPr marL="285750" indent="-285750">
              <a:buFontTx/>
              <a:buChar char="-"/>
            </a:pPr>
            <a:r>
              <a:rPr lang="pl-PL" sz="1400" dirty="0"/>
              <a:t>Prowadzi sąd </a:t>
            </a:r>
          </a:p>
          <a:p>
            <a:pPr marL="285750" indent="-285750">
              <a:buFontTx/>
              <a:buChar char="-"/>
            </a:pPr>
            <a:r>
              <a:rPr lang="pl-PL" sz="1400" dirty="0"/>
              <a:t>Strony: oskarżyciel i oskarżony  </a:t>
            </a:r>
          </a:p>
        </p:txBody>
      </p:sp>
      <p:cxnSp>
        <p:nvCxnSpPr>
          <p:cNvPr id="13" name="Łącznik prosty 12"/>
          <p:cNvCxnSpPr/>
          <p:nvPr/>
        </p:nvCxnSpPr>
        <p:spPr>
          <a:xfrm>
            <a:off x="5358812" y="3413051"/>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Łącznik prosty 13"/>
          <p:cNvCxnSpPr/>
          <p:nvPr/>
        </p:nvCxnSpPr>
        <p:spPr>
          <a:xfrm>
            <a:off x="5358812" y="3813637"/>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Łącznik prosty 14"/>
          <p:cNvCxnSpPr/>
          <p:nvPr/>
        </p:nvCxnSpPr>
        <p:spPr>
          <a:xfrm>
            <a:off x="5358812" y="4245934"/>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Łącznik prosty 15"/>
          <p:cNvCxnSpPr/>
          <p:nvPr/>
        </p:nvCxnSpPr>
        <p:spPr>
          <a:xfrm>
            <a:off x="5372991" y="4681870"/>
            <a:ext cx="0" cy="329609"/>
          </a:xfrm>
          <a:prstGeom prst="line">
            <a:avLst/>
          </a:prstGeom>
          <a:ln w="19050"/>
        </p:spPr>
        <p:style>
          <a:lnRef idx="1">
            <a:schemeClr val="dk1"/>
          </a:lnRef>
          <a:fillRef idx="0">
            <a:schemeClr val="dk1"/>
          </a:fillRef>
          <a:effectRef idx="0">
            <a:schemeClr val="dk1"/>
          </a:effectRef>
          <a:fontRef idx="minor">
            <a:schemeClr val="tx1"/>
          </a:fontRef>
        </p:style>
      </p:cxnSp>
      <p:sp>
        <p:nvSpPr>
          <p:cNvPr id="17" name="pole tekstowe 16"/>
          <p:cNvSpPr txBox="1"/>
          <p:nvPr/>
        </p:nvSpPr>
        <p:spPr>
          <a:xfrm rot="16200000">
            <a:off x="-2371213" y="3747608"/>
            <a:ext cx="5167426" cy="461665"/>
          </a:xfrm>
          <a:prstGeom prst="rect">
            <a:avLst/>
          </a:prstGeom>
          <a:noFill/>
        </p:spPr>
        <p:txBody>
          <a:bodyPr wrap="square" rtlCol="0">
            <a:spAutoFit/>
          </a:bodyPr>
          <a:lstStyle/>
          <a:p>
            <a:pPr algn="ctr"/>
            <a:r>
              <a:rPr lang="pl-PL" sz="1200" dirty="0"/>
              <a:t>Czynności przed wszczęciem postępowania np. art. 307 </a:t>
            </a:r>
            <a:r>
              <a:rPr lang="pl-PL" sz="1200" dirty="0" err="1"/>
              <a:t>kpk</a:t>
            </a:r>
            <a:r>
              <a:rPr lang="pl-PL" sz="1200" dirty="0"/>
              <a:t>, czynności </a:t>
            </a:r>
            <a:r>
              <a:rPr lang="pl-PL" sz="1200" dirty="0" err="1"/>
              <a:t>operacyjno</a:t>
            </a:r>
            <a:r>
              <a:rPr lang="pl-PL" sz="1200" dirty="0"/>
              <a:t> - rozpoznawcze</a:t>
            </a:r>
          </a:p>
        </p:txBody>
      </p:sp>
      <p:sp>
        <p:nvSpPr>
          <p:cNvPr id="18" name="Elipsa 17"/>
          <p:cNvSpPr/>
          <p:nvPr/>
        </p:nvSpPr>
        <p:spPr>
          <a:xfrm>
            <a:off x="394221" y="483896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Elipsa 20"/>
          <p:cNvSpPr/>
          <p:nvPr/>
        </p:nvSpPr>
        <p:spPr>
          <a:xfrm>
            <a:off x="2315324" y="4838967"/>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239458" y="5265912"/>
            <a:ext cx="150428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l-PL" sz="1200" dirty="0"/>
              <a:t>Wydanie postanowienie o wszczęciu postępowania przygotowawczego – art. 303 </a:t>
            </a:r>
          </a:p>
        </p:txBody>
      </p:sp>
      <p:sp>
        <p:nvSpPr>
          <p:cNvPr id="23" name="pole tekstowe 22"/>
          <p:cNvSpPr txBox="1"/>
          <p:nvPr/>
        </p:nvSpPr>
        <p:spPr>
          <a:xfrm>
            <a:off x="1874477" y="5265912"/>
            <a:ext cx="130465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200" dirty="0"/>
              <a:t>Przedstawienie zarzutów – art. 313 (wyjątkowo art. 308) </a:t>
            </a:r>
          </a:p>
        </p:txBody>
      </p:sp>
      <p:sp>
        <p:nvSpPr>
          <p:cNvPr id="24" name="Nawias klamrowy zamykający 23"/>
          <p:cNvSpPr/>
          <p:nvPr/>
        </p:nvSpPr>
        <p:spPr>
          <a:xfrm rot="16200000">
            <a:off x="1369517" y="3653327"/>
            <a:ext cx="340867" cy="1917405"/>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5" name="pole tekstowe 24"/>
          <p:cNvSpPr txBox="1"/>
          <p:nvPr/>
        </p:nvSpPr>
        <p:spPr>
          <a:xfrm>
            <a:off x="597845" y="3820080"/>
            <a:ext cx="1928960" cy="646331"/>
          </a:xfrm>
          <a:prstGeom prst="rect">
            <a:avLst/>
          </a:prstGeom>
          <a:noFill/>
        </p:spPr>
        <p:txBody>
          <a:bodyPr wrap="square" rtlCol="0">
            <a:spAutoFit/>
          </a:bodyPr>
          <a:lstStyle/>
          <a:p>
            <a:pPr algn="ctr"/>
            <a:r>
              <a:rPr lang="pl-PL" sz="1200" dirty="0"/>
              <a:t>Postępowanie in rem </a:t>
            </a:r>
          </a:p>
          <a:p>
            <a:pPr algn="ctr"/>
            <a:r>
              <a:rPr lang="pl-PL" sz="1200" dirty="0"/>
              <a:t>(w sprawie o jakieś przestępstwo)</a:t>
            </a:r>
          </a:p>
        </p:txBody>
      </p:sp>
      <p:sp>
        <p:nvSpPr>
          <p:cNvPr id="26" name="Nawias klamrowy zamykający 25"/>
          <p:cNvSpPr/>
          <p:nvPr/>
        </p:nvSpPr>
        <p:spPr>
          <a:xfrm rot="16200000">
            <a:off x="3764076" y="3191968"/>
            <a:ext cx="340867" cy="2848604"/>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7" name="pole tekstowe 26"/>
          <p:cNvSpPr txBox="1"/>
          <p:nvPr/>
        </p:nvSpPr>
        <p:spPr>
          <a:xfrm>
            <a:off x="2948664" y="3795265"/>
            <a:ext cx="1988289" cy="646331"/>
          </a:xfrm>
          <a:prstGeom prst="rect">
            <a:avLst/>
          </a:prstGeom>
          <a:noFill/>
        </p:spPr>
        <p:txBody>
          <a:bodyPr wrap="square" rtlCol="0">
            <a:spAutoFit/>
          </a:bodyPr>
          <a:lstStyle/>
          <a:p>
            <a:pPr algn="ctr"/>
            <a:r>
              <a:rPr lang="pl-PL" sz="1200" dirty="0"/>
              <a:t>Postępowanie in personam (przeciwko określonej osobie)</a:t>
            </a:r>
          </a:p>
        </p:txBody>
      </p:sp>
      <p:sp>
        <p:nvSpPr>
          <p:cNvPr id="28" name="Elipsa 27"/>
          <p:cNvSpPr/>
          <p:nvPr/>
        </p:nvSpPr>
        <p:spPr>
          <a:xfrm>
            <a:off x="3841373" y="4838966"/>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3262813" y="5265912"/>
            <a:ext cx="167414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200" dirty="0"/>
              <a:t>Końcowe zaznajomienie z materiałami postępowania – art. 321 </a:t>
            </a:r>
          </a:p>
        </p:txBody>
      </p:sp>
      <p:sp>
        <p:nvSpPr>
          <p:cNvPr id="32" name="Elipsa 31"/>
          <p:cNvSpPr/>
          <p:nvPr/>
        </p:nvSpPr>
        <p:spPr>
          <a:xfrm>
            <a:off x="5089352" y="3894966"/>
            <a:ext cx="538015" cy="518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4" name="Łącznik prosty ze strzałką 33"/>
          <p:cNvCxnSpPr>
            <a:cxnSpLocks/>
          </p:cNvCxnSpPr>
          <p:nvPr/>
        </p:nvCxnSpPr>
        <p:spPr>
          <a:xfrm>
            <a:off x="5347845" y="4339890"/>
            <a:ext cx="2029733" cy="1941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pole tekstowe 34"/>
          <p:cNvSpPr txBox="1"/>
          <p:nvPr/>
        </p:nvSpPr>
        <p:spPr>
          <a:xfrm>
            <a:off x="7255049" y="5294693"/>
            <a:ext cx="1967894" cy="1569660"/>
          </a:xfrm>
          <a:prstGeom prst="rect">
            <a:avLst/>
          </a:prstGeom>
          <a:noFill/>
        </p:spPr>
        <p:txBody>
          <a:bodyPr wrap="square" rtlCol="0">
            <a:spAutoFit/>
          </a:bodyPr>
          <a:lstStyle/>
          <a:p>
            <a:endParaRPr lang="pl-PL" sz="1200" dirty="0"/>
          </a:p>
          <a:p>
            <a:r>
              <a:rPr lang="pl-PL" sz="1200" dirty="0"/>
              <a:t>Zakończenie postępowania przygotowawczego:</a:t>
            </a:r>
          </a:p>
          <a:p>
            <a:pPr marL="285750" indent="-285750">
              <a:buFontTx/>
              <a:buChar char="-"/>
            </a:pPr>
            <a:r>
              <a:rPr lang="pl-PL" sz="1200" dirty="0"/>
              <a:t>Umorzenie postępowania </a:t>
            </a:r>
          </a:p>
          <a:p>
            <a:pPr marL="285750" indent="-285750">
              <a:buFontTx/>
              <a:buChar char="-"/>
            </a:pPr>
            <a:r>
              <a:rPr lang="pl-PL" sz="1200" dirty="0"/>
              <a:t>Skierowanie sprawy do sądu </a:t>
            </a:r>
          </a:p>
        </p:txBody>
      </p:sp>
      <p:sp>
        <p:nvSpPr>
          <p:cNvPr id="37" name="Elipsa 36"/>
          <p:cNvSpPr/>
          <p:nvPr/>
        </p:nvSpPr>
        <p:spPr>
          <a:xfrm>
            <a:off x="4846451" y="4838965"/>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8" name="pole tekstowe 37"/>
          <p:cNvSpPr txBox="1"/>
          <p:nvPr/>
        </p:nvSpPr>
        <p:spPr>
          <a:xfrm>
            <a:off x="4936953" y="5269156"/>
            <a:ext cx="1393845" cy="1015663"/>
          </a:xfrm>
          <a:prstGeom prst="rect">
            <a:avLst/>
          </a:prstGeom>
          <a:noFill/>
        </p:spPr>
        <p:txBody>
          <a:bodyPr wrap="square" rtlCol="0">
            <a:spAutoFit/>
          </a:bodyPr>
          <a:lstStyle/>
          <a:p>
            <a:r>
              <a:rPr lang="pl-PL" sz="1200" dirty="0"/>
              <a:t>Wydanie postanowienia o zamknięciu post. przygotowawczego - art. 321 § 6</a:t>
            </a:r>
          </a:p>
        </p:txBody>
      </p:sp>
      <p:sp>
        <p:nvSpPr>
          <p:cNvPr id="49" name="pole tekstowe 48"/>
          <p:cNvSpPr txBox="1"/>
          <p:nvPr/>
        </p:nvSpPr>
        <p:spPr>
          <a:xfrm>
            <a:off x="8947348" y="5447711"/>
            <a:ext cx="3711661" cy="1569660"/>
          </a:xfrm>
          <a:prstGeom prst="rect">
            <a:avLst/>
          </a:prstGeom>
          <a:noFill/>
        </p:spPr>
        <p:txBody>
          <a:bodyPr wrap="square" rtlCol="0">
            <a:spAutoFit/>
          </a:bodyPr>
          <a:lstStyle/>
          <a:p>
            <a:pPr marL="285750" indent="-285750">
              <a:buFontTx/>
              <a:buChar char="-"/>
            </a:pPr>
            <a:r>
              <a:rPr lang="pl-PL" sz="1200" dirty="0"/>
              <a:t>Akt oskarżenia </a:t>
            </a:r>
          </a:p>
          <a:p>
            <a:pPr marL="285750" indent="-285750">
              <a:buFontTx/>
              <a:buChar char="-"/>
            </a:pPr>
            <a:r>
              <a:rPr lang="pl-PL" sz="1200" dirty="0"/>
              <a:t>Wniosek o </a:t>
            </a:r>
            <a:r>
              <a:rPr lang="pl-PL" sz="1200" dirty="0" err="1"/>
              <a:t>w.um.p</a:t>
            </a:r>
            <a:r>
              <a:rPr lang="pl-PL" sz="1200" dirty="0"/>
              <a:t>.</a:t>
            </a:r>
          </a:p>
          <a:p>
            <a:pPr marL="285750" indent="-285750">
              <a:buFontTx/>
              <a:buChar char="-"/>
            </a:pPr>
            <a:r>
              <a:rPr lang="pl-PL" sz="1200" dirty="0"/>
              <a:t>Wniosek z art. 335 § 1</a:t>
            </a:r>
          </a:p>
          <a:p>
            <a:pPr marL="285750" indent="-285750">
              <a:buFontTx/>
              <a:buChar char="-"/>
            </a:pPr>
            <a:r>
              <a:rPr lang="pl-PL" sz="1200" dirty="0"/>
              <a:t>Wniosek o rozpoznanie sprawy w trybie </a:t>
            </a:r>
            <a:r>
              <a:rPr lang="pl-PL" sz="1200" dirty="0" err="1"/>
              <a:t>przysp</a:t>
            </a:r>
            <a:r>
              <a:rPr lang="pl-PL" sz="1200" dirty="0"/>
              <a:t>. </a:t>
            </a:r>
          </a:p>
          <a:p>
            <a:pPr marL="285750" indent="-285750">
              <a:buFontTx/>
              <a:buChar char="-"/>
            </a:pPr>
            <a:r>
              <a:rPr lang="pl-PL" sz="1200" dirty="0"/>
              <a:t>Wniosek o um. post. i </a:t>
            </a:r>
            <a:r>
              <a:rPr lang="pl-PL" sz="1200" dirty="0" err="1"/>
              <a:t>zast</a:t>
            </a:r>
            <a:r>
              <a:rPr lang="pl-PL" sz="1200" dirty="0"/>
              <a:t>. środków zabezpieczających  </a:t>
            </a:r>
          </a:p>
          <a:p>
            <a:endParaRPr lang="pl-PL" sz="1200" dirty="0"/>
          </a:p>
        </p:txBody>
      </p:sp>
      <p:sp>
        <p:nvSpPr>
          <p:cNvPr id="50" name="Elipsa 49"/>
          <p:cNvSpPr/>
          <p:nvPr/>
        </p:nvSpPr>
        <p:spPr>
          <a:xfrm>
            <a:off x="6321584" y="2584739"/>
            <a:ext cx="977538" cy="967250"/>
          </a:xfrm>
          <a:prstGeom prst="ellips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51" name="Elipsa 50"/>
          <p:cNvSpPr/>
          <p:nvPr/>
        </p:nvSpPr>
        <p:spPr>
          <a:xfrm>
            <a:off x="7973003"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Elipsa 51"/>
          <p:cNvSpPr/>
          <p:nvPr/>
        </p:nvSpPr>
        <p:spPr>
          <a:xfrm>
            <a:off x="9387827"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3" name="Nawias klamrowy otwierający 52"/>
          <p:cNvSpPr/>
          <p:nvPr/>
        </p:nvSpPr>
        <p:spPr>
          <a:xfrm rot="16200000">
            <a:off x="5883399" y="2960463"/>
            <a:ext cx="340601" cy="14117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4" name="pole tekstowe 53"/>
          <p:cNvSpPr txBox="1"/>
          <p:nvPr/>
        </p:nvSpPr>
        <p:spPr>
          <a:xfrm>
            <a:off x="5089352" y="4037757"/>
            <a:ext cx="2897734" cy="1200329"/>
          </a:xfrm>
          <a:prstGeom prst="rect">
            <a:avLst/>
          </a:prstGeom>
          <a:noFill/>
        </p:spPr>
        <p:txBody>
          <a:bodyPr wrap="square" rtlCol="0">
            <a:spAutoFit/>
          </a:bodyPr>
          <a:lstStyle/>
          <a:p>
            <a:r>
              <a:rPr lang="pl-PL" sz="1200" b="1" dirty="0"/>
              <a:t>Postępowanie </a:t>
            </a:r>
            <a:r>
              <a:rPr lang="pl-PL" sz="1200" b="1" dirty="0" err="1"/>
              <a:t>międzyinstancyjne</a:t>
            </a:r>
            <a:r>
              <a:rPr lang="pl-PL" sz="1200" b="1" dirty="0"/>
              <a:t>:</a:t>
            </a:r>
          </a:p>
          <a:p>
            <a:pPr marL="285750" indent="-285750">
              <a:buFontTx/>
              <a:buChar char="-"/>
            </a:pPr>
            <a:r>
              <a:rPr lang="pl-PL" sz="1200" dirty="0"/>
              <a:t>Zwrot do post. </a:t>
            </a:r>
            <a:r>
              <a:rPr lang="pl-PL" sz="1200" dirty="0" err="1"/>
              <a:t>przyg</a:t>
            </a:r>
            <a:r>
              <a:rPr lang="pl-PL" sz="1200" dirty="0"/>
              <a:t>. </a:t>
            </a:r>
          </a:p>
          <a:p>
            <a:pPr marL="285750" indent="-285750">
              <a:buFontTx/>
              <a:buChar char="-"/>
            </a:pPr>
            <a:r>
              <a:rPr lang="pl-PL" sz="1200" dirty="0"/>
              <a:t>Zakończenie post. karnego (wyrok lub post. o umorzeniu) </a:t>
            </a:r>
          </a:p>
          <a:p>
            <a:pPr marL="285750" indent="-285750">
              <a:buFontTx/>
              <a:buChar char="-"/>
            </a:pPr>
            <a:r>
              <a:rPr lang="pl-PL" sz="1200" dirty="0"/>
              <a:t>Przygotowanie rozprawy głównej </a:t>
            </a:r>
          </a:p>
          <a:p>
            <a:endParaRPr lang="pl-PL" sz="1200" dirty="0"/>
          </a:p>
        </p:txBody>
      </p:sp>
      <p:sp>
        <p:nvSpPr>
          <p:cNvPr id="55" name="pole tekstowe 54"/>
          <p:cNvSpPr txBox="1"/>
          <p:nvPr/>
        </p:nvSpPr>
        <p:spPr>
          <a:xfrm>
            <a:off x="6115014" y="2773562"/>
            <a:ext cx="1390678" cy="523220"/>
          </a:xfrm>
          <a:prstGeom prst="rect">
            <a:avLst/>
          </a:prstGeom>
          <a:noFill/>
        </p:spPr>
        <p:txBody>
          <a:bodyPr wrap="square" rtlCol="0">
            <a:spAutoFit/>
          </a:bodyPr>
          <a:lstStyle/>
          <a:p>
            <a:pPr algn="ctr"/>
            <a:r>
              <a:rPr lang="pl-PL" sz="1400" b="1" dirty="0"/>
              <a:t>ROZPRAWA GŁÓWNA </a:t>
            </a:r>
          </a:p>
        </p:txBody>
      </p:sp>
      <p:sp>
        <p:nvSpPr>
          <p:cNvPr id="56" name="pole tekstowe 55"/>
          <p:cNvSpPr txBox="1"/>
          <p:nvPr/>
        </p:nvSpPr>
        <p:spPr>
          <a:xfrm>
            <a:off x="7619236" y="3559417"/>
            <a:ext cx="1084297" cy="646331"/>
          </a:xfrm>
          <a:prstGeom prst="rect">
            <a:avLst/>
          </a:prstGeom>
          <a:noFill/>
        </p:spPr>
        <p:txBody>
          <a:bodyPr wrap="square" rtlCol="0">
            <a:spAutoFit/>
          </a:bodyPr>
          <a:lstStyle/>
          <a:p>
            <a:pPr algn="ctr"/>
            <a:r>
              <a:rPr lang="pl-PL" sz="1200" b="1" dirty="0"/>
              <a:t>Wyrok sądu I instancji </a:t>
            </a:r>
          </a:p>
        </p:txBody>
      </p:sp>
      <p:cxnSp>
        <p:nvCxnSpPr>
          <p:cNvPr id="6" name="Łącznik prosty ze strzałką 5">
            <a:extLst>
              <a:ext uri="{FF2B5EF4-FFF2-40B4-BE49-F238E27FC236}">
                <a16:creationId xmlns:a16="http://schemas.microsoft.com/office/drawing/2014/main" id="{7C417091-0A7B-4700-B487-17588A9729EC}"/>
              </a:ext>
            </a:extLst>
          </p:cNvPr>
          <p:cNvCxnSpPr/>
          <p:nvPr/>
        </p:nvCxnSpPr>
        <p:spPr>
          <a:xfrm>
            <a:off x="8410353" y="4413853"/>
            <a:ext cx="202018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a:extLst>
              <a:ext uri="{FF2B5EF4-FFF2-40B4-BE49-F238E27FC236}">
                <a16:creationId xmlns:a16="http://schemas.microsoft.com/office/drawing/2014/main" id="{312AA364-42F4-425F-B4FA-1EC0E5402F49}"/>
              </a:ext>
            </a:extLst>
          </p:cNvPr>
          <p:cNvSpPr txBox="1"/>
          <p:nvPr/>
        </p:nvSpPr>
        <p:spPr>
          <a:xfrm>
            <a:off x="8591107" y="4575543"/>
            <a:ext cx="1773626" cy="646331"/>
          </a:xfrm>
          <a:prstGeom prst="rect">
            <a:avLst/>
          </a:prstGeom>
          <a:noFill/>
        </p:spPr>
        <p:txBody>
          <a:bodyPr wrap="square" rtlCol="0">
            <a:spAutoFit/>
          </a:bodyPr>
          <a:lstStyle/>
          <a:p>
            <a:r>
              <a:rPr lang="pl-PL" sz="1200" dirty="0"/>
              <a:t>gdy wyrok nie został zaskarżony lub minął termin do zaskarżenia </a:t>
            </a:r>
            <a:endParaRPr lang="en-GB" sz="1200" dirty="0"/>
          </a:p>
        </p:txBody>
      </p:sp>
      <p:sp>
        <p:nvSpPr>
          <p:cNvPr id="12" name="pole tekstowe 11">
            <a:extLst>
              <a:ext uri="{FF2B5EF4-FFF2-40B4-BE49-F238E27FC236}">
                <a16:creationId xmlns:a16="http://schemas.microsoft.com/office/drawing/2014/main" id="{F50BB6E2-9E15-4ADE-82AC-77BA31BFB2B6}"/>
              </a:ext>
            </a:extLst>
          </p:cNvPr>
          <p:cNvSpPr txBox="1"/>
          <p:nvPr/>
        </p:nvSpPr>
        <p:spPr>
          <a:xfrm>
            <a:off x="8269774" y="2958259"/>
            <a:ext cx="1084297" cy="276999"/>
          </a:xfrm>
          <a:prstGeom prst="rect">
            <a:avLst/>
          </a:prstGeom>
          <a:noFill/>
        </p:spPr>
        <p:txBody>
          <a:bodyPr wrap="square" rtlCol="0">
            <a:spAutoFit/>
          </a:bodyPr>
          <a:lstStyle/>
          <a:p>
            <a:r>
              <a:rPr lang="pl-PL" sz="1200" dirty="0"/>
              <a:t>apelacja</a:t>
            </a:r>
            <a:endParaRPr lang="en-GB" dirty="0"/>
          </a:p>
        </p:txBody>
      </p:sp>
      <p:sp>
        <p:nvSpPr>
          <p:cNvPr id="19" name="Nawias klamrowy zamykający 18">
            <a:extLst>
              <a:ext uri="{FF2B5EF4-FFF2-40B4-BE49-F238E27FC236}">
                <a16:creationId xmlns:a16="http://schemas.microsoft.com/office/drawing/2014/main" id="{20D06678-A31B-4F91-9308-4DB9C3B65994}"/>
              </a:ext>
            </a:extLst>
          </p:cNvPr>
          <p:cNvSpPr/>
          <p:nvPr/>
        </p:nvSpPr>
        <p:spPr>
          <a:xfrm rot="5400000">
            <a:off x="6543709" y="3620858"/>
            <a:ext cx="479059" cy="2856342"/>
          </a:xfrm>
          <a:prstGeom prst="rightBrac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pole tekstowe 29">
            <a:extLst>
              <a:ext uri="{FF2B5EF4-FFF2-40B4-BE49-F238E27FC236}">
                <a16:creationId xmlns:a16="http://schemas.microsoft.com/office/drawing/2014/main" id="{3B2F2E1A-812F-44AC-A56C-E728CF8500B8}"/>
              </a:ext>
            </a:extLst>
          </p:cNvPr>
          <p:cNvSpPr txBox="1"/>
          <p:nvPr/>
        </p:nvSpPr>
        <p:spPr>
          <a:xfrm>
            <a:off x="4888059" y="5096418"/>
            <a:ext cx="3620655" cy="523220"/>
          </a:xfrm>
          <a:prstGeom prst="rect">
            <a:avLst/>
          </a:prstGeom>
          <a:noFill/>
        </p:spPr>
        <p:txBody>
          <a:bodyPr wrap="square" rtlCol="0">
            <a:spAutoFit/>
          </a:bodyPr>
          <a:lstStyle/>
          <a:p>
            <a:pPr algn="ctr"/>
            <a:r>
              <a:rPr lang="pl-PL" sz="1400" b="1" dirty="0"/>
              <a:t>Postępowanie przed sądem I instancji </a:t>
            </a:r>
            <a:endParaRPr lang="en-GB" sz="1400" b="1" dirty="0"/>
          </a:p>
        </p:txBody>
      </p:sp>
      <p:cxnSp>
        <p:nvCxnSpPr>
          <p:cNvPr id="33" name="Łącznik prosty 32">
            <a:extLst>
              <a:ext uri="{FF2B5EF4-FFF2-40B4-BE49-F238E27FC236}">
                <a16:creationId xmlns:a16="http://schemas.microsoft.com/office/drawing/2014/main" id="{E3EBB658-77D4-488C-8C9A-7FC641403222}"/>
              </a:ext>
            </a:extLst>
          </p:cNvPr>
          <p:cNvCxnSpPr/>
          <p:nvPr/>
        </p:nvCxnSpPr>
        <p:spPr>
          <a:xfrm>
            <a:off x="8211410" y="4466411"/>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Łącznik prosty 46">
            <a:extLst>
              <a:ext uri="{FF2B5EF4-FFF2-40B4-BE49-F238E27FC236}">
                <a16:creationId xmlns:a16="http://schemas.microsoft.com/office/drawing/2014/main" id="{15A82AC4-1462-4FCB-96AC-D4F68B1A6A26}"/>
              </a:ext>
            </a:extLst>
          </p:cNvPr>
          <p:cNvCxnSpPr/>
          <p:nvPr/>
        </p:nvCxnSpPr>
        <p:spPr>
          <a:xfrm>
            <a:off x="8213540" y="3728368"/>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Łącznik prosty 45">
            <a:extLst>
              <a:ext uri="{FF2B5EF4-FFF2-40B4-BE49-F238E27FC236}">
                <a16:creationId xmlns:a16="http://schemas.microsoft.com/office/drawing/2014/main" id="{E618531A-98A8-4EA0-9365-6A8140A4A956}"/>
              </a:ext>
            </a:extLst>
          </p:cNvPr>
          <p:cNvCxnSpPr/>
          <p:nvPr/>
        </p:nvCxnSpPr>
        <p:spPr>
          <a:xfrm>
            <a:off x="8203380" y="4116939"/>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293B261B-D188-4A74-9FC5-FA0AEC3E3589}"/>
              </a:ext>
            </a:extLst>
          </p:cNvPr>
          <p:cNvSpPr txBox="1"/>
          <p:nvPr/>
        </p:nvSpPr>
        <p:spPr>
          <a:xfrm>
            <a:off x="8846769" y="3660432"/>
            <a:ext cx="1517959" cy="461665"/>
          </a:xfrm>
          <a:prstGeom prst="rect">
            <a:avLst/>
          </a:prstGeom>
          <a:noFill/>
        </p:spPr>
        <p:txBody>
          <a:bodyPr wrap="square" rtlCol="0">
            <a:spAutoFit/>
          </a:bodyPr>
          <a:lstStyle/>
          <a:p>
            <a:r>
              <a:rPr lang="pl-PL" sz="1200" dirty="0"/>
              <a:t>rozprawa przed sądem II instancji </a:t>
            </a:r>
            <a:endParaRPr lang="en-GB" sz="1200" dirty="0"/>
          </a:p>
        </p:txBody>
      </p:sp>
      <p:sp>
        <p:nvSpPr>
          <p:cNvPr id="39" name="Nawias klamrowy zamykający 38">
            <a:extLst>
              <a:ext uri="{FF2B5EF4-FFF2-40B4-BE49-F238E27FC236}">
                <a16:creationId xmlns:a16="http://schemas.microsoft.com/office/drawing/2014/main" id="{CB9320B8-5B4C-4A87-AF9E-6E807453DCEC}"/>
              </a:ext>
            </a:extLst>
          </p:cNvPr>
          <p:cNvSpPr/>
          <p:nvPr/>
        </p:nvSpPr>
        <p:spPr>
          <a:xfrm rot="16200000">
            <a:off x="9149217" y="1617673"/>
            <a:ext cx="293491" cy="2269158"/>
          </a:xfrm>
          <a:prstGeom prst="rightBrace">
            <a:avLst>
              <a:gd name="adj1" fmla="val 70645"/>
              <a:gd name="adj2" fmla="val 4725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pole tekstowe 39">
            <a:extLst>
              <a:ext uri="{FF2B5EF4-FFF2-40B4-BE49-F238E27FC236}">
                <a16:creationId xmlns:a16="http://schemas.microsoft.com/office/drawing/2014/main" id="{F2C99A84-162A-491A-AF17-1A3A063CFCD7}"/>
              </a:ext>
            </a:extLst>
          </p:cNvPr>
          <p:cNvSpPr txBox="1"/>
          <p:nvPr/>
        </p:nvSpPr>
        <p:spPr>
          <a:xfrm>
            <a:off x="7831468" y="2165018"/>
            <a:ext cx="2736164" cy="523220"/>
          </a:xfrm>
          <a:prstGeom prst="rect">
            <a:avLst/>
          </a:prstGeom>
          <a:noFill/>
        </p:spPr>
        <p:txBody>
          <a:bodyPr wrap="square" rtlCol="0">
            <a:spAutoFit/>
          </a:bodyPr>
          <a:lstStyle/>
          <a:p>
            <a:pPr algn="ctr"/>
            <a:r>
              <a:rPr lang="pl-PL" sz="1400" b="1" dirty="0"/>
              <a:t>postępowanie przed sądem II instancji </a:t>
            </a:r>
            <a:endParaRPr lang="en-GB" sz="1400" b="1" dirty="0"/>
          </a:p>
        </p:txBody>
      </p:sp>
      <p:cxnSp>
        <p:nvCxnSpPr>
          <p:cNvPr id="57" name="Łącznik prosty ze strzałką 56">
            <a:extLst>
              <a:ext uri="{FF2B5EF4-FFF2-40B4-BE49-F238E27FC236}">
                <a16:creationId xmlns:a16="http://schemas.microsoft.com/office/drawing/2014/main" id="{B086521A-FB18-461D-8280-F5AF0113664B}"/>
              </a:ext>
            </a:extLst>
          </p:cNvPr>
          <p:cNvCxnSpPr>
            <a:cxnSpLocks/>
          </p:cNvCxnSpPr>
          <p:nvPr/>
        </p:nvCxnSpPr>
        <p:spPr>
          <a:xfrm>
            <a:off x="9793084" y="3442504"/>
            <a:ext cx="101009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Owal 41">
            <a:extLst>
              <a:ext uri="{FF2B5EF4-FFF2-40B4-BE49-F238E27FC236}">
                <a16:creationId xmlns:a16="http://schemas.microsoft.com/office/drawing/2014/main" id="{812A8F2A-A20B-48E1-9631-9C1CB478E584}"/>
              </a:ext>
            </a:extLst>
          </p:cNvPr>
          <p:cNvSpPr/>
          <p:nvPr/>
        </p:nvSpPr>
        <p:spPr>
          <a:xfrm>
            <a:off x="10433813" y="1120209"/>
            <a:ext cx="1758188" cy="1799466"/>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Kasacja, wniosek o wznowienie postępowania </a:t>
            </a:r>
            <a:endParaRPr lang="en-GB" sz="1200" b="1" dirty="0">
              <a:solidFill>
                <a:schemeClr val="tx1"/>
              </a:solidFill>
            </a:endParaRPr>
          </a:p>
        </p:txBody>
      </p:sp>
    </p:spTree>
    <p:extLst>
      <p:ext uri="{BB962C8B-B14F-4D97-AF65-F5344CB8AC3E}">
        <p14:creationId xmlns:p14="http://schemas.microsoft.com/office/powerpoint/2010/main" val="1828510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7717" y="0"/>
            <a:ext cx="9692640" cy="1397124"/>
          </a:xfrm>
        </p:spPr>
        <p:txBody>
          <a:bodyPr>
            <a:normAutofit/>
          </a:bodyPr>
          <a:lstStyle/>
          <a:p>
            <a:r>
              <a:rPr lang="pl-PL" sz="3600" dirty="0"/>
              <a:t>Art. 335 § 1 k.p.k.– samoistny wniosek o skazanie bez rozprawy </a:t>
            </a:r>
          </a:p>
        </p:txBody>
      </p:sp>
      <p:sp>
        <p:nvSpPr>
          <p:cNvPr id="3" name="Symbol zastępczy zawartości 2"/>
          <p:cNvSpPr>
            <a:spLocks noGrp="1"/>
          </p:cNvSpPr>
          <p:nvPr>
            <p:ph idx="1"/>
          </p:nvPr>
        </p:nvSpPr>
        <p:spPr>
          <a:xfrm>
            <a:off x="127298" y="1424304"/>
            <a:ext cx="11905323" cy="5540476"/>
          </a:xfrm>
        </p:spPr>
        <p:txBody>
          <a:bodyPr>
            <a:normAutofit fontScale="92500" lnSpcReduction="10000"/>
          </a:bodyPr>
          <a:lstStyle/>
          <a:p>
            <a:pPr marL="452628" indent="-342900" algn="just"/>
            <a:r>
              <a:rPr lang="pl-PL" dirty="0"/>
              <a:t>oskarżony przyznaje się do winy</a:t>
            </a:r>
          </a:p>
          <a:p>
            <a:pPr marL="452628" indent="-342900" algn="just"/>
            <a:r>
              <a:rPr lang="pl-PL" dirty="0"/>
              <a:t>w świetle jego wyjaśnień okoliczności popełnienia przestępstwa i wina nie budzą wątpliwości,</a:t>
            </a:r>
          </a:p>
          <a:p>
            <a:pPr marL="452628" indent="-342900" algn="just"/>
            <a:r>
              <a:rPr lang="pl-PL" dirty="0"/>
              <a:t>jego postawa oskarżonego wskazuje, że cele postępowania zostaną osiągnięte, </a:t>
            </a:r>
          </a:p>
          <a:p>
            <a:pPr marL="109728" indent="0" algn="just">
              <a:buNone/>
            </a:pPr>
            <a:r>
              <a:rPr lang="pl-PL" dirty="0"/>
              <a:t>można zaniechać przeprowadzenia dalszych czynności. </a:t>
            </a:r>
          </a:p>
          <a:p>
            <a:pPr marL="109728" indent="0" algn="just">
              <a:buNone/>
            </a:pPr>
            <a:r>
              <a:rPr lang="pl-PL" dirty="0"/>
              <a:t>Jeżeli zachodzi potrzeba oceny wiarygodności złożonych wyjaśnień, </a:t>
            </a:r>
            <a:r>
              <a:rPr lang="pl-PL" b="1" dirty="0"/>
              <a:t>czynności dowodowych dokonuje się jedynie w niezbędnym do tego zakresie</a:t>
            </a:r>
            <a:r>
              <a:rPr lang="pl-PL" dirty="0"/>
              <a:t>. </a:t>
            </a:r>
          </a:p>
          <a:p>
            <a:pPr marL="109728" indent="0" algn="just">
              <a:buNone/>
            </a:pPr>
            <a:r>
              <a:rPr lang="pl-PL" dirty="0"/>
              <a:t>W każdym jednak wypadku, jeżeli jest to konieczne dla zabezpieczenia śladów i dowodów przestępstwa przed ich utratą, zniekształceniem lub zniszczeniem, </a:t>
            </a:r>
            <a:r>
              <a:rPr lang="pl-PL" b="1" dirty="0"/>
              <a:t>należy przeprowadzić w niezbędnym zakresie czynności procesowe</a:t>
            </a:r>
            <a:r>
              <a:rPr lang="pl-PL" dirty="0"/>
              <a:t>,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a:t>
            </a:r>
          </a:p>
          <a:p>
            <a:pPr marL="109728" indent="0" algn="just">
              <a:buNone/>
            </a:pPr>
            <a:r>
              <a:rPr lang="pl-PL" dirty="0"/>
              <a:t>Prokurator, </a:t>
            </a:r>
            <a:r>
              <a:rPr lang="pl-PL" b="1" u="sng" dirty="0">
                <a:solidFill>
                  <a:srgbClr val="FF0000"/>
                </a:solidFill>
              </a:rPr>
              <a:t>zamiast z aktem oskarżenia</a:t>
            </a:r>
            <a:r>
              <a:rPr lang="pl-PL" dirty="0"/>
              <a:t>, występuje do sądu z wnioskiem o wydanie na posiedzeniu wyroku skazującego i orzeczenie uzgodnionych z oskarżonym kar lub innych środków przewidzianych za zarzucany mu występek, uwzględniających również prawnie chronione interesy pokrzywdzonego. </a:t>
            </a:r>
          </a:p>
          <a:p>
            <a:pPr marL="109728" indent="0" algn="just">
              <a:buNone/>
            </a:pPr>
            <a:r>
              <a:rPr lang="pl-PL" dirty="0"/>
              <a:t>Uzgodnienie może obejmować także wydanie określonego rozstrzygnięcia w przedmiocie poniesienia kosztów procesu.</a:t>
            </a:r>
          </a:p>
        </p:txBody>
      </p:sp>
      <p:sp>
        <p:nvSpPr>
          <p:cNvPr id="4" name="pole tekstowe 3"/>
          <p:cNvSpPr txBox="1"/>
          <p:nvPr/>
        </p:nvSpPr>
        <p:spPr>
          <a:xfrm>
            <a:off x="6590515" y="698562"/>
            <a:ext cx="3503712" cy="1015663"/>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2000" dirty="0"/>
              <a:t>pamiętać o trybie rozpoznaniu wniosku –  art. 343 k.p.k.! </a:t>
            </a:r>
          </a:p>
        </p:txBody>
      </p:sp>
    </p:spTree>
    <p:extLst>
      <p:ext uri="{BB962C8B-B14F-4D97-AF65-F5344CB8AC3E}">
        <p14:creationId xmlns:p14="http://schemas.microsoft.com/office/powerpoint/2010/main" val="2408240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7488" y="404664"/>
            <a:ext cx="9036496" cy="1066800"/>
          </a:xfrm>
        </p:spPr>
        <p:txBody>
          <a:bodyPr>
            <a:normAutofit/>
          </a:bodyPr>
          <a:lstStyle/>
          <a:p>
            <a:r>
              <a:rPr lang="pl-PL" sz="3200" dirty="0"/>
              <a:t>Skierowanie wniosku z art. 335 § 1 </a:t>
            </a:r>
            <a:r>
              <a:rPr lang="pl-PL" sz="3200" u="sng" dirty="0"/>
              <a:t>zamiast</a:t>
            </a:r>
            <a:r>
              <a:rPr lang="pl-PL" sz="3200" dirty="0"/>
              <a:t> aktu oskarżenia – skazanie bez rozprawy </a:t>
            </a:r>
          </a:p>
        </p:txBody>
      </p:sp>
      <p:sp>
        <p:nvSpPr>
          <p:cNvPr id="3" name="Symbol zastępczy zawartości 2"/>
          <p:cNvSpPr>
            <a:spLocks noGrp="1"/>
          </p:cNvSpPr>
          <p:nvPr>
            <p:ph idx="1"/>
          </p:nvPr>
        </p:nvSpPr>
        <p:spPr>
          <a:xfrm>
            <a:off x="527382" y="1700808"/>
            <a:ext cx="11137237" cy="4873728"/>
          </a:xfrm>
        </p:spPr>
        <p:txBody>
          <a:bodyPr>
            <a:normAutofit/>
          </a:bodyPr>
          <a:lstStyle/>
          <a:p>
            <a:pPr marL="0" indent="0" algn="just">
              <a:buNone/>
            </a:pPr>
            <a:endParaRPr lang="pl-PL" dirty="0"/>
          </a:p>
          <a:p>
            <a:pPr algn="just"/>
            <a:r>
              <a:rPr lang="pl-PL" sz="2800" dirty="0"/>
              <a:t>Przesłanki: </a:t>
            </a:r>
          </a:p>
          <a:p>
            <a:pPr lvl="1" algn="just"/>
            <a:r>
              <a:rPr lang="pl-PL" sz="2400" dirty="0"/>
              <a:t>Przyznanie się; </a:t>
            </a:r>
          </a:p>
          <a:p>
            <a:pPr lvl="1" algn="just"/>
            <a:r>
              <a:rPr lang="pl-PL" sz="2400" dirty="0"/>
              <a:t>Oświadczenia w świetle ustalonych okoliczności sprawy nie budzą wątpliwości;</a:t>
            </a:r>
          </a:p>
          <a:p>
            <a:pPr lvl="1" algn="just"/>
            <a:r>
              <a:rPr lang="pl-PL" sz="2400" dirty="0"/>
              <a:t>Postawa oskarżonego wskazuje, że cele postępowania zostaną osiągnięte. </a:t>
            </a:r>
          </a:p>
          <a:p>
            <a:pPr algn="just"/>
            <a:endParaRPr lang="pl-PL" dirty="0"/>
          </a:p>
        </p:txBody>
      </p:sp>
    </p:spTree>
    <p:extLst>
      <p:ext uri="{BB962C8B-B14F-4D97-AF65-F5344CB8AC3E}">
        <p14:creationId xmlns:p14="http://schemas.microsoft.com/office/powerpoint/2010/main" val="2100381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38114" y="-400963"/>
            <a:ext cx="9692640" cy="1397124"/>
          </a:xfrm>
        </p:spPr>
        <p:txBody>
          <a:bodyPr>
            <a:normAutofit/>
          </a:bodyPr>
          <a:lstStyle/>
          <a:p>
            <a:r>
              <a:rPr lang="pl-PL" sz="2800" dirty="0"/>
              <a:t>Wniosek o warunkowe umorzenie postępowania </a:t>
            </a:r>
          </a:p>
        </p:txBody>
      </p:sp>
      <p:sp>
        <p:nvSpPr>
          <p:cNvPr id="3" name="Symbol zastępczy zawartości 2"/>
          <p:cNvSpPr>
            <a:spLocks noGrp="1"/>
          </p:cNvSpPr>
          <p:nvPr>
            <p:ph idx="1"/>
          </p:nvPr>
        </p:nvSpPr>
        <p:spPr>
          <a:xfrm>
            <a:off x="239350" y="386080"/>
            <a:ext cx="11713301" cy="6787336"/>
          </a:xfrm>
        </p:spPr>
        <p:txBody>
          <a:bodyPr>
            <a:normAutofit lnSpcReduction="10000"/>
          </a:bodyPr>
          <a:lstStyle/>
          <a:p>
            <a:pPr algn="just"/>
            <a:r>
              <a:rPr lang="pl-PL" dirty="0"/>
              <a:t>Art. 336 k.p.k. </a:t>
            </a:r>
          </a:p>
          <a:p>
            <a:pPr algn="just"/>
            <a:r>
              <a:rPr lang="pl-PL" dirty="0"/>
              <a:t>Wniosek o warunkowe umorzenie postępowania zastępuje akt oskarżenia </a:t>
            </a:r>
          </a:p>
          <a:p>
            <a:pPr algn="just"/>
            <a:r>
              <a:rPr lang="pl-PL" dirty="0"/>
              <a:t>Przesłanki warunkowego umorzenia postępowania – art. 66 k.k. </a:t>
            </a:r>
          </a:p>
          <a:p>
            <a:pPr algn="just"/>
            <a:r>
              <a:rPr lang="pl-PL" dirty="0"/>
              <a:t>Warunki formalne wniosku – 119 + 332 §  1 pkt. 1, 2 i 4 -6. </a:t>
            </a:r>
          </a:p>
          <a:p>
            <a:pPr marL="925830" lvl="1" indent="-514350" algn="just">
              <a:buFont typeface="+mj-lt"/>
              <a:buAutoNum type="arabicPeriod"/>
            </a:pPr>
            <a:r>
              <a:rPr lang="pl-PL" dirty="0">
                <a:sym typeface="Wingdings" panose="05000000000000000000" pitchFamily="2" charset="2"/>
              </a:rPr>
              <a:t>Imię i nazwisko oskarżonego, inne dane o jego osobie, dane o zastosowaniu środka zapobiegawczego oraz zabezpieczenia majątkowego </a:t>
            </a:r>
          </a:p>
          <a:p>
            <a:pPr marL="925830" lvl="1" indent="-514350" algn="just">
              <a:buFont typeface="+mj-lt"/>
              <a:buAutoNum type="arabicPeriod"/>
            </a:pPr>
            <a:r>
              <a:rPr lang="pl-PL" dirty="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dirty="0"/>
              <a:t>Wskazanie przepisów ustawy karnej, pod które zarzucany czyn podpada</a:t>
            </a:r>
          </a:p>
          <a:p>
            <a:pPr marL="925830" lvl="1" indent="-514350" algn="just">
              <a:buFont typeface="+mj-lt"/>
              <a:buAutoNum type="arabicPeriod"/>
            </a:pPr>
            <a:r>
              <a:rPr lang="pl-PL" dirty="0"/>
              <a:t>Wskazanie sądu właściwego do rozpoznania sprawy i trybu postępowania</a:t>
            </a:r>
          </a:p>
          <a:p>
            <a:pPr algn="just"/>
            <a:r>
              <a:rPr lang="pl-PL" dirty="0"/>
              <a:t>Uzasadnienie można ograniczyć do wskazania dowodów świadczących o tym, że wina oskarżonego nie budzi wątpliwości oraz wskazać na okoliczności, które przemawiają za warunkowym umorzeniem. </a:t>
            </a:r>
          </a:p>
          <a:p>
            <a:pPr algn="just"/>
            <a:r>
              <a:rPr lang="pl-PL" dirty="0"/>
              <a:t>Prokurator może wskazać proponowany okres próby, obowiązki, które należy nałożyć na oskarżonego i stosownie do okoliczności wnioski co do dozoru</a:t>
            </a:r>
          </a:p>
          <a:p>
            <a:pPr algn="just"/>
            <a:r>
              <a:rPr lang="pl-PL" dirty="0"/>
              <a:t>Dołącza się listę ujawnionych osób pokrzywdzonych </a:t>
            </a:r>
          </a:p>
          <a:p>
            <a:pPr algn="just"/>
            <a:r>
              <a:rPr lang="pl-PL" dirty="0"/>
              <a:t>Wniosek o warunkowe umorzenie można złożyć bez wiedzy oskarżonego. Z perspektywy ekonomii postępowania zasadne byłoby jednak poinformować go o chęci warunkowego umorzenia postępowania. </a:t>
            </a:r>
            <a:r>
              <a:rPr lang="pl-PL" dirty="0">
                <a:solidFill>
                  <a:schemeClr val="tx1"/>
                </a:solidFill>
              </a:rPr>
              <a:t>Oskarżony może nie zgodzić się na warunkowe umorzenie, wtedy prokurator musi uzupełnić wniosek o warunkowe umorzenie m.in. o listę dowodów, których przeprowadzenia domaga się na rozprawie. </a:t>
            </a:r>
          </a:p>
        </p:txBody>
      </p:sp>
    </p:spTree>
    <p:extLst>
      <p:ext uri="{BB962C8B-B14F-4D97-AF65-F5344CB8AC3E}">
        <p14:creationId xmlns:p14="http://schemas.microsoft.com/office/powerpoint/2010/main" val="962371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37B254B-E754-4D83-EAC3-1D2E7FFD7227}"/>
              </a:ext>
            </a:extLst>
          </p:cNvPr>
          <p:cNvPicPr>
            <a:picLocks noChangeAspect="1"/>
          </p:cNvPicPr>
          <p:nvPr/>
        </p:nvPicPr>
        <p:blipFill rotWithShape="1">
          <a:blip r:embed="rId2">
            <a:alphaModFix amt="45000"/>
          </a:blip>
          <a:srcRect r="-1" b="6614"/>
          <a:stretch/>
        </p:blipFill>
        <p:spPr>
          <a:xfrm>
            <a:off x="20" y="-1"/>
            <a:ext cx="12188932" cy="6858000"/>
          </a:xfrm>
          <a:prstGeom prst="rect">
            <a:avLst/>
          </a:prstGeom>
        </p:spPr>
      </p:pic>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643467" y="643467"/>
            <a:ext cx="7164674" cy="5571066"/>
          </a:xfrm>
        </p:spPr>
        <p:txBody>
          <a:bodyPr>
            <a:normAutofit/>
          </a:bodyPr>
          <a:lstStyle/>
          <a:p>
            <a:r>
              <a:rPr lang="pl-PL" sz="6600" dirty="0">
                <a:solidFill>
                  <a:schemeClr val="tx1"/>
                </a:solidFill>
              </a:rPr>
              <a:t>Kontrola aktu oskarżenia, doręczenia, orzekanie na posiedzeniach wyrokowych</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a:xfrm>
            <a:off x="8451608" y="643467"/>
            <a:ext cx="3096926" cy="5571066"/>
          </a:xfrm>
        </p:spPr>
        <p:txBody>
          <a:bodyPr>
            <a:normAutofit/>
          </a:bodyPr>
          <a:lstStyle/>
          <a:p>
            <a:r>
              <a:rPr lang="pl-PL" sz="2000" dirty="0">
                <a:solidFill>
                  <a:schemeClr val="tx1"/>
                </a:solidFill>
              </a:rPr>
              <a:t>dr Karol Jarząbek, Katedra Postępowania Karnego</a:t>
            </a:r>
          </a:p>
        </p:txBody>
      </p:sp>
      <p:cxnSp>
        <p:nvCxnSpPr>
          <p:cNvPr id="11" name="Straight Connector 10">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500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92500" lnSpcReduction="1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a:t>
            </a:r>
            <a:r>
              <a:rPr lang="pl-PL" b="1" dirty="0"/>
              <a:t>Posiedzenia wyrokowe </a:t>
            </a:r>
            <a:r>
              <a:rPr lang="pl-PL" dirty="0"/>
              <a:t>–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lnSpcReduction="1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val="2816906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Zasady udziału stron i innych podmiotów w posiedzeniach sądu</a:t>
            </a:r>
          </a:p>
        </p:txBody>
      </p:sp>
      <p:sp>
        <p:nvSpPr>
          <p:cNvPr id="8" name="Symbol zastępczy zawartości 7"/>
          <p:cNvSpPr>
            <a:spLocks noGrp="1"/>
          </p:cNvSpPr>
          <p:nvPr>
            <p:ph idx="1"/>
          </p:nvPr>
        </p:nvSpPr>
        <p:spPr/>
        <p:txBody>
          <a:bodyPr>
            <a:normAutofit/>
          </a:bodyPr>
          <a:lstStyle/>
          <a:p>
            <a:pPr algn="just"/>
            <a:r>
              <a:rPr lang="pl-PL" dirty="0"/>
              <a:t>Art. 96 </a:t>
            </a:r>
          </a:p>
          <a:p>
            <a:pPr algn="just"/>
            <a:r>
              <a:rPr lang="pl-PL" dirty="0"/>
              <a:t>Strony oraz osoby niebędące stronami, </a:t>
            </a:r>
            <a:r>
              <a:rPr lang="pl-PL" b="1" dirty="0"/>
              <a:t>jeżeli wykażą interes prawny w rozstrzygnięciu</a:t>
            </a:r>
            <a:r>
              <a:rPr lang="pl-PL" dirty="0"/>
              <a:t>, mają prawo wziąć udział w posiedzeniu wówczas, gdy ustawa tak stanowi, chyba że ich udział jest obowiązkowy. Przepis art. 451 stosuje się odpowiednio. </a:t>
            </a:r>
          </a:p>
          <a:p>
            <a:pPr algn="just"/>
            <a:r>
              <a:rPr lang="pl-PL" dirty="0"/>
              <a:t>W pozostałych wypadkach </a:t>
            </a:r>
            <a:r>
              <a:rPr lang="pl-PL" b="1" dirty="0"/>
              <a:t>nie zawiadamia się ich o posiedzeniu</a:t>
            </a:r>
            <a:r>
              <a:rPr lang="pl-PL" dirty="0"/>
              <a:t>, a mogą wziąć w nim udział, jeżeli się stawią, chyba że ustawa stanowi inaczej. </a:t>
            </a:r>
          </a:p>
          <a:p>
            <a:pPr algn="just"/>
            <a:r>
              <a:rPr lang="pl-PL" dirty="0"/>
              <a:t>Np. niejawne dla stron i publiczności jest posiedzenie, na którym sąd wydaje wyrok nakazowy  </a:t>
            </a:r>
          </a:p>
        </p:txBody>
      </p:sp>
    </p:spTree>
    <p:extLst>
      <p:ext uri="{BB962C8B-B14F-4D97-AF65-F5344CB8AC3E}">
        <p14:creationId xmlns:p14="http://schemas.microsoft.com/office/powerpoint/2010/main" val="111115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udziału stron i innych uczestników postępowania w posiedzeniach sądu</a:t>
            </a:r>
          </a:p>
        </p:txBody>
      </p:sp>
      <p:sp>
        <p:nvSpPr>
          <p:cNvPr id="3" name="Symbol zastępczy zawartości 2"/>
          <p:cNvSpPr>
            <a:spLocks noGrp="1"/>
          </p:cNvSpPr>
          <p:nvPr>
            <p:ph idx="1"/>
          </p:nvPr>
        </p:nvSpPr>
        <p:spPr>
          <a:xfrm>
            <a:off x="0" y="2222287"/>
            <a:ext cx="12191999" cy="4552139"/>
          </a:xfrm>
        </p:spPr>
        <p:txBody>
          <a:bodyPr>
            <a:normAutofit fontScale="92500" lnSpcReduction="10000"/>
          </a:bodyPr>
          <a:lstStyle/>
          <a:p>
            <a:pPr marL="0" indent="0" algn="ctr">
              <a:buNone/>
            </a:pPr>
            <a:r>
              <a:rPr lang="pl-PL" b="1" dirty="0"/>
              <a:t>Z art. 96 wynikają 4 zasady uczestniczenia stron i innych uczestników postępowania w posiedzeniach sądu:</a:t>
            </a:r>
          </a:p>
          <a:p>
            <a:pPr algn="just">
              <a:buFont typeface="+mj-lt"/>
              <a:buAutoNum type="arabicPeriod"/>
            </a:pPr>
            <a:r>
              <a:rPr lang="pl-PL" dirty="0"/>
              <a:t>Obowiązkowy udział, jeżeli ustawa tak stanowi</a:t>
            </a:r>
          </a:p>
          <a:p>
            <a:pPr lvl="1" algn="just"/>
            <a:r>
              <a:rPr lang="pl-PL" dirty="0"/>
              <a:t>stronę (innego uczestnika) </a:t>
            </a:r>
            <a:r>
              <a:rPr lang="pl-PL" b="1" dirty="0"/>
              <a:t>wzywa</a:t>
            </a:r>
            <a:r>
              <a:rPr lang="pl-PL" dirty="0"/>
              <a:t> się do udziału w czynności</a:t>
            </a:r>
          </a:p>
          <a:p>
            <a:pPr lvl="1" algn="just"/>
            <a:r>
              <a:rPr lang="pl-PL" dirty="0"/>
              <a:t>np. oskarżonego w posiedzeniu w przedmiocie zastosowania środka zapobiegawczego - art. 249 § 3</a:t>
            </a:r>
          </a:p>
          <a:p>
            <a:pPr algn="just">
              <a:buFont typeface="+mj-lt"/>
              <a:buAutoNum type="arabicPeriod"/>
            </a:pPr>
            <a:r>
              <a:rPr lang="pl-PL" dirty="0"/>
              <a:t>Uprawnienie do udziału w posiedzeniu, jeżeli </a:t>
            </a:r>
            <a:r>
              <a:rPr lang="pl-PL" b="1" dirty="0"/>
              <a:t>wykażą interes prawny w rozstrzygnięciu</a:t>
            </a:r>
            <a:r>
              <a:rPr lang="pl-PL" dirty="0"/>
              <a:t> i gdy ustawa tak stanowi</a:t>
            </a:r>
          </a:p>
          <a:p>
            <a:pPr lvl="1" algn="just"/>
            <a:r>
              <a:rPr lang="pl-PL" dirty="0"/>
              <a:t>należy </a:t>
            </a:r>
            <a:r>
              <a:rPr lang="pl-PL" b="1" dirty="0"/>
              <a:t>zawiadomić</a:t>
            </a:r>
            <a:r>
              <a:rPr lang="pl-PL" dirty="0"/>
              <a:t> o czasie i miejscu przeprowadzenia czynności</a:t>
            </a:r>
          </a:p>
          <a:p>
            <a:pPr lvl="1" algn="just"/>
            <a:r>
              <a:rPr lang="pl-PL" dirty="0"/>
              <a:t>bezwzględne uprawnienie do udziału w czynności </a:t>
            </a:r>
          </a:p>
          <a:p>
            <a:pPr algn="just">
              <a:buFont typeface="+mj-lt"/>
              <a:buAutoNum type="arabicPeriod"/>
            </a:pPr>
            <a:r>
              <a:rPr lang="pl-PL" dirty="0"/>
              <a:t>Posiedzenie odbywa się bez udziału stron/innych uczestników – strona nie może wziąć udziału w posiedzeniu i sąd nie może dopuścić jej do udziału w czynności nawet jeżeli się stawi </a:t>
            </a:r>
          </a:p>
          <a:p>
            <a:pPr algn="just">
              <a:buFont typeface="+mj-lt"/>
              <a:buAutoNum type="arabicPeriod"/>
            </a:pPr>
            <a:r>
              <a:rPr lang="pl-PL" dirty="0"/>
              <a:t>W pozostałych wypadkach strony oraz osoby niebędące stronami, jeżeli ma to znaczenie dla ochrony ich praw lub interesów, </a:t>
            </a:r>
            <a:r>
              <a:rPr lang="pl-PL" b="1" dirty="0"/>
              <a:t>mogą wziąć udział w posiedzeniu, jeżeli się stawią</a:t>
            </a:r>
            <a:r>
              <a:rPr lang="pl-PL" dirty="0"/>
              <a:t> </a:t>
            </a:r>
          </a:p>
          <a:p>
            <a:pPr lvl="1" algn="just"/>
            <a:r>
              <a:rPr lang="pl-PL" dirty="0"/>
              <a:t>nie zawiadamia się o czasie i miejscu czynności</a:t>
            </a:r>
          </a:p>
          <a:p>
            <a:pPr lvl="1" algn="just"/>
            <a:r>
              <a:rPr lang="pl-PL" dirty="0"/>
              <a:t>względne uprawnienie do udziału w czynności </a:t>
            </a:r>
          </a:p>
        </p:txBody>
      </p:sp>
    </p:spTree>
    <p:extLst>
      <p:ext uri="{BB962C8B-B14F-4D97-AF65-F5344CB8AC3E}">
        <p14:creationId xmlns:p14="http://schemas.microsoft.com/office/powerpoint/2010/main" val="723259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2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6" name="Symbol zastępczy tekstu 5"/>
          <p:cNvSpPr>
            <a:spLocks noGrp="1"/>
          </p:cNvSpPr>
          <p:nvPr>
            <p:ph type="body" sz="quarter" idx="3"/>
          </p:nvPr>
        </p:nvSpPr>
        <p:spPr>
          <a:xfrm>
            <a:off x="6939516" y="251970"/>
            <a:ext cx="5252484" cy="576262"/>
          </a:xfrm>
        </p:spPr>
        <p:txBody>
          <a:bodyPr>
            <a:normAutofit fontScale="92500" lnSpcReduction="200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a:bodyPr>
          <a:lstStyle/>
          <a:p>
            <a:pPr algn="just"/>
            <a:r>
              <a:rPr lang="pl-PL" b="1" dirty="0"/>
              <a:t>Zasada – posiedzenia sądu odbywają się z wyłączeniem jawności </a:t>
            </a:r>
          </a:p>
          <a:p>
            <a:pPr algn="just"/>
            <a:r>
              <a:rPr lang="pl-PL" dirty="0"/>
              <a:t>Odstępstwa – jawne są m.in. posiedzenia – art. 95b:</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343 oraz 343a  </a:t>
            </a:r>
          </a:p>
        </p:txBody>
      </p:sp>
      <p:sp>
        <p:nvSpPr>
          <p:cNvPr id="9" name="Nawias klamrowy zamykający 8"/>
          <p:cNvSpPr/>
          <p:nvPr/>
        </p:nvSpPr>
        <p:spPr>
          <a:xfrm>
            <a:off x="5142271" y="1743740"/>
            <a:ext cx="386660" cy="2051512"/>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475394"/>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r>
              <a:rPr lang="pl-PL" sz="1200" dirty="0"/>
              <a:t>Może wziąć udział także </a:t>
            </a:r>
            <a:r>
              <a:rPr lang="pl-PL" sz="1200" b="1" dirty="0"/>
              <a:t>pokrzywdzony.</a:t>
            </a:r>
          </a:p>
          <a:p>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r>
              <a:rPr lang="pl-PL" sz="1200" dirty="0"/>
              <a:t>Obowiązkowy udział obrońcy i prokuratora, gdy orzeka się o środku z art. 93a § 1 pkt. 4 </a:t>
            </a:r>
          </a:p>
        </p:txBody>
      </p:sp>
    </p:spTree>
    <p:extLst>
      <p:ext uri="{BB962C8B-B14F-4D97-AF65-F5344CB8AC3E}">
        <p14:creationId xmlns:p14="http://schemas.microsoft.com/office/powerpoint/2010/main" val="4236840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925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t>
            </a:r>
            <a:r>
              <a:rPr lang="pl-PL" b="1" dirty="0"/>
              <a:t>organ procesowy dokonujący czynności procesowej - w toku tej czynności</a:t>
            </a:r>
            <a:r>
              <a:rPr lang="pl-PL" dirty="0"/>
              <a:t>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doręczone (por. 139). </a:t>
            </a:r>
          </a:p>
        </p:txBody>
      </p:sp>
    </p:spTree>
    <p:extLst>
      <p:ext uri="{BB962C8B-B14F-4D97-AF65-F5344CB8AC3E}">
        <p14:creationId xmlns:p14="http://schemas.microsoft.com/office/powerpoint/2010/main" val="21624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8788" y="-34076"/>
            <a:ext cx="11643212" cy="933340"/>
          </a:xfrm>
        </p:spPr>
        <p:txBody>
          <a:bodyPr>
            <a:noAutofit/>
          </a:bodyPr>
          <a:lstStyle/>
          <a:p>
            <a:r>
              <a:rPr lang="pl-PL" sz="3000" dirty="0"/>
              <a:t>Sposoby zakończenia postępowania przygotowawczego </a:t>
            </a:r>
          </a:p>
        </p:txBody>
      </p:sp>
      <p:sp>
        <p:nvSpPr>
          <p:cNvPr id="4" name="Prostokąt zaokrąglony 3"/>
          <p:cNvSpPr/>
          <p:nvPr/>
        </p:nvSpPr>
        <p:spPr>
          <a:xfrm>
            <a:off x="674895" y="761940"/>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UMORZENIE</a:t>
            </a:r>
            <a:endParaRPr lang="pl-PL" b="1" dirty="0"/>
          </a:p>
        </p:txBody>
      </p:sp>
      <p:sp>
        <p:nvSpPr>
          <p:cNvPr id="5" name="Prostokąt zaokrąglony 4"/>
          <p:cNvSpPr/>
          <p:nvPr/>
        </p:nvSpPr>
        <p:spPr>
          <a:xfrm>
            <a:off x="5974227" y="860754"/>
            <a:ext cx="38164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SKIEROWANIE SPRAWY DO SĄDU</a:t>
            </a:r>
          </a:p>
        </p:txBody>
      </p:sp>
      <p:sp>
        <p:nvSpPr>
          <p:cNvPr id="6" name="pole tekstowe 5"/>
          <p:cNvSpPr txBox="1"/>
          <p:nvPr/>
        </p:nvSpPr>
        <p:spPr>
          <a:xfrm>
            <a:off x="674895" y="1482020"/>
            <a:ext cx="2952328" cy="5016758"/>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Umorzenie „zwykłe” na podstawie art. 17 § 1 k.p.k. (negatywna przesłanka procesowa)</a:t>
            </a:r>
          </a:p>
          <a:p>
            <a:pPr marL="285750" indent="-285750" algn="just">
              <a:buFont typeface="Arial" panose="020B0604020202020204" pitchFamily="34" charset="0"/>
              <a:buChar char="•"/>
            </a:pPr>
            <a:r>
              <a:rPr lang="pl-PL" sz="1600" dirty="0"/>
              <a:t>Umorzenie z art. 322 § 1 k.p.k. – niewykrycie sprawcy, czynu nie popełniła dana osoba, brak interesu społecznego w ściganiu z urzędu</a:t>
            </a:r>
          </a:p>
          <a:p>
            <a:pPr marL="285750" indent="-285750" algn="just">
              <a:buFont typeface="Arial" panose="020B0604020202020204" pitchFamily="34" charset="0"/>
              <a:buChar char="•"/>
            </a:pPr>
            <a:r>
              <a:rPr lang="pl-PL" sz="1600" dirty="0"/>
              <a:t>Umorzenie absorpcyjne (art. 11 k.p.k.)</a:t>
            </a:r>
          </a:p>
          <a:p>
            <a:pPr marL="285750" indent="-285750" algn="just">
              <a:buFont typeface="Arial" panose="020B0604020202020204" pitchFamily="34" charset="0"/>
              <a:buChar char="•"/>
            </a:pPr>
            <a:r>
              <a:rPr lang="pl-PL" sz="1600" dirty="0"/>
              <a:t>Umorzenie rejestrowe – art. 325f</a:t>
            </a:r>
          </a:p>
          <a:p>
            <a:pPr marL="285750" indent="-285750" algn="just">
              <a:buFont typeface="Arial" panose="020B0604020202020204" pitchFamily="34" charset="0"/>
              <a:buChar char="•"/>
            </a:pPr>
            <a:r>
              <a:rPr lang="pl-PL" sz="1600" dirty="0"/>
              <a:t>Inne umorzenia (np. z UŚK, z art. 62a ustawy o przeciwdziałaniu narkomanii)</a:t>
            </a:r>
          </a:p>
          <a:p>
            <a:pPr algn="just"/>
            <a:r>
              <a:rPr lang="pl-PL" sz="1600" dirty="0"/>
              <a:t>.</a:t>
            </a:r>
          </a:p>
          <a:p>
            <a:pPr algn="just"/>
            <a:endParaRPr lang="pl-PL" sz="1600" dirty="0"/>
          </a:p>
        </p:txBody>
      </p:sp>
      <p:sp>
        <p:nvSpPr>
          <p:cNvPr id="7" name="pole tekstowe 6"/>
          <p:cNvSpPr txBox="1"/>
          <p:nvPr/>
        </p:nvSpPr>
        <p:spPr>
          <a:xfrm>
            <a:off x="5810612" y="1732867"/>
            <a:ext cx="4464496" cy="2554545"/>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Akt oskarżenia </a:t>
            </a:r>
          </a:p>
          <a:p>
            <a:pPr marL="285750" indent="-285750" algn="just">
              <a:buFont typeface="Arial" panose="020B0604020202020204" pitchFamily="34" charset="0"/>
              <a:buChar char="•"/>
            </a:pPr>
            <a:r>
              <a:rPr lang="pl-PL" sz="1600" dirty="0"/>
              <a:t>AO wraz z wnioskiem z art. 335 § 2 k.p.k.</a:t>
            </a:r>
          </a:p>
          <a:p>
            <a:pPr marL="285750" indent="-285750" algn="just">
              <a:buFont typeface="Arial" panose="020B0604020202020204" pitchFamily="34" charset="0"/>
              <a:buChar char="•"/>
            </a:pPr>
            <a:r>
              <a:rPr lang="pl-PL" sz="1600" dirty="0"/>
              <a:t>Wniosek z art. 335 § 1 k.p.k.</a:t>
            </a:r>
          </a:p>
          <a:p>
            <a:pPr marL="285750" indent="-285750" algn="just">
              <a:buFont typeface="Arial" panose="020B0604020202020204" pitchFamily="34" charset="0"/>
              <a:buChar char="•"/>
            </a:pPr>
            <a:r>
              <a:rPr lang="pl-PL" sz="1600" dirty="0"/>
              <a:t>Wniosek o umorzenie postępowania i zastosowanie środków zabezpieczających </a:t>
            </a:r>
          </a:p>
          <a:p>
            <a:pPr marL="285750" indent="-285750" algn="just">
              <a:buFont typeface="Arial" panose="020B0604020202020204" pitchFamily="34" charset="0"/>
              <a:buChar char="•"/>
            </a:pPr>
            <a:r>
              <a:rPr lang="pl-PL" sz="1600" dirty="0"/>
              <a:t>Wniosek o warunkowe umorzenie postępowania</a:t>
            </a:r>
          </a:p>
          <a:p>
            <a:pPr marL="285750" indent="-285750" algn="just">
              <a:buFont typeface="Arial" panose="020B0604020202020204" pitchFamily="34" charset="0"/>
              <a:buChar char="•"/>
            </a:pPr>
            <a:r>
              <a:rPr lang="pl-PL" sz="1600" dirty="0"/>
              <a:t>W trybie przyspieszonym – wniosek o rozpoznanie sprawy w trybie przyspieszonym </a:t>
            </a:r>
          </a:p>
        </p:txBody>
      </p:sp>
      <p:sp>
        <p:nvSpPr>
          <p:cNvPr id="9" name="pole tekstowe 8"/>
          <p:cNvSpPr txBox="1"/>
          <p:nvPr/>
        </p:nvSpPr>
        <p:spPr>
          <a:xfrm>
            <a:off x="4151784" y="4887530"/>
            <a:ext cx="4680520" cy="646331"/>
          </a:xfrm>
          <a:prstGeom prst="rect">
            <a:avLst/>
          </a:prstGeom>
          <a:noFill/>
        </p:spPr>
        <p:txBody>
          <a:bodyPr wrap="square" rtlCol="0">
            <a:spAutoFit/>
          </a:bodyPr>
          <a:lstStyle/>
          <a:p>
            <a:r>
              <a:rPr lang="pl-PL" b="1" dirty="0"/>
              <a:t>Rozwiązanie pośrednie</a:t>
            </a:r>
          </a:p>
          <a:p>
            <a:endParaRPr lang="pl-PL" b="1" dirty="0"/>
          </a:p>
        </p:txBody>
      </p:sp>
      <p:graphicFrame>
        <p:nvGraphicFramePr>
          <p:cNvPr id="10" name="Diagram 9"/>
          <p:cNvGraphicFramePr/>
          <p:nvPr>
            <p:extLst>
              <p:ext uri="{D42A27DB-BD31-4B8C-83A1-F6EECF244321}">
                <p14:modId xmlns:p14="http://schemas.microsoft.com/office/powerpoint/2010/main" val="1191630163"/>
              </p:ext>
            </p:extLst>
          </p:nvPr>
        </p:nvGraphicFramePr>
        <p:xfrm>
          <a:off x="3486936" y="4082566"/>
          <a:ext cx="85295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299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069ED-238D-48E4-B7B0-9AAA4956AF67}"/>
              </a:ext>
            </a:extLst>
          </p:cNvPr>
          <p:cNvSpPr>
            <a:spLocks noGrp="1"/>
          </p:cNvSpPr>
          <p:nvPr>
            <p:ph type="title"/>
          </p:nvPr>
        </p:nvSpPr>
        <p:spPr/>
        <p:txBody>
          <a:bodyPr/>
          <a:lstStyle/>
          <a:p>
            <a:r>
              <a:rPr lang="pl-PL" dirty="0"/>
              <a:t>Adresat to doręczeń</a:t>
            </a:r>
          </a:p>
        </p:txBody>
      </p:sp>
      <p:sp>
        <p:nvSpPr>
          <p:cNvPr id="3" name="Symbol zastępczy zawartości 2">
            <a:extLst>
              <a:ext uri="{FF2B5EF4-FFF2-40B4-BE49-F238E27FC236}">
                <a16:creationId xmlns:a16="http://schemas.microsoft.com/office/drawing/2014/main" id="{0201F083-58D6-4DFF-B7E5-0EABB41BD2E3}"/>
              </a:ext>
            </a:extLst>
          </p:cNvPr>
          <p:cNvSpPr>
            <a:spLocks noGrp="1"/>
          </p:cNvSpPr>
          <p:nvPr>
            <p:ph idx="1"/>
          </p:nvPr>
        </p:nvSpPr>
        <p:spPr/>
        <p:txBody>
          <a:bodyPr/>
          <a:lstStyle/>
          <a:p>
            <a:pPr algn="just"/>
            <a:r>
              <a:rPr lang="pl-PL" b="1" dirty="0"/>
              <a:t>Art. 138 </a:t>
            </a:r>
            <a:r>
              <a:rPr lang="pl-PL" dirty="0"/>
              <a:t>Strona, a także osoba niebędąca stroną, której prawa zostały naruszone, nieprzebywająca w kraju </a:t>
            </a:r>
            <a:r>
              <a:rPr lang="pl-PL" b="1" dirty="0"/>
              <a:t>ani w innym państwie członkowskim Unii Europejskiej</a:t>
            </a:r>
            <a:r>
              <a:rPr lang="pl-PL" dirty="0"/>
              <a:t>, ma obowiązek wskazać </a:t>
            </a:r>
            <a:r>
              <a:rPr lang="pl-PL" b="1" dirty="0"/>
              <a:t>adresata dla doręczeń </a:t>
            </a:r>
            <a:r>
              <a:rPr lang="pl-PL" dirty="0"/>
              <a:t>w kraju lub w innym państwie członkowskim Unii Europejskiej; w razie nieuczynienia tego pismo wysłane na ostatnio znany adres w kraju lub w innym państwie członkowskim Unii Europejskiej albo, jeżeli adresu tego nie ma, załączone do akt sprawy uważa się za doręczone.</a:t>
            </a:r>
          </a:p>
          <a:p>
            <a:endParaRPr lang="pl-PL" dirty="0"/>
          </a:p>
        </p:txBody>
      </p:sp>
    </p:spTree>
    <p:extLst>
      <p:ext uri="{BB962C8B-B14F-4D97-AF65-F5344CB8AC3E}">
        <p14:creationId xmlns:p14="http://schemas.microsoft.com/office/powerpoint/2010/main" val="25774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9165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normAutofit lnSpcReduction="10000"/>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r>
              <a:rPr lang="pl-PL" b="1" dirty="0"/>
              <a:t>czyli tzw. wokandą)</a:t>
            </a:r>
            <a:endParaRPr lang="pl-PL" dirty="0"/>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1250960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nakazowy </a:t>
            </a:r>
          </a:p>
        </p:txBody>
      </p:sp>
    </p:spTree>
    <p:extLst>
      <p:ext uri="{BB962C8B-B14F-4D97-AF65-F5344CB8AC3E}">
        <p14:creationId xmlns:p14="http://schemas.microsoft.com/office/powerpoint/2010/main" val="746752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val="2215547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normAutofit/>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val="2834561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Doręczenia – obowiązki uczestników postępowania </a:t>
            </a:r>
          </a:p>
        </p:txBody>
      </p:sp>
      <p:sp>
        <p:nvSpPr>
          <p:cNvPr id="3" name="Symbol zastępczy zawartości 2"/>
          <p:cNvSpPr>
            <a:spLocks noGrp="1"/>
          </p:cNvSpPr>
          <p:nvPr>
            <p:ph idx="1"/>
          </p:nvPr>
        </p:nvSpPr>
        <p:spPr/>
        <p:txBody>
          <a:bodyPr>
            <a:normAutofit lnSpcReduction="10000"/>
          </a:bodyPr>
          <a:lstStyle/>
          <a:p>
            <a:pPr algn="just"/>
            <a:r>
              <a:rPr lang="pl-PL" dirty="0"/>
              <a:t>Strona i osoby niebędące stronami, których prawa zostały naruszone w toku postępowania (np. osoby, u której dokonano przeszukania, osoba zatrzymana) nieprzebywająca w kraju </a:t>
            </a:r>
            <a:r>
              <a:rPr lang="pl-PL" b="1" dirty="0"/>
              <a:t>ani w innym państwie UE</a:t>
            </a:r>
            <a:r>
              <a:rPr lang="pl-PL" dirty="0"/>
              <a:t> </a:t>
            </a:r>
            <a:r>
              <a:rPr lang="pl-PL" b="1" dirty="0"/>
              <a:t>mają obowiązek wskazać adresata do doręczeń w kraju lub w innym państwie UE.</a:t>
            </a:r>
          </a:p>
          <a:p>
            <a:pPr lvl="1" algn="just"/>
            <a:r>
              <a:rPr lang="pl-PL" dirty="0"/>
              <a:t>niepodanie adresu do doręczeń w kraju – pismo nadane na ostatni znany adres w kraju lub innym państwie UE uznaje się za doręczone</a:t>
            </a:r>
          </a:p>
          <a:p>
            <a:pPr marL="0" indent="-45720" algn="just">
              <a:buNone/>
            </a:pPr>
            <a:r>
              <a:rPr lang="pl-PL" dirty="0"/>
              <a:t>Strona, a także pokrzywdzony jeżeli nie jest stroną, ma obowiązek zawiadamiać o każdej zmianie miejsca zamieszkania lub zmianie miejsca stałego pobytu – por. art. 300 § 1 i 2 </a:t>
            </a:r>
          </a:p>
          <a:p>
            <a:pPr marL="297180" indent="-342900" algn="just"/>
            <a:r>
              <a:rPr lang="pl-PL" dirty="0"/>
              <a:t>jeżeli strona zmieniła miejsce zamieszkania/pobytu lub nie przebywa pod wskazanym przez siebie adresem </a:t>
            </a:r>
            <a:r>
              <a:rPr lang="pl-PL" b="1" dirty="0"/>
              <a:t>w tym także z powodu pobawienia wolności w innej sprawie</a:t>
            </a:r>
            <a:r>
              <a:rPr lang="pl-PL" dirty="0"/>
              <a:t>, pismo wysłane pod poprzedni adres uważa się za doręczone. </a:t>
            </a:r>
          </a:p>
        </p:txBody>
      </p:sp>
    </p:spTree>
    <p:extLst>
      <p:ext uri="{BB962C8B-B14F-4D97-AF65-F5344CB8AC3E}">
        <p14:creationId xmlns:p14="http://schemas.microsoft.com/office/powerpoint/2010/main" val="2808140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D2B798-7994-4548-A2BE-4AEF9C1A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3" name="Oval 5">
            <a:extLst>
              <a:ext uri="{FF2B5EF4-FFF2-40B4-BE49-F238E27FC236}">
                <a16:creationId xmlns:a16="http://schemas.microsoft.com/office/drawing/2014/main" id="{E6162320-3B67-42BB-AF9D-939326E648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cxnSp>
        <p:nvCxnSpPr>
          <p:cNvPr id="15" name="Straight Connector 14">
            <a:extLst>
              <a:ext uri="{FF2B5EF4-FFF2-40B4-BE49-F238E27FC236}">
                <a16:creationId xmlns:a16="http://schemas.microsoft.com/office/drawing/2014/main" id="{6722E143-84C1-4F95-937C-78B92D2811C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824E5B6-FDD5-BA6A-F224-0AE6CD505642}"/>
              </a:ext>
            </a:extLst>
          </p:cNvPr>
          <p:cNvPicPr>
            <a:picLocks noChangeAspect="1"/>
          </p:cNvPicPr>
          <p:nvPr/>
        </p:nvPicPr>
        <p:blipFill rotWithShape="1">
          <a:blip r:embed="rId2">
            <a:duotone>
              <a:prstClr val="black"/>
              <a:schemeClr val="tx2">
                <a:tint val="45000"/>
                <a:satMod val="400000"/>
              </a:schemeClr>
            </a:duotone>
            <a:alphaModFix amt="35000"/>
          </a:blip>
          <a:srcRect t="15324" r="-1" b="5150"/>
          <a:stretch/>
        </p:blipFill>
        <p:spPr>
          <a:xfrm>
            <a:off x="20" y="-1"/>
            <a:ext cx="12188932" cy="6858000"/>
          </a:xfrm>
          <a:prstGeom prst="rect">
            <a:avLst/>
          </a:prstGeom>
        </p:spPr>
      </p:pic>
      <p:sp>
        <p:nvSpPr>
          <p:cNvPr id="4" name="Tytuł 3"/>
          <p:cNvSpPr>
            <a:spLocks noGrp="1"/>
          </p:cNvSpPr>
          <p:nvPr>
            <p:ph type="title"/>
          </p:nvPr>
        </p:nvSpPr>
        <p:spPr>
          <a:xfrm>
            <a:off x="643467" y="643467"/>
            <a:ext cx="7164674" cy="5571066"/>
          </a:xfrm>
        </p:spPr>
        <p:txBody>
          <a:bodyPr vert="horz" lIns="91440" tIns="45720" rIns="91440" bIns="45720" rtlCol="0" anchor="ctr">
            <a:normAutofit/>
          </a:bodyPr>
          <a:lstStyle/>
          <a:p>
            <a:r>
              <a:rPr lang="en-US" sz="6600" kern="1200" cap="all" spc="200" baseline="0">
                <a:solidFill>
                  <a:schemeClr val="tx1"/>
                </a:solidFill>
                <a:latin typeface="+mj-lt"/>
                <a:ea typeface="+mj-ea"/>
                <a:cs typeface="+mj-cs"/>
              </a:rPr>
              <a:t>Postępowanie przejściowe </a:t>
            </a:r>
          </a:p>
        </p:txBody>
      </p:sp>
      <p:sp>
        <p:nvSpPr>
          <p:cNvPr id="5" name="Symbol zastępczy tekstu 4"/>
          <p:cNvSpPr>
            <a:spLocks noGrp="1"/>
          </p:cNvSpPr>
          <p:nvPr>
            <p:ph type="body" idx="1"/>
          </p:nvPr>
        </p:nvSpPr>
        <p:spPr>
          <a:xfrm>
            <a:off x="8451608" y="643467"/>
            <a:ext cx="3096926" cy="5571066"/>
          </a:xfrm>
        </p:spPr>
        <p:txBody>
          <a:bodyPr vert="horz" lIns="91440" tIns="45720" rIns="91440" bIns="45720" rtlCol="0" anchor="ctr">
            <a:normAutofit/>
          </a:bodyPr>
          <a:lstStyle/>
          <a:p>
            <a:r>
              <a:rPr lang="en-US" sz="2000">
                <a:solidFill>
                  <a:schemeClr val="tx1"/>
                </a:solidFill>
              </a:rPr>
              <a:t>Kontrola formalna i merytoryczna, posiedzenia wyrokowe</a:t>
            </a:r>
          </a:p>
        </p:txBody>
      </p:sp>
      <p:cxnSp>
        <p:nvCxnSpPr>
          <p:cNvPr id="19" name="Straight Connector 18">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37234"/>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40607-36B4-CBE8-75D3-1DA70F701135}"/>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2F18E159-A406-8C07-C066-95D0CAF272CC}"/>
              </a:ext>
            </a:extLst>
          </p:cNvPr>
          <p:cNvSpPr>
            <a:spLocks noGrp="1"/>
          </p:cNvSpPr>
          <p:nvPr>
            <p:ph type="title"/>
          </p:nvPr>
        </p:nvSpPr>
        <p:spPr/>
        <p:txBody>
          <a:bodyPr/>
          <a:lstStyle/>
          <a:p>
            <a:r>
              <a:rPr lang="pl-PL" dirty="0"/>
              <a:t>Kontrola formalna skargi oskarżyciela</a:t>
            </a:r>
          </a:p>
        </p:txBody>
      </p:sp>
      <p:sp>
        <p:nvSpPr>
          <p:cNvPr id="8" name="Symbol zastępczy zawartości 7">
            <a:extLst>
              <a:ext uri="{FF2B5EF4-FFF2-40B4-BE49-F238E27FC236}">
                <a16:creationId xmlns:a16="http://schemas.microsoft.com/office/drawing/2014/main" id="{18D15192-272C-B123-2802-10A432A71D0B}"/>
              </a:ext>
            </a:extLst>
          </p:cNvPr>
          <p:cNvSpPr>
            <a:spLocks noGrp="1"/>
          </p:cNvSpPr>
          <p:nvPr>
            <p:ph idx="1"/>
          </p:nvPr>
        </p:nvSpPr>
        <p:spPr/>
        <p:txBody>
          <a:bodyPr>
            <a:normAutofit fontScale="92500" lnSpcReduction="1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43711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8BAA2-AED9-0E50-C1D8-DA5B6817289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FB863AB-6FA0-43CD-425F-A395FA3CB973}"/>
              </a:ext>
            </a:extLst>
          </p:cNvPr>
          <p:cNvSpPr>
            <a:spLocks noGrp="1"/>
          </p:cNvSpPr>
          <p:nvPr>
            <p:ph type="title"/>
          </p:nvPr>
        </p:nvSpPr>
        <p:spPr>
          <a:xfrm>
            <a:off x="34413" y="-213361"/>
            <a:ext cx="12123174" cy="1619373"/>
          </a:xfrm>
        </p:spPr>
        <p:txBody>
          <a:bodyPr>
            <a:normAutofit/>
          </a:bodyPr>
          <a:lstStyle/>
          <a:p>
            <a:br>
              <a:rPr lang="pl-PL" dirty="0"/>
            </a:br>
            <a:r>
              <a:rPr lang="pl-PL" dirty="0"/>
              <a:t>Kontrola formalna skargi oskarżyciela</a:t>
            </a:r>
          </a:p>
        </p:txBody>
      </p:sp>
      <p:sp>
        <p:nvSpPr>
          <p:cNvPr id="3" name="Symbol zastępczy zawartości 2">
            <a:extLst>
              <a:ext uri="{FF2B5EF4-FFF2-40B4-BE49-F238E27FC236}">
                <a16:creationId xmlns:a16="http://schemas.microsoft.com/office/drawing/2014/main" id="{FE075A25-429C-19DE-0D43-A369F179D776}"/>
              </a:ext>
            </a:extLst>
          </p:cNvPr>
          <p:cNvSpPr>
            <a:spLocks noGrp="1"/>
          </p:cNvSpPr>
          <p:nvPr>
            <p:ph idx="1"/>
          </p:nvPr>
        </p:nvSpPr>
        <p:spPr>
          <a:xfrm>
            <a:off x="294968" y="1238865"/>
            <a:ext cx="11602064" cy="5329083"/>
          </a:xfrm>
        </p:spPr>
        <p:txBody>
          <a:bodyPr>
            <a:normAutofit lnSpcReduction="1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1990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a:t>Umorzenie postępowania przygotowawczego – art. 322 k.p.k.</a:t>
            </a:r>
          </a:p>
        </p:txBody>
      </p:sp>
      <p:sp>
        <p:nvSpPr>
          <p:cNvPr id="3" name="Symbol zastępczy zawartości 2"/>
          <p:cNvSpPr>
            <a:spLocks noGrp="1"/>
          </p:cNvSpPr>
          <p:nvPr>
            <p:ph idx="1"/>
          </p:nvPr>
        </p:nvSpPr>
        <p:spPr/>
        <p:txBody>
          <a:bodyPr>
            <a:normAutofit fontScale="92500" lnSpcReduction="10000"/>
          </a:bodyPr>
          <a:lstStyle/>
          <a:p>
            <a:pPr marL="109728" indent="0" algn="just">
              <a:buNone/>
            </a:pPr>
            <a:r>
              <a:rPr lang="pl-PL" dirty="0"/>
              <a:t>jeżeli postępowanie nie dostarczyło podstaw do wniesienia aktu oskarżenia i nie zachodzą warunki określone w art. 324 (skierowanie do sądu wniosku o umorzenie postępowania wobec sprawcy, który popełnił przestępstwo w stanie niepoczytalności i orzeczenie środków zabezpieczających) </a:t>
            </a:r>
            <a:r>
              <a:rPr lang="pl-PL" b="1" dirty="0"/>
              <a:t>umarza się śledztwo (lub dochodzenie) </a:t>
            </a:r>
            <a:r>
              <a:rPr lang="pl-PL" dirty="0"/>
              <a:t>bez konieczności uprzedniego zapoznania z materiałami postępowania i jego zamknięcia. </a:t>
            </a:r>
          </a:p>
          <a:p>
            <a:pPr marL="109728" indent="0" algn="just">
              <a:buNone/>
            </a:pPr>
            <a:endParaRPr lang="pl-PL" dirty="0"/>
          </a:p>
          <a:p>
            <a:pPr algn="just"/>
            <a:r>
              <a:rPr lang="pl-PL" dirty="0">
                <a:sym typeface="Wingdings" panose="05000000000000000000" pitchFamily="2" charset="2"/>
              </a:rPr>
              <a:t>Postanowienie o umorzeniu musi zawierać:</a:t>
            </a:r>
          </a:p>
          <a:p>
            <a:pPr marL="916686" lvl="1" indent="-514350" algn="just">
              <a:buFont typeface="+mj-lt"/>
              <a:buAutoNum type="arabicPeriod"/>
            </a:pPr>
            <a:r>
              <a:rPr lang="pl-PL" dirty="0"/>
              <a:t>określenie czynu, którego postępowanie dotyczyło,</a:t>
            </a:r>
          </a:p>
          <a:p>
            <a:pPr marL="916686" lvl="1" indent="-514350" algn="just">
              <a:buFont typeface="+mj-lt"/>
              <a:buAutoNum type="arabicPeriod"/>
            </a:pPr>
            <a:r>
              <a:rPr lang="pl-PL" dirty="0"/>
              <a:t>określenie kwalifikacji prawnej czynu,</a:t>
            </a:r>
          </a:p>
          <a:p>
            <a:pPr marL="916686" lvl="1" indent="-514350" algn="just">
              <a:buFont typeface="+mj-lt"/>
              <a:buAutoNum type="arabicPeriod"/>
            </a:pPr>
            <a:r>
              <a:rPr lang="pl-PL" dirty="0"/>
              <a:t>określenie podstawy i przyczyny umorzenia, a więc wskazanie przepisu prawnego, na podstawie którego dochodzi do umorzenia, </a:t>
            </a:r>
          </a:p>
          <a:p>
            <a:pPr marL="916686" lvl="1" indent="-514350" algn="just">
              <a:buFont typeface="+mj-lt"/>
              <a:buAutoNum type="arabicPeriod"/>
            </a:pPr>
            <a:r>
              <a:rPr lang="pl-PL" dirty="0"/>
              <a:t>a jeżeli następuje w postępowaniu, w którym występuje już podejrzany, także  imię i nazwisko podejrzanego oraz - w razie potrzeby - inne dane o jego osobie o charakterze indentyfikacyjnym. </a:t>
            </a:r>
          </a:p>
          <a:p>
            <a:pPr algn="just"/>
            <a:endParaRPr lang="pl-PL" dirty="0"/>
          </a:p>
          <a:p>
            <a:pPr marL="411480" lvl="1"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1991658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4D581E-F6E5-4684-CF38-B09498B1EF8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BD5FA51-18AB-7D30-E798-C3FDB7B07D08}"/>
              </a:ext>
            </a:extLst>
          </p:cNvPr>
          <p:cNvSpPr>
            <a:spLocks noGrp="1"/>
          </p:cNvSpPr>
          <p:nvPr>
            <p:ph type="title"/>
          </p:nvPr>
        </p:nvSpPr>
        <p:spPr/>
        <p:txBody>
          <a:bodyPr>
            <a:normAutofit/>
          </a:bodyPr>
          <a:lstStyle/>
          <a:p>
            <a:r>
              <a:rPr lang="pl-PL" dirty="0"/>
              <a:t>Kontrola formalna skargi oskarżyciela</a:t>
            </a:r>
          </a:p>
        </p:txBody>
      </p:sp>
      <p:sp>
        <p:nvSpPr>
          <p:cNvPr id="3" name="Symbol zastępczy zawartości 2">
            <a:extLst>
              <a:ext uri="{FF2B5EF4-FFF2-40B4-BE49-F238E27FC236}">
                <a16:creationId xmlns:a16="http://schemas.microsoft.com/office/drawing/2014/main" id="{2A954802-7A95-C12B-BB0F-B097D1505F81}"/>
              </a:ext>
            </a:extLst>
          </p:cNvPr>
          <p:cNvSpPr>
            <a:spLocks noGrp="1"/>
          </p:cNvSpPr>
          <p:nvPr>
            <p:ph idx="1"/>
          </p:nvPr>
        </p:nvSpPr>
        <p:spPr/>
        <p:txBody>
          <a:bodyPr>
            <a:normAutofit fontScale="925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736198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AF403-BBB1-A6B0-BEDC-2F547A19E4A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F110ACD-7F79-7B60-741E-18BA92F525CC}"/>
              </a:ext>
            </a:extLst>
          </p:cNvPr>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a:extLst>
              <a:ext uri="{FF2B5EF4-FFF2-40B4-BE49-F238E27FC236}">
                <a16:creationId xmlns:a16="http://schemas.microsoft.com/office/drawing/2014/main" id="{FDC8593C-9117-C870-0801-50314C40D7F6}"/>
              </a:ext>
            </a:extLst>
          </p:cNvPr>
          <p:cNvSpPr>
            <a:spLocks noGrp="1"/>
          </p:cNvSpPr>
          <p:nvPr>
            <p:ph idx="1"/>
          </p:nvPr>
        </p:nvSpPr>
        <p:spPr>
          <a:xfrm>
            <a:off x="318977" y="2133600"/>
            <a:ext cx="11536325" cy="4160874"/>
          </a:xfrm>
        </p:spPr>
        <p:txBody>
          <a:bodyPr>
            <a:normAutofit/>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a:t>
            </a:r>
            <a:r>
              <a:rPr lang="pl-PL" b="1" dirty="0"/>
              <a:t>brak skutecznej skargi uprawnionego oskarżyciela</a:t>
            </a:r>
            <a:r>
              <a:rPr lang="pl-PL" dirty="0"/>
              <a:t>.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2606621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ADF61-9B81-093C-CADA-0A79304C955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0F028BA-CA78-D6FE-8776-04E5844CA3A6}"/>
              </a:ext>
            </a:extLst>
          </p:cNvPr>
          <p:cNvSpPr>
            <a:spLocks noGrp="1"/>
          </p:cNvSpPr>
          <p:nvPr>
            <p:ph type="title"/>
          </p:nvPr>
        </p:nvSpPr>
        <p:spPr/>
        <p:txBody>
          <a:bodyPr>
            <a:normAutofit/>
          </a:bodyPr>
          <a:lstStyle/>
          <a:p>
            <a:r>
              <a:rPr lang="pl-PL" dirty="0"/>
              <a:t>Co jeżeli prokurator nie uzupełni braków formalnych aktu oskarżenia?</a:t>
            </a:r>
          </a:p>
        </p:txBody>
      </p:sp>
      <p:sp>
        <p:nvSpPr>
          <p:cNvPr id="3" name="Symbol zastępczy zawartości 2">
            <a:extLst>
              <a:ext uri="{FF2B5EF4-FFF2-40B4-BE49-F238E27FC236}">
                <a16:creationId xmlns:a16="http://schemas.microsoft.com/office/drawing/2014/main" id="{E4B4BA2F-EC26-0E93-8115-0BA0A668E64B}"/>
              </a:ext>
            </a:extLst>
          </p:cNvPr>
          <p:cNvSpPr>
            <a:spLocks noGrp="1"/>
          </p:cNvSpPr>
          <p:nvPr>
            <p:ph idx="1"/>
          </p:nvPr>
        </p:nvSpPr>
        <p:spPr/>
        <p:txBody>
          <a:bodyPr>
            <a:normAutofit/>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1007830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04AB8-B815-462E-4094-CBCA9707FE5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1229BE3-05A8-8407-B01E-C920D236D5D5}"/>
              </a:ext>
            </a:extLst>
          </p:cNvPr>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a:extLst>
              <a:ext uri="{FF2B5EF4-FFF2-40B4-BE49-F238E27FC236}">
                <a16:creationId xmlns:a16="http://schemas.microsoft.com/office/drawing/2014/main" id="{2FEFA9D6-338F-7D94-2940-6618EBAB7865}"/>
              </a:ext>
            </a:extLst>
          </p:cNvPr>
          <p:cNvSpPr>
            <a:spLocks noGrp="1"/>
          </p:cNvSpPr>
          <p:nvPr>
            <p:ph idx="1"/>
          </p:nvPr>
        </p:nvSpPr>
        <p:spPr>
          <a:xfrm>
            <a:off x="138223" y="1244009"/>
            <a:ext cx="11950996" cy="5528931"/>
          </a:xfrm>
        </p:spPr>
        <p:txBody>
          <a:bodyPr>
            <a:normAutofit fontScale="85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a:extLst>
              <a:ext uri="{FF2B5EF4-FFF2-40B4-BE49-F238E27FC236}">
                <a16:creationId xmlns:a16="http://schemas.microsoft.com/office/drawing/2014/main" id="{5CBC2BDA-D372-F564-E7FD-3646951F81D4}"/>
              </a:ext>
            </a:extLst>
          </p:cNvPr>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a:extLst>
              <a:ext uri="{FF2B5EF4-FFF2-40B4-BE49-F238E27FC236}">
                <a16:creationId xmlns:a16="http://schemas.microsoft.com/office/drawing/2014/main" id="{375D985F-1E14-7D9F-91B5-3083866DACB5}"/>
              </a:ext>
            </a:extLst>
          </p:cNvPr>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19035957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0ADBA-4072-54F5-6D0D-C0B965F28AE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D373CE0-3C3A-7533-892E-5121E2C04386}"/>
              </a:ext>
            </a:extLst>
          </p:cNvPr>
          <p:cNvSpPr>
            <a:spLocks noGrp="1"/>
          </p:cNvSpPr>
          <p:nvPr>
            <p:ph type="title"/>
          </p:nvPr>
        </p:nvSpPr>
        <p:spPr/>
        <p:txBody>
          <a:bodyPr/>
          <a:lstStyle/>
          <a:p>
            <a:r>
              <a:rPr lang="pl-PL" dirty="0"/>
              <a:t>Skierowanie sprawy na posiedzenie</a:t>
            </a:r>
          </a:p>
        </p:txBody>
      </p:sp>
      <p:sp>
        <p:nvSpPr>
          <p:cNvPr id="3" name="Symbol zastępczy zawartości 2">
            <a:extLst>
              <a:ext uri="{FF2B5EF4-FFF2-40B4-BE49-F238E27FC236}">
                <a16:creationId xmlns:a16="http://schemas.microsoft.com/office/drawing/2014/main" id="{D1DB0E61-88B8-CAD9-B3B1-3F06A380220E}"/>
              </a:ext>
            </a:extLst>
          </p:cNvPr>
          <p:cNvSpPr>
            <a:spLocks noGrp="1"/>
          </p:cNvSpPr>
          <p:nvPr>
            <p:ph idx="1"/>
          </p:nvPr>
        </p:nvSpPr>
        <p:spPr/>
        <p:txBody>
          <a:bodyPr>
            <a:normAutofit fontScale="925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2736736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B91C9-E1F6-CDA9-2593-A99CDEAAC15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50F0DE9-93E7-71FD-C124-D638583E43AB}"/>
              </a:ext>
            </a:extLst>
          </p:cNvPr>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a:extLst>
              <a:ext uri="{FF2B5EF4-FFF2-40B4-BE49-F238E27FC236}">
                <a16:creationId xmlns:a16="http://schemas.microsoft.com/office/drawing/2014/main" id="{63D80D48-0FD9-FF2D-0CC1-D41F0C74A761}"/>
              </a:ext>
            </a:extLst>
          </p:cNvPr>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D75DECC0-863B-7FE9-5A6A-BD2556A9AEEA}"/>
              </a:ext>
            </a:extLst>
          </p:cNvPr>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16303651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86741-5071-0DF5-CD2F-0746A35385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A5054FF-0092-7EF1-5C37-7374723203ED}"/>
              </a:ext>
            </a:extLst>
          </p:cNvPr>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a:extLst>
              <a:ext uri="{FF2B5EF4-FFF2-40B4-BE49-F238E27FC236}">
                <a16:creationId xmlns:a16="http://schemas.microsoft.com/office/drawing/2014/main" id="{524EDFF6-E141-0A0A-BFE1-7DF7740ABFEE}"/>
              </a:ext>
            </a:extLst>
          </p:cNvPr>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a:extLst>
              <a:ext uri="{FF2B5EF4-FFF2-40B4-BE49-F238E27FC236}">
                <a16:creationId xmlns:a16="http://schemas.microsoft.com/office/drawing/2014/main" id="{2D5A6645-F64D-18F1-B838-EA6F426410D2}"/>
              </a:ext>
            </a:extLst>
          </p:cNvPr>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a:extLst>
              <a:ext uri="{FF2B5EF4-FFF2-40B4-BE49-F238E27FC236}">
                <a16:creationId xmlns:a16="http://schemas.microsoft.com/office/drawing/2014/main" id="{74C978A9-5F75-69D9-9AC4-5BF1DCB16F81}"/>
              </a:ext>
            </a:extLst>
          </p:cNvPr>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3221371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E4BED-3030-5FE5-EEEA-D07C06EB039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F9F2267-2D9A-0D76-34B3-A71008EAF9E1}"/>
              </a:ext>
            </a:extLst>
          </p:cNvPr>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a:extLst>
              <a:ext uri="{FF2B5EF4-FFF2-40B4-BE49-F238E27FC236}">
                <a16:creationId xmlns:a16="http://schemas.microsoft.com/office/drawing/2014/main" id="{39A57CE7-74FC-E397-450C-5BA7321961DD}"/>
              </a:ext>
            </a:extLst>
          </p:cNvPr>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BB170B2D-CAD3-08D9-CCC5-E1E9F2A1A447}"/>
              </a:ext>
            </a:extLst>
          </p:cNvPr>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3782163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CFF7A-F332-D619-7E88-1C9E64D4F53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085D79C-922C-61A2-AFE5-C78C9205864B}"/>
              </a:ext>
            </a:extLst>
          </p:cNvPr>
          <p:cNvSpPr>
            <a:spLocks noGrp="1"/>
          </p:cNvSpPr>
          <p:nvPr>
            <p:ph type="title"/>
          </p:nvPr>
        </p:nvSpPr>
        <p:spPr>
          <a:xfrm>
            <a:off x="929640" y="222885"/>
            <a:ext cx="10515600" cy="854075"/>
          </a:xfrm>
        </p:spPr>
        <p:txBody>
          <a:bodyPr>
            <a:normAutofit/>
          </a:bodyPr>
          <a:lstStyle/>
          <a:p>
            <a:r>
              <a:rPr lang="pl-PL" sz="4000" dirty="0"/>
              <a:t>Merytoryczna kontrola aktu oskarżenia – art. 344a </a:t>
            </a:r>
          </a:p>
        </p:txBody>
      </p:sp>
      <p:sp>
        <p:nvSpPr>
          <p:cNvPr id="3" name="Symbol zastępczy zawartości 2">
            <a:extLst>
              <a:ext uri="{FF2B5EF4-FFF2-40B4-BE49-F238E27FC236}">
                <a16:creationId xmlns:a16="http://schemas.microsoft.com/office/drawing/2014/main" id="{D38A32B3-6169-690C-3891-9F1939D5970B}"/>
              </a:ext>
            </a:extLst>
          </p:cNvPr>
          <p:cNvSpPr>
            <a:spLocks noGrp="1"/>
          </p:cNvSpPr>
          <p:nvPr>
            <p:ph idx="1"/>
          </p:nvPr>
        </p:nvSpPr>
        <p:spPr>
          <a:xfrm>
            <a:off x="1069847" y="1645920"/>
            <a:ext cx="10837017" cy="4705719"/>
          </a:xfrm>
        </p:spPr>
        <p:txBody>
          <a:bodyPr>
            <a:normAutofit/>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23939671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AB5195-9976-8F21-4881-AED6427A15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76ECB8-0D19-4B67-DC8C-B80A4D3290C2}"/>
              </a:ext>
            </a:extLst>
          </p:cNvPr>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a:extLst>
              <a:ext uri="{FF2B5EF4-FFF2-40B4-BE49-F238E27FC236}">
                <a16:creationId xmlns:a16="http://schemas.microsoft.com/office/drawing/2014/main" id="{74E05B20-170E-9A28-55CD-41E6D0586FC7}"/>
              </a:ext>
            </a:extLst>
          </p:cNvPr>
          <p:cNvSpPr>
            <a:spLocks noGrp="1"/>
          </p:cNvSpPr>
          <p:nvPr>
            <p:ph idx="1"/>
          </p:nvPr>
        </p:nvSpPr>
        <p:spPr/>
        <p:txBody>
          <a:bodyPr>
            <a:normAutofit/>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9361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260648"/>
            <a:ext cx="8964488" cy="1066800"/>
          </a:xfrm>
        </p:spPr>
        <p:txBody>
          <a:bodyPr>
            <a:normAutofit/>
          </a:bodyPr>
          <a:lstStyle/>
          <a:p>
            <a:pPr algn="ctr"/>
            <a:r>
              <a:rPr lang="pl-PL" sz="3200" dirty="0"/>
              <a:t>Umorzenie postępowania przygotowawczego</a:t>
            </a:r>
          </a:p>
        </p:txBody>
      </p:sp>
      <p:graphicFrame>
        <p:nvGraphicFramePr>
          <p:cNvPr id="4" name="Diagram 3"/>
          <p:cNvGraphicFramePr/>
          <p:nvPr/>
        </p:nvGraphicFramePr>
        <p:xfrm>
          <a:off x="1775520"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7427640" y="1484787"/>
            <a:ext cx="3240360" cy="2031325"/>
          </a:xfrm>
          <a:prstGeom prst="rect">
            <a:avLst/>
          </a:prstGeom>
          <a:noFill/>
        </p:spPr>
        <p:txBody>
          <a:bodyPr wrap="square" rtlCol="0">
            <a:spAutoFit/>
          </a:bodyPr>
          <a:lstStyle/>
          <a:p>
            <a:pPr marL="342900" indent="-342900" algn="just">
              <a:buAutoNum type="arabicPeriod"/>
            </a:pPr>
            <a:r>
              <a:rPr lang="pl-PL" dirty="0"/>
              <a:t>Prokurator </a:t>
            </a:r>
          </a:p>
          <a:p>
            <a:pPr marL="342900" indent="-342900" algn="just">
              <a:buAutoNum type="arabicPeriod"/>
            </a:pPr>
            <a:r>
              <a:rPr lang="pl-PL" dirty="0"/>
              <a:t>Inny organ prowadzący postępowanie</a:t>
            </a:r>
          </a:p>
          <a:p>
            <a:pPr marL="800100" lvl="1" indent="-342900" algn="just">
              <a:buFont typeface="Arial" panose="020B0604020202020204" pitchFamily="34" charset="0"/>
              <a:buChar char="•"/>
            </a:pPr>
            <a:r>
              <a:rPr lang="pl-PL" dirty="0"/>
              <a:t>Postanowienie wymaga wtedy </a:t>
            </a:r>
            <a:r>
              <a:rPr lang="pl-PL" b="1" dirty="0"/>
              <a:t>zatwierdzenia przez prokuratora </a:t>
            </a:r>
            <a:r>
              <a:rPr lang="pl-PL" dirty="0"/>
              <a:t> </a:t>
            </a:r>
          </a:p>
        </p:txBody>
      </p:sp>
      <p:sp>
        <p:nvSpPr>
          <p:cNvPr id="6" name="pole tekstowe 5"/>
          <p:cNvSpPr txBox="1"/>
          <p:nvPr/>
        </p:nvSpPr>
        <p:spPr>
          <a:xfrm>
            <a:off x="7176122" y="4139317"/>
            <a:ext cx="3236007" cy="1477328"/>
          </a:xfrm>
          <a:prstGeom prst="rect">
            <a:avLst/>
          </a:prstGeom>
          <a:noFill/>
        </p:spPr>
        <p:txBody>
          <a:bodyPr wrap="square" rtlCol="0">
            <a:spAutoFit/>
          </a:bodyPr>
          <a:lstStyle/>
          <a:p>
            <a:pPr marL="342900" indent="-342900" algn="just">
              <a:buAutoNum type="arabicPeriod"/>
            </a:pPr>
            <a:r>
              <a:rPr lang="pl-PL" dirty="0"/>
              <a:t>Prokurator – jeżeli prowadzi dochodzenie </a:t>
            </a:r>
          </a:p>
          <a:p>
            <a:pPr marL="342900" indent="-342900" algn="just">
              <a:buAutoNum type="arabicPeriod"/>
            </a:pPr>
            <a:r>
              <a:rPr lang="pl-PL" dirty="0"/>
              <a:t>Policja (inny uprawniony organ)</a:t>
            </a:r>
          </a:p>
          <a:p>
            <a:pPr algn="just"/>
            <a:endParaRPr lang="pl-PL" dirty="0"/>
          </a:p>
        </p:txBody>
      </p:sp>
      <p:cxnSp>
        <p:nvCxnSpPr>
          <p:cNvPr id="10" name="Łącznik prosty ze strzałką 9"/>
          <p:cNvCxnSpPr/>
          <p:nvPr/>
        </p:nvCxnSpPr>
        <p:spPr>
          <a:xfrm>
            <a:off x="8794123" y="5101559"/>
            <a:ext cx="0" cy="51508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7013104" y="5547859"/>
            <a:ext cx="3672408" cy="584775"/>
          </a:xfrm>
          <a:prstGeom prst="rect">
            <a:avLst/>
          </a:prstGeom>
          <a:noFill/>
        </p:spPr>
        <p:txBody>
          <a:bodyPr wrap="square" rtlCol="0">
            <a:spAutoFit/>
          </a:bodyPr>
          <a:lstStyle/>
          <a:p>
            <a:pPr algn="just"/>
            <a:r>
              <a:rPr lang="pl-PL" sz="1600" dirty="0"/>
              <a:t>Wymagane zatwierdzenie przez prokuratora </a:t>
            </a:r>
          </a:p>
        </p:txBody>
      </p:sp>
    </p:spTree>
    <p:extLst>
      <p:ext uri="{BB962C8B-B14F-4D97-AF65-F5344CB8AC3E}">
        <p14:creationId xmlns:p14="http://schemas.microsoft.com/office/powerpoint/2010/main" val="2681580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F23D2-C668-C2DC-C2F8-3673061B234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C44BB4-53C8-217D-EAE3-7D7EAD3963C9}"/>
              </a:ext>
            </a:extLst>
          </p:cNvPr>
          <p:cNvSpPr>
            <a:spLocks noGrp="1"/>
          </p:cNvSpPr>
          <p:nvPr>
            <p:ph type="title"/>
          </p:nvPr>
        </p:nvSpPr>
        <p:spPr/>
        <p:txBody>
          <a:bodyPr/>
          <a:lstStyle/>
          <a:p>
            <a:r>
              <a:rPr lang="pl-PL" dirty="0"/>
              <a:t>Zwrot sprawy prokuratorowi</a:t>
            </a:r>
          </a:p>
        </p:txBody>
      </p:sp>
      <p:sp>
        <p:nvSpPr>
          <p:cNvPr id="3" name="Symbol zastępczy zawartości 2">
            <a:extLst>
              <a:ext uri="{FF2B5EF4-FFF2-40B4-BE49-F238E27FC236}">
                <a16:creationId xmlns:a16="http://schemas.microsoft.com/office/drawing/2014/main" id="{954F8DAA-5DE7-4E9D-3775-632EF3A9FAD3}"/>
              </a:ext>
            </a:extLst>
          </p:cNvPr>
          <p:cNvSpPr>
            <a:spLocks noGrp="1"/>
          </p:cNvSpPr>
          <p:nvPr>
            <p:ph idx="1"/>
          </p:nvPr>
        </p:nvSpPr>
        <p:spPr/>
        <p:txBody>
          <a:bodyPr>
            <a:normAutofit/>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784020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0B5D9-0B2C-6011-9C8F-DC81573F75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0D7DEEA-4ADC-2734-F525-BE1938501B04}"/>
              </a:ext>
            </a:extLst>
          </p:cNvPr>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a:extLst>
              <a:ext uri="{FF2B5EF4-FFF2-40B4-BE49-F238E27FC236}">
                <a16:creationId xmlns:a16="http://schemas.microsoft.com/office/drawing/2014/main" id="{F7689E8B-04D5-C89B-66CD-B1E4A83EFC09}"/>
              </a:ext>
            </a:extLst>
          </p:cNvPr>
          <p:cNvSpPr>
            <a:spLocks noGrp="1"/>
          </p:cNvSpPr>
          <p:nvPr>
            <p:ph idx="1"/>
          </p:nvPr>
        </p:nvSpPr>
        <p:spPr>
          <a:xfrm>
            <a:off x="589935" y="1248697"/>
            <a:ext cx="11208775" cy="5181599"/>
          </a:xfrm>
        </p:spPr>
        <p:txBody>
          <a:bodyPr>
            <a:normAutofit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30305412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351E9-55FE-ACEA-D962-2749E096AD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26517BD-98CF-F5CA-4774-29771FA64258}"/>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24DBE74E-CA21-C6BF-882A-40CE0C5168C2}"/>
              </a:ext>
            </a:extLst>
          </p:cNvPr>
          <p:cNvSpPr>
            <a:spLocks noGrp="1"/>
          </p:cNvSpPr>
          <p:nvPr>
            <p:ph idx="1"/>
          </p:nvPr>
        </p:nvSpPr>
        <p:spPr/>
        <p:txBody>
          <a:bodyPr/>
          <a:lstStyle/>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23774102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FD517-43B8-EC47-A3B2-0BBB5F4FB1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2F36E91-0827-2D0F-0908-737D88CC0C40}"/>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5218438-37AA-4690-EBA3-331EA8E61760}"/>
              </a:ext>
            </a:extLst>
          </p:cNvPr>
          <p:cNvSpPr>
            <a:spLocks noGrp="1"/>
          </p:cNvSpPr>
          <p:nvPr>
            <p:ph idx="1"/>
          </p:nvPr>
        </p:nvSpPr>
        <p:spPr/>
        <p:txBody>
          <a:bodyPr>
            <a:normAutofit lnSpcReduction="1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34076453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1680F-B326-91BA-12AB-0C4619BFEF64}"/>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4ACFB4E2-6432-1A20-F672-BA0A02BCBF46}"/>
              </a:ext>
            </a:extLst>
          </p:cNvPr>
          <p:cNvSpPr>
            <a:spLocks noGrp="1"/>
          </p:cNvSpPr>
          <p:nvPr>
            <p:ph type="title"/>
          </p:nvPr>
        </p:nvSpPr>
        <p:spPr/>
        <p:txBody>
          <a:bodyPr/>
          <a:lstStyle/>
          <a:p>
            <a:r>
              <a:rPr lang="pl-PL" dirty="0"/>
              <a:t>Posiedzenia wyrokowe</a:t>
            </a:r>
          </a:p>
        </p:txBody>
      </p:sp>
      <p:sp>
        <p:nvSpPr>
          <p:cNvPr id="8" name="Symbol zastępczy zawartości 7">
            <a:extLst>
              <a:ext uri="{FF2B5EF4-FFF2-40B4-BE49-F238E27FC236}">
                <a16:creationId xmlns:a16="http://schemas.microsoft.com/office/drawing/2014/main" id="{C67BBD95-92D6-E1F6-EC0C-EFB644F552A3}"/>
              </a:ext>
            </a:extLst>
          </p:cNvPr>
          <p:cNvSpPr>
            <a:spLocks noGrp="1"/>
          </p:cNvSpPr>
          <p:nvPr>
            <p:ph idx="1"/>
          </p:nvPr>
        </p:nvSpPr>
        <p:spPr/>
        <p:txBody>
          <a:bodyPr>
            <a:normAutofit lnSpcReduction="1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36182930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F1C8E-3868-ED36-C08C-6FEB0B085FB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5800DC9-6CE9-C451-51AD-DFF01A278858}"/>
              </a:ext>
            </a:extLst>
          </p:cNvPr>
          <p:cNvSpPr>
            <a:spLocks noGrp="1"/>
          </p:cNvSpPr>
          <p:nvPr>
            <p:ph type="title"/>
          </p:nvPr>
        </p:nvSpPr>
        <p:spPr/>
        <p:txBody>
          <a:bodyPr/>
          <a:lstStyle/>
          <a:p>
            <a:r>
              <a:rPr lang="pl-PL" dirty="0"/>
              <a:t>Posiedzenia wyrokowe</a:t>
            </a:r>
          </a:p>
        </p:txBody>
      </p:sp>
      <p:sp>
        <p:nvSpPr>
          <p:cNvPr id="3" name="Symbol zastępczy zawartości 2">
            <a:extLst>
              <a:ext uri="{FF2B5EF4-FFF2-40B4-BE49-F238E27FC236}">
                <a16:creationId xmlns:a16="http://schemas.microsoft.com/office/drawing/2014/main" id="{D0C15637-D026-8B81-BDE4-1F17E57485B3}"/>
              </a:ext>
            </a:extLst>
          </p:cNvPr>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443673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D47A4-DF03-DAAA-E9C8-0C82AB36EFC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4F25A5C-3865-B7F7-62A7-4375F43DB5C0}"/>
              </a:ext>
            </a:extLst>
          </p:cNvPr>
          <p:cNvSpPr>
            <a:spLocks noGrp="1"/>
          </p:cNvSpPr>
          <p:nvPr>
            <p:ph type="title"/>
          </p:nvPr>
        </p:nvSpPr>
        <p:spPr/>
        <p:txBody>
          <a:bodyPr/>
          <a:lstStyle/>
          <a:p>
            <a:r>
              <a:rPr lang="pl-PL" dirty="0"/>
              <a:t>Warunkowe umorzenie postępowania</a:t>
            </a:r>
          </a:p>
        </p:txBody>
      </p:sp>
      <p:sp>
        <p:nvSpPr>
          <p:cNvPr id="3" name="Symbol zastępczy zawartości 2">
            <a:extLst>
              <a:ext uri="{FF2B5EF4-FFF2-40B4-BE49-F238E27FC236}">
                <a16:creationId xmlns:a16="http://schemas.microsoft.com/office/drawing/2014/main" id="{23855A58-2765-BE1E-0249-47DC90A181AA}"/>
              </a:ext>
            </a:extLst>
          </p:cNvPr>
          <p:cNvSpPr>
            <a:spLocks noGrp="1"/>
          </p:cNvSpPr>
          <p:nvPr>
            <p:ph idx="1"/>
          </p:nvPr>
        </p:nvSpPr>
        <p:spPr/>
        <p:txBody>
          <a:bodyPr>
            <a:normAutofit fontScale="85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66064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F5E997-6386-1AF0-620F-76A873E4479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0A472B7-4F7B-7C5C-6635-8A17E6C217BC}"/>
              </a:ext>
            </a:extLst>
          </p:cNvPr>
          <p:cNvSpPr>
            <a:spLocks noGrp="1"/>
          </p:cNvSpPr>
          <p:nvPr>
            <p:ph type="title"/>
          </p:nvPr>
        </p:nvSpPr>
        <p:spPr/>
        <p:txBody>
          <a:bodyPr/>
          <a:lstStyle/>
          <a:p>
            <a:r>
              <a:rPr lang="pl-PL" dirty="0"/>
              <a:t>Warunkowe umorzenie postępowania </a:t>
            </a:r>
          </a:p>
        </p:txBody>
      </p:sp>
      <p:sp>
        <p:nvSpPr>
          <p:cNvPr id="3" name="Symbol zastępczy zawartości 2">
            <a:extLst>
              <a:ext uri="{FF2B5EF4-FFF2-40B4-BE49-F238E27FC236}">
                <a16:creationId xmlns:a16="http://schemas.microsoft.com/office/drawing/2014/main" id="{A0674424-87A9-9A98-5A0D-3A78EAE5E926}"/>
              </a:ext>
            </a:extLst>
          </p:cNvPr>
          <p:cNvSpPr>
            <a:spLocks noGrp="1"/>
          </p:cNvSpPr>
          <p:nvPr>
            <p:ph idx="1"/>
          </p:nvPr>
        </p:nvSpPr>
        <p:spPr/>
        <p:txBody>
          <a:bodyPr>
            <a:normAutofit fontScale="775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naprawienia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4257221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DA31-7C27-AF84-0C89-43348EFE50A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27CBF76-B39C-1A88-9A5C-C4F76803569B}"/>
              </a:ext>
            </a:extLst>
          </p:cNvPr>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a:extLst>
              <a:ext uri="{FF2B5EF4-FFF2-40B4-BE49-F238E27FC236}">
                <a16:creationId xmlns:a16="http://schemas.microsoft.com/office/drawing/2014/main" id="{38686951-AC71-02AE-663B-64EE15C9B2E6}"/>
              </a:ext>
            </a:extLst>
          </p:cNvPr>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a:extLst>
              <a:ext uri="{FF2B5EF4-FFF2-40B4-BE49-F238E27FC236}">
                <a16:creationId xmlns:a16="http://schemas.microsoft.com/office/drawing/2014/main" id="{311A32FB-FAE0-0211-B3A4-3BFFBE9FFBA9}"/>
              </a:ext>
            </a:extLst>
          </p:cNvPr>
          <p:cNvSpPr>
            <a:spLocks noGrp="1"/>
          </p:cNvSpPr>
          <p:nvPr>
            <p:ph sz="half" idx="2"/>
          </p:nvPr>
        </p:nvSpPr>
        <p:spPr>
          <a:xfrm>
            <a:off x="340242" y="2389476"/>
            <a:ext cx="5029200" cy="4170811"/>
          </a:xfrm>
        </p:spPr>
        <p:txBody>
          <a:bodyPr>
            <a:normAutofit fontScale="925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a:extLst>
              <a:ext uri="{FF2B5EF4-FFF2-40B4-BE49-F238E27FC236}">
                <a16:creationId xmlns:a16="http://schemas.microsoft.com/office/drawing/2014/main" id="{1AE89A07-9C2B-2FE6-E188-E74F1CEFC25F}"/>
              </a:ext>
            </a:extLst>
          </p:cNvPr>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a:extLst>
              <a:ext uri="{FF2B5EF4-FFF2-40B4-BE49-F238E27FC236}">
                <a16:creationId xmlns:a16="http://schemas.microsoft.com/office/drawing/2014/main" id="{938D6A4B-3E49-7B90-B48B-E87AE5225E9F}"/>
              </a:ext>
            </a:extLst>
          </p:cNvPr>
          <p:cNvSpPr>
            <a:spLocks noGrp="1"/>
          </p:cNvSpPr>
          <p:nvPr>
            <p:ph sz="quarter" idx="4"/>
          </p:nvPr>
        </p:nvSpPr>
        <p:spPr>
          <a:xfrm>
            <a:off x="6815469" y="2389476"/>
            <a:ext cx="5039831" cy="4170811"/>
          </a:xfrm>
        </p:spPr>
        <p:txBody>
          <a:bodyPr>
            <a:normAutofit fontScale="925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182215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4131A-E276-A11F-DA37-E42E4EE69896}"/>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3CE95AF0-0B06-4509-12AA-4D610FA12647}"/>
              </a:ext>
            </a:extLst>
          </p:cNvPr>
          <p:cNvSpPr>
            <a:spLocks noGrp="1"/>
          </p:cNvSpPr>
          <p:nvPr>
            <p:ph type="title"/>
          </p:nvPr>
        </p:nvSpPr>
        <p:spPr/>
        <p:txBody>
          <a:bodyPr/>
          <a:lstStyle/>
          <a:p>
            <a:r>
              <a:rPr lang="pl-PL" dirty="0"/>
              <a:t>Skazanie bez rozprawy </a:t>
            </a:r>
          </a:p>
        </p:txBody>
      </p:sp>
      <p:sp>
        <p:nvSpPr>
          <p:cNvPr id="8" name="Symbol zastępczy zawartości 7">
            <a:extLst>
              <a:ext uri="{FF2B5EF4-FFF2-40B4-BE49-F238E27FC236}">
                <a16:creationId xmlns:a16="http://schemas.microsoft.com/office/drawing/2014/main" id="{1EE6E298-AAD4-E08F-6638-AFF8B8A57E41}"/>
              </a:ext>
            </a:extLst>
          </p:cNvPr>
          <p:cNvSpPr>
            <a:spLocks noGrp="1"/>
          </p:cNvSpPr>
          <p:nvPr>
            <p:ph idx="1"/>
          </p:nvPr>
        </p:nvSpPr>
        <p:spPr/>
        <p:txBody>
          <a:bodyPr>
            <a:normAutofit fontScale="77500" lnSpcReduction="20000"/>
          </a:bodyPr>
          <a:lstStyle/>
          <a:p>
            <a:pPr algn="just"/>
            <a:r>
              <a:rPr lang="pl-PL" dirty="0"/>
              <a:t>Uwzględnienie wniosku o skazanie bez rozprawy jest możliwe tylko wtedy, </a:t>
            </a:r>
            <a:r>
              <a:rPr lang="pl-PL" b="1" dirty="0"/>
              <a:t>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b="1"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7247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7488" y="188640"/>
            <a:ext cx="9036496" cy="1066800"/>
          </a:xfrm>
        </p:spPr>
        <p:txBody>
          <a:bodyPr>
            <a:normAutofit fontScale="90000"/>
          </a:bodyPr>
          <a:lstStyle/>
          <a:p>
            <a:r>
              <a:rPr lang="pl-PL" dirty="0"/>
              <a:t>Umorzenie postępowania przygotowawczego – „zwykłe”</a:t>
            </a:r>
          </a:p>
        </p:txBody>
      </p:sp>
      <p:sp>
        <p:nvSpPr>
          <p:cNvPr id="3" name="Symbol zastępczy zawartości 2"/>
          <p:cNvSpPr>
            <a:spLocks noGrp="1"/>
          </p:cNvSpPr>
          <p:nvPr>
            <p:ph idx="1"/>
          </p:nvPr>
        </p:nvSpPr>
        <p:spPr>
          <a:xfrm>
            <a:off x="629138" y="1420282"/>
            <a:ext cx="10753195" cy="5013176"/>
          </a:xfrm>
        </p:spPr>
        <p:txBody>
          <a:bodyPr>
            <a:normAutofit/>
          </a:bodyPr>
          <a:lstStyle/>
          <a:p>
            <a:pPr marL="109728" indent="0" algn="ctr">
              <a:buNone/>
            </a:pPr>
            <a:r>
              <a:rPr lang="pl-PL" b="1" u="sng" dirty="0"/>
              <a:t>Przesłanki umorzenia: </a:t>
            </a:r>
          </a:p>
          <a:p>
            <a:pPr marL="109728" indent="0" algn="just">
              <a:buNone/>
            </a:pPr>
            <a:r>
              <a:rPr lang="pl-PL" sz="1900" dirty="0"/>
              <a:t>Postępowanie nie dostarczyło podstaw do wniesienia aktu oskarżenia i nie istnieją podstawy do zastosowania środków zabezpieczających. </a:t>
            </a:r>
          </a:p>
          <a:p>
            <a:pPr marL="109728" indent="0" algn="just">
              <a:buNone/>
            </a:pPr>
            <a:endParaRPr lang="pl-PL" dirty="0"/>
          </a:p>
          <a:p>
            <a:pPr marL="624078" indent="-514350" algn="just">
              <a:buFont typeface="+mj-lt"/>
              <a:buAutoNum type="arabicPeriod"/>
            </a:pPr>
            <a:r>
              <a:rPr lang="pl-PL" dirty="0"/>
              <a:t>Zachodzi negatywna przesłanka procesowa – art. 17 § 1 k.p.k.</a:t>
            </a:r>
          </a:p>
          <a:p>
            <a:pPr marL="624078" indent="-514350" algn="just">
              <a:buFont typeface="+mj-lt"/>
              <a:buAutoNum type="arabicPeriod"/>
            </a:pPr>
            <a:r>
              <a:rPr lang="pl-PL" dirty="0"/>
              <a:t>Art. 11 § 1 – tzw. umorzenie absorpcyjne </a:t>
            </a:r>
          </a:p>
          <a:p>
            <a:pPr marL="624078" indent="-514350" algn="just">
              <a:buFont typeface="+mj-lt"/>
              <a:buAutoNum type="arabicPeriod"/>
            </a:pPr>
            <a:r>
              <a:rPr lang="pl-PL" dirty="0"/>
              <a:t>Inna podstawa np. abolicja, art. 62a ustawy o przeciwdziałaniu narkomanii</a:t>
            </a:r>
          </a:p>
          <a:p>
            <a:pPr marL="109728" indent="0" algn="just">
              <a:buNone/>
            </a:pPr>
            <a:endParaRPr lang="pl-PL" dirty="0"/>
          </a:p>
          <a:p>
            <a:pPr marL="109728" indent="0" algn="just">
              <a:buNone/>
            </a:pPr>
            <a:r>
              <a:rPr lang="pl-PL" dirty="0"/>
              <a:t>Umorzenie postępowania może nastąpić zarówno w fazie </a:t>
            </a:r>
            <a:r>
              <a:rPr lang="pl-PL" i="1" dirty="0"/>
              <a:t>in rem </a:t>
            </a:r>
            <a:r>
              <a:rPr lang="pl-PL" dirty="0"/>
              <a:t>jak i </a:t>
            </a:r>
            <a:r>
              <a:rPr lang="pl-PL" i="1" dirty="0"/>
              <a:t>in personam </a:t>
            </a:r>
          </a:p>
          <a:p>
            <a:pPr marL="402336" lvl="1" indent="0" algn="just">
              <a:buNone/>
            </a:pPr>
            <a:r>
              <a:rPr lang="pl-PL" dirty="0"/>
              <a:t>Istotne konsekwencje prawne w zależności od stadium postępowania, w którym doszło do umorzenia </a:t>
            </a:r>
          </a:p>
          <a:p>
            <a:pPr marL="402336" lvl="1" indent="0" algn="just">
              <a:buNone/>
            </a:pPr>
            <a:r>
              <a:rPr lang="pl-PL" dirty="0"/>
              <a:t>Por. art. 327 § 1 i 2 oraz 328 </a:t>
            </a:r>
          </a:p>
        </p:txBody>
      </p:sp>
    </p:spTree>
    <p:extLst>
      <p:ext uri="{BB962C8B-B14F-4D97-AF65-F5344CB8AC3E}">
        <p14:creationId xmlns:p14="http://schemas.microsoft.com/office/powerpoint/2010/main" val="36668234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3F75F-707C-1F42-E320-AE2F46FE478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A9B2BBB-32B0-5919-2517-409EACAE1279}"/>
              </a:ext>
            </a:extLst>
          </p:cNvPr>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F690EF91-4623-8362-CF89-9064E8886DAA}"/>
              </a:ext>
            </a:extLst>
          </p:cNvPr>
          <p:cNvSpPr>
            <a:spLocks noGrp="1"/>
          </p:cNvSpPr>
          <p:nvPr>
            <p:ph idx="1"/>
          </p:nvPr>
        </p:nvSpPr>
        <p:spPr>
          <a:xfrm>
            <a:off x="334297" y="1700981"/>
            <a:ext cx="10793951" cy="4984953"/>
          </a:xfrm>
        </p:spPr>
        <p:txBody>
          <a:bodyPr>
            <a:normAutofit lnSpcReduction="1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18609322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E1E53-01B2-8B1E-E178-33BDA9F94AF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FA39112-3AF6-3D2F-0DB0-8006B9B97ACC}"/>
              </a:ext>
            </a:extLst>
          </p:cNvPr>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352F29FF-493A-4069-A4D9-57A4D15C9927}"/>
              </a:ext>
            </a:extLst>
          </p:cNvPr>
          <p:cNvSpPr>
            <a:spLocks noGrp="1"/>
          </p:cNvSpPr>
          <p:nvPr>
            <p:ph idx="1"/>
          </p:nvPr>
        </p:nvSpPr>
        <p:spPr>
          <a:xfrm>
            <a:off x="334297" y="1654079"/>
            <a:ext cx="10793951" cy="4943365"/>
          </a:xfrm>
        </p:spPr>
        <p:txBody>
          <a:bodyPr>
            <a:normAutofit lnSpcReduction="1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314452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27F60-25DA-ABE2-B343-01F9F7D13089}"/>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5274AE9-BF63-F6A7-3B7F-27772FC9BE95}"/>
              </a:ext>
            </a:extLst>
          </p:cNvPr>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a:extLst>
              <a:ext uri="{FF2B5EF4-FFF2-40B4-BE49-F238E27FC236}">
                <a16:creationId xmlns:a16="http://schemas.microsoft.com/office/drawing/2014/main" id="{EEBE457E-1911-6FEA-E8DC-1593CE16DA85}"/>
              </a:ext>
            </a:extLst>
          </p:cNvPr>
          <p:cNvSpPr>
            <a:spLocks noGrp="1"/>
          </p:cNvSpPr>
          <p:nvPr>
            <p:ph idx="1"/>
          </p:nvPr>
        </p:nvSpPr>
        <p:spPr>
          <a:xfrm>
            <a:off x="344129" y="1636777"/>
            <a:ext cx="10784120" cy="5117984"/>
          </a:xfrm>
        </p:spPr>
        <p:txBody>
          <a:bodyPr>
            <a:normAutofit/>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18136741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7ED92-92EB-D0C4-4D0F-637E055EFFD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A77C013-44F4-CD1F-67A7-BB8B084D6BCA}"/>
              </a:ext>
            </a:extLst>
          </p:cNvPr>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a:extLst>
              <a:ext uri="{FF2B5EF4-FFF2-40B4-BE49-F238E27FC236}">
                <a16:creationId xmlns:a16="http://schemas.microsoft.com/office/drawing/2014/main" id="{FF77BE49-F805-D38F-44FB-31EEB1DC4A5C}"/>
              </a:ext>
            </a:extLst>
          </p:cNvPr>
          <p:cNvSpPr>
            <a:spLocks noGrp="1"/>
          </p:cNvSpPr>
          <p:nvPr>
            <p:ph idx="1"/>
          </p:nvPr>
        </p:nvSpPr>
        <p:spPr>
          <a:xfrm>
            <a:off x="285135" y="1268361"/>
            <a:ext cx="11661059" cy="5476568"/>
          </a:xfrm>
        </p:spPr>
        <p:txBody>
          <a:bodyPr>
            <a:normAutofit fontScale="925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14904868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E40329-16A9-DCDB-F2CA-CE0D59209A2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BA9B3D5-9CB0-93EF-7F9E-5D435A8B021E}"/>
              </a:ext>
            </a:extLst>
          </p:cNvPr>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a:extLst>
              <a:ext uri="{FF2B5EF4-FFF2-40B4-BE49-F238E27FC236}">
                <a16:creationId xmlns:a16="http://schemas.microsoft.com/office/drawing/2014/main" id="{E76226C8-5519-0672-3CB1-08444148F255}"/>
              </a:ext>
            </a:extLst>
          </p:cNvPr>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a:extLst>
              <a:ext uri="{FF2B5EF4-FFF2-40B4-BE49-F238E27FC236}">
                <a16:creationId xmlns:a16="http://schemas.microsoft.com/office/drawing/2014/main" id="{13359890-EF5B-8F86-51B4-68D8A6104C9A}"/>
              </a:ext>
            </a:extLst>
          </p:cNvPr>
          <p:cNvSpPr>
            <a:spLocks noGrp="1"/>
          </p:cNvSpPr>
          <p:nvPr>
            <p:ph sz="half" idx="2"/>
          </p:nvPr>
        </p:nvSpPr>
        <p:spPr>
          <a:xfrm>
            <a:off x="475420" y="2610211"/>
            <a:ext cx="4578361" cy="4247789"/>
          </a:xfrm>
        </p:spPr>
        <p:txBody>
          <a:bodyPr>
            <a:normAutofit fontScale="9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a:extLst>
              <a:ext uri="{FF2B5EF4-FFF2-40B4-BE49-F238E27FC236}">
                <a16:creationId xmlns:a16="http://schemas.microsoft.com/office/drawing/2014/main" id="{1D5E3E0A-0BEB-A628-5C88-4A6E0817F112}"/>
              </a:ext>
            </a:extLst>
          </p:cNvPr>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a:extLst>
              <a:ext uri="{FF2B5EF4-FFF2-40B4-BE49-F238E27FC236}">
                <a16:creationId xmlns:a16="http://schemas.microsoft.com/office/drawing/2014/main" id="{A5399787-0ED3-41DC-E3E6-E318A112037F}"/>
              </a:ext>
            </a:extLst>
          </p:cNvPr>
          <p:cNvSpPr>
            <a:spLocks noGrp="1"/>
          </p:cNvSpPr>
          <p:nvPr>
            <p:ph sz="quarter" idx="4"/>
          </p:nvPr>
        </p:nvSpPr>
        <p:spPr>
          <a:xfrm>
            <a:off x="6060558" y="2545738"/>
            <a:ext cx="5816009" cy="4025182"/>
          </a:xfrm>
        </p:spPr>
        <p:txBody>
          <a:bodyPr>
            <a:normAutofit fontScale="925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11743569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CE3C6-CE41-59A8-272C-8236D2EBA40D}"/>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C48C6601-7849-92C2-1825-B96AF29C21D1}"/>
              </a:ext>
            </a:extLst>
          </p:cNvPr>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a:extLst>
              <a:ext uri="{FF2B5EF4-FFF2-40B4-BE49-F238E27FC236}">
                <a16:creationId xmlns:a16="http://schemas.microsoft.com/office/drawing/2014/main" id="{D52AFC27-444F-AFB0-4361-0046221A88F1}"/>
              </a:ext>
            </a:extLst>
          </p:cNvPr>
          <p:cNvSpPr>
            <a:spLocks noGrp="1"/>
          </p:cNvSpPr>
          <p:nvPr>
            <p:ph idx="1"/>
          </p:nvPr>
        </p:nvSpPr>
        <p:spPr>
          <a:xfrm>
            <a:off x="106287" y="1609344"/>
            <a:ext cx="11908732" cy="5165082"/>
          </a:xfrm>
        </p:spPr>
        <p:txBody>
          <a:bodyPr>
            <a:normAutofit fontScale="92500" lnSpcReduction="1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7609901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709C7-778C-47E3-6B4D-9A30E6EEE04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7292C2B-C633-B9B6-3ACF-C0299532521A}"/>
              </a:ext>
            </a:extLst>
          </p:cNvPr>
          <p:cNvSpPr>
            <a:spLocks noGrp="1"/>
          </p:cNvSpPr>
          <p:nvPr>
            <p:ph type="title"/>
          </p:nvPr>
        </p:nvSpPr>
        <p:spPr/>
        <p:txBody>
          <a:bodyPr>
            <a:normAutofit/>
          </a:bodyPr>
          <a:lstStyle/>
          <a:p>
            <a:r>
              <a:rPr lang="pl-PL" dirty="0"/>
              <a:t>Tryby konsensualne – korzyści dla oskarżonego </a:t>
            </a:r>
          </a:p>
        </p:txBody>
      </p:sp>
      <p:sp>
        <p:nvSpPr>
          <p:cNvPr id="3" name="Symbol zastępczy zawartości 2">
            <a:extLst>
              <a:ext uri="{FF2B5EF4-FFF2-40B4-BE49-F238E27FC236}">
                <a16:creationId xmlns:a16="http://schemas.microsoft.com/office/drawing/2014/main" id="{56002D0F-B76E-B75E-9D90-C8E429DC0D3C}"/>
              </a:ext>
            </a:extLst>
          </p:cNvPr>
          <p:cNvSpPr>
            <a:spLocks noGrp="1"/>
          </p:cNvSpPr>
          <p:nvPr>
            <p:ph idx="1"/>
          </p:nvPr>
        </p:nvSpPr>
        <p:spPr/>
        <p:txBody>
          <a:bodyPr>
            <a:normAutofit/>
          </a:bodyPr>
          <a:lstStyle/>
          <a:p>
            <a:pPr algn="just"/>
            <a:r>
              <a:rPr lang="pl-PL" dirty="0"/>
              <a:t>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14415044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11797-4290-25AD-775A-E11DF8A4FCD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A0D1AE0-5A0C-BF12-4950-6D65050317B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9CE2264-98B9-EE7D-51B9-FE50338E3196}"/>
              </a:ext>
            </a:extLst>
          </p:cNvPr>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30208238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1CFAC-A173-4CD8-BD27-AA98EFA00F62}"/>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50430456-85C8-427B-9B46-E4486CEB9781}"/>
              </a:ext>
            </a:extLst>
          </p:cNvPr>
          <p:cNvSpPr>
            <a:spLocks noGrp="1"/>
          </p:cNvSpPr>
          <p:nvPr>
            <p:ph idx="1"/>
          </p:nvPr>
        </p:nvSpPr>
        <p:spPr>
          <a:xfrm>
            <a:off x="838200" y="1426029"/>
            <a:ext cx="10515600" cy="4750934"/>
          </a:xfrm>
        </p:spPr>
        <p:txBody>
          <a:bodyPr>
            <a:normAutofit/>
          </a:bodyPr>
          <a:lstStyle/>
          <a:p>
            <a:pPr algn="just"/>
            <a:r>
              <a:rPr lang="pl-PL" dirty="0"/>
              <a:t>Prokurator złożył wniosek o warunkowe umorzenie postępowania do Sądu Rejonowego dla Wrocławia – Śródmieścia przeciwko Mariuszowi J., podejrzanemu o czyn z art. 279 § 1 k.k. Sąd, na posiedzeniu, podjął decyzję o nieuwzględnieniu wniosku i skierował sprawę na rozprawę. Po przeprowadzeniu przewodu sądowego i uprzedzeniu o możliwości zmiany kwalifikacji prawnej czynu (art. 399 k.p.k.) sąd umorzył warunkowo postępowanie wyrokiem, stwierdzając że oskarżony popełnił przestępstwo z art. 278 § 1 k.k.</a:t>
            </a:r>
          </a:p>
          <a:p>
            <a:pPr marL="514350" indent="-514350" algn="just">
              <a:buAutoNum type="arabicPeriod"/>
            </a:pPr>
            <a:r>
              <a:rPr lang="pl-PL" b="1" dirty="0"/>
              <a:t>Oceń prawidłowość pierwotnie złożonego wniosku przez prokuratora.</a:t>
            </a:r>
          </a:p>
          <a:p>
            <a:pPr marL="514350" indent="-514350">
              <a:buAutoNum type="arabicPeriod"/>
            </a:pPr>
            <a:r>
              <a:rPr lang="pl-PL" b="1" dirty="0"/>
              <a:t>Jakich czynności powinien dokonać prokurator po nieuwzględnieniu wniosku przez sąd?</a:t>
            </a:r>
          </a:p>
          <a:p>
            <a:pPr marL="514350" indent="-514350">
              <a:buAutoNum type="arabicPeriod"/>
            </a:pPr>
            <a:r>
              <a:rPr lang="pl-PL" b="1" dirty="0"/>
              <a:t>Czy sąd mógł warunkowo umorzyć postępowanie?</a:t>
            </a:r>
          </a:p>
        </p:txBody>
      </p:sp>
    </p:spTree>
    <p:extLst>
      <p:ext uri="{BB962C8B-B14F-4D97-AF65-F5344CB8AC3E}">
        <p14:creationId xmlns:p14="http://schemas.microsoft.com/office/powerpoint/2010/main" val="4449970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88671C-CA2A-4FCA-94D0-C834945281C7}"/>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2A478B00-4CCC-4298-8873-D3A00448DC71}"/>
              </a:ext>
            </a:extLst>
          </p:cNvPr>
          <p:cNvSpPr>
            <a:spLocks noGrp="1"/>
          </p:cNvSpPr>
          <p:nvPr>
            <p:ph idx="1"/>
          </p:nvPr>
        </p:nvSpPr>
        <p:spPr/>
        <p:txBody>
          <a:bodyPr/>
          <a:lstStyle/>
          <a:p>
            <a:pPr algn="just"/>
            <a:r>
              <a:rPr lang="pl-PL" dirty="0"/>
              <a:t>Do Sądu Rejonowego dla Wrocławia – Śródmieścia wpłynął akt oskarżenia wraz z wnioskiem o skazanie bez rozprawy jako załącznikiem (art. 335 § 2 k.p.k.). Upoważniony sędzia, dokonując kontroli formalnej aktu oskarżenia, zauważył, że nie zawiera on listy osób, których wezwania oskarżyciel żąda oraz listy dowodów do przeprowadzenia na rozprawie. W tej sytuacji zarządzeniem wezwał prokuratora do uzupełnienia braków formalnych aktu oskarżenia.</a:t>
            </a:r>
          </a:p>
          <a:p>
            <a:pPr algn="just"/>
            <a:endParaRPr lang="pl-PL" dirty="0"/>
          </a:p>
          <a:p>
            <a:pPr algn="just"/>
            <a:r>
              <a:rPr lang="pl-PL" b="1" dirty="0"/>
              <a:t>Oceń postępowanie sędziego.</a:t>
            </a:r>
          </a:p>
        </p:txBody>
      </p:sp>
    </p:spTree>
    <p:extLst>
      <p:ext uri="{BB962C8B-B14F-4D97-AF65-F5344CB8AC3E}">
        <p14:creationId xmlns:p14="http://schemas.microsoft.com/office/powerpoint/2010/main" val="205753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12893" y="139222"/>
            <a:ext cx="10972800" cy="1143000"/>
          </a:xfrm>
        </p:spPr>
        <p:txBody>
          <a:bodyPr/>
          <a:lstStyle/>
          <a:p>
            <a:r>
              <a:rPr lang="pl-PL" dirty="0"/>
              <a:t>Tzw. umorzenie rejestrowe </a:t>
            </a:r>
          </a:p>
        </p:txBody>
      </p:sp>
      <p:sp>
        <p:nvSpPr>
          <p:cNvPr id="3" name="Symbol zastępczy zawartości 2"/>
          <p:cNvSpPr>
            <a:spLocks noGrp="1"/>
          </p:cNvSpPr>
          <p:nvPr>
            <p:ph idx="1"/>
          </p:nvPr>
        </p:nvSpPr>
        <p:spPr>
          <a:xfrm>
            <a:off x="288758" y="900881"/>
            <a:ext cx="11760629" cy="5589239"/>
          </a:xfrm>
        </p:spPr>
        <p:txBody>
          <a:bodyPr>
            <a:noAutofit/>
          </a:bodyPr>
          <a:lstStyle/>
          <a:p>
            <a:pPr algn="just"/>
            <a:r>
              <a:rPr lang="pl-PL" sz="1600" dirty="0"/>
              <a:t>Szczególny sposób zakończenia </a:t>
            </a:r>
            <a:r>
              <a:rPr lang="pl-PL" sz="1600" b="1" dirty="0"/>
              <a:t>dochodzenia </a:t>
            </a:r>
            <a:r>
              <a:rPr lang="pl-PL" sz="1600" dirty="0">
                <a:sym typeface="Wingdings" panose="05000000000000000000" pitchFamily="2" charset="2"/>
              </a:rPr>
              <a:t> </a:t>
            </a:r>
            <a:r>
              <a:rPr lang="pl-PL" sz="1600" b="1" dirty="0">
                <a:solidFill>
                  <a:srgbClr val="FF0000"/>
                </a:solidFill>
                <a:sym typeface="Wingdings" panose="05000000000000000000" pitchFamily="2" charset="2"/>
              </a:rPr>
              <a:t>niedopuszczalny w śledztwie</a:t>
            </a:r>
          </a:p>
          <a:p>
            <a:pPr algn="just"/>
            <a:r>
              <a:rPr lang="pl-PL" sz="1600" dirty="0">
                <a:sym typeface="Wingdings" panose="05000000000000000000" pitchFamily="2" charset="2"/>
              </a:rPr>
              <a:t>Art. 325f </a:t>
            </a:r>
          </a:p>
          <a:p>
            <a:pPr algn="just"/>
            <a:r>
              <a:rPr lang="pl-PL" sz="1600" dirty="0">
                <a:sym typeface="Wingdings" panose="05000000000000000000" pitchFamily="2" charset="2"/>
              </a:rPr>
              <a:t>Jeżeli dane uzyskane w toku czynności w niezbędnym zakresie (art. 308 </a:t>
            </a:r>
            <a:r>
              <a:rPr lang="pl-PL" sz="1600" dirty="0"/>
              <a:t>§ 1) lub dochodzenia prowadzonego przez okres co najmniej 5 dni nie stwarzają </a:t>
            </a:r>
            <a:r>
              <a:rPr lang="pl-PL" sz="1600" u="sng" dirty="0"/>
              <a:t>dostatecznych podstaw do wykrycia sprawcy w drodze dalszych czynności procesowych</a:t>
            </a:r>
            <a:r>
              <a:rPr lang="pl-PL" sz="1600" dirty="0"/>
              <a:t>, można wydać postanowienie o </a:t>
            </a:r>
            <a:r>
              <a:rPr lang="pl-PL" sz="1600" b="1" dirty="0"/>
              <a:t>umorzeniu dochodzeniu i wpisaniu sprawy do rejestru przestępstw. </a:t>
            </a:r>
          </a:p>
          <a:p>
            <a:pPr marL="411480" lvl="1" indent="0" algn="just">
              <a:buNone/>
            </a:pPr>
            <a:r>
              <a:rPr lang="pl-PL" sz="1600" b="1" dirty="0"/>
              <a:t>Postanowienie nie wymaga zatwierdzenia prokuratora </a:t>
            </a:r>
          </a:p>
          <a:p>
            <a:pPr algn="just"/>
            <a:r>
              <a:rPr lang="pl-PL" sz="1600" dirty="0"/>
              <a:t>Po wydaniu postanowienia o umorzeniu rejestrowym Policja prowadzi dalsze czynności w celu wykrycia sprawcy i uzyskania dowodów </a:t>
            </a:r>
          </a:p>
          <a:p>
            <a:pPr lvl="2" algn="just"/>
            <a:r>
              <a:rPr lang="pl-PL" dirty="0"/>
              <a:t>Czynności pozaprocesowe, prowadzone na podstawie odrębnych przepisów (m.in. ustawy o Policji)</a:t>
            </a:r>
          </a:p>
          <a:p>
            <a:pPr algn="just"/>
            <a:r>
              <a:rPr lang="pl-PL" sz="1600" dirty="0"/>
              <a:t>Jeżeli zostaną ujawnione dane pozwalające na wykrycie sprawcy, </a:t>
            </a:r>
            <a:r>
              <a:rPr lang="pl-PL" sz="1600" b="1" dirty="0"/>
              <a:t>Policja wydaje postanowienie o podjęciu na nowo dochodzenia</a:t>
            </a:r>
            <a:r>
              <a:rPr lang="pl-PL" sz="1600" dirty="0"/>
              <a:t>. </a:t>
            </a:r>
          </a:p>
          <a:p>
            <a:pPr lvl="1" algn="just"/>
            <a:r>
              <a:rPr lang="pl-PL" sz="1600" dirty="0"/>
              <a:t>Zawiadamia się osoby, instytucje państwowe, samorządowe lub społeczne, które złożyły zawiadomienie o popełnieniu przestępstwa oraz ujawnionego pokrzywdzonego. </a:t>
            </a:r>
          </a:p>
          <a:p>
            <a:pPr lvl="1" algn="just"/>
            <a:r>
              <a:rPr lang="pl-PL" sz="1600" dirty="0"/>
              <a:t>Nie trzeba zawiadamiać prokuratora o podjęciu na nowo „rejestrowo” umorzonego dochodzenia </a:t>
            </a:r>
          </a:p>
          <a:p>
            <a:pPr lvl="1" algn="just"/>
            <a:r>
              <a:rPr lang="pl-PL" sz="1600" dirty="0"/>
              <a:t>Art. 325f § 3 </a:t>
            </a:r>
            <a:r>
              <a:rPr lang="pl-PL" sz="1600" dirty="0">
                <a:sym typeface="Wingdings" panose="05000000000000000000" pitchFamily="2" charset="2"/>
              </a:rPr>
              <a:t> nie stosuje się art. 327 </a:t>
            </a:r>
            <a:r>
              <a:rPr lang="pl-PL" sz="1600" dirty="0"/>
              <a:t>§ 1 </a:t>
            </a:r>
          </a:p>
          <a:p>
            <a:pPr lvl="2" algn="just"/>
            <a:r>
              <a:rPr lang="pl-PL" dirty="0"/>
              <a:t>Podjęcie na nowo rejestrowo umorzonego dochodzenia to wyjątek od zasad dotyczących podejmowania na nowo postępowania przygotowawczego określonych w art. 327 § 1 </a:t>
            </a:r>
          </a:p>
        </p:txBody>
      </p:sp>
    </p:spTree>
    <p:extLst>
      <p:ext uri="{BB962C8B-B14F-4D97-AF65-F5344CB8AC3E}">
        <p14:creationId xmlns:p14="http://schemas.microsoft.com/office/powerpoint/2010/main" val="37055468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B2FA63-5C80-4F90-B277-0EA11BD22446}"/>
              </a:ext>
            </a:extLst>
          </p:cNvPr>
          <p:cNvSpPr>
            <a:spLocks noGrp="1"/>
          </p:cNvSpPr>
          <p:nvPr>
            <p:ph type="title"/>
          </p:nvPr>
        </p:nvSpPr>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0D7E1A80-122F-4D47-A810-133F649C5858}"/>
              </a:ext>
            </a:extLst>
          </p:cNvPr>
          <p:cNvSpPr>
            <a:spLocks noGrp="1"/>
          </p:cNvSpPr>
          <p:nvPr>
            <p:ph idx="1"/>
          </p:nvPr>
        </p:nvSpPr>
        <p:spPr/>
        <p:txBody>
          <a:bodyPr/>
          <a:lstStyle/>
          <a:p>
            <a:pPr algn="just"/>
            <a:r>
              <a:rPr lang="pl-PL" dirty="0"/>
              <a:t>Prokuratura Rejonowa dla Wrocławia – Stare Miasto skierowała do Sądu Rejonowego dla Wrocławia – Śródmieścia wniosek o skazanie bez rozprawy z art. 335 § 1 k.p.k. Sędzia dokonujący kontroli wniosku nie miał do niego w zasadzie zastrzeżeń, zaproponowana kara i pozostałe środki reakcji prawnokarnej były zgodne z prawem materialnym, ale dla pewności co do przebiegu zdarzenia chciał przesłuchać jednego ze świadków. Wezwał więc świadka na posiedzenie. Sąd przesłuchał go i po rozwianiu wątpliwości, wydał wyrok skazujący na posiedzeniu.</a:t>
            </a:r>
          </a:p>
          <a:p>
            <a:r>
              <a:rPr lang="pl-PL" b="1" dirty="0"/>
              <a:t>Oceń postępowanie sądu. </a:t>
            </a:r>
          </a:p>
        </p:txBody>
      </p:sp>
    </p:spTree>
    <p:extLst>
      <p:ext uri="{BB962C8B-B14F-4D97-AF65-F5344CB8AC3E}">
        <p14:creationId xmlns:p14="http://schemas.microsoft.com/office/powerpoint/2010/main" val="16910706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6E9D4B-ECEB-4B56-97CB-677689B5DE4B}"/>
              </a:ext>
            </a:extLst>
          </p:cNvPr>
          <p:cNvSpPr>
            <a:spLocks noGrp="1"/>
          </p:cNvSpPr>
          <p:nvPr>
            <p:ph type="title"/>
          </p:nvPr>
        </p:nvSpPr>
        <p:spPr/>
        <p:txBody>
          <a:bodyPr/>
          <a:lstStyle/>
          <a:p>
            <a:pPr algn="ctr"/>
            <a:r>
              <a:rPr lang="pl-PL" dirty="0"/>
              <a:t>Kazus nr 4</a:t>
            </a:r>
          </a:p>
        </p:txBody>
      </p:sp>
      <p:sp>
        <p:nvSpPr>
          <p:cNvPr id="3" name="Symbol zastępczy zawartości 2">
            <a:extLst>
              <a:ext uri="{FF2B5EF4-FFF2-40B4-BE49-F238E27FC236}">
                <a16:creationId xmlns:a16="http://schemas.microsoft.com/office/drawing/2014/main" id="{C045F028-92CC-4BF2-99B7-4993083D0CD5}"/>
              </a:ext>
            </a:extLst>
          </p:cNvPr>
          <p:cNvSpPr>
            <a:spLocks noGrp="1"/>
          </p:cNvSpPr>
          <p:nvPr>
            <p:ph idx="1"/>
          </p:nvPr>
        </p:nvSpPr>
        <p:spPr/>
        <p:txBody>
          <a:bodyPr/>
          <a:lstStyle/>
          <a:p>
            <a:pPr algn="just"/>
            <a:r>
              <a:rPr lang="pl-PL" dirty="0"/>
              <a:t>Do SR dla Wrocławia – Śródmieścia wpłynął wniosek o skazanie bez rozprawy przeciwko Grzegorzowi Z., oskarżonemu o czyn z art. 178a § 1 k.k. Sędzia dokonujący kontroli wniosku zauważył, że wśród uzgodnionych kar i środków karnych brakuje obligatoryjnego świadczenia pieniężnego z art. 43a § 2 k.k. Sędzia stwierdził, że skoro nie ma podstaw do uwzględnienia wniosku to nie będzie bezsensownie wyznaczał posiedzenia, o którym musiałby zawiadamiać strony, dlatego też sąd podjął decyzję o nieuwzględnieniu wniosku na posiedzeniu bez udziału stron. </a:t>
            </a:r>
          </a:p>
          <a:p>
            <a:r>
              <a:rPr lang="pl-PL" b="1" dirty="0"/>
              <a:t>Oceń prawidłowość decyzji sądu. </a:t>
            </a:r>
          </a:p>
        </p:txBody>
      </p:sp>
    </p:spTree>
    <p:extLst>
      <p:ext uri="{BB962C8B-B14F-4D97-AF65-F5344CB8AC3E}">
        <p14:creationId xmlns:p14="http://schemas.microsoft.com/office/powerpoint/2010/main" val="182513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9404723" cy="1248090"/>
          </a:xfrm>
        </p:spPr>
        <p:txBody>
          <a:bodyPr>
            <a:normAutofit/>
          </a:bodyPr>
          <a:lstStyle/>
          <a:p>
            <a:r>
              <a:rPr lang="pl-PL" sz="3600" dirty="0"/>
              <a:t>Umorzenie </a:t>
            </a:r>
            <a:r>
              <a:rPr lang="pl-PL" sz="3200" dirty="0"/>
              <a:t>postępowania</a:t>
            </a:r>
            <a:r>
              <a:rPr lang="pl-PL" sz="3600" dirty="0"/>
              <a:t> – uprawnienia stron (i innych osób)</a:t>
            </a:r>
          </a:p>
        </p:txBody>
      </p:sp>
      <p:sp>
        <p:nvSpPr>
          <p:cNvPr id="3" name="Symbol zastępczy zawartości 2"/>
          <p:cNvSpPr>
            <a:spLocks noGrp="1"/>
          </p:cNvSpPr>
          <p:nvPr>
            <p:ph idx="1"/>
          </p:nvPr>
        </p:nvSpPr>
        <p:spPr>
          <a:xfrm>
            <a:off x="527381" y="1700808"/>
            <a:ext cx="11664619" cy="4968552"/>
          </a:xfrm>
        </p:spPr>
        <p:txBody>
          <a:bodyPr>
            <a:normAutofit/>
          </a:bodyPr>
          <a:lstStyle/>
          <a:p>
            <a:pPr algn="just"/>
            <a:r>
              <a:rPr lang="pl-PL" dirty="0"/>
              <a:t>O umorzeniu zawiadamia się osobę lub instytucję państwową, samorządową lub społeczną, która złożyła zawiadomienie o przestępstwie, ujawnionego pokrzywdzonego oraz podejrzanego  </a:t>
            </a:r>
          </a:p>
          <a:p>
            <a:pPr marL="109728" indent="0" algn="just">
              <a:buNone/>
            </a:pPr>
            <a:r>
              <a:rPr lang="pl-PL" dirty="0"/>
              <a:t>Na postanowienie o umorzeniu śledztwa (dochodzenia) przysługuje </a:t>
            </a:r>
            <a:r>
              <a:rPr lang="pl-PL" b="1" u="sng" dirty="0"/>
              <a:t>zażalenie:</a:t>
            </a:r>
            <a:endParaRPr lang="pl-PL" dirty="0"/>
          </a:p>
          <a:p>
            <a:pPr marL="624078" indent="-514350" algn="just">
              <a:buFont typeface="+mj-lt"/>
              <a:buAutoNum type="arabicPeriod"/>
            </a:pPr>
            <a:r>
              <a:rPr lang="pl-PL" dirty="0"/>
              <a:t>Stronom </a:t>
            </a:r>
          </a:p>
          <a:p>
            <a:pPr marL="624078" indent="-514350" algn="just">
              <a:buFont typeface="+mj-lt"/>
              <a:buAutoNum type="arabicPeriod"/>
            </a:pPr>
            <a:r>
              <a:rPr lang="pl-PL" dirty="0"/>
              <a:t>Instytucji państwowej lub samorządowej, która złożyła zawiadomienie o przestępstwie </a:t>
            </a:r>
          </a:p>
          <a:p>
            <a:pPr marL="624078" indent="-514350" algn="just">
              <a:buFont typeface="+mj-lt"/>
              <a:buAutoNum type="arabicPeriod"/>
            </a:pPr>
            <a:r>
              <a:rPr lang="pl-PL" dirty="0"/>
              <a:t>osobie </a:t>
            </a:r>
            <a:r>
              <a:rPr lang="pl-PL" b="1" dirty="0"/>
              <a:t>niebędącej pokrzywdzonym</a:t>
            </a:r>
            <a:r>
              <a:rPr lang="pl-PL" dirty="0"/>
              <a:t>, która złożyła zawiadomienie o przestępstwie określonym m.in. w art. 228 – 231, 233, 235, 236, 245, 270 – 277, 278 – 294 k.k. lub art. 296 – 306 k.k. </a:t>
            </a:r>
            <a:r>
              <a:rPr lang="pl-PL" b="1" dirty="0"/>
              <a:t>jeżeli postępowanie karne wszczęto w wyniku jej zawiadomienia a wskutek przestępstwa doszło do naruszenia jej praw</a:t>
            </a:r>
          </a:p>
          <a:p>
            <a:pPr marL="916686" lvl="1" indent="-514350" algn="just"/>
            <a:r>
              <a:rPr lang="pl-PL" dirty="0"/>
              <a:t>M.in. Przestępstwa przeciwko wiarygodności dokumentów, składanie fałszywych zeznań, przestępstwa korupcyjne </a:t>
            </a:r>
          </a:p>
          <a:p>
            <a:pPr marL="916686" lvl="1" indent="-514350" algn="just"/>
            <a:r>
              <a:rPr lang="pl-PL" dirty="0"/>
              <a:t>„pośrednio pokrzywdzony” </a:t>
            </a:r>
          </a:p>
          <a:p>
            <a:pPr marL="624078" indent="-514350" algn="just"/>
            <a:r>
              <a:rPr lang="pl-PL" dirty="0"/>
              <a:t>Osobom uprawnionym do wniesienia zażalenia przysługuje prawo przejrzenia akt postępowania (art. 306 § 1b </a:t>
            </a:r>
            <a:r>
              <a:rPr lang="pl-PL" dirty="0">
                <a:sym typeface="Wingdings" panose="05000000000000000000" pitchFamily="2" charset="2"/>
              </a:rPr>
              <a:t> nie ma ograniczeń z art. 156 </a:t>
            </a:r>
            <a:r>
              <a:rPr lang="pl-PL" dirty="0"/>
              <a:t>§ 5) </a:t>
            </a:r>
          </a:p>
        </p:txBody>
      </p:sp>
    </p:spTree>
    <p:extLst>
      <p:ext uri="{BB962C8B-B14F-4D97-AF65-F5344CB8AC3E}">
        <p14:creationId xmlns:p14="http://schemas.microsoft.com/office/powerpoint/2010/main" val="333899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1240" y="0"/>
            <a:ext cx="9692640" cy="1397124"/>
          </a:xfrm>
        </p:spPr>
        <p:txBody>
          <a:bodyPr>
            <a:normAutofit/>
          </a:bodyPr>
          <a:lstStyle/>
          <a:p>
            <a:r>
              <a:rPr lang="pl-PL" dirty="0"/>
              <a:t>Skierowanie sprawy do sądu</a:t>
            </a:r>
          </a:p>
        </p:txBody>
      </p:sp>
      <p:sp>
        <p:nvSpPr>
          <p:cNvPr id="3" name="Symbol zastępczy zawartości 2"/>
          <p:cNvSpPr>
            <a:spLocks noGrp="1"/>
          </p:cNvSpPr>
          <p:nvPr>
            <p:ph idx="1"/>
          </p:nvPr>
        </p:nvSpPr>
        <p:spPr/>
        <p:txBody>
          <a:bodyPr>
            <a:normAutofit fontScale="92500"/>
          </a:bodyPr>
          <a:lstStyle/>
          <a:p>
            <a:pPr algn="just"/>
            <a:r>
              <a:rPr lang="pl-PL" dirty="0"/>
              <a:t>Skarga oskarżyciela  </a:t>
            </a:r>
          </a:p>
          <a:p>
            <a:pPr algn="just"/>
            <a:r>
              <a:rPr lang="pl-PL" dirty="0"/>
              <a:t>Zasada skargowości – art. 14 § 1 </a:t>
            </a:r>
            <a:r>
              <a:rPr lang="pl-PL" dirty="0">
                <a:sym typeface="Wingdings" panose="05000000000000000000" pitchFamily="2" charset="2"/>
              </a:rPr>
              <a:t> wszczęcie postępowania sądowego następuje na żądanie uprawnionego oskarżyciela publicznego lub innego uprawnionego podmiotu</a:t>
            </a:r>
            <a:endParaRPr lang="pl-PL" dirty="0"/>
          </a:p>
          <a:p>
            <a:pPr algn="just"/>
            <a:r>
              <a:rPr lang="pl-PL" dirty="0"/>
              <a:t>Obowiązek oskarżyciela publicznego – art. 10 § 1 k.k. (zasada legalizmu)</a:t>
            </a:r>
          </a:p>
          <a:p>
            <a:pPr lvl="1" algn="just"/>
            <a:r>
              <a:rPr lang="pl-PL" dirty="0"/>
              <a:t>Oskarżycielem przed wszystkimi sądami jest prokurator </a:t>
            </a:r>
          </a:p>
          <a:p>
            <a:pPr lvl="1" algn="just"/>
            <a:r>
              <a:rPr lang="pl-PL" dirty="0"/>
              <a:t>Inny organ może być uprawniony do pełnienia funkcji oskarżyciela publicznego na mocy przepisów szczególnych – konieczne dokładne określenie zakresu uprawnień nieprokuratorskich organów upoważnionych do wniesienia aktu oskarżenia </a:t>
            </a:r>
          </a:p>
          <a:p>
            <a:pPr lvl="2" algn="just"/>
            <a:r>
              <a:rPr lang="pl-PL" dirty="0"/>
              <a:t>M.in. Inspekcja Handlowa, Państwowa Inspekcja Sanitarna, urzędy skarbowe i inspektorzy kontroli skarbowej, Prezes Urzędu Komunikacji Elektronicznej</a:t>
            </a:r>
          </a:p>
          <a:p>
            <a:pPr algn="just"/>
            <a:r>
              <a:rPr lang="pl-PL" dirty="0"/>
              <a:t>Inne uprawnione podmioty to m.in. pokrzywdzony, który wnosi subsydiarny akt oskarżenia</a:t>
            </a:r>
          </a:p>
          <a:p>
            <a:pPr lvl="2" algn="just"/>
            <a:r>
              <a:rPr lang="pl-PL" dirty="0"/>
              <a:t> subsydiarny akt oskarżenia </a:t>
            </a:r>
            <a:r>
              <a:rPr lang="pl-PL" dirty="0">
                <a:sym typeface="Wingdings" panose="05000000000000000000" pitchFamily="2" charset="2"/>
              </a:rPr>
              <a:t> wcześniejsze slajdy </a:t>
            </a:r>
          </a:p>
          <a:p>
            <a:pPr marL="109728" indent="0" algn="just">
              <a:buNone/>
            </a:pPr>
            <a:endParaRPr lang="pl-PL" dirty="0"/>
          </a:p>
        </p:txBody>
      </p:sp>
    </p:spTree>
    <p:extLst>
      <p:ext uri="{BB962C8B-B14F-4D97-AF65-F5344CB8AC3E}">
        <p14:creationId xmlns:p14="http://schemas.microsoft.com/office/powerpoint/2010/main" val="280810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1670</TotalTime>
  <Words>9647</Words>
  <Application>Microsoft Office PowerPoint</Application>
  <PresentationFormat>Panoramiczny</PresentationFormat>
  <Paragraphs>565</Paragraphs>
  <Slides>71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71</vt:i4>
      </vt:variant>
    </vt:vector>
  </HeadingPairs>
  <TitlesOfParts>
    <vt:vector size="77" baseType="lpstr">
      <vt:lpstr>Arial</vt:lpstr>
      <vt:lpstr>Tw Cen MT</vt:lpstr>
      <vt:lpstr>Tw Cen MT Condensed</vt:lpstr>
      <vt:lpstr>Wingdings</vt:lpstr>
      <vt:lpstr>Wingdings 3</vt:lpstr>
      <vt:lpstr>Integralny</vt:lpstr>
      <vt:lpstr>Zakończenie postępowania przygotowawczego</vt:lpstr>
      <vt:lpstr>Przebieg postępowania karnego </vt:lpstr>
      <vt:lpstr>Sposoby zakończenia postępowania przygotowawczego </vt:lpstr>
      <vt:lpstr>Umorzenie postępowania przygotowawczego – art. 322 k.p.k.</vt:lpstr>
      <vt:lpstr>Umorzenie postępowania przygotowawczego</vt:lpstr>
      <vt:lpstr>Umorzenie postępowania przygotowawczego – „zwykłe”</vt:lpstr>
      <vt:lpstr>Tzw. umorzenie rejestrowe </vt:lpstr>
      <vt:lpstr>Umorzenie postępowania – uprawnienia stron (i innych osób)</vt:lpstr>
      <vt:lpstr>Skierowanie sprawy do sądu</vt:lpstr>
      <vt:lpstr>Skierowanie sprawy do sądu </vt:lpstr>
      <vt:lpstr>Akt oskarżenia </vt:lpstr>
      <vt:lpstr>Akt oskarżenia </vt:lpstr>
      <vt:lpstr>Akt oskarżenia </vt:lpstr>
      <vt:lpstr>Akt oskarżenia</vt:lpstr>
      <vt:lpstr>Akt oskarżenia </vt:lpstr>
      <vt:lpstr>Akt oskarżenia</vt:lpstr>
      <vt:lpstr>Oskarżyciel posiłkowy</vt:lpstr>
      <vt:lpstr>Oskarżyciel posiłkowy subsydiarny </vt:lpstr>
      <vt:lpstr>Prezentacja programu PowerPoint</vt:lpstr>
      <vt:lpstr>Art. 335 § 1 k.p.k.– samoistny wniosek o skazanie bez rozprawy </vt:lpstr>
      <vt:lpstr>Skierowanie wniosku z art. 335 § 1 zamiast aktu oskarżenia – skazanie bez rozprawy </vt:lpstr>
      <vt:lpstr>Wniosek o warunkowe umorzenie postępowania </vt:lpstr>
      <vt:lpstr>Kontrola aktu oskarżenia, doręczenia, orzekanie na posiedzeniach wyrokowych</vt:lpstr>
      <vt:lpstr>Forum podejmowania decyzji procesowych </vt:lpstr>
      <vt:lpstr>Forum podejmowania decyzji procesowych</vt:lpstr>
      <vt:lpstr>Zasady udziału stron i innych podmiotów w posiedzeniach sądu</vt:lpstr>
      <vt:lpstr>Zasady udziału stron i innych uczestników postępowania w posiedzeniach sądu</vt:lpstr>
      <vt:lpstr>Prezentacja programu PowerPoint</vt:lpstr>
      <vt:lpstr>Doręczenia </vt:lpstr>
      <vt:lpstr>Adresat to doręczeń</vt:lpstr>
      <vt:lpstr>Rodzaje doręczeń </vt:lpstr>
      <vt:lpstr>Doręczenie bezpośrednie </vt:lpstr>
      <vt:lpstr>Doręczenie „do rąk Własnych”- bezpośrednio do odbiorcy </vt:lpstr>
      <vt:lpstr>Doręczenie pośrednie </vt:lpstr>
      <vt:lpstr>Doręczenie zastępcze </vt:lpstr>
      <vt:lpstr>Doręczenia – obowiązki uczestników postępowania </vt:lpstr>
      <vt:lpstr>Postępowanie przejściowe </vt:lpstr>
      <vt:lpstr>Kontrola formalna skargi oskarżyciela</vt:lpstr>
      <vt:lpstr> Kontrola formalna skargi oskarżyciela</vt:lpstr>
      <vt:lpstr>Kontrola formalna skargi oskarżyciela</vt:lpstr>
      <vt:lpstr>Kontrola formalna skargi oskarżyciela</vt:lpstr>
      <vt:lpstr>Co jeżeli prokurator nie uzupełni braków formalnych aktu oskarżenia?</vt:lpstr>
      <vt:lpstr>Doręczenie aktu oskarżenia </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lpstr>Kazus nr 1</vt:lpstr>
      <vt:lpstr>Kazus nr 2</vt:lpstr>
      <vt:lpstr>Kazus nr 3</vt:lpstr>
      <vt:lpstr>Kazus nr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 Zajęcia organizacyjne. Wstęp do procesu karnego</dc:title>
  <dc:creator>Blazej</dc:creator>
  <cp:lastModifiedBy>Karol Jarząbek</cp:lastModifiedBy>
  <cp:revision>78</cp:revision>
  <dcterms:created xsi:type="dcterms:W3CDTF">2017-02-21T23:28:17Z</dcterms:created>
  <dcterms:modified xsi:type="dcterms:W3CDTF">2024-03-08T14:22:28Z</dcterms:modified>
</cp:coreProperties>
</file>