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027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F9C-9856-4EDC-A21A-4791D1F631C6}" type="datetimeFigureOut">
              <a:rPr lang="pl-PL" smtClean="0"/>
              <a:pPr/>
              <a:t>2015-05-07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1A90-7437-4F3A-8401-FEAFF33344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F9C-9856-4EDC-A21A-4791D1F631C6}" type="datetimeFigureOut">
              <a:rPr lang="pl-PL" smtClean="0"/>
              <a:pPr/>
              <a:t>2015-05-07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1A90-7437-4F3A-8401-FEAFF33344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F9C-9856-4EDC-A21A-4791D1F631C6}" type="datetimeFigureOut">
              <a:rPr lang="pl-PL" smtClean="0"/>
              <a:pPr/>
              <a:t>2015-05-07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1A90-7437-4F3A-8401-FEAFF33344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F9C-9856-4EDC-A21A-4791D1F631C6}" type="datetimeFigureOut">
              <a:rPr lang="pl-PL" smtClean="0"/>
              <a:pPr/>
              <a:t>2015-05-07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1A90-7437-4F3A-8401-FEAFF33344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F9C-9856-4EDC-A21A-4791D1F631C6}" type="datetimeFigureOut">
              <a:rPr lang="pl-PL" smtClean="0"/>
              <a:pPr/>
              <a:t>2015-05-07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1A90-7437-4F3A-8401-FEAFF33344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F9C-9856-4EDC-A21A-4791D1F631C6}" type="datetimeFigureOut">
              <a:rPr lang="pl-PL" smtClean="0"/>
              <a:pPr/>
              <a:t>2015-05-07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1A90-7437-4F3A-8401-FEAFF33344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F9C-9856-4EDC-A21A-4791D1F631C6}" type="datetimeFigureOut">
              <a:rPr lang="pl-PL" smtClean="0"/>
              <a:pPr/>
              <a:t>2015-05-07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1A90-7437-4F3A-8401-FEAFF33344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F9C-9856-4EDC-A21A-4791D1F631C6}" type="datetimeFigureOut">
              <a:rPr lang="pl-PL" smtClean="0"/>
              <a:pPr/>
              <a:t>2015-05-07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1A90-7437-4F3A-8401-FEAFF33344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F9C-9856-4EDC-A21A-4791D1F631C6}" type="datetimeFigureOut">
              <a:rPr lang="pl-PL" smtClean="0"/>
              <a:pPr/>
              <a:t>2015-05-07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1A90-7437-4F3A-8401-FEAFF33344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F9C-9856-4EDC-A21A-4791D1F631C6}" type="datetimeFigureOut">
              <a:rPr lang="pl-PL" smtClean="0"/>
              <a:pPr/>
              <a:t>2015-05-07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1A90-7437-4F3A-8401-FEAFF33344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F9C-9856-4EDC-A21A-4791D1F631C6}" type="datetimeFigureOut">
              <a:rPr lang="pl-PL" smtClean="0"/>
              <a:pPr/>
              <a:t>2015-05-07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011A90-7437-4F3A-8401-FEAFF333442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535F9C-9856-4EDC-A21A-4791D1F631C6}" type="datetimeFigureOut">
              <a:rPr lang="pl-PL" smtClean="0"/>
              <a:pPr/>
              <a:t>2015-05-07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011A90-7437-4F3A-8401-FEAFF3334426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62664" cy="1470025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Sankcje wadliwych czynności prawnych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pl-PL" i="1" dirty="0" smtClean="0"/>
          </a:p>
          <a:p>
            <a:pPr algn="r"/>
            <a:endParaRPr lang="pl-PL" i="1" dirty="0"/>
          </a:p>
          <a:p>
            <a:pPr algn="r"/>
            <a:endParaRPr lang="pl-PL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-&gt; czynność prawna jest ważna, ale nie wywołuje skutków prawnych w stosunku do konkretnej osoby</a:t>
            </a:r>
          </a:p>
          <a:p>
            <a:pPr>
              <a:buNone/>
            </a:pPr>
            <a:r>
              <a:rPr lang="pl-PL" dirty="0" smtClean="0"/>
              <a:t>-&gt; </a:t>
            </a:r>
            <a:r>
              <a:rPr lang="pl-PL" i="1" dirty="0" smtClean="0"/>
              <a:t>podobna</a:t>
            </a:r>
            <a:r>
              <a:rPr lang="pl-PL" dirty="0" smtClean="0"/>
              <a:t> instytucja: tzw. skarga </a:t>
            </a:r>
            <a:r>
              <a:rPr lang="pl-PL" dirty="0" err="1" smtClean="0"/>
              <a:t>pauliańska</a:t>
            </a:r>
            <a:r>
              <a:rPr lang="pl-PL" dirty="0"/>
              <a:t> </a:t>
            </a:r>
            <a:r>
              <a:rPr lang="pl-PL" dirty="0" smtClean="0"/>
              <a:t>(art. 527 i n. k.c.)</a:t>
            </a:r>
          </a:p>
          <a:p>
            <a:pPr>
              <a:buNone/>
            </a:pPr>
            <a:r>
              <a:rPr lang="pl-PL" dirty="0" smtClean="0"/>
              <a:t>-&gt; art. 59 k.c. ma zastosowanie do roszczeń niepieniężnych</a:t>
            </a:r>
          </a:p>
          <a:p>
            <a:pPr>
              <a:buNone/>
            </a:pPr>
            <a:r>
              <a:rPr lang="pl-PL" dirty="0" smtClean="0"/>
              <a:t>-&gt; art. 527 k.c.  - do roszczeń pieniężnych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Trzy podmioty z art. 59 k.c.: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Uprawniony do żądania uznania umowy za bezskuteczną („osoba trzecia”)</a:t>
            </a:r>
          </a:p>
          <a:p>
            <a:pPr marL="514350" indent="-514350">
              <a:buAutoNum type="arabicPeriod"/>
            </a:pPr>
            <a:r>
              <a:rPr lang="pl-PL" dirty="0" smtClean="0"/>
              <a:t>Zobowiązany wobec „osoby trzeciej”, jednocześnie jedna strona umowy</a:t>
            </a:r>
          </a:p>
          <a:p>
            <a:pPr marL="514350" indent="-514350">
              <a:buAutoNum type="arabicPeriod"/>
            </a:pPr>
            <a:r>
              <a:rPr lang="pl-PL" dirty="0" smtClean="0"/>
              <a:t>Kontrahent zobowiązanego, druga strona umowy</a:t>
            </a:r>
          </a:p>
          <a:p>
            <a:pPr marL="514350" indent="-514350">
              <a:buAutoNum type="arabicPeriod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Przesłanki zastosowania art. 59 k.c.: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Istnienie </a:t>
            </a:r>
            <a:r>
              <a:rPr lang="pl-PL" u="sng" dirty="0" smtClean="0"/>
              <a:t>roszczenia</a:t>
            </a:r>
            <a:r>
              <a:rPr lang="pl-PL" dirty="0" smtClean="0"/>
              <a:t> jako przedmiotu ochrony</a:t>
            </a:r>
          </a:p>
          <a:p>
            <a:pPr marL="514350" indent="-514350">
              <a:buAutoNum type="arabicPeriod"/>
            </a:pPr>
            <a:r>
              <a:rPr lang="pl-PL" dirty="0" smtClean="0"/>
              <a:t>Przedmiotem zaskarżenia może być </a:t>
            </a:r>
            <a:r>
              <a:rPr lang="pl-PL" u="sng" dirty="0" smtClean="0"/>
              <a:t>tylko umowa</a:t>
            </a:r>
          </a:p>
          <a:p>
            <a:pPr marL="514350" indent="-514350">
              <a:buAutoNum type="arabicPeriod"/>
            </a:pPr>
            <a:r>
              <a:rPr lang="pl-PL" u="sng" dirty="0" smtClean="0"/>
              <a:t>Zła wiara stron </a:t>
            </a:r>
            <a:r>
              <a:rPr lang="pl-PL" dirty="0" smtClean="0"/>
              <a:t>umowy w przypadku umów </a:t>
            </a:r>
            <a:r>
              <a:rPr lang="pl-PL" u="sng" dirty="0" smtClean="0"/>
              <a:t>odpłatnych</a:t>
            </a:r>
            <a:endParaRPr lang="pl-PL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Roszczenie jako przedmiot </a:t>
            </a:r>
            <a:r>
              <a:rPr lang="pl-PL" dirty="0" smtClean="0"/>
              <a:t>ochrony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i="1" dirty="0" smtClean="0"/>
          </a:p>
          <a:p>
            <a:r>
              <a:rPr lang="pl-PL" i="1" dirty="0" smtClean="0"/>
              <a:t>Roszczenia </a:t>
            </a:r>
            <a:r>
              <a:rPr lang="pl-PL" dirty="0"/>
              <a:t>– sytuacje osób, wobec których indywidualnie oznaczony podmiot ma zachować się w określony sposób, polegający na czynieniu, zaniechaniu czy znoszeniu i można od niego domagać się tego zachowania</a:t>
            </a:r>
            <a:endParaRPr lang="pl-PL" i="1" dirty="0"/>
          </a:p>
          <a:p>
            <a:pPr lvl="0"/>
            <a:r>
              <a:rPr lang="pl-PL" dirty="0"/>
              <a:t>roszczenie cywilnoprawne, a także wynikające ze stosunku pracy</a:t>
            </a:r>
            <a:endParaRPr lang="pl-PL" i="1" dirty="0"/>
          </a:p>
          <a:p>
            <a:pPr lvl="0"/>
            <a:r>
              <a:rPr lang="pl-PL" dirty="0"/>
              <a:t>roszczenia te mogą wynikać ze wszelkich źródeł</a:t>
            </a:r>
            <a:endParaRPr lang="pl-PL" i="1" dirty="0"/>
          </a:p>
          <a:p>
            <a:pPr lvl="0"/>
            <a:r>
              <a:rPr lang="pl-PL" dirty="0"/>
              <a:t>tylko roszczenia niepieniężne</a:t>
            </a:r>
            <a:endParaRPr lang="pl-PL" i="1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Umowa jako przedmiot zaskarżenia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pl-PL" dirty="0" smtClean="0"/>
              <a:t>Nie ma znaczenia wymagalność umowy ani jej faktyczne wykonanie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Związek przyczynowy między umową a niemożliwością zadośćuczynienia roszczeniu „osoby trzeciej”</a:t>
            </a:r>
          </a:p>
          <a:p>
            <a:r>
              <a:rPr lang="pl-PL" dirty="0" smtClean="0"/>
              <a:t>Niemożliwość musi mieć charakter trwały</a:t>
            </a:r>
          </a:p>
          <a:p>
            <a:r>
              <a:rPr lang="pl-PL" dirty="0" smtClean="0"/>
              <a:t>Niemożliwość oceniamy tylko w stosunku do zobowiązanego</a:t>
            </a:r>
          </a:p>
          <a:p>
            <a:r>
              <a:rPr lang="pl-PL" dirty="0" smtClean="0"/>
              <a:t>Niemożliwość może mieć charakter całkowity lub częściowy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Dodatkowa przesłanka w przypadku umów odpłatnych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Ocena odpłatności/nieodpłatności umowy – </a:t>
            </a:r>
            <a:r>
              <a:rPr lang="pl-PL" dirty="0"/>
              <a:t>decyduje to, czy kontrahent zobowiązanego spełnił lub zobowiązał się spełnić świadczenie ekwiwalentne do uzyskanego na podstawie umowy podlegającej </a:t>
            </a:r>
            <a:r>
              <a:rPr lang="pl-PL" dirty="0" smtClean="0"/>
              <a:t>zaskarżeniu</a:t>
            </a:r>
          </a:p>
          <a:p>
            <a:r>
              <a:rPr lang="pl-PL" dirty="0" smtClean="0"/>
              <a:t>Dodatkowa przesłanka to </a:t>
            </a:r>
            <a:r>
              <a:rPr lang="pl-PL" dirty="0" smtClean="0">
                <a:solidFill>
                  <a:srgbClr val="FF0000"/>
                </a:solidFill>
              </a:rPr>
              <a:t>zła wiara stron umowy</a:t>
            </a: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Zła wiara stron umowy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Zła wiara polega w tym przypadku na istnieniu wiedzy u </a:t>
            </a:r>
            <a:r>
              <a:rPr lang="pl-PL" u="sng" dirty="0" smtClean="0"/>
              <a:t>wszystkich</a:t>
            </a:r>
            <a:r>
              <a:rPr lang="pl-PL" dirty="0" smtClean="0"/>
              <a:t> stron zaskarżanej umowy </a:t>
            </a:r>
            <a:r>
              <a:rPr lang="pl-PL" b="1" dirty="0" smtClean="0">
                <a:solidFill>
                  <a:srgbClr val="FF0000"/>
                </a:solidFill>
              </a:rPr>
              <a:t>o istnieniu roszczenia </a:t>
            </a:r>
            <a:r>
              <a:rPr lang="pl-PL" dirty="0" smtClean="0"/>
              <a:t>uprawnionego („osoby trzeciej”) </a:t>
            </a:r>
          </a:p>
          <a:p>
            <a:r>
              <a:rPr lang="pl-PL" dirty="0" smtClean="0"/>
              <a:t>Nie muszą wiedzieć o tym, jaki wpływ będzie miało wykonanie zawartej umowy na możliwość realizacji tego roszczenia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Uprawnienie „osoby trzeciej”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Ziszczenie się przesłanek powoduje zaistnienie uprawnienia po stronie „osoby trzeciej” do żądania uznania tej umowy za bezskuteczną w stosunku do niej</a:t>
            </a:r>
          </a:p>
          <a:p>
            <a:r>
              <a:rPr lang="pl-PL" dirty="0" smtClean="0"/>
              <a:t>Realizowane w trybie procesowym</a:t>
            </a:r>
          </a:p>
          <a:p>
            <a:r>
              <a:rPr lang="pl-PL" dirty="0" smtClean="0"/>
              <a:t>Termin: 1 rok od zawarcia umowy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Bezskuteczność zawieszona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lnSpcReduction="10000"/>
          </a:bodyPr>
          <a:lstStyle/>
          <a:p>
            <a:endParaRPr lang="pl-PL" dirty="0" smtClean="0"/>
          </a:p>
          <a:p>
            <a:r>
              <a:rPr lang="pl-PL" dirty="0" smtClean="0"/>
              <a:t>art </a:t>
            </a:r>
            <a:r>
              <a:rPr lang="pl-PL" dirty="0" smtClean="0"/>
              <a:t>18 k.c.</a:t>
            </a:r>
          </a:p>
          <a:p>
            <a:r>
              <a:rPr lang="pl-PL" dirty="0" smtClean="0"/>
              <a:t>polega </a:t>
            </a:r>
            <a:r>
              <a:rPr lang="pl-PL" dirty="0"/>
              <a:t>na tym, że czynność prawna od chwili jej dokonania jest ważna, ale nie wywołuje skutków prawnych, które podlegają „zawieszeniu” do czasu wyrażenia zgody przez osobę trzecią. </a:t>
            </a:r>
            <a:endParaRPr lang="pl-PL" i="1" dirty="0"/>
          </a:p>
          <a:p>
            <a:r>
              <a:rPr lang="pl-PL" dirty="0" err="1" smtClean="0"/>
              <a:t>Negotium</a:t>
            </a:r>
            <a:r>
              <a:rPr lang="pl-PL" dirty="0" smtClean="0"/>
              <a:t> </a:t>
            </a:r>
            <a:r>
              <a:rPr lang="pl-PL" dirty="0" err="1" smtClean="0"/>
              <a:t>claudicans</a:t>
            </a:r>
            <a:endParaRPr lang="pl-PL" dirty="0" smtClean="0"/>
          </a:p>
          <a:p>
            <a:r>
              <a:rPr lang="pl-PL" dirty="0" smtClean="0"/>
              <a:t>Skutki odłożone w czasie do wyrażenia zgody</a:t>
            </a:r>
          </a:p>
          <a:p>
            <a:r>
              <a:rPr lang="pl-PL" dirty="0" smtClean="0"/>
              <a:t>Po jej wyrażeniu: </a:t>
            </a:r>
          </a:p>
          <a:p>
            <a:pPr>
              <a:buFontTx/>
              <a:buChar char="-"/>
            </a:pPr>
            <a:r>
              <a:rPr lang="pl-PL" dirty="0" smtClean="0"/>
              <a:t>W pełni skuteczna </a:t>
            </a:r>
          </a:p>
          <a:p>
            <a:pPr>
              <a:buFontTx/>
              <a:buChar char="-"/>
            </a:pPr>
            <a:r>
              <a:rPr lang="pl-PL" dirty="0" smtClean="0"/>
              <a:t>Z mocą wsteczną</a:t>
            </a:r>
          </a:p>
          <a:p>
            <a:r>
              <a:rPr lang="pl-PL" dirty="0" smtClean="0"/>
              <a:t>Brak zgody: czynność nieważna bezwzględnie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3514402"/>
          </a:xfrm>
        </p:spPr>
        <p:txBody>
          <a:bodyPr>
            <a:normAutofit/>
          </a:bodyPr>
          <a:lstStyle/>
          <a:p>
            <a:r>
              <a:rPr lang="pl-PL" sz="6000" dirty="0" smtClean="0"/>
              <a:t>Dziękuję za uwagę </a:t>
            </a:r>
            <a:r>
              <a:rPr lang="pl-PL" sz="6000" dirty="0" smtClean="0">
                <a:sym typeface="Wingdings" pitchFamily="2" charset="2"/>
              </a:rPr>
              <a:t></a:t>
            </a:r>
            <a:endParaRPr lang="pl-PL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pl-PL" b="1" smtClean="0"/>
              <a:t>Wadliwa </a:t>
            </a:r>
            <a:r>
              <a:rPr lang="pl-PL" b="1" dirty="0" smtClean="0"/>
              <a:t>czynność prawna </a:t>
            </a:r>
            <a:r>
              <a:rPr lang="pl-PL" dirty="0" smtClean="0"/>
              <a:t>– czynność, której dokonanie nastąpiło z naruszeniem wymogów wynikających z przepisów prawa</a:t>
            </a:r>
          </a:p>
          <a:p>
            <a:pPr>
              <a:buNone/>
            </a:pPr>
            <a:r>
              <a:rPr lang="pl-PL" b="1" dirty="0" smtClean="0"/>
              <a:t>Sankcja wadliwej </a:t>
            </a:r>
            <a:r>
              <a:rPr lang="pl-PL" b="1" dirty="0" err="1" smtClean="0"/>
              <a:t>cz.pr</a:t>
            </a:r>
            <a:r>
              <a:rPr lang="pl-PL" b="1" dirty="0" smtClean="0"/>
              <a:t>. </a:t>
            </a:r>
            <a:r>
              <a:rPr lang="pl-PL" dirty="0" smtClean="0"/>
              <a:t>– konsekwencje, jakie wiążą się z wadliwością</a:t>
            </a:r>
          </a:p>
          <a:p>
            <a:endParaRPr lang="pl-PL" dirty="0"/>
          </a:p>
          <a:p>
            <a:r>
              <a:rPr lang="pl-PL" dirty="0" smtClean="0"/>
              <a:t>Sankcja nieważności</a:t>
            </a:r>
          </a:p>
          <a:p>
            <a:r>
              <a:rPr lang="pl-PL" dirty="0" smtClean="0"/>
              <a:t>Sankcja wzruszalności</a:t>
            </a:r>
          </a:p>
          <a:p>
            <a:r>
              <a:rPr lang="pl-PL" dirty="0" smtClean="0"/>
              <a:t>Sankcja bezskuteczności względnej</a:t>
            </a:r>
          </a:p>
          <a:p>
            <a:r>
              <a:rPr lang="pl-PL" dirty="0" smtClean="0"/>
              <a:t>Sankcja bezskuteczności zawieszonej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Nieważność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(tzw. nieważność bezwzględna)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 1. art. 58 k.c. -   sprzeczność </a:t>
            </a:r>
            <a:r>
              <a:rPr lang="pl-PL" dirty="0"/>
              <a:t>oświadczenia woli z bezwzględnie wiążącymi normami prawnymi lub zasadami współżycia </a:t>
            </a:r>
            <a:r>
              <a:rPr lang="pl-PL" dirty="0" smtClean="0"/>
              <a:t>społecznego</a:t>
            </a:r>
            <a:endParaRPr lang="pl-PL" dirty="0"/>
          </a:p>
          <a:p>
            <a:pPr>
              <a:buNone/>
            </a:pPr>
            <a:r>
              <a:rPr lang="pl-PL" dirty="0" smtClean="0"/>
              <a:t>2.  art. 14 §  1 k.c. z zastrzeżeniem §  2 – dokonanie </a:t>
            </a:r>
            <a:r>
              <a:rPr lang="pl-PL" dirty="0"/>
              <a:t>czynności prawnej przez osobę niemającą zdolności do czynności prawnych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3. art. 104 </a:t>
            </a:r>
            <a:r>
              <a:rPr lang="pl-PL" dirty="0" err="1" smtClean="0"/>
              <a:t>zd</a:t>
            </a:r>
            <a:r>
              <a:rPr lang="pl-PL" dirty="0" smtClean="0"/>
              <a:t>. 1 k.c. z zastrzeżeniem </a:t>
            </a:r>
            <a:r>
              <a:rPr lang="pl-PL" dirty="0" err="1" smtClean="0"/>
              <a:t>zd</a:t>
            </a:r>
            <a:r>
              <a:rPr lang="pl-PL" dirty="0" smtClean="0"/>
              <a:t>. 2 - dokonanie </a:t>
            </a:r>
            <a:r>
              <a:rPr lang="pl-PL" dirty="0"/>
              <a:t>jednostronnej czynności prawnej w cudzym imieniu bez umocowania lub z przekroczeniem jego </a:t>
            </a:r>
            <a:r>
              <a:rPr lang="pl-PL" dirty="0" smtClean="0"/>
              <a:t>zakresu</a:t>
            </a:r>
            <a:endParaRPr lang="pl-PL" dirty="0"/>
          </a:p>
          <a:p>
            <a:pPr>
              <a:buNone/>
            </a:pPr>
            <a:r>
              <a:rPr lang="pl-PL" dirty="0" smtClean="0"/>
              <a:t>4. art. 82, 83 k.c. niektóre wady oświadczeń </a:t>
            </a:r>
            <a:r>
              <a:rPr lang="pl-PL" dirty="0"/>
              <a:t>woli </a:t>
            </a:r>
          </a:p>
          <a:p>
            <a:pPr>
              <a:buNone/>
            </a:pPr>
            <a:r>
              <a:rPr lang="pl-PL" dirty="0" smtClean="0"/>
              <a:t>5. art. 73 i n. - niedochowanie </a:t>
            </a:r>
            <a:r>
              <a:rPr lang="pl-PL" dirty="0"/>
              <a:t>formy ad </a:t>
            </a:r>
            <a:r>
              <a:rPr lang="pl-PL" dirty="0" err="1" smtClean="0"/>
              <a:t>solemnitatem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N</a:t>
            </a:r>
            <a:r>
              <a:rPr lang="pl-PL" dirty="0" smtClean="0"/>
              <a:t>ajważniejsze </a:t>
            </a:r>
            <a:r>
              <a:rPr lang="pl-PL" b="1" u="sng" dirty="0" smtClean="0"/>
              <a:t>cechy tej sankcji </a:t>
            </a:r>
            <a:r>
              <a:rPr lang="pl-PL" dirty="0" smtClean="0"/>
              <a:t>to: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1. Czynność </a:t>
            </a:r>
            <a:r>
              <a:rPr lang="pl-PL" dirty="0"/>
              <a:t>prawna nie wywołuje zamierzonych skutków prawnych od chwili jej dokonania (jest nieważna </a:t>
            </a:r>
            <a:r>
              <a:rPr lang="pl-PL" b="1" dirty="0"/>
              <a:t>ab initio</a:t>
            </a:r>
            <a:r>
              <a:rPr lang="pl-PL" dirty="0"/>
              <a:t>) </a:t>
            </a:r>
          </a:p>
          <a:p>
            <a:pPr>
              <a:buNone/>
            </a:pPr>
            <a:r>
              <a:rPr lang="pl-PL" dirty="0" smtClean="0"/>
              <a:t>2. Całkowita </a:t>
            </a:r>
            <a:r>
              <a:rPr lang="pl-PL" dirty="0"/>
              <a:t>nieważność powstaje z mocy prawa (</a:t>
            </a:r>
            <a:r>
              <a:rPr lang="pl-PL" b="1" dirty="0" err="1"/>
              <a:t>ipso</a:t>
            </a:r>
            <a:r>
              <a:rPr lang="pl-PL" b="1" dirty="0"/>
              <a:t> </a:t>
            </a:r>
            <a:r>
              <a:rPr lang="pl-PL" b="1" dirty="0" err="1"/>
              <a:t>iure</a:t>
            </a:r>
            <a:r>
              <a:rPr lang="pl-PL" dirty="0"/>
              <a:t>) </a:t>
            </a:r>
          </a:p>
          <a:p>
            <a:pPr>
              <a:buNone/>
            </a:pPr>
            <a:r>
              <a:rPr lang="pl-PL" dirty="0" smtClean="0"/>
              <a:t>3. Brana pod uwagę przez organ stosujący </a:t>
            </a:r>
            <a:r>
              <a:rPr lang="pl-PL" smtClean="0"/>
              <a:t>prawo </a:t>
            </a:r>
            <a:br>
              <a:rPr lang="pl-PL" smtClean="0"/>
            </a:br>
            <a:r>
              <a:rPr lang="pl-PL" b="1" smtClean="0"/>
              <a:t>z </a:t>
            </a:r>
            <a:r>
              <a:rPr lang="pl-PL" b="1" dirty="0" smtClean="0"/>
              <a:t>urzędu</a:t>
            </a:r>
          </a:p>
          <a:p>
            <a:pPr>
              <a:buNone/>
            </a:pPr>
            <a:r>
              <a:rPr lang="pl-PL" dirty="0" smtClean="0"/>
              <a:t>4</a:t>
            </a:r>
            <a:r>
              <a:rPr lang="pl-PL" b="1" dirty="0" smtClean="0"/>
              <a:t>. </a:t>
            </a:r>
            <a:r>
              <a:rPr lang="pl-PL" dirty="0" smtClean="0"/>
              <a:t>Skutek </a:t>
            </a:r>
            <a:r>
              <a:rPr lang="pl-PL" b="1" dirty="0" smtClean="0"/>
              <a:t>erga </a:t>
            </a:r>
            <a:r>
              <a:rPr lang="pl-PL" b="1" dirty="0" err="1" smtClean="0"/>
              <a:t>omnes</a:t>
            </a:r>
            <a:endParaRPr lang="pl-PL" b="1" dirty="0" smtClean="0"/>
          </a:p>
          <a:p>
            <a:pPr>
              <a:buNone/>
            </a:pPr>
            <a:r>
              <a:rPr lang="pl-PL" dirty="0" smtClean="0"/>
              <a:t>5. Ma charakter </a:t>
            </a:r>
            <a:r>
              <a:rPr lang="pl-PL" b="1" dirty="0" smtClean="0"/>
              <a:t>definitywny</a:t>
            </a:r>
            <a:r>
              <a:rPr lang="pl-PL" dirty="0" smtClean="0"/>
              <a:t> (co do zasady nie podlega konwalidacji)</a:t>
            </a:r>
          </a:p>
          <a:p>
            <a:pPr>
              <a:buNone/>
            </a:pPr>
            <a:r>
              <a:rPr lang="pl-PL" dirty="0" smtClean="0"/>
              <a:t>6. Jest </a:t>
            </a:r>
            <a:r>
              <a:rPr lang="pl-PL" b="1" dirty="0" smtClean="0"/>
              <a:t>niestopniowalna</a:t>
            </a:r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Na zasadzie wyjątku konwalidacja jest możliwa m.in.: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art</a:t>
            </a:r>
            <a:r>
              <a:rPr lang="pl-PL" dirty="0" smtClean="0"/>
              <a:t> 14 § 2 k.c.</a:t>
            </a:r>
          </a:p>
          <a:p>
            <a:r>
              <a:rPr lang="pl-PL" dirty="0" err="1" smtClean="0"/>
              <a:t>art</a:t>
            </a:r>
            <a:r>
              <a:rPr lang="pl-PL" dirty="0" smtClean="0"/>
              <a:t> 890 § 1 </a:t>
            </a:r>
            <a:r>
              <a:rPr lang="pl-PL" dirty="0" err="1" smtClean="0"/>
              <a:t>zd</a:t>
            </a:r>
            <a:r>
              <a:rPr lang="pl-PL" dirty="0" smtClean="0"/>
              <a:t>. 2 k.c.</a:t>
            </a:r>
          </a:p>
          <a:p>
            <a:r>
              <a:rPr lang="pl-PL" dirty="0" smtClean="0"/>
              <a:t>art. 945 § 2 k.c.</a:t>
            </a:r>
          </a:p>
          <a:p>
            <a:r>
              <a:rPr lang="pl-PL" dirty="0" smtClean="0"/>
              <a:t>art. 17 § 2 </a:t>
            </a:r>
            <a:r>
              <a:rPr lang="pl-PL" dirty="0" err="1" smtClean="0"/>
              <a:t>k.s.h</a:t>
            </a:r>
            <a:r>
              <a:rPr lang="pl-PL" dirty="0" smtClean="0"/>
              <a:t>. -&gt; nieważna czynność prawna dokonana bez wymaganej uchwały, o której mowa w §  1 tego przepisu, staje się ważna w razie jej potwierdzenia w terminie 2 miesięcy od dnia złożenia oświadczenia przez spółkę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Wzruszalność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(zw. też nieważnością względną)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i="1" dirty="0"/>
              <a:t>Wzruszalność powodują m.in.:</a:t>
            </a:r>
          </a:p>
          <a:p>
            <a:r>
              <a:rPr lang="pl-PL" dirty="0" smtClean="0"/>
              <a:t>niektóre </a:t>
            </a:r>
            <a:r>
              <a:rPr lang="pl-PL" dirty="0"/>
              <a:t>wady oświadczeń </a:t>
            </a:r>
            <a:r>
              <a:rPr lang="pl-PL" dirty="0" smtClean="0"/>
              <a:t>woli</a:t>
            </a:r>
            <a:endParaRPr lang="pl-PL" i="1" dirty="0"/>
          </a:p>
          <a:p>
            <a:r>
              <a:rPr lang="pl-PL" dirty="0" smtClean="0"/>
              <a:t>art</a:t>
            </a:r>
            <a:r>
              <a:rPr lang="pl-PL" dirty="0"/>
              <a:t>. 388 k.c. - dokonanie czynności prawnej w okolicznościach wskazujących na wyzysk</a:t>
            </a:r>
            <a:endParaRPr lang="pl-PL" i="1" dirty="0"/>
          </a:p>
          <a:p>
            <a:r>
              <a:rPr lang="pl-PL" dirty="0" smtClean="0"/>
              <a:t>art</a:t>
            </a:r>
            <a:r>
              <a:rPr lang="pl-PL" dirty="0"/>
              <a:t>. </a:t>
            </a:r>
            <a:r>
              <a:rPr lang="pl-PL" dirty="0" smtClean="0"/>
              <a:t>70</a:t>
            </a:r>
            <a:r>
              <a:rPr lang="pl-PL" dirty="0" smtClean="0">
                <a:latin typeface="Bookman Old Style"/>
              </a:rPr>
              <a:t> </a:t>
            </a:r>
            <a:r>
              <a:rPr lang="pl-PL" dirty="0" smtClean="0"/>
              <a:t> k.c</a:t>
            </a:r>
            <a:r>
              <a:rPr lang="pl-PL" dirty="0"/>
              <a:t>. - wpływanie na wynik aukcji lub przetargu w sposób sprzeczny z prawem lub dobrymi obyczajami </a:t>
            </a:r>
            <a:endParaRPr lang="pl-P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Unicestwienie skutków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Poprzez oświadczenie woli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pl-PL" dirty="0" smtClean="0"/>
              <a:t>Poprzez orzeczenie sądu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pl-PL" dirty="0"/>
              <a:t>zainteresowany może uchylić się od skutków złożonego wadliwie oświadczenia woli</a:t>
            </a:r>
            <a:r>
              <a:rPr lang="pl-PL" dirty="0" smtClean="0"/>
              <a:t>.</a:t>
            </a:r>
          </a:p>
          <a:p>
            <a:r>
              <a:rPr lang="pl-PL" dirty="0" smtClean="0"/>
              <a:t>Jest to prawo podmiotowe kształtujące przysługujące tylko temu podmiotowi </a:t>
            </a:r>
          </a:p>
          <a:p>
            <a:r>
              <a:rPr lang="pl-PL" dirty="0" smtClean="0"/>
              <a:t>Forma pisemna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 smtClean="0"/>
              <a:t>orzeczenie o charakterze konstytutywnym </a:t>
            </a:r>
            <a:endParaRPr lang="pl-PL" dirty="0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1907704" y="1124744"/>
            <a:ext cx="158417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5220072" y="1124744"/>
            <a:ext cx="136815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Najważniejsze cechy: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Brana pod uwagę jedynie </a:t>
            </a:r>
            <a:r>
              <a:rPr lang="pl-PL" b="1" dirty="0" smtClean="0"/>
              <a:t>na wniosek</a:t>
            </a:r>
          </a:p>
          <a:p>
            <a:pPr marL="514350" indent="-514350">
              <a:buAutoNum type="arabicPeriod"/>
            </a:pPr>
            <a:r>
              <a:rPr lang="pl-PL" dirty="0" smtClean="0"/>
              <a:t>Zniweczenie skutków następuje </a:t>
            </a:r>
            <a:r>
              <a:rPr lang="pl-PL" b="1" dirty="0" smtClean="0"/>
              <a:t>ex </a:t>
            </a:r>
            <a:r>
              <a:rPr lang="pl-PL" b="1" dirty="0" err="1" smtClean="0"/>
              <a:t>tunc</a:t>
            </a:r>
            <a:endParaRPr lang="pl-PL" b="1" dirty="0" smtClean="0"/>
          </a:p>
          <a:p>
            <a:pPr marL="514350" indent="-514350">
              <a:buAutoNum type="arabicPeriod"/>
            </a:pPr>
            <a:r>
              <a:rPr lang="pl-PL" b="1" dirty="0" smtClean="0"/>
              <a:t>Terminy</a:t>
            </a:r>
            <a:r>
              <a:rPr lang="pl-PL" dirty="0" smtClean="0"/>
              <a:t> do realizacji uprawnienia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Bezskuteczność względna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art</a:t>
            </a:r>
            <a:r>
              <a:rPr lang="pl-PL" dirty="0" smtClean="0"/>
              <a:t> 59 k.c.: „W razie zawarcia umowy, której wykonanie czyni całkowicie lub częściowo niemożliwym zadośćuczynienie roszczeniu osoby trzeciej, osoba ta może żądać uznania umowy za bezskuteczną w stosunku do niej, jeżeli strony o jej roszczeniu wiedziały albo jeżeli umowa była nieodpłatna. Uznania umowy za bezskuteczną nie można żądać po upływie roku od jej zawarcia”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704</TotalTime>
  <Words>803</Words>
  <Application>Microsoft Office PowerPoint</Application>
  <PresentationFormat>Pokaz na ekranie (4:3)</PresentationFormat>
  <Paragraphs>91</Paragraphs>
  <Slides>19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Przepływ</vt:lpstr>
      <vt:lpstr>Sankcje wadliwych czynności prawnych</vt:lpstr>
      <vt:lpstr>Prezentacja programu PowerPoint</vt:lpstr>
      <vt:lpstr>Nieważność  (tzw. nieważność bezwzględna)</vt:lpstr>
      <vt:lpstr>Prezentacja programu PowerPoint</vt:lpstr>
      <vt:lpstr>Na zasadzie wyjątku konwalidacja jest możliwa m.in.:</vt:lpstr>
      <vt:lpstr>Wzruszalność (zw. też nieważnością względną)</vt:lpstr>
      <vt:lpstr>Unicestwienie skutków</vt:lpstr>
      <vt:lpstr>Najważniejsze cechy:</vt:lpstr>
      <vt:lpstr>Bezskuteczność względna</vt:lpstr>
      <vt:lpstr>Prezentacja programu PowerPoint</vt:lpstr>
      <vt:lpstr>Trzy podmioty z art. 59 k.c.:</vt:lpstr>
      <vt:lpstr>Przesłanki zastosowania art. 59 k.c.:</vt:lpstr>
      <vt:lpstr>Roszczenie jako przedmiot ochrony</vt:lpstr>
      <vt:lpstr>Umowa jako przedmiot zaskarżenia</vt:lpstr>
      <vt:lpstr>Dodatkowa przesłanka w przypadku umów odpłatnych</vt:lpstr>
      <vt:lpstr>Zła wiara stron umowy</vt:lpstr>
      <vt:lpstr>Uprawnienie „osoby trzeciej”</vt:lpstr>
      <vt:lpstr>Bezskuteczność zawieszona</vt:lpstr>
      <vt:lpstr>Dziękuję za uwagę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Sankcje wadliwych czynności prawnych</dc:title>
  <dc:creator>user</dc:creator>
  <cp:lastModifiedBy>Laptop</cp:lastModifiedBy>
  <cp:revision>58</cp:revision>
  <dcterms:created xsi:type="dcterms:W3CDTF">2013-04-07T09:06:31Z</dcterms:created>
  <dcterms:modified xsi:type="dcterms:W3CDTF">2015-05-07T15:01:17Z</dcterms:modified>
</cp:coreProperties>
</file>