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2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C7F-ED93-4AE9-8281-74B49498788C}" type="datetimeFigureOut">
              <a:rPr lang="pl-PL" smtClean="0"/>
              <a:t>2017-03-06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60F-A2CC-4F22-A788-706AF196CA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600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C7F-ED93-4AE9-8281-74B49498788C}" type="datetimeFigureOut">
              <a:rPr lang="pl-PL" smtClean="0"/>
              <a:t>2017-03-06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60F-A2CC-4F22-A788-706AF196CA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042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C7F-ED93-4AE9-8281-74B49498788C}" type="datetimeFigureOut">
              <a:rPr lang="pl-PL" smtClean="0"/>
              <a:t>2017-03-06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60F-A2CC-4F22-A788-706AF196CA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664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C7F-ED93-4AE9-8281-74B49498788C}" type="datetimeFigureOut">
              <a:rPr lang="pl-PL" smtClean="0"/>
              <a:t>2017-03-06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60F-A2CC-4F22-A788-706AF196CA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461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C7F-ED93-4AE9-8281-74B49498788C}" type="datetimeFigureOut">
              <a:rPr lang="pl-PL" smtClean="0"/>
              <a:t>2017-03-06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60F-A2CC-4F22-A788-706AF196CA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510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C7F-ED93-4AE9-8281-74B49498788C}" type="datetimeFigureOut">
              <a:rPr lang="pl-PL" smtClean="0"/>
              <a:t>2017-03-06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60F-A2CC-4F22-A788-706AF196CA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53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C7F-ED93-4AE9-8281-74B49498788C}" type="datetimeFigureOut">
              <a:rPr lang="pl-PL" smtClean="0"/>
              <a:t>2017-03-06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60F-A2CC-4F22-A788-706AF196CA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22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C7F-ED93-4AE9-8281-74B49498788C}" type="datetimeFigureOut">
              <a:rPr lang="pl-PL" smtClean="0"/>
              <a:t>2017-03-06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60F-A2CC-4F22-A788-706AF196CA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824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C7F-ED93-4AE9-8281-74B49498788C}" type="datetimeFigureOut">
              <a:rPr lang="pl-PL" smtClean="0"/>
              <a:t>2017-03-06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60F-A2CC-4F22-A788-706AF196CA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17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C7F-ED93-4AE9-8281-74B49498788C}" type="datetimeFigureOut">
              <a:rPr lang="pl-PL" smtClean="0"/>
              <a:t>2017-03-06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60F-A2CC-4F22-A788-706AF196CA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11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2C7F-ED93-4AE9-8281-74B49498788C}" type="datetimeFigureOut">
              <a:rPr lang="pl-PL" smtClean="0"/>
              <a:t>2017-03-06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D60F-A2CC-4F22-A788-706AF196CA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32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2C7F-ED93-4AE9-8281-74B49498788C}" type="datetimeFigureOut">
              <a:rPr lang="pl-PL" smtClean="0"/>
              <a:t>2017-03-06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4D60F-A2CC-4F22-A788-706AF196CA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131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703" y="0"/>
            <a:ext cx="48720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230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92765"/>
            <a:ext cx="12099235" cy="1921565"/>
          </a:xfrm>
        </p:spPr>
        <p:txBody>
          <a:bodyPr>
            <a:noAutofit/>
          </a:bodyPr>
          <a:lstStyle/>
          <a:p>
            <a:pPr algn="ctr"/>
            <a:r>
              <a:rPr lang="pl-PL" sz="4800" dirty="0"/>
              <a:t>Etapy procedury nominacyjnej </a:t>
            </a:r>
            <a:br>
              <a:rPr lang="pl-PL" sz="4800" dirty="0"/>
            </a:br>
            <a:endParaRPr lang="pl-PL" sz="4800" dirty="0"/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97226" y="2720146"/>
            <a:ext cx="10515600" cy="39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dokonanie oceny kwalifikacyjnej kandydatów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opiniowanie kandydatur przez odpowiednie zgromadzenie ogólne sędziów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rozpatrywanie kandydatur przez KRS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powołanie przez Prezydenta RP</a:t>
            </a:r>
          </a:p>
        </p:txBody>
      </p:sp>
    </p:spTree>
    <p:extLst>
      <p:ext uri="{BB962C8B-B14F-4D97-AF65-F5344CB8AC3E}">
        <p14:creationId xmlns:p14="http://schemas.microsoft.com/office/powerpoint/2010/main" val="314753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92765"/>
            <a:ext cx="12099235" cy="1921565"/>
          </a:xfrm>
        </p:spPr>
        <p:txBody>
          <a:bodyPr>
            <a:noAutofit/>
          </a:bodyPr>
          <a:lstStyle/>
          <a:p>
            <a:pPr algn="ctr"/>
            <a:r>
              <a:rPr lang="pl-PL" sz="4800" dirty="0"/>
              <a:t>Czy Prezydent RP może odmówić powołania kandydata na sędziego?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010478" y="2600876"/>
            <a:ext cx="10515600" cy="39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4000" dirty="0"/>
              <a:t>„Sędziowie są powoływani przez Prezydenta Rzeczypospolitej, na wniosek Krajowej Rady Sądownictwa, na czas nieoznaczony.” </a:t>
            </a:r>
          </a:p>
          <a:p>
            <a:pPr marL="0" indent="0" algn="ctr">
              <a:buNone/>
            </a:pPr>
            <a:r>
              <a:rPr lang="pl-PL" sz="4000" dirty="0"/>
              <a:t>(art. 179 Konstytucji RP)</a:t>
            </a:r>
          </a:p>
        </p:txBody>
      </p:sp>
    </p:spTree>
    <p:extLst>
      <p:ext uri="{BB962C8B-B14F-4D97-AF65-F5344CB8AC3E}">
        <p14:creationId xmlns:p14="http://schemas.microsoft.com/office/powerpoint/2010/main" val="82368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92765"/>
            <a:ext cx="12099235" cy="993913"/>
          </a:xfrm>
        </p:spPr>
        <p:txBody>
          <a:bodyPr>
            <a:noAutofit/>
          </a:bodyPr>
          <a:lstStyle/>
          <a:p>
            <a:pPr algn="ctr"/>
            <a:r>
              <a:rPr lang="pl-PL" sz="4800" dirty="0"/>
              <a:t>Możliwe kierunki interpretacji art. 179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2764" y="1487694"/>
            <a:ext cx="11979965" cy="5145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buAutoNum type="arabicParenR"/>
            </a:pPr>
            <a:r>
              <a:rPr lang="pl-PL" sz="4000" dirty="0"/>
              <a:t>Konstytucja RP w art. 179 nie reguluje problemu odmowy powołania sędziego</a:t>
            </a:r>
          </a:p>
          <a:p>
            <a:pPr marL="742950" indent="-742950" algn="just">
              <a:buAutoNum type="arabicParenR"/>
            </a:pPr>
            <a:r>
              <a:rPr lang="pl-PL" sz="4000" dirty="0"/>
              <a:t>Konstytucja RP w art. 179 (</a:t>
            </a:r>
            <a:r>
              <a:rPr lang="pl-PL" sz="4000" i="1" dirty="0"/>
              <a:t>implicite</a:t>
            </a:r>
            <a:r>
              <a:rPr lang="pl-PL" sz="4000" dirty="0"/>
              <a:t>) reguluje problem odmowy powołania sędziego i…</a:t>
            </a:r>
          </a:p>
          <a:p>
            <a:pPr marL="1200150" lvl="1" indent="-742950" algn="just">
              <a:buFont typeface="+mj-lt"/>
              <a:buAutoNum type="alphaLcParenR"/>
            </a:pPr>
            <a:r>
              <a:rPr lang="pl-PL" sz="3600" dirty="0"/>
              <a:t>nie pozwala na to w ogóle</a:t>
            </a:r>
          </a:p>
          <a:p>
            <a:pPr marL="1200150" lvl="1" indent="-742950" algn="just">
              <a:buFont typeface="+mj-lt"/>
              <a:buAutoNum type="alphaLcParenR"/>
            </a:pPr>
            <a:r>
              <a:rPr lang="pl-PL" sz="3600" dirty="0"/>
              <a:t>pozwala na to pod pewnymi warunkami</a:t>
            </a:r>
          </a:p>
          <a:p>
            <a:pPr marL="1200150" lvl="1" indent="-742950" algn="just">
              <a:buFont typeface="+mj-lt"/>
              <a:buAutoNum type="alphaLcParenR"/>
            </a:pPr>
            <a:r>
              <a:rPr lang="pl-PL" sz="3600" dirty="0"/>
              <a:t>pozwala na to, pozostawiając w tym zakresie pełną swobodę Prezydentowi RP </a:t>
            </a:r>
          </a:p>
        </p:txBody>
      </p:sp>
    </p:spTree>
    <p:extLst>
      <p:ext uri="{BB962C8B-B14F-4D97-AF65-F5344CB8AC3E}">
        <p14:creationId xmlns:p14="http://schemas.microsoft.com/office/powerpoint/2010/main" val="242894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92765"/>
            <a:ext cx="12099235" cy="1298713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solidFill>
                  <a:srgbClr val="002060"/>
                </a:solidFill>
              </a:rPr>
              <a:t>Hipoteza</a:t>
            </a:r>
            <a:r>
              <a:rPr lang="pl-PL" sz="4800" b="1" dirty="0"/>
              <a:t>: </a:t>
            </a:r>
            <a:r>
              <a:rPr lang="pl-PL" sz="4800" i="1" dirty="0"/>
              <a:t>Konstytucja RP w art. 179 nie reguluje problemu odmowy powołania sędziego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2764" y="1487694"/>
            <a:ext cx="11979965" cy="5145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buAutoNum type="arabicParenR"/>
            </a:pPr>
            <a:r>
              <a:rPr lang="pl-PL" sz="4000" dirty="0"/>
              <a:t>podstawowy argument – art. 179 tworzy jedynie zasadnicze zręby modelu powoływania sędziów (wyklucza samodzielne powołanie sędziego przez Prezydenta RP albo powołanie sędziego przez inne organy)</a:t>
            </a:r>
          </a:p>
          <a:p>
            <a:pPr marL="742950" indent="-742950" algn="just">
              <a:buAutoNum type="arabicParenR"/>
            </a:pPr>
            <a:r>
              <a:rPr lang="pl-PL" sz="4000" dirty="0"/>
              <a:t>dodatkowy argument – gdyby ustrojodawca chciał przesądzić problematykę odmowy powołania sędziego, uregulowałby ją jasno w treści art. 179</a:t>
            </a:r>
          </a:p>
          <a:p>
            <a:pPr marL="742950" indent="-742950" algn="just">
              <a:buAutoNum type="arabicParenR"/>
            </a:pP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67588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92765"/>
            <a:ext cx="12099235" cy="1298713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solidFill>
                  <a:srgbClr val="002060"/>
                </a:solidFill>
              </a:rPr>
              <a:t>Hipoteza</a:t>
            </a:r>
            <a:r>
              <a:rPr lang="pl-PL" sz="4800" b="1" dirty="0"/>
              <a:t>: </a:t>
            </a:r>
            <a:r>
              <a:rPr lang="pl-PL" sz="4800" i="1" dirty="0"/>
              <a:t>Konstytucja RP w art. 179 nie reguluje problemu odmowy powołania sędziego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2765" y="1799121"/>
            <a:ext cx="11979965" cy="48335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buAutoNum type="arabicParenR"/>
            </a:pPr>
            <a:r>
              <a:rPr lang="pl-PL" sz="4000" dirty="0"/>
              <a:t>a zatem problematykę tę może uregulować ustawodawca zwykły</a:t>
            </a:r>
          </a:p>
          <a:p>
            <a:pPr marL="742950" indent="-742950" algn="just">
              <a:buAutoNum type="arabicParenR"/>
            </a:pPr>
            <a:r>
              <a:rPr lang="pl-PL" sz="4000" dirty="0"/>
              <a:t>ale czy musi to zrobić?</a:t>
            </a:r>
          </a:p>
          <a:p>
            <a:pPr marL="742950" indent="-742950" algn="just">
              <a:buAutoNum type="arabicParenR"/>
            </a:pPr>
            <a:r>
              <a:rPr lang="pl-PL" sz="4000" dirty="0"/>
              <a:t>czy Prezydent RP może odmówić powołania sędziego, jeśli ustawodawstwo zwykłe milczy na ten temat?</a:t>
            </a:r>
          </a:p>
          <a:p>
            <a:pPr marL="0" indent="0" algn="just">
              <a:buNone/>
            </a:pPr>
            <a:endParaRPr lang="pl-PL" sz="4000" dirty="0"/>
          </a:p>
          <a:p>
            <a:pPr marL="0" indent="0" algn="just">
              <a:buNone/>
            </a:pPr>
            <a:r>
              <a:rPr lang="pl-PL" sz="4000" i="1" dirty="0"/>
              <a:t>„Organy władzy publicznej działają na podstawie i w granicach prawa” </a:t>
            </a:r>
            <a:r>
              <a:rPr lang="pl-PL" sz="4000" dirty="0"/>
              <a:t>(art. 7 Konstytucji RP)</a:t>
            </a:r>
          </a:p>
          <a:p>
            <a:pPr marL="0" indent="0" algn="just">
              <a:buNone/>
            </a:pPr>
            <a:r>
              <a:rPr lang="pl-PL" sz="4000" dirty="0"/>
              <a:t>Brak ustawowej podstawy prawnej do odmowy powołania sędziego skutkuje zakazem takiej odmowy?</a:t>
            </a:r>
          </a:p>
          <a:p>
            <a:pPr marL="742950" indent="-742950" algn="just">
              <a:buAutoNum type="arabicParenR"/>
            </a:pP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60987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92765"/>
            <a:ext cx="12099235" cy="1298713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solidFill>
                  <a:srgbClr val="002060"/>
                </a:solidFill>
              </a:rPr>
              <a:t>Hipoteza</a:t>
            </a:r>
            <a:r>
              <a:rPr lang="pl-PL" sz="4800" b="1" dirty="0"/>
              <a:t>: </a:t>
            </a:r>
            <a:r>
              <a:rPr lang="pl-PL" sz="4800" i="1" dirty="0"/>
              <a:t>Konstytucja RP w art. 179 implicite reguluje problem odmowy powołania sędziego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2764" y="1487694"/>
            <a:ext cx="11979965" cy="51450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buAutoNum type="arabicParenR"/>
            </a:pPr>
            <a:r>
              <a:rPr lang="pl-PL" sz="4000" dirty="0"/>
              <a:t>podstawowy argument – uregulowanie danego zagadnienia na poziomie konstytucyjnym jest zawsze kompletne i wyklucza możliwość jego normowania na poziomie ustawowym (regulacja konstytucyjna nie zawiera żadnych „luk”, „niedomówień”, które mogłyby być dowolnie rozstrzygane przez ustawodawcę zwykłego)</a:t>
            </a:r>
          </a:p>
          <a:p>
            <a:pPr marL="742950" indent="-742950" algn="just">
              <a:buAutoNum type="arabicParenR"/>
            </a:pPr>
            <a:r>
              <a:rPr lang="pl-PL" sz="4000" dirty="0"/>
              <a:t>wątpliwości związane z ogólnością przepisu rozstrzyga się poprzez odwołanie się do innych zasad, wartości i norm konstytucyjnych (a w ostateczności do elementów kultury prawnej zachodniego kręgu cywilizacyjnego)</a:t>
            </a:r>
          </a:p>
          <a:p>
            <a:pPr marL="742950" indent="-742950" algn="just">
              <a:buAutoNum type="arabicParenR"/>
            </a:pP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71706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160752"/>
            <a:ext cx="12099235" cy="1298713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Hipoteza</a:t>
            </a:r>
            <a:r>
              <a:rPr lang="pl-PL" sz="3600" b="1" dirty="0"/>
              <a:t>: </a:t>
            </a:r>
            <a:r>
              <a:rPr lang="pl-PL" sz="3600" i="1" dirty="0"/>
              <a:t>Konstytucja RP w art. 179 implicite reguluje problem odmowy powołania sędziego </a:t>
            </a:r>
            <a:r>
              <a:rPr lang="pl-PL" sz="3600" b="1" i="1" dirty="0"/>
              <a:t>i nie pozwala na to w ogóle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6382" y="1590261"/>
            <a:ext cx="12059478" cy="5155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buAutoNum type="arabicParenR"/>
            </a:pPr>
            <a:r>
              <a:rPr lang="pl-PL" sz="4000" dirty="0"/>
              <a:t>„Sędziowie </a:t>
            </a:r>
            <a:r>
              <a:rPr lang="pl-PL" sz="4000" b="1" dirty="0"/>
              <a:t>są powoływani </a:t>
            </a:r>
            <a:r>
              <a:rPr lang="pl-PL" sz="4000" dirty="0"/>
              <a:t>przez Prezydenta RP…”, a nie „mogą być powoływani”</a:t>
            </a:r>
          </a:p>
          <a:p>
            <a:pPr marL="742950" indent="-742950" algn="just">
              <a:buAutoNum type="arabicParenR"/>
            </a:pPr>
            <a:r>
              <a:rPr lang="pl-PL" sz="4000" dirty="0"/>
              <a:t>władza sądownicza jest odrębna i niezależna (art. 173 Konstytucji RP), a zatem w razie wątpliwości daną normę należy interpretować jako wzmacniającą tę niezależność, a nie przewidującą wyjątek od niej</a:t>
            </a:r>
          </a:p>
          <a:p>
            <a:pPr marL="742950" indent="-742950" algn="just">
              <a:buAutoNum type="arabicParenR"/>
            </a:pPr>
            <a:r>
              <a:rPr lang="pl-PL" sz="4000" dirty="0"/>
              <a:t>umiejscowienie art. 179 między przepisami mówiącymi o niezawisłości (art. 178) i wyrażającymi jej gwarancje (art. 180-181)</a:t>
            </a:r>
          </a:p>
          <a:p>
            <a:pPr marL="742950" indent="-742950" algn="just">
              <a:buFont typeface="Arial" panose="020B0604020202020204" pitchFamily="34" charset="0"/>
              <a:buAutoNum type="arabicParenR"/>
            </a:pPr>
            <a:r>
              <a:rPr lang="pl-PL" sz="4000" dirty="0"/>
              <a:t>sensem zaangażowania Prezydenta RP w powołanie sędziego jest wyłącznie pełniona przez niego funkcja ceremonialna</a:t>
            </a:r>
          </a:p>
        </p:txBody>
      </p:sp>
    </p:spTree>
    <p:extLst>
      <p:ext uri="{BB962C8B-B14F-4D97-AF65-F5344CB8AC3E}">
        <p14:creationId xmlns:p14="http://schemas.microsoft.com/office/powerpoint/2010/main" val="41090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0"/>
            <a:ext cx="12099235" cy="1298713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Hipoteza</a:t>
            </a:r>
            <a:r>
              <a:rPr lang="pl-PL" sz="3600" b="1" dirty="0"/>
              <a:t>: </a:t>
            </a:r>
            <a:r>
              <a:rPr lang="pl-PL" sz="3600" i="1" dirty="0"/>
              <a:t>Konstytucja RP w art. 179 implicite reguluje problem odmowy powołania sędziego </a:t>
            </a:r>
            <a:r>
              <a:rPr lang="pl-PL" sz="3600" b="1" i="1" dirty="0"/>
              <a:t>i nie pozwala na to w ogóle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6382" y="1298713"/>
            <a:ext cx="12059478" cy="5446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3600" dirty="0">
                <a:solidFill>
                  <a:schemeClr val="accent1">
                    <a:lumMod val="75000"/>
                  </a:schemeClr>
                </a:solidFill>
              </a:rPr>
              <a:t>Kontrargumenty:</a:t>
            </a:r>
          </a:p>
          <a:p>
            <a:pPr marL="0" indent="0">
              <a:buNone/>
            </a:pPr>
            <a:r>
              <a:rPr lang="pl-PL" dirty="0"/>
              <a:t>Ad 1:</a:t>
            </a:r>
            <a:br>
              <a:rPr lang="pl-PL" dirty="0"/>
            </a:br>
            <a:r>
              <a:rPr lang="pl-PL" i="1" dirty="0">
                <a:solidFill>
                  <a:schemeClr val="accent1">
                    <a:lumMod val="75000"/>
                  </a:schemeClr>
                </a:solidFill>
              </a:rPr>
              <a:t>„Sędziowie </a:t>
            </a:r>
            <a:r>
              <a:rPr lang="pl-PL" b="1" i="1" dirty="0">
                <a:solidFill>
                  <a:schemeClr val="accent1">
                    <a:lumMod val="75000"/>
                  </a:schemeClr>
                </a:solidFill>
              </a:rPr>
              <a:t>są powoływani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</a:rPr>
              <a:t>przez Prezydenta RP…”, a nie „mogą być powoływani”</a:t>
            </a:r>
          </a:p>
          <a:p>
            <a:pPr marL="742950" indent="-742950" algn="just">
              <a:buAutoNum type="arabicParenR"/>
            </a:pPr>
            <a:r>
              <a:rPr lang="pl-PL" dirty="0"/>
              <a:t>Konstytucja RP takimi sformułowaniami posługuje się niekonsekwentnie:</a:t>
            </a:r>
          </a:p>
          <a:p>
            <a:pPr marL="1200150" lvl="1" indent="-742950" algn="just">
              <a:buFont typeface="+mj-lt"/>
              <a:buAutoNum type="alphaLcParenR"/>
            </a:pPr>
            <a:r>
              <a:rPr lang="pl-PL" i="1" dirty="0"/>
              <a:t>„Prezydent Rzeczypospolitej, na wniosek Prezesa Rady Ministrów, dokonuje zmian w składzie Rady Ministrów” </a:t>
            </a:r>
            <a:r>
              <a:rPr lang="pl-PL" dirty="0"/>
              <a:t>(art. 161 Konstytucji) – doktryna i praktyka wskazuje, że Prezydent RP może odmówić uwzględnienia wniosku premiera</a:t>
            </a:r>
          </a:p>
          <a:p>
            <a:pPr marL="1200150" lvl="1" indent="-742950" algn="just">
              <a:buFont typeface="+mj-lt"/>
              <a:buAutoNum type="alphaLcParenR"/>
            </a:pPr>
            <a:r>
              <a:rPr lang="pl-PL" i="1" dirty="0"/>
              <a:t>„Jeżeli w czasie stanu wojennego Sejm nie może zebrać się na posiedzenie, Prezydent Rzeczypospolitej na wniosek Rady Ministrów wydaje rozporządzenia z mocą ustawy (…).” </a:t>
            </a:r>
            <a:r>
              <a:rPr lang="pl-PL" dirty="0"/>
              <a:t>(art. 234 ust. 1 Konstytucji) – gdyby Prezydent RP nie mógł odmówić wnioskowi Rady Ministrów jego zaangażowanie w tę procedurę byłoby absurdalne (zwłaszcza, biorąc pod uwagę konieczność szybkiego działania w stanie wojennym)</a:t>
            </a:r>
          </a:p>
          <a:p>
            <a:pPr marL="742950" indent="-742950" algn="just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352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0"/>
            <a:ext cx="12099235" cy="1298713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Hipoteza</a:t>
            </a:r>
            <a:r>
              <a:rPr lang="pl-PL" sz="3600" b="1" dirty="0"/>
              <a:t>: </a:t>
            </a:r>
            <a:r>
              <a:rPr lang="pl-PL" sz="3600" i="1" dirty="0"/>
              <a:t>Konstytucja RP w art. 179 implicite reguluje problem odmowy powołania sędziego </a:t>
            </a:r>
            <a:r>
              <a:rPr lang="pl-PL" sz="3600" b="1" i="1" dirty="0"/>
              <a:t>i nie pozwala na to w ogóle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298713"/>
            <a:ext cx="12059478" cy="54466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3600" dirty="0">
                <a:solidFill>
                  <a:schemeClr val="accent1">
                    <a:lumMod val="75000"/>
                  </a:schemeClr>
                </a:solidFill>
              </a:rPr>
              <a:t>Kontrargumenty:</a:t>
            </a:r>
          </a:p>
          <a:p>
            <a:pPr marL="0" indent="0">
              <a:buNone/>
            </a:pPr>
            <a:r>
              <a:rPr lang="pl-PL" dirty="0"/>
              <a:t>Ad 2:</a:t>
            </a:r>
            <a:br>
              <a:rPr lang="pl-PL" dirty="0"/>
            </a:b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Władza sądownicza jest odrębna i niezależna (art. 173 Konstytucji RP), a zatem w razie wątpliwości daną normę należy interpretować jako wzmacniającą tę niezależność, a nie przewidującą wyjątek od niej</a:t>
            </a:r>
          </a:p>
          <a:p>
            <a:pPr marL="742950" indent="-742950" algn="just">
              <a:buAutoNum type="arabicParenR"/>
            </a:pPr>
            <a:r>
              <a:rPr lang="pl-PL" dirty="0"/>
              <a:t>zasada odrębności i niezależności władzy sądowniczej nie ma specjalnego charakteru i nie jest ważniejsza od innych zasad ustrojowych</a:t>
            </a:r>
          </a:p>
          <a:p>
            <a:pPr marL="742950" indent="-742950" algn="just">
              <a:buAutoNum type="arabicParenR"/>
            </a:pPr>
            <a:r>
              <a:rPr lang="pl-PL" dirty="0"/>
              <a:t>musi ona być zatem wyważana innymi zasadami konstytucyjnymi</a:t>
            </a:r>
          </a:p>
          <a:p>
            <a:pPr marL="742950" indent="-742950" algn="just">
              <a:buAutoNum type="arabicParenR"/>
            </a:pPr>
            <a:r>
              <a:rPr lang="pl-PL" dirty="0"/>
              <a:t>zasady równoważenia się władz, demokratycznego państwa i suwerenności Narodu zmierzają do wniosku przeciwnego</a:t>
            </a:r>
          </a:p>
          <a:p>
            <a:pPr marL="742950" indent="-742950" algn="just">
              <a:buAutoNum type="arabicParenR"/>
            </a:pPr>
            <a:r>
              <a:rPr lang="pl-PL" dirty="0"/>
              <a:t>możliwość odmowy powołania sędziego przez Prezydenta RP traktowana jako jeden z </a:t>
            </a:r>
            <a:r>
              <a:rPr lang="pl-PL" b="1" dirty="0"/>
              <a:t>nielicznych wyjątków </a:t>
            </a:r>
            <a:r>
              <a:rPr lang="pl-PL" dirty="0"/>
              <a:t>od niezależności sądownictwa daje możliwość harmonijnego wyważenia wszystkich wspomnianych zasad</a:t>
            </a:r>
          </a:p>
          <a:p>
            <a:pPr marL="742950" indent="-742950" algn="just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860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0"/>
            <a:ext cx="12099235" cy="1298713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Hipoteza</a:t>
            </a:r>
            <a:r>
              <a:rPr lang="pl-PL" sz="3600" b="1" dirty="0"/>
              <a:t>: </a:t>
            </a:r>
            <a:r>
              <a:rPr lang="pl-PL" sz="3600" i="1" dirty="0"/>
              <a:t>Konstytucja RP w art. 179 implicite reguluje problem odmowy powołania sędziego </a:t>
            </a:r>
            <a:r>
              <a:rPr lang="pl-PL" sz="3600" b="1" i="1" dirty="0"/>
              <a:t>i nie pozwala na to w ogóle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298713"/>
            <a:ext cx="12059478" cy="5446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3600" dirty="0">
                <a:solidFill>
                  <a:schemeClr val="accent1">
                    <a:lumMod val="75000"/>
                  </a:schemeClr>
                </a:solidFill>
              </a:rPr>
              <a:t>Kontrargumenty:</a:t>
            </a:r>
          </a:p>
          <a:p>
            <a:pPr marL="0" indent="0">
              <a:buNone/>
            </a:pPr>
            <a:r>
              <a:rPr lang="pl-PL" dirty="0"/>
              <a:t>Ad 3:</a:t>
            </a:r>
            <a:br>
              <a:rPr lang="pl-PL" dirty="0"/>
            </a:b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Umiejscowienie art. 179 między przepisami mówiącymi o niezawisłości (art. 178) i wyrażającymi jej gwarancje (art. 180-181)</a:t>
            </a:r>
          </a:p>
          <a:p>
            <a:pPr marL="742950" indent="-742950" algn="just">
              <a:buAutoNum type="arabicParenR"/>
            </a:pPr>
            <a:r>
              <a:rPr lang="pl-PL" dirty="0"/>
              <a:t>art. 179 zawiera także gwarancje niezawisłości:</a:t>
            </a:r>
          </a:p>
          <a:p>
            <a:pPr marL="1200150" lvl="1" indent="-742950" algn="just">
              <a:buFont typeface="+mj-lt"/>
              <a:buAutoNum type="alphaLcParenR"/>
            </a:pPr>
            <a:r>
              <a:rPr lang="pl-PL" dirty="0"/>
              <a:t>powoływanie sędziów na czas nieokreślony</a:t>
            </a:r>
          </a:p>
          <a:p>
            <a:pPr marL="1200150" lvl="1" indent="-742950" algn="just">
              <a:buFont typeface="+mj-lt"/>
              <a:buAutoNum type="alphaLcParenR"/>
            </a:pPr>
            <a:r>
              <a:rPr lang="pl-PL" dirty="0"/>
              <a:t>wyłączne prawo wnioskowania KRS (nikt nie zostanie sędzią wbrew woli KRS)</a:t>
            </a:r>
          </a:p>
          <a:p>
            <a:pPr marL="742950" indent="-742950" algn="just">
              <a:buFont typeface="+mj-lt"/>
              <a:buAutoNum type="arabicParenR"/>
            </a:pPr>
            <a:r>
              <a:rPr lang="pl-PL" dirty="0"/>
              <a:t>jego umiejscowienie jest zatem uzasadnione, nawet jeśli przyjmiemy, że Prezydent RP może odmówić powołania sędziego</a:t>
            </a:r>
          </a:p>
          <a:p>
            <a:pPr marL="742950" indent="-742950" algn="just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753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/>
              <a:t>Modele powoływania sędziów: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pl-PL" sz="4000" dirty="0"/>
              <a:t>powoływanie przez głowę państwa</a:t>
            </a:r>
          </a:p>
          <a:p>
            <a:pPr marL="514350" indent="-514350">
              <a:buAutoNum type="arabicParenR"/>
            </a:pPr>
            <a:r>
              <a:rPr lang="pl-PL" sz="4000" dirty="0"/>
              <a:t>powoływanie przez rząd lub ministra</a:t>
            </a:r>
          </a:p>
          <a:p>
            <a:pPr marL="514350" indent="-514350">
              <a:buAutoNum type="arabicParenR"/>
            </a:pPr>
            <a:r>
              <a:rPr lang="pl-PL" sz="4000" dirty="0"/>
              <a:t>wybór przez parlament</a:t>
            </a:r>
          </a:p>
          <a:p>
            <a:pPr marL="514350" indent="-514350">
              <a:buAutoNum type="arabicParenR"/>
            </a:pPr>
            <a:r>
              <a:rPr lang="pl-PL" sz="4000" dirty="0"/>
              <a:t>powoływanie przez radę sądownictwa</a:t>
            </a:r>
          </a:p>
          <a:p>
            <a:pPr marL="514350" indent="-514350">
              <a:buAutoNum type="arabicParenR"/>
            </a:pPr>
            <a:r>
              <a:rPr lang="pl-PL" sz="4000" dirty="0"/>
              <a:t>kooptacja</a:t>
            </a:r>
          </a:p>
          <a:p>
            <a:pPr marL="514350" indent="-514350">
              <a:buAutoNum type="arabicParenR"/>
            </a:pPr>
            <a:r>
              <a:rPr lang="pl-PL" sz="4000" dirty="0"/>
              <a:t>wybory powszechne</a:t>
            </a:r>
          </a:p>
          <a:p>
            <a:pPr marL="514350" indent="-514350">
              <a:buAutoNum type="arabicParenR"/>
            </a:pPr>
            <a:r>
              <a:rPr lang="pl-PL" sz="4000" dirty="0"/>
              <a:t>objęcie urzędu sędziowskiego z mocy prawa</a:t>
            </a:r>
          </a:p>
        </p:txBody>
      </p:sp>
    </p:spTree>
    <p:extLst>
      <p:ext uri="{BB962C8B-B14F-4D97-AF65-F5344CB8AC3E}">
        <p14:creationId xmlns:p14="http://schemas.microsoft.com/office/powerpoint/2010/main" val="347570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0"/>
            <a:ext cx="12099235" cy="1298713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Hipoteza</a:t>
            </a:r>
            <a:r>
              <a:rPr lang="pl-PL" sz="3600" b="1" dirty="0"/>
              <a:t>: </a:t>
            </a:r>
            <a:r>
              <a:rPr lang="pl-PL" sz="3600" i="1" dirty="0"/>
              <a:t>Konstytucja RP w art. 179 implicite reguluje problem odmowy powołania sędziego </a:t>
            </a:r>
            <a:r>
              <a:rPr lang="pl-PL" sz="3600" b="1" i="1" dirty="0"/>
              <a:t>i nie pozwala na to w ogóle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0" y="1298713"/>
            <a:ext cx="12059478" cy="5446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3600" dirty="0">
                <a:solidFill>
                  <a:schemeClr val="accent1">
                    <a:lumMod val="75000"/>
                  </a:schemeClr>
                </a:solidFill>
              </a:rPr>
              <a:t>Kontrargumenty:</a:t>
            </a:r>
          </a:p>
          <a:p>
            <a:pPr marL="0" indent="0">
              <a:buNone/>
            </a:pPr>
            <a:r>
              <a:rPr lang="pl-PL" dirty="0"/>
              <a:t>Ad 4:</a:t>
            </a:r>
            <a:br>
              <a:rPr lang="pl-PL" dirty="0"/>
            </a:br>
            <a:r>
              <a:rPr lang="pl-PL" dirty="0">
                <a:solidFill>
                  <a:srgbClr val="0070C0"/>
                </a:solidFill>
              </a:rPr>
              <a:t>Sensem zaangażowania Prezydenta RP w powołanie sędziego jest wyłącznie pełniona przez niego funkcja ceremonialna</a:t>
            </a:r>
          </a:p>
          <a:p>
            <a:pPr marL="742950" indent="-742950" algn="just">
              <a:buAutoNum type="arabicParenR"/>
            </a:pPr>
            <a:r>
              <a:rPr lang="pl-PL" dirty="0"/>
              <a:t>argument opierający się na subiektywnym przeczuciu co do woli twórców Konstytucji (a zatem trudny do udowodnienia)</a:t>
            </a:r>
          </a:p>
          <a:p>
            <a:pPr marL="742950" indent="-742950" algn="just">
              <a:buAutoNum type="arabicParenR"/>
            </a:pPr>
            <a:r>
              <a:rPr lang="pl-PL" dirty="0"/>
              <a:t>stenogramy z posiedzeń KKZN wskazują, że twórcy Konstytucji dopuszczali możliwość odmowy powołania sędziego</a:t>
            </a:r>
          </a:p>
          <a:p>
            <a:pPr marL="742950" indent="-742950" algn="just">
              <a:buAutoNum type="arabicParenR"/>
            </a:pPr>
            <a:r>
              <a:rPr lang="pl-PL" dirty="0"/>
              <a:t>Prezydent w Konstytucji RP ma wiele kompetencji władczych i w wykonywaniu wielu swoich zadań nie pełni tylko funkcji ceremonialnej</a:t>
            </a:r>
          </a:p>
          <a:p>
            <a:pPr marL="742950" indent="-742950" algn="just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65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160752"/>
            <a:ext cx="12099235" cy="1429509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Hipoteza</a:t>
            </a:r>
            <a:r>
              <a:rPr lang="pl-PL" sz="3600" b="1" dirty="0"/>
              <a:t>: </a:t>
            </a:r>
            <a:r>
              <a:rPr lang="pl-PL" sz="3600" i="1" dirty="0"/>
              <a:t>Konstytucja RP w art. 179 implicite reguluje problem odmowy powołania sędziego </a:t>
            </a:r>
            <a:r>
              <a:rPr lang="pl-PL" sz="3600" b="1" i="1" dirty="0"/>
              <a:t>i pozwala na to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6382" y="1694691"/>
            <a:ext cx="12059478" cy="50424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buAutoNum type="arabicParenR"/>
            </a:pPr>
            <a:r>
              <a:rPr lang="pl-PL" sz="3000" dirty="0"/>
              <a:t>kontrargumenty przeciwko tezie przeciwnej</a:t>
            </a:r>
          </a:p>
          <a:p>
            <a:pPr marL="742950" indent="-742950" algn="just">
              <a:buAutoNum type="arabicParenR"/>
            </a:pPr>
            <a:r>
              <a:rPr lang="pl-PL" sz="3000" dirty="0"/>
              <a:t>użycie w art. 179 Konstytucji RP rzeczownika „wniosek” (ze swej natury niewiążący)</a:t>
            </a:r>
          </a:p>
          <a:p>
            <a:pPr marL="742950" indent="-742950" algn="just">
              <a:buAutoNum type="arabicParenR"/>
            </a:pPr>
            <a:r>
              <a:rPr lang="pl-PL" sz="3000" dirty="0"/>
              <a:t>zasady równoważenia się władz, demokratycznego państwa i suwerenności Narodu (Prezydent RP, powoływany w wyborach powszechnych, w ten sposób sprawuje demokratyczną kontrolę nad sądownictwem w imieniu suwerena)</a:t>
            </a:r>
          </a:p>
          <a:p>
            <a:pPr marL="742950" indent="-742950" algn="just">
              <a:buAutoNum type="arabicParenR"/>
            </a:pPr>
            <a:r>
              <a:rPr lang="pl-PL" sz="3000" dirty="0"/>
              <a:t>tradycje ustrojowe zachodniej kultury prawnej</a:t>
            </a:r>
          </a:p>
          <a:p>
            <a:pPr marL="742950" indent="-742950" algn="just">
              <a:buAutoNum type="arabicParenR"/>
            </a:pPr>
            <a:r>
              <a:rPr lang="pl-PL" sz="3000" dirty="0"/>
              <a:t>praktyka ustrojowa (odmowa powołania sędziego w 2007 r. przez Lecha Kaczyńskiego nie została wówczas uznana za delikt konstytucyjny)</a:t>
            </a:r>
          </a:p>
        </p:txBody>
      </p:sp>
    </p:spTree>
    <p:extLst>
      <p:ext uri="{BB962C8B-B14F-4D97-AF65-F5344CB8AC3E}">
        <p14:creationId xmlns:p14="http://schemas.microsoft.com/office/powerpoint/2010/main" val="197233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160752"/>
            <a:ext cx="12099235" cy="1429509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Hipoteza</a:t>
            </a:r>
            <a:r>
              <a:rPr lang="pl-PL" sz="3600" b="1" dirty="0"/>
              <a:t>: </a:t>
            </a:r>
            <a:r>
              <a:rPr lang="pl-PL" sz="3600" i="1" dirty="0"/>
              <a:t>Konstytucja RP w art. 179 implicite reguluje problem odmowy powołania sędziego </a:t>
            </a:r>
            <a:r>
              <a:rPr lang="pl-PL" sz="3600" b="1" i="1" dirty="0"/>
              <a:t>i pozwala na to, pozostawiając w tym zakresie pełną swobodę Prezydentowi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6382" y="1933230"/>
            <a:ext cx="12059478" cy="5042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buAutoNum type="arabicParenR"/>
            </a:pPr>
            <a:r>
              <a:rPr lang="pl-PL" sz="3200" dirty="0"/>
              <a:t>podstawowy argument – ujęcie kompetencji Prezydenta RP do powoływania sędziów w formie prerogatywy</a:t>
            </a:r>
          </a:p>
          <a:p>
            <a:pPr marL="742950" indent="-742950" algn="just">
              <a:buAutoNum type="arabicParenR"/>
            </a:pPr>
            <a:r>
              <a:rPr lang="pl-PL" sz="3200" dirty="0"/>
              <a:t>dodatkowy argument – brak w Konstytucji wyraźnych przesłanek, który miałby się kierować Prezydent RP, odmawiając powołania sędziego</a:t>
            </a:r>
          </a:p>
        </p:txBody>
      </p:sp>
    </p:spTree>
    <p:extLst>
      <p:ext uri="{BB962C8B-B14F-4D97-AF65-F5344CB8AC3E}">
        <p14:creationId xmlns:p14="http://schemas.microsoft.com/office/powerpoint/2010/main" val="381964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160752"/>
            <a:ext cx="12099235" cy="1429509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Hipoteza</a:t>
            </a:r>
            <a:r>
              <a:rPr lang="pl-PL" sz="3600" b="1" dirty="0"/>
              <a:t>: </a:t>
            </a:r>
            <a:r>
              <a:rPr lang="pl-PL" sz="3600" i="1" dirty="0"/>
              <a:t>Konstytucja RP w art. 179 implicite reguluje problem odmowy powołania sędziego </a:t>
            </a:r>
            <a:r>
              <a:rPr lang="pl-PL" sz="3600" b="1" i="1" dirty="0"/>
              <a:t>i pozwala na to, pozostawiając w tym zakresie pełną swobodę Prezydentowi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6382" y="1799121"/>
            <a:ext cx="12059478" cy="505887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dirty="0">
                <a:solidFill>
                  <a:srgbClr val="0070C0"/>
                </a:solidFill>
              </a:rPr>
              <a:t>Ujęcie kompetencji Prezydenta RP do powoływania sędziów w formie prerogatywy 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Kontrargumenty:</a:t>
            </a:r>
            <a:endParaRPr lang="pl-PL" dirty="0">
              <a:solidFill>
                <a:srgbClr val="0070C0"/>
              </a:solidFill>
            </a:endParaRPr>
          </a:p>
          <a:p>
            <a:pPr marL="742950" indent="-742950" algn="just">
              <a:buAutoNum type="arabicParenR"/>
            </a:pPr>
            <a:r>
              <a:rPr lang="pl-PL" dirty="0"/>
              <a:t>Konstytucja RP nie posługuje się w swoim tekście pojęciem „prerogatywy”, dlatego bezprzedmiotowe jest odwoływanie się do koncepcji „pojęcia zastanego” i jego treści ukształtowanej w polskiej i zachodniej tradycji prawnej</a:t>
            </a:r>
          </a:p>
          <a:p>
            <a:pPr marL="742950" indent="-742950" algn="just">
              <a:buAutoNum type="arabicParenR"/>
            </a:pPr>
            <a:r>
              <a:rPr lang="pl-PL" dirty="0"/>
              <a:t>brak wymogu kontrasygnaty oznacza wyłącznie brak konieczności uzyskiwania zgody Prezesa Rady Ministrów, nie zaś dowolność działania</a:t>
            </a:r>
          </a:p>
          <a:p>
            <a:pPr marL="742950" indent="-742950" algn="just">
              <a:buAutoNum type="arabicParenR"/>
            </a:pPr>
            <a:r>
              <a:rPr lang="pl-PL" dirty="0"/>
              <a:t>sensem braku kontrasygnaty jest wyłącznie uwolnienie procedury powoływania sędziów od wpływów rządu</a:t>
            </a:r>
          </a:p>
          <a:p>
            <a:pPr marL="742950" indent="-742950" algn="just">
              <a:buAutoNum type="arabicParenR"/>
            </a:pPr>
            <a:r>
              <a:rPr lang="pl-PL" dirty="0"/>
              <a:t>poddanie powołania sędziego obowiązkowi kontrasygnaty oznaczałoby możliwość odmowy powołania sędziego (premier nie ma obowiązku udzielania kontrasygnaty), a zatem brak takiego obowiązku nie może być argumentem za taką samą tezą</a:t>
            </a:r>
          </a:p>
          <a:p>
            <a:pPr marL="742950" indent="-742950" algn="just">
              <a:buAutoNum type="arabicParenR"/>
            </a:pPr>
            <a:r>
              <a:rPr lang="pl-PL" dirty="0"/>
              <a:t>niektóre kompetencje Prezydenta – mimo iż ujęte w formie prerogatywy – w sposób oczywisty nie mogą być wykonywane uznaniowo (np. zarządzanie wyborów; podpisanie ustawy, co do której Trybunał Konstytucyjny w trybie kontroli prewencyjnej orzekł, że jest zgodna z Konstytucją RP)</a:t>
            </a:r>
          </a:p>
        </p:txBody>
      </p:sp>
    </p:spTree>
    <p:extLst>
      <p:ext uri="{BB962C8B-B14F-4D97-AF65-F5344CB8AC3E}">
        <p14:creationId xmlns:p14="http://schemas.microsoft.com/office/powerpoint/2010/main" val="400548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160752"/>
            <a:ext cx="12099235" cy="1429509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Hipoteza</a:t>
            </a:r>
            <a:r>
              <a:rPr lang="pl-PL" sz="3600" b="1" dirty="0"/>
              <a:t>: </a:t>
            </a:r>
            <a:r>
              <a:rPr lang="pl-PL" sz="3600" i="1" dirty="0"/>
              <a:t>Konstytucja RP w art. 179 implicite reguluje problem odmowy powołania sędziego </a:t>
            </a:r>
            <a:r>
              <a:rPr lang="pl-PL" sz="3600" b="1" i="1" dirty="0"/>
              <a:t>i pozwala na to pod pewnymi warunkami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6382" y="1694691"/>
            <a:ext cx="12059478" cy="50424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buAutoNum type="arabicParenR"/>
            </a:pPr>
            <a:r>
              <a:rPr lang="pl-PL" sz="3200" dirty="0"/>
              <a:t>Założenie: Konstytucja RP tworzy spójny i harmonijny katalog zasad, norm i wartości</a:t>
            </a:r>
          </a:p>
          <a:p>
            <a:pPr marL="742950" indent="-742950" algn="just">
              <a:buAutoNum type="arabicParenR"/>
            </a:pPr>
            <a:r>
              <a:rPr lang="pl-PL" sz="3200" dirty="0"/>
              <a:t>Prezydent RP, choć ma możliwość odmowy powołania sędziego, swoją decyzję musi skonfrontować z zasadami, normami i wartościami wyrażonymi w Konstytucji RP</a:t>
            </a:r>
          </a:p>
          <a:p>
            <a:pPr marL="742950" indent="-742950" algn="just">
              <a:buAutoNum type="arabicParenR"/>
            </a:pPr>
            <a:r>
              <a:rPr lang="pl-PL" sz="3200" dirty="0"/>
              <a:t>Zasady, normy i wartości, które mogą być brane pod uwagę w tym kontekście:</a:t>
            </a:r>
          </a:p>
          <a:p>
            <a:pPr marL="1200150" lvl="1" indent="-742950" algn="just">
              <a:buFont typeface="+mj-lt"/>
              <a:buAutoNum type="alphaLcParenR"/>
            </a:pPr>
            <a:r>
              <a:rPr lang="pl-PL" sz="2800" dirty="0"/>
              <a:t>niezależność i odrębność sądownictwa oraz niezawisłość sędziów</a:t>
            </a:r>
          </a:p>
          <a:p>
            <a:pPr marL="1200150" lvl="1" indent="-742950" algn="just">
              <a:buFont typeface="+mj-lt"/>
              <a:buAutoNum type="alphaLcParenR"/>
            </a:pPr>
            <a:r>
              <a:rPr lang="pl-PL" sz="2800" dirty="0"/>
              <a:t>godność człowieka (kandydata na sędziego) – art. 30</a:t>
            </a:r>
          </a:p>
          <a:p>
            <a:pPr marL="1200150" lvl="1" indent="-742950" algn="just">
              <a:buFont typeface="+mj-lt"/>
              <a:buAutoNum type="alphaLcParenR"/>
            </a:pPr>
            <a:r>
              <a:rPr lang="pl-PL" sz="2800" dirty="0"/>
              <a:t>prawo dostępu do służby publicznej na jednakowych zasadach – art. 60</a:t>
            </a:r>
          </a:p>
          <a:p>
            <a:pPr marL="1200150" lvl="1" indent="-742950" algn="just">
              <a:buFont typeface="+mj-lt"/>
              <a:buAutoNum type="alphaLcParenR"/>
            </a:pPr>
            <a:r>
              <a:rPr lang="pl-PL" sz="2800" dirty="0"/>
              <a:t>pełnienie przez Prezydenta RP funkcji strażnika Konstytucji, bezpieczeństwa państwa, gwaranta ciągłości władzy państwowej oraz najwyższego przedstawiciela RP</a:t>
            </a:r>
          </a:p>
          <a:p>
            <a:pPr marL="1200150" lvl="1" indent="-742950" algn="just">
              <a:buFont typeface="+mj-lt"/>
              <a:buAutoNum type="alphaLcParenR"/>
            </a:pPr>
            <a:r>
              <a:rPr lang="pl-PL" sz="2800" dirty="0"/>
              <a:t>zasada równoważenia (art. 10) i współdziałania władz (Preambuła)</a:t>
            </a:r>
          </a:p>
        </p:txBody>
      </p:sp>
    </p:spTree>
    <p:extLst>
      <p:ext uri="{BB962C8B-B14F-4D97-AF65-F5344CB8AC3E}">
        <p14:creationId xmlns:p14="http://schemas.microsoft.com/office/powerpoint/2010/main" val="167334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160752"/>
            <a:ext cx="12099235" cy="1429509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Hipoteza</a:t>
            </a:r>
            <a:r>
              <a:rPr lang="pl-PL" sz="3600" b="1" dirty="0"/>
              <a:t>: </a:t>
            </a:r>
            <a:r>
              <a:rPr lang="pl-PL" sz="3600" i="1" dirty="0"/>
              <a:t>Konstytucja RP w art. 179 implicite reguluje problem odmowy powołania sędziego </a:t>
            </a:r>
            <a:r>
              <a:rPr lang="pl-PL" sz="3600" b="1" i="1" dirty="0"/>
              <a:t>i pozwala na to pod pewnymi warunkami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6382" y="1694691"/>
            <a:ext cx="12059478" cy="50424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3200" dirty="0"/>
              <a:t>A zatem:</a:t>
            </a:r>
          </a:p>
          <a:p>
            <a:pPr marL="742950" indent="-742950" algn="just">
              <a:buAutoNum type="arabicParenR"/>
            </a:pPr>
            <a:r>
              <a:rPr lang="pl-PL" sz="3200" dirty="0"/>
              <a:t>Prezydent RP powinien odmawiać powołania sędziego tylko wyjątkowo</a:t>
            </a:r>
          </a:p>
          <a:p>
            <a:pPr marL="742950" indent="-742950" algn="just">
              <a:buAutoNum type="arabicParenR"/>
            </a:pPr>
            <a:r>
              <a:rPr lang="pl-PL" sz="3200" dirty="0"/>
              <a:t>Decyzja Prezydenta RP powinna być wyczerpująco i rzetelnie uzasadniona, a uzasadnienie powinno być doręczone co najmniej Krajowej Radzie Sądownictwa oraz samemu zainteresowanemu (problematykę tę powinien uregulować ustawodawca zwykły)</a:t>
            </a:r>
          </a:p>
          <a:p>
            <a:pPr marL="742950" indent="-742950" algn="just">
              <a:buAutoNum type="arabicParenR"/>
            </a:pPr>
            <a:r>
              <a:rPr lang="pl-PL" sz="3200" dirty="0"/>
              <a:t>Sprzeczne z prawem byłaby w szczególności odmowa:</a:t>
            </a:r>
          </a:p>
          <a:p>
            <a:pPr marL="1200150" lvl="1" indent="-742950" algn="just">
              <a:buFont typeface="+mj-lt"/>
              <a:buAutoNum type="alphaLcParenR"/>
            </a:pPr>
            <a:r>
              <a:rPr lang="pl-PL" sz="2800" dirty="0"/>
              <a:t>nieuzasadniona lub uzasadniona niezgodnie z faktami lub w sposób oczywiście bezzasadny</a:t>
            </a:r>
          </a:p>
          <a:p>
            <a:pPr marL="1200150" lvl="1" indent="-742950" algn="just">
              <a:buFont typeface="+mj-lt"/>
              <a:buAutoNum type="alphaLcParenR"/>
            </a:pPr>
            <a:r>
              <a:rPr lang="pl-PL" sz="2800" dirty="0"/>
              <a:t>wielokrotna w zakresie tego samego stanowiska, mimo przejawów współpracy ze strony KRS (naruszenie funkcji gwaranta ciągłości władzy państwowej)</a:t>
            </a:r>
          </a:p>
          <a:p>
            <a:pPr marL="742950" indent="-742950" algn="just">
              <a:buFont typeface="+mj-lt"/>
              <a:buAutoNum type="arabicParenR"/>
            </a:pPr>
            <a:r>
              <a:rPr lang="pl-PL" sz="3200" dirty="0"/>
              <a:t>Odmowa powołania może stanowić delikt konstytucyjny, a zatem jej uzasadnienie podlega kontroli Trybunału Stanu</a:t>
            </a:r>
          </a:p>
        </p:txBody>
      </p:sp>
    </p:spTree>
    <p:extLst>
      <p:ext uri="{BB962C8B-B14F-4D97-AF65-F5344CB8AC3E}">
        <p14:creationId xmlns:p14="http://schemas.microsoft.com/office/powerpoint/2010/main" val="98871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92765"/>
            <a:ext cx="12099235" cy="1921565"/>
          </a:xfrm>
        </p:spPr>
        <p:txBody>
          <a:bodyPr>
            <a:noAutofit/>
          </a:bodyPr>
          <a:lstStyle/>
          <a:p>
            <a:pPr algn="ctr"/>
            <a:r>
              <a:rPr lang="pl-PL" sz="4800" dirty="0"/>
              <a:t>Podstawowe założenia rządowego projektu ustawy z dnia </a:t>
            </a:r>
            <a:r>
              <a:rPr lang="pl-PL" sz="4800" b="1" dirty="0"/>
              <a:t>22 lutego 2017 r.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225287" y="2160104"/>
            <a:ext cx="11873948" cy="4472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wybór sędziów-członków KRS przez Sejm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wygaszenie kadencji dotychczasowych sędziów-członków KRS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podzielenie KRS (tylko w sprawach nominacji sędziowskich i asesorskich) na Pierwsze i Drugie Zgromadzenie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obowiązek przedłożenia Prezydentowi co najmniej dwóch kandydatur na każde jedno stanowisko sędziowskie (chyba że zgłosiło się mniej kandydatów)</a:t>
            </a:r>
          </a:p>
          <a:p>
            <a:pPr marL="457200" lvl="1" indent="0">
              <a:buNone/>
            </a:pPr>
            <a:r>
              <a:rPr lang="pl-PL" sz="3600" dirty="0"/>
              <a:t>– </a:t>
            </a:r>
            <a:r>
              <a:rPr lang="pl-PL" sz="3600" dirty="0">
                <a:solidFill>
                  <a:srgbClr val="FF0000"/>
                </a:solidFill>
              </a:rPr>
              <a:t>rozwiązanie nieobecne w najnowszym projekcie, wbrew treści uzasadnienia do projektu</a:t>
            </a:r>
          </a:p>
        </p:txBody>
      </p:sp>
    </p:spTree>
    <p:extLst>
      <p:ext uri="{BB962C8B-B14F-4D97-AF65-F5344CB8AC3E}">
        <p14:creationId xmlns:p14="http://schemas.microsoft.com/office/powerpoint/2010/main" val="253574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92765"/>
            <a:ext cx="12099235" cy="1921565"/>
          </a:xfrm>
        </p:spPr>
        <p:txBody>
          <a:bodyPr>
            <a:noAutofit/>
          </a:bodyPr>
          <a:lstStyle/>
          <a:p>
            <a:pPr algn="ctr"/>
            <a:r>
              <a:rPr lang="pl-PL" sz="4800" dirty="0"/>
              <a:t>Skład KRS według art. 187 ust. 1:</a:t>
            </a:r>
            <a:endParaRPr lang="pl-PL" sz="4800" b="1" dirty="0"/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225287" y="2160104"/>
            <a:ext cx="11701669" cy="4472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/>
              <a:t>Krajowa Rada Sądownictwa składa się z: </a:t>
            </a:r>
          </a:p>
          <a:p>
            <a:pPr marL="0" indent="0">
              <a:buNone/>
            </a:pPr>
            <a:r>
              <a:rPr lang="pl-PL" dirty="0"/>
              <a:t>1) Pierwszego Prezesa Sądu Najwyższego, Ministra Sprawiedliwości, Prezesa Naczelnego Sądu Administracyjnego i osoby powołanej przez Prezydenta Rzeczypospolitej, </a:t>
            </a:r>
          </a:p>
          <a:p>
            <a:pPr marL="0" indent="0">
              <a:buNone/>
            </a:pPr>
            <a:r>
              <a:rPr lang="pl-PL" b="1" dirty="0"/>
              <a:t>2) piętnastu członków wybranych spośród sędziów Sądu Najwyższego, sądów powszechnych, sądów administracyjnych i sądów wojskowych, </a:t>
            </a:r>
          </a:p>
          <a:p>
            <a:pPr marL="0" indent="0">
              <a:buNone/>
            </a:pPr>
            <a:r>
              <a:rPr lang="pl-PL" dirty="0"/>
              <a:t>3) czterech członków wybranych przez Sejm spośród posłów oraz dwóch członków wybranych przez Senat spośród senatorów. </a:t>
            </a:r>
          </a:p>
        </p:txBody>
      </p:sp>
    </p:spTree>
    <p:extLst>
      <p:ext uri="{BB962C8B-B14F-4D97-AF65-F5344CB8AC3E}">
        <p14:creationId xmlns:p14="http://schemas.microsoft.com/office/powerpoint/2010/main" val="339979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92765"/>
            <a:ext cx="12099235" cy="1921565"/>
          </a:xfrm>
        </p:spPr>
        <p:txBody>
          <a:bodyPr>
            <a:noAutofit/>
          </a:bodyPr>
          <a:lstStyle/>
          <a:p>
            <a:pPr algn="ctr"/>
            <a:r>
              <a:rPr lang="pl-PL" sz="4800" dirty="0"/>
              <a:t>Wybór członków KRS przez Sejm – założenia:</a:t>
            </a:r>
            <a:endParaRPr lang="pl-PL" sz="4800" b="1" dirty="0"/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225287" y="2160104"/>
            <a:ext cx="11701669" cy="4472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 algn="just">
              <a:buFont typeface="+mj-lt"/>
              <a:buAutoNum type="arabicParenR"/>
            </a:pPr>
            <a:r>
              <a:rPr lang="pl-PL" sz="3200" dirty="0"/>
              <a:t>kadencja sędziów-członków KRS trwa 4 lata i dopuszczalna jest jedna reelekcja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pl-PL" sz="3200" dirty="0"/>
              <a:t>kandydatury przedstawia Marszałkowi Sejmu grupa 50 posłów lub Prezydium Sejmu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pl-PL" sz="3200" dirty="0"/>
              <a:t>stowarzyszenia zrzeszające sędziów mogą przedstawiać swoje „rekomendacje” (a zatem nie kandydatury)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pl-PL" sz="3200" dirty="0"/>
              <a:t>kandydatów Sejmowi ostatecznie przedstawia Marszałek Sejmu (a zatem dokonuje on samodzielnego wyboru spośród zgłoszonych kandydatur)</a:t>
            </a:r>
          </a:p>
        </p:txBody>
      </p:sp>
    </p:spTree>
    <p:extLst>
      <p:ext uri="{BB962C8B-B14F-4D97-AF65-F5344CB8AC3E}">
        <p14:creationId xmlns:p14="http://schemas.microsoft.com/office/powerpoint/2010/main" val="306511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92765"/>
            <a:ext cx="12099235" cy="1298713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solidFill>
                  <a:srgbClr val="002060"/>
                </a:solidFill>
              </a:rPr>
              <a:t>Hipoteza</a:t>
            </a:r>
            <a:r>
              <a:rPr lang="pl-PL" sz="4800" b="1" dirty="0"/>
              <a:t>: </a:t>
            </a:r>
            <a:r>
              <a:rPr lang="pl-PL" sz="4800" i="1" dirty="0"/>
              <a:t>wybór sędziów-członków KRS przez Sejm jest zgodny z Konstytucją RP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2764" y="1487694"/>
            <a:ext cx="11979965" cy="51450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buAutoNum type="arabicParenR"/>
            </a:pPr>
            <a:r>
              <a:rPr lang="pl-PL" sz="4000" dirty="0"/>
              <a:t>pierwszy argument – Konstytucja RP nie przesądza o sposobie powoływania sędziów-członków KRS, a zatem ustawodawcy zwykłemu pozostawiona została w tym zakresie względna (ograniczona innymi zasadami, wartościami i normami konstytucyjnymi) swoboda</a:t>
            </a:r>
          </a:p>
          <a:p>
            <a:pPr marL="742950" indent="-742950" algn="just">
              <a:buAutoNum type="arabicParenR"/>
            </a:pPr>
            <a:r>
              <a:rPr lang="pl-PL" sz="4000" dirty="0"/>
              <a:t>drugi argument – ustawodawca zwykły może zdecydować o wyborze sędziów-członków KRS przez Sejm, ponieważ przemawiają za tym zasady równoważenia się władz, demokratycznego państwa oraz suwerenności Narodu</a:t>
            </a:r>
          </a:p>
          <a:p>
            <a:pPr marL="742950" indent="-742950" algn="just">
              <a:buAutoNum type="arabicParenR"/>
            </a:pP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45279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8052" y="365125"/>
            <a:ext cx="11873948" cy="1325563"/>
          </a:xfrm>
        </p:spPr>
        <p:txBody>
          <a:bodyPr>
            <a:noAutofit/>
          </a:bodyPr>
          <a:lstStyle/>
          <a:p>
            <a:pPr algn="ctr"/>
            <a:r>
              <a:rPr lang="pl-PL" dirty="0"/>
              <a:t>Modele powoływania sędziów a niezależność sądownictwa i niezawisłość sędziów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1939" y="2024408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pl-PL" sz="4000" dirty="0"/>
              <a:t>po co nam niezależność sądownictwa i niezawisłość sędziów?</a:t>
            </a:r>
          </a:p>
          <a:p>
            <a:pPr marL="514350" indent="-514350">
              <a:buAutoNum type="arabicParenR"/>
            </a:pPr>
            <a:r>
              <a:rPr lang="pl-PL" sz="4000" dirty="0"/>
              <a:t>idealna (całkowita) odrębność sądownictwa jest niemożliwa i niepożądana</a:t>
            </a:r>
          </a:p>
          <a:p>
            <a:pPr marL="514350" indent="-514350">
              <a:buAutoNum type="arabicParenR"/>
            </a:pPr>
            <a:r>
              <a:rPr lang="pl-PL" sz="4000" dirty="0"/>
              <a:t>odrębność = zakaz </a:t>
            </a:r>
            <a:r>
              <a:rPr lang="pl-PL" sz="4000" u="sng" dirty="0"/>
              <a:t>nadmiernej</a:t>
            </a:r>
            <a:r>
              <a:rPr lang="pl-PL" sz="4000" dirty="0"/>
              <a:t> ingerencji</a:t>
            </a:r>
          </a:p>
        </p:txBody>
      </p:sp>
    </p:spTree>
    <p:extLst>
      <p:ext uri="{BB962C8B-B14F-4D97-AF65-F5344CB8AC3E}">
        <p14:creationId xmlns:p14="http://schemas.microsoft.com/office/powerpoint/2010/main" val="128072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92765"/>
            <a:ext cx="12099235" cy="1298713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solidFill>
                  <a:srgbClr val="002060"/>
                </a:solidFill>
              </a:rPr>
              <a:t>Hipoteza</a:t>
            </a:r>
            <a:r>
              <a:rPr lang="pl-PL" sz="4800" b="1" dirty="0"/>
              <a:t>: </a:t>
            </a:r>
            <a:r>
              <a:rPr lang="pl-PL" sz="4800" i="1" dirty="0"/>
              <a:t>wybór sędziów-członków KRS przez Sejm jest zgodny z Konstytucją RP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6382" y="1391478"/>
            <a:ext cx="12059478" cy="54466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3600" dirty="0">
                <a:solidFill>
                  <a:schemeClr val="accent1">
                    <a:lumMod val="75000"/>
                  </a:schemeClr>
                </a:solidFill>
              </a:rPr>
              <a:t>Kontrargumenty:</a:t>
            </a:r>
            <a:br>
              <a:rPr lang="pl-PL" dirty="0"/>
            </a:br>
            <a:r>
              <a:rPr lang="pl-PL" dirty="0">
                <a:solidFill>
                  <a:srgbClr val="0070C0"/>
                </a:solidFill>
              </a:rPr>
              <a:t>Ustawodawca zwykły może zdecydować o wyborze sędziów-członków KRS przez Sejm, ponieważ przemawiają za tym zasady równoważenia się władz, demokratycznego państwa oraz suwerenności Narodu</a:t>
            </a:r>
            <a:endParaRPr lang="pl-PL" dirty="0"/>
          </a:p>
          <a:p>
            <a:pPr marL="742950" indent="-742950" algn="just">
              <a:buFont typeface="+mj-lt"/>
              <a:buAutoNum type="arabicParenR"/>
            </a:pPr>
            <a:r>
              <a:rPr lang="pl-PL" dirty="0"/>
              <a:t>Krajowa Rada Sądownictwa nie sprawuje żadnej władzy nad obywatelami, a zatem nie potrzebuje silnej demokratycznej legitymacji i kontroli ze strony suwerena</a:t>
            </a:r>
          </a:p>
          <a:p>
            <a:pPr marL="742950" indent="-742950" algn="just">
              <a:buFont typeface="+mj-lt"/>
              <a:buAutoNum type="arabicParenR"/>
            </a:pPr>
            <a:r>
              <a:rPr lang="pl-PL" dirty="0"/>
              <a:t>zgodnie z Konstytucją RP podstawowym zadaniem KRS jest stanie na straży niezależności sądów i niezawisłości sędziów, a zatem zasadom tym w zakresie funkcjonowania KRS należy przyznać pierwszeństwo (kosztem innych zasad)</a:t>
            </a:r>
          </a:p>
          <a:p>
            <a:pPr marL="742950" indent="-742950" algn="just">
              <a:buFont typeface="+mj-lt"/>
              <a:buAutoNum type="arabicParenR"/>
            </a:pPr>
            <a:r>
              <a:rPr lang="pl-PL" dirty="0"/>
              <a:t>w zakresie powoływania sędziów zasady równoważenie się władz, demokratycznego państwa oraz suwerenności Narodu są realizowane poprzez odmowę powołania sędziego przez Prezydenta – usprawiedliwianie nimi innych rozwiązań, ingerujących w niezależność i odrębność sądownictwa, jest już ich nadużyciem</a:t>
            </a:r>
          </a:p>
          <a:p>
            <a:pPr marL="742950" indent="-742950" algn="just">
              <a:buFont typeface="+mj-lt"/>
              <a:buAutoNum type="arabicParenR"/>
            </a:pPr>
            <a:endParaRPr lang="pl-PL" dirty="0"/>
          </a:p>
          <a:p>
            <a:pPr marL="742950" indent="-742950" algn="just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627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92765"/>
            <a:ext cx="12099235" cy="1298713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solidFill>
                  <a:srgbClr val="002060"/>
                </a:solidFill>
              </a:rPr>
              <a:t>Hipoteza</a:t>
            </a:r>
            <a:r>
              <a:rPr lang="pl-PL" sz="4800" b="1" dirty="0"/>
              <a:t>: </a:t>
            </a:r>
            <a:r>
              <a:rPr lang="pl-PL" sz="4800" i="1" dirty="0"/>
              <a:t>projektowany</a:t>
            </a:r>
            <a:r>
              <a:rPr lang="pl-PL" sz="4800" b="1" dirty="0"/>
              <a:t> </a:t>
            </a:r>
            <a:r>
              <a:rPr lang="pl-PL" sz="4800" i="1" dirty="0"/>
              <a:t>wybór sędziów-członków KRS przez Sejm jest niezgodny z Konstytucją RP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2764" y="1487694"/>
            <a:ext cx="11979965" cy="5145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buAutoNum type="arabicParenR"/>
            </a:pPr>
            <a:r>
              <a:rPr lang="pl-PL" sz="4000" dirty="0"/>
              <a:t>podstawowe argumenty – argumenty przeciwko tezie przeciwnej</a:t>
            </a:r>
          </a:p>
          <a:p>
            <a:pPr marL="742950" indent="-742950" algn="just">
              <a:buAutoNum type="arabicParenR"/>
            </a:pPr>
            <a:r>
              <a:rPr lang="pl-PL" sz="4000" dirty="0"/>
              <a:t>dodatkowy argument – art. 187 ust. 1 wymaga, by członkowie KRS wybrani byli spośród „sędziów Sądu Najwyższego, sądów powszechnych, sądów administracyjnych i sądów wojskowych” – a zatem, by w KRS znaleźli się przedstawiciele tych czterech grup (analizowany projekt tego nie wymaga)</a:t>
            </a:r>
          </a:p>
          <a:p>
            <a:pPr marL="742950" indent="-742950" algn="just">
              <a:buAutoNum type="arabicParenR"/>
            </a:pP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52496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92765"/>
            <a:ext cx="12099235" cy="1921565"/>
          </a:xfrm>
        </p:spPr>
        <p:txBody>
          <a:bodyPr>
            <a:noAutofit/>
          </a:bodyPr>
          <a:lstStyle/>
          <a:p>
            <a:pPr algn="ctr"/>
            <a:r>
              <a:rPr lang="pl-PL" sz="4000" dirty="0"/>
              <a:t>Kadencja sędziów-członków KRS według art. 187 ust. 2:</a:t>
            </a:r>
            <a:endParaRPr lang="pl-PL" sz="4000" b="1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2765" y="1510747"/>
            <a:ext cx="11701669" cy="5234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/>
              <a:t>„Kadencja wybranych członków Krajowej Rady Sądownictwa trwa </a:t>
            </a:r>
            <a:r>
              <a:rPr lang="pl-PL" b="1" u="sng" dirty="0"/>
              <a:t>cztery lata</a:t>
            </a:r>
            <a:r>
              <a:rPr lang="pl-PL" dirty="0"/>
              <a:t>.” 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 zatem wygaszenie ich kadencji ustawą zwykłą przed tym czasem jest </a:t>
            </a:r>
            <a:r>
              <a:rPr lang="pl-PL" b="1" dirty="0"/>
              <a:t>oczywiście</a:t>
            </a:r>
            <a:r>
              <a:rPr lang="pl-PL" dirty="0"/>
              <a:t> niekonstytucyjne</a:t>
            </a:r>
          </a:p>
          <a:p>
            <a:pPr marL="0" indent="0">
              <a:buNone/>
            </a:pPr>
            <a:endParaRPr lang="pl-PL" sz="5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Czy Sejm mógłby ustawą skrócić kadencję Prezydenta RP? </a:t>
            </a:r>
            <a:r>
              <a:rPr lang="pl-PL" sz="2400" dirty="0">
                <a:sym typeface="Wingdings" panose="05000000000000000000" pitchFamily="2" charset="2"/>
              </a:rPr>
              <a:t>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2266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92765"/>
            <a:ext cx="12099235" cy="1921565"/>
          </a:xfrm>
        </p:spPr>
        <p:txBody>
          <a:bodyPr>
            <a:noAutofit/>
          </a:bodyPr>
          <a:lstStyle/>
          <a:p>
            <a:pPr algn="ctr"/>
            <a:r>
              <a:rPr lang="pl-PL" sz="4800" dirty="0"/>
              <a:t>Podział KRS na dwa Zgromadzenia - założenia:</a:t>
            </a:r>
            <a:endParaRPr lang="pl-PL" sz="4800" b="1" dirty="0"/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225287" y="1603514"/>
            <a:ext cx="11701669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 algn="just">
              <a:buFont typeface="+mj-lt"/>
              <a:buAutoNum type="arabicParenR"/>
            </a:pPr>
            <a:r>
              <a:rPr lang="pl-PL" sz="3200" dirty="0"/>
              <a:t>tylko w sprawach nominacji sędziowskich i asesorskich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pl-PL" sz="3200" dirty="0"/>
              <a:t>Zgromadzenia: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pl-PL" sz="2800" dirty="0"/>
              <a:t>Drugie – 15 sędziów-członków KRS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pl-PL" sz="2800" dirty="0"/>
              <a:t>Pierwsze – pozostali członkowie KRS (w tym PPSN i PNSA)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pl-PL" sz="3200" dirty="0"/>
              <a:t>każde Zgromadzenie podejmuje uchwały bezwzględną większością głosów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pl-PL" sz="3200" dirty="0"/>
              <a:t>pozytywna uchwała obu Zgromadzeń = pozytywna uchwała KRS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pl-PL" sz="3200" dirty="0"/>
              <a:t>nie jest jasne, czy potem KRS podejmuje jeszcze uchwałę jako całość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pl-PL" sz="3200" dirty="0"/>
              <a:t>jeżeli oceny obu Zgromadzeń rozbieżne – sprawę rozpatruje KRS jako całość (pozytywna uchwała jest wydawana, tylko jeśli opowie się za nią 17 osób: 15 sędziów-członków KRS oraz PPSN i PNSA)</a:t>
            </a:r>
          </a:p>
        </p:txBody>
      </p:sp>
    </p:spTree>
    <p:extLst>
      <p:ext uri="{BB962C8B-B14F-4D97-AF65-F5344CB8AC3E}">
        <p14:creationId xmlns:p14="http://schemas.microsoft.com/office/powerpoint/2010/main" val="7992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92765"/>
            <a:ext cx="12099235" cy="1298713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solidFill>
                  <a:srgbClr val="002060"/>
                </a:solidFill>
              </a:rPr>
              <a:t>Hipoteza</a:t>
            </a:r>
            <a:r>
              <a:rPr lang="pl-PL" sz="4800" b="1" dirty="0"/>
              <a:t>: </a:t>
            </a:r>
            <a:r>
              <a:rPr lang="pl-PL" sz="4800" i="1" dirty="0"/>
              <a:t>podzielenie KRS na dwa Zgromadzenia jest zgodne z Konstytucją RP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2764" y="1487694"/>
            <a:ext cx="11979965" cy="5145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buAutoNum type="arabicParenR"/>
            </a:pPr>
            <a:r>
              <a:rPr lang="pl-PL" sz="4000" dirty="0"/>
              <a:t>podstawowy argument – Art. 187 ust. 4 Konstytucji: </a:t>
            </a:r>
            <a:r>
              <a:rPr lang="pl-PL" sz="4000" i="1" dirty="0"/>
              <a:t>„</a:t>
            </a:r>
            <a:r>
              <a:rPr lang="pl-PL" sz="4000" b="1" i="1" dirty="0"/>
              <a:t>Ustrój</a:t>
            </a:r>
            <a:r>
              <a:rPr lang="pl-PL" sz="4000" i="1" dirty="0"/>
              <a:t>, zakres działania i </a:t>
            </a:r>
            <a:r>
              <a:rPr lang="pl-PL" sz="4000" b="1" i="1" dirty="0"/>
              <a:t>tryb pracy </a:t>
            </a:r>
            <a:r>
              <a:rPr lang="pl-PL" sz="4000" i="1" dirty="0"/>
              <a:t>Krajowej Rady Sądownictwa oraz sposób wyboru jej członków określa ustawa”</a:t>
            </a:r>
          </a:p>
          <a:p>
            <a:pPr marL="742950" indent="-742950" algn="just">
              <a:buFont typeface="Arial" panose="020B0604020202020204" pitchFamily="34" charset="0"/>
              <a:buAutoNum type="arabicParenR"/>
            </a:pPr>
            <a:r>
              <a:rPr lang="pl-PL" sz="4000" dirty="0"/>
              <a:t>dodatkowy argument – przeciwko podziałowi na dwa Zgromadzenia nie przemawia żadna z zasad, wartości lub norm konstytucyjnych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79420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92765"/>
            <a:ext cx="12099235" cy="1298713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>
                <a:solidFill>
                  <a:srgbClr val="002060"/>
                </a:solidFill>
              </a:rPr>
              <a:t>Hipoteza</a:t>
            </a:r>
            <a:r>
              <a:rPr lang="pl-PL" sz="4800" b="1" dirty="0"/>
              <a:t>: </a:t>
            </a:r>
            <a:r>
              <a:rPr lang="pl-PL" sz="4800" i="1" dirty="0"/>
              <a:t>podzielenie KRS na dwa Zgromadzenia jest zgodne z Konstytucją RP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0" y="1391478"/>
            <a:ext cx="12059478" cy="5446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300" dirty="0">
                <a:solidFill>
                  <a:srgbClr val="0070C0"/>
                </a:solidFill>
              </a:rPr>
              <a:t>Przeciwko podziałowi na dwa Zgromadzenia nie przemawia żadna z zasad, wartości lub norm konstytucyjnych </a:t>
            </a:r>
          </a:p>
          <a:p>
            <a:pPr marL="0" indent="0" algn="ctr">
              <a:buNone/>
            </a:pPr>
            <a:r>
              <a:rPr lang="pl-PL" sz="2300" dirty="0">
                <a:solidFill>
                  <a:schemeClr val="accent1">
                    <a:lumMod val="75000"/>
                  </a:schemeClr>
                </a:solidFill>
              </a:rPr>
              <a:t>Kontrargumenty:</a:t>
            </a:r>
            <a:endParaRPr lang="pl-PL" sz="2300" dirty="0">
              <a:solidFill>
                <a:srgbClr val="0070C0"/>
              </a:solidFill>
            </a:endParaRPr>
          </a:p>
          <a:p>
            <a:pPr marL="742950" indent="-742950" algn="just">
              <a:buAutoNum type="arabicParenR"/>
            </a:pPr>
            <a:r>
              <a:rPr lang="pl-PL" sz="2300" dirty="0"/>
              <a:t>sensem specyficznie skonstruowanego składu KRS jest zapewnienie udziału wszystkich trzech władz w wykonywaniu kompetencji istotnych dla funkcjonowania sądownictwa</a:t>
            </a:r>
          </a:p>
          <a:p>
            <a:pPr marL="742950" indent="-742950" algn="just">
              <a:buAutoNum type="arabicParenR"/>
            </a:pPr>
            <a:r>
              <a:rPr lang="pl-PL" sz="2300" dirty="0"/>
              <a:t>nieprzypadkowo jednak Konstytucja RP przewiduje, że większość składu KRS stanowią sędziowie (17/25)</a:t>
            </a:r>
          </a:p>
          <a:p>
            <a:pPr marL="742950" indent="-742950" algn="just">
              <a:buAutoNum type="arabicParenR"/>
            </a:pPr>
            <a:r>
              <a:rPr lang="pl-PL" sz="2300" dirty="0"/>
              <a:t>art. 187 ust. 1 Konstytucji RP należy zatem rozumieć jako przepis wyrażający normę nakazującą posiadanie decydującego wpływu w KRS sędziom (koresponduje to z zasadą niezależności sądownictwa na straży której stoi KRS) i dozwalającą, by wpływ ten uzyskały inne władze, tylko jeśli wśród przedstawicieli sądownictwa panuje podział (koresponduje to z zasadą równoważenia się władz oraz ich współdziałania)</a:t>
            </a:r>
          </a:p>
          <a:p>
            <a:pPr marL="742950" indent="-742950" algn="just">
              <a:buAutoNum type="arabicParenR"/>
            </a:pPr>
            <a:r>
              <a:rPr lang="pl-PL" sz="2300" dirty="0"/>
              <a:t>modyfikowanie tego założenia przez ustawodawcę zwykłego poprzez np. istnienie dwóch Zgromadzeń albo wymóg uzyskania kwalifikowanej większości 3/4 stanowi próbę obejścia Konstytucji, a zatem jest niezgodny z Konstytucją</a:t>
            </a:r>
          </a:p>
        </p:txBody>
      </p:sp>
    </p:spTree>
    <p:extLst>
      <p:ext uri="{BB962C8B-B14F-4D97-AF65-F5344CB8AC3E}">
        <p14:creationId xmlns:p14="http://schemas.microsoft.com/office/powerpoint/2010/main" val="152229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5" y="92765"/>
            <a:ext cx="12099235" cy="1921565"/>
          </a:xfrm>
        </p:spPr>
        <p:txBody>
          <a:bodyPr>
            <a:noAutofit/>
          </a:bodyPr>
          <a:lstStyle/>
          <a:p>
            <a:pPr algn="ctr"/>
            <a:r>
              <a:rPr lang="pl-PL" sz="4800" dirty="0"/>
              <a:t>Przedstawienie Prezydentowi RP co najmniej dwóch kandydatów na jedno wolne stanowisko sędziowskie – założenia poprzedniego projektu</a:t>
            </a:r>
            <a:endParaRPr lang="pl-PL" sz="4800" b="1" dirty="0"/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225287" y="2160104"/>
            <a:ext cx="11701669" cy="44726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arenR"/>
            </a:pPr>
            <a:r>
              <a:rPr lang="pl-PL" sz="3600" dirty="0"/>
              <a:t>jeżeli na dane stanowisko zgłosił się więcej niż jeden kandydat – KRS jest zobowiązany przedstawić co najmniej dwóch kandydatów na jedno stanowisko sędziowskie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pl-PL" sz="3600" dirty="0"/>
              <a:t>KRS sam decyduje, czy przedstawić dwóch czy więcej kandydatów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pl-PL" sz="3600" dirty="0"/>
              <a:t>Prezydent RP powołuje na sędziego osobę dowolnie wybraną spośród przedstawionych mu kandydatur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pl-PL" sz="3600" dirty="0"/>
              <a:t>A co jeśli tylko jeden kandydat uzyska poparcie obu Zgromadzeń? </a:t>
            </a:r>
            <a:r>
              <a:rPr lang="pl-PL" sz="3600" dirty="0">
                <a:sym typeface="Wingdings" panose="05000000000000000000" pitchFamily="2" charset="2"/>
              </a:rPr>
              <a:t>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09472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764" y="33267"/>
            <a:ext cx="12099235" cy="1298713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</a:rPr>
              <a:t>Hipoteza</a:t>
            </a:r>
            <a:r>
              <a:rPr lang="pl-PL" sz="4000" b="1" dirty="0"/>
              <a:t>: </a:t>
            </a:r>
            <a:r>
              <a:rPr lang="pl-PL" sz="4000" i="1" dirty="0"/>
              <a:t>obowiązek przedstawiania co najmniej dwóch kandydatów na jedno miejsce jest zgodny z Konstytucją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2764" y="1487694"/>
            <a:ext cx="11979965" cy="5145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buAutoNum type="arabicParenR"/>
            </a:pPr>
            <a:r>
              <a:rPr lang="pl-PL" sz="4000" dirty="0"/>
              <a:t>podstawowy argument – art. 179 tworzy jedynie zasadnicze zręby modelu powoływania sędziów (wyklucza powołanie sędziego na wniosek innego organu, ale nie reguluje treści wniosku KRS)</a:t>
            </a:r>
          </a:p>
          <a:p>
            <a:pPr marL="742950" indent="-742950" algn="just">
              <a:buAutoNum type="arabicParenR"/>
            </a:pPr>
            <a:r>
              <a:rPr lang="pl-PL" sz="4000" dirty="0"/>
              <a:t>dodatkowy argument – gdyby ustrojodawca chciał przesądzić tę problematykę, uregulowałby ją jasno w treści art. 179</a:t>
            </a:r>
          </a:p>
          <a:p>
            <a:pPr marL="742950" indent="-742950" algn="just">
              <a:buAutoNum type="arabicParenR"/>
            </a:pP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72049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92764" y="1487694"/>
            <a:ext cx="11979965" cy="51450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buAutoNum type="arabicParenR"/>
            </a:pPr>
            <a:r>
              <a:rPr lang="pl-PL" sz="4000" dirty="0"/>
              <a:t>podstawowy argument – uregulowanie danego zagadnienia na poziomie konstytucyjnym jest zawsze kompletne i wyklucza możliwość jego normowania na poziomie ustawowym (regulacja konstytucyjna nie zawiera żadnych „luk”, „niedomówień”, które mogłyby być dowolnie rozstrzygane przez ustawodawcę zwykłego)</a:t>
            </a:r>
          </a:p>
          <a:p>
            <a:pPr marL="742950" indent="-742950" algn="just">
              <a:buAutoNum type="arabicParenR"/>
            </a:pPr>
            <a:r>
              <a:rPr lang="pl-PL" sz="4000" dirty="0"/>
              <a:t>wątpliwości związane z ogólnością przepisu rozstrzyga się poprzez odwołanie się do innych zasad, wartości i norm konstytucyjnych (a w ostateczności do elementów kultury prawnej zachodniego kręgu cywilizacyjnego)</a:t>
            </a:r>
          </a:p>
          <a:p>
            <a:pPr marL="742950" indent="-742950" algn="just">
              <a:buAutoNum type="arabicParenR"/>
            </a:pPr>
            <a:endParaRPr lang="pl-PL" sz="3600" dirty="0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92764" y="33267"/>
            <a:ext cx="12099235" cy="12987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000" b="1" dirty="0">
                <a:solidFill>
                  <a:srgbClr val="002060"/>
                </a:solidFill>
              </a:rPr>
              <a:t>Hipoteza</a:t>
            </a:r>
            <a:r>
              <a:rPr lang="pl-PL" sz="4000" b="1" dirty="0"/>
              <a:t>: </a:t>
            </a:r>
            <a:r>
              <a:rPr lang="pl-PL" sz="4000" i="1" dirty="0"/>
              <a:t>obowiązek przedstawiania co najmniej dwóch kandydatów na jedno miejsce jest niezgodny z Konstytucją</a:t>
            </a:r>
          </a:p>
        </p:txBody>
      </p:sp>
    </p:spTree>
    <p:extLst>
      <p:ext uri="{BB962C8B-B14F-4D97-AF65-F5344CB8AC3E}">
        <p14:creationId xmlns:p14="http://schemas.microsoft.com/office/powerpoint/2010/main" val="393817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92764" y="33267"/>
            <a:ext cx="12099235" cy="12987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000" b="1" dirty="0">
                <a:solidFill>
                  <a:srgbClr val="002060"/>
                </a:solidFill>
              </a:rPr>
              <a:t>Hipoteza</a:t>
            </a:r>
            <a:r>
              <a:rPr lang="pl-PL" sz="4000" b="1" dirty="0"/>
              <a:t>: </a:t>
            </a:r>
            <a:r>
              <a:rPr lang="pl-PL" sz="4000" i="1" dirty="0"/>
              <a:t>obowiązek przedstawiania co najmniej dwóch kandydatów na jedno miejsce jest niezgodny z Konstytucją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6382" y="1431235"/>
            <a:ext cx="12059478" cy="53059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buAutoNum type="arabicParenR"/>
            </a:pPr>
            <a:r>
              <a:rPr lang="pl-PL" sz="2900" dirty="0"/>
              <a:t>jeśli analizowana regulacja konstytucyjna (art. 179) jest kompletna, to znaczy, że skoro Konstytucja RP powierza Krajowej Radzie Sądownictwa wyłączne prawo składania wniosków o powołanie sędziego, to powierza jej też wyłączne prawo decydowania o jego treści</a:t>
            </a:r>
          </a:p>
          <a:p>
            <a:pPr marL="742950" indent="-742950" algn="just">
              <a:buAutoNum type="arabicParenR"/>
            </a:pPr>
            <a:r>
              <a:rPr lang="pl-PL" sz="2900" dirty="0"/>
              <a:t>Krajowa Rada Sądownictwa z mocy Konstytucji może więc w danej procedurze nie przedstawić Prezydentowi RP żadnego kandydata, jak i przedstawić tylko jednego albo kilku – jeśli tylko sama tak zdecyduje</a:t>
            </a:r>
          </a:p>
          <a:p>
            <a:pPr marL="742950" indent="-742950" algn="just">
              <a:buAutoNum type="arabicParenR"/>
            </a:pPr>
            <a:r>
              <a:rPr lang="pl-PL" sz="2900" dirty="0"/>
              <a:t>Konstytucja rozróżnia sytuację „powołania na wniosek” (art. 179) od „powołania spośród kandydatów” (np. art. 183 ust. 3 – powołanie Pierwszego Prezesa SN) – ustawodawca zwykły nie może więc upodabniać do siebie tych procedur</a:t>
            </a:r>
          </a:p>
          <a:p>
            <a:pPr marL="742950" indent="-742950" algn="just">
              <a:buAutoNum type="arabicParenR"/>
            </a:pPr>
            <a:r>
              <a:rPr lang="pl-PL" sz="2900" dirty="0"/>
              <a:t>ale czy określenie w ustawie wymogów do kandydowania na stanowisko sędziowskie nie jest ingerencją w przysługujące KRS wyłączne prawo składania wniosków o powołanie sędziego?</a:t>
            </a:r>
          </a:p>
        </p:txBody>
      </p:sp>
    </p:spTree>
    <p:extLst>
      <p:ext uri="{BB962C8B-B14F-4D97-AF65-F5344CB8AC3E}">
        <p14:creationId xmlns:p14="http://schemas.microsoft.com/office/powerpoint/2010/main" val="185185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8052" y="365125"/>
            <a:ext cx="11873948" cy="1325563"/>
          </a:xfrm>
        </p:spPr>
        <p:txBody>
          <a:bodyPr>
            <a:noAutofit/>
          </a:bodyPr>
          <a:lstStyle/>
          <a:p>
            <a:pPr algn="ctr"/>
            <a:r>
              <a:rPr lang="pl-PL" dirty="0"/>
              <a:t>Czym jest niezależność i odrębność sądownictwa?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1939" y="2024408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pl-PL" sz="4000" dirty="0"/>
              <a:t>odrębność organizacyjna</a:t>
            </a:r>
          </a:p>
          <a:p>
            <a:pPr marL="514350" indent="-514350">
              <a:buAutoNum type="arabicParenR"/>
            </a:pPr>
            <a:r>
              <a:rPr lang="pl-PL" sz="4000" dirty="0"/>
              <a:t>odrębność funkcjonalna</a:t>
            </a:r>
          </a:p>
        </p:txBody>
      </p:sp>
    </p:spTree>
    <p:extLst>
      <p:ext uri="{BB962C8B-B14F-4D97-AF65-F5344CB8AC3E}">
        <p14:creationId xmlns:p14="http://schemas.microsoft.com/office/powerpoint/2010/main" val="3638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8052" y="365125"/>
            <a:ext cx="11873948" cy="1325563"/>
          </a:xfrm>
        </p:spPr>
        <p:txBody>
          <a:bodyPr>
            <a:noAutofit/>
          </a:bodyPr>
          <a:lstStyle/>
          <a:p>
            <a:pPr algn="ctr"/>
            <a:r>
              <a:rPr lang="pl-PL" dirty="0"/>
              <a:t>Czym jest niezawisłość sędziowska?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5530" y="2024408"/>
            <a:ext cx="11701669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pl-PL" sz="4000" dirty="0"/>
              <a:t>bezstronność w stosunku do uczestników postępowania</a:t>
            </a:r>
          </a:p>
          <a:p>
            <a:pPr marL="514350" indent="-514350">
              <a:buAutoNum type="arabicParenR"/>
            </a:pPr>
            <a:r>
              <a:rPr lang="pl-PL" sz="4000" dirty="0"/>
              <a:t>niezależność wobec organów pozasądowych</a:t>
            </a:r>
          </a:p>
          <a:p>
            <a:pPr marL="514350" indent="-514350">
              <a:buAutoNum type="arabicParenR"/>
            </a:pPr>
            <a:r>
              <a:rPr lang="pl-PL" sz="4000" dirty="0"/>
              <a:t>samodzielność wobec innych organów sądowych</a:t>
            </a:r>
          </a:p>
          <a:p>
            <a:pPr marL="514350" indent="-514350">
              <a:buAutoNum type="arabicParenR"/>
            </a:pPr>
            <a:r>
              <a:rPr lang="pl-PL" sz="4000" dirty="0"/>
              <a:t>wewnętrzna niezależność sędziego</a:t>
            </a:r>
          </a:p>
        </p:txBody>
      </p:sp>
    </p:spTree>
    <p:extLst>
      <p:ext uri="{BB962C8B-B14F-4D97-AF65-F5344CB8AC3E}">
        <p14:creationId xmlns:p14="http://schemas.microsoft.com/office/powerpoint/2010/main" val="121777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8052" y="365125"/>
            <a:ext cx="11873948" cy="1325563"/>
          </a:xfrm>
        </p:spPr>
        <p:txBody>
          <a:bodyPr>
            <a:noAutofit/>
          </a:bodyPr>
          <a:lstStyle/>
          <a:p>
            <a:pPr algn="ctr"/>
            <a:r>
              <a:rPr lang="pl-PL" dirty="0"/>
              <a:t>Niezawisłość sędziowska a podległość sędziów prawu</a:t>
            </a:r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85530" y="2024408"/>
            <a:ext cx="1170166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dirty="0"/>
              <a:t>„Sędziowie w sprawowaniu swojego urzędu są niezawiśli i podlegają tylko Konstytucji i ustawom”</a:t>
            </a:r>
          </a:p>
        </p:txBody>
      </p:sp>
    </p:spTree>
    <p:extLst>
      <p:ext uri="{BB962C8B-B14F-4D97-AF65-F5344CB8AC3E}">
        <p14:creationId xmlns:p14="http://schemas.microsoft.com/office/powerpoint/2010/main" val="159149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8052" y="365125"/>
            <a:ext cx="11873948" cy="1325563"/>
          </a:xfrm>
        </p:spPr>
        <p:txBody>
          <a:bodyPr>
            <a:noAutofit/>
          </a:bodyPr>
          <a:lstStyle/>
          <a:p>
            <a:pPr algn="ctr"/>
            <a:r>
              <a:rPr lang="pl-PL" dirty="0"/>
              <a:t>Niezależność sądownictwa i niezawisłość sędziów a modele powoływania sędziów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pl-PL" sz="4000" dirty="0"/>
              <a:t>czy dopuszczalna jest tylko kooptacja?</a:t>
            </a:r>
          </a:p>
          <a:p>
            <a:pPr marL="514350" indent="-514350">
              <a:buAutoNum type="arabicParenR"/>
            </a:pPr>
            <a:r>
              <a:rPr lang="pl-PL" sz="4000" dirty="0"/>
              <a:t>trzecia władza a problem równoważenia się władz</a:t>
            </a:r>
          </a:p>
          <a:p>
            <a:pPr marL="514350" indent="-514350">
              <a:buAutoNum type="arabicParenR"/>
            </a:pPr>
            <a:r>
              <a:rPr lang="pl-PL" sz="4000" dirty="0"/>
              <a:t>demokratyczna </a:t>
            </a:r>
            <a:r>
              <a:rPr lang="pl-PL" sz="4000"/>
              <a:t>legitymacja sądownictwa</a:t>
            </a: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3877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8052" y="365125"/>
            <a:ext cx="11873948" cy="1325563"/>
          </a:xfrm>
        </p:spPr>
        <p:txBody>
          <a:bodyPr>
            <a:noAutofit/>
          </a:bodyPr>
          <a:lstStyle/>
          <a:p>
            <a:pPr algn="ctr"/>
            <a:r>
              <a:rPr lang="pl-PL" dirty="0"/>
              <a:t>Wady i zalety innych niż kooptacja modeli powoływania sędziów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483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powoływanie przez monarchę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powoływanie przez prezydenta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powoływanie przez rząd lub ministra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wybór przez parlament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powoływanie przez radę sądownictwa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wybory powszechne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objęcie urzędu sędziowskiego z mocy prawa</a:t>
            </a:r>
          </a:p>
        </p:txBody>
      </p:sp>
    </p:spTree>
    <p:extLst>
      <p:ext uri="{BB962C8B-B14F-4D97-AF65-F5344CB8AC3E}">
        <p14:creationId xmlns:p14="http://schemas.microsoft.com/office/powerpoint/2010/main" val="54451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08" y="2312"/>
            <a:ext cx="11873948" cy="951845"/>
          </a:xfrm>
        </p:spPr>
        <p:txBody>
          <a:bodyPr>
            <a:noAutofit/>
          </a:bodyPr>
          <a:lstStyle/>
          <a:p>
            <a:pPr algn="ctr"/>
            <a:r>
              <a:rPr lang="pl-PL" dirty="0"/>
              <a:t>Optymalny model powoływania sędziów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25287" y="1799121"/>
            <a:ext cx="11701669" cy="28391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000" dirty="0"/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pl-PL" sz="4000" dirty="0"/>
          </a:p>
          <a:p>
            <a:pPr marL="514350" indent="-514350">
              <a:buAutoNum type="arabicParenR"/>
            </a:pPr>
            <a:endParaRPr lang="pl-PL" sz="40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838200" y="1825625"/>
            <a:ext cx="10515600" cy="28126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autorytetu sądownictwa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niezależności sądów i niezawisłości sędziów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zapewnienia odpowiedniego poziomu merytorycznego i osobowościowego sędziów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kontroli ze strony innych władz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pl-PL" sz="4000" dirty="0"/>
              <a:t>kontroli ze strony suwerena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25287" y="856629"/>
            <a:ext cx="11873948" cy="826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Konieczność wyważenia: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225287" y="4635086"/>
            <a:ext cx="11873948" cy="21235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/>
              <a:t>A zatem najlepszym modelem…</a:t>
            </a:r>
          </a:p>
          <a:p>
            <a:r>
              <a:rPr lang="pl-PL" sz="2800" dirty="0"/>
              <a:t>…powoływanie sędziów przez głowę państwa?</a:t>
            </a:r>
          </a:p>
          <a:p>
            <a:r>
              <a:rPr lang="pl-PL" sz="2800" dirty="0"/>
              <a:t>Pod warunkiem, że kandydatów przedstawia środowisko sędziowskie lub rada sądownictwa.</a:t>
            </a:r>
          </a:p>
          <a:p>
            <a:r>
              <a:rPr lang="pl-PL" sz="2800" dirty="0"/>
              <a:t>A co w przypadku monarchii?</a:t>
            </a:r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9972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2469</Words>
  <Application>Microsoft Office PowerPoint</Application>
  <PresentationFormat>Panoramiczny</PresentationFormat>
  <Paragraphs>237</Paragraphs>
  <Slides>39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Modele powoływania sędziów:</vt:lpstr>
      <vt:lpstr>Modele powoływania sędziów a niezależność sądownictwa i niezawisłość sędziów</vt:lpstr>
      <vt:lpstr>Czym jest niezależność i odrębność sądownictwa?</vt:lpstr>
      <vt:lpstr>Czym jest niezawisłość sędziowska?</vt:lpstr>
      <vt:lpstr>Niezawisłość sędziowska a podległość sędziów prawu</vt:lpstr>
      <vt:lpstr>Niezależność sądownictwa i niezawisłość sędziów a modele powoływania sędziów</vt:lpstr>
      <vt:lpstr>Wady i zalety innych niż kooptacja modeli powoływania sędziów</vt:lpstr>
      <vt:lpstr>Optymalny model powoływania sędziów</vt:lpstr>
      <vt:lpstr>Etapy procedury nominacyjnej  </vt:lpstr>
      <vt:lpstr>Czy Prezydent RP może odmówić powołania kandydata na sędziego?</vt:lpstr>
      <vt:lpstr>Możliwe kierunki interpretacji art. 179</vt:lpstr>
      <vt:lpstr>Hipoteza: Konstytucja RP w art. 179 nie reguluje problemu odmowy powołania sędziego</vt:lpstr>
      <vt:lpstr>Hipoteza: Konstytucja RP w art. 179 nie reguluje problemu odmowy powołania sędziego</vt:lpstr>
      <vt:lpstr>Hipoteza: Konstytucja RP w art. 179 implicite reguluje problem odmowy powołania sędziego</vt:lpstr>
      <vt:lpstr>Hipoteza: Konstytucja RP w art. 179 implicite reguluje problem odmowy powołania sędziego i nie pozwala na to w ogóle</vt:lpstr>
      <vt:lpstr>Hipoteza: Konstytucja RP w art. 179 implicite reguluje problem odmowy powołania sędziego i nie pozwala na to w ogóle</vt:lpstr>
      <vt:lpstr>Hipoteza: Konstytucja RP w art. 179 implicite reguluje problem odmowy powołania sędziego i nie pozwala na to w ogóle</vt:lpstr>
      <vt:lpstr>Hipoteza: Konstytucja RP w art. 179 implicite reguluje problem odmowy powołania sędziego i nie pozwala na to w ogóle</vt:lpstr>
      <vt:lpstr>Hipoteza: Konstytucja RP w art. 179 implicite reguluje problem odmowy powołania sędziego i nie pozwala na to w ogóle</vt:lpstr>
      <vt:lpstr>Hipoteza: Konstytucja RP w art. 179 implicite reguluje problem odmowy powołania sędziego i pozwala na to</vt:lpstr>
      <vt:lpstr>Hipoteza: Konstytucja RP w art. 179 implicite reguluje problem odmowy powołania sędziego i pozwala na to, pozostawiając w tym zakresie pełną swobodę Prezydentowi</vt:lpstr>
      <vt:lpstr>Hipoteza: Konstytucja RP w art. 179 implicite reguluje problem odmowy powołania sędziego i pozwala na to, pozostawiając w tym zakresie pełną swobodę Prezydentowi</vt:lpstr>
      <vt:lpstr>Hipoteza: Konstytucja RP w art. 179 implicite reguluje problem odmowy powołania sędziego i pozwala na to pod pewnymi warunkami</vt:lpstr>
      <vt:lpstr>Hipoteza: Konstytucja RP w art. 179 implicite reguluje problem odmowy powołania sędziego i pozwala na to pod pewnymi warunkami</vt:lpstr>
      <vt:lpstr>Podstawowe założenia rządowego projektu ustawy z dnia 22 lutego 2017 r.</vt:lpstr>
      <vt:lpstr>Skład KRS według art. 187 ust. 1:</vt:lpstr>
      <vt:lpstr>Wybór członków KRS przez Sejm – założenia:</vt:lpstr>
      <vt:lpstr>Hipoteza: wybór sędziów-członków KRS przez Sejm jest zgodny z Konstytucją RP</vt:lpstr>
      <vt:lpstr>Hipoteza: wybór sędziów-członków KRS przez Sejm jest zgodny z Konstytucją RP</vt:lpstr>
      <vt:lpstr>Hipoteza: projektowany wybór sędziów-członków KRS przez Sejm jest niezgodny z Konstytucją RP</vt:lpstr>
      <vt:lpstr>Kadencja sędziów-członków KRS według art. 187 ust. 2:</vt:lpstr>
      <vt:lpstr>Podział KRS na dwa Zgromadzenia - założenia:</vt:lpstr>
      <vt:lpstr>Hipoteza: podzielenie KRS na dwa Zgromadzenia jest zgodne z Konstytucją RP</vt:lpstr>
      <vt:lpstr>Hipoteza: podzielenie KRS na dwa Zgromadzenia jest zgodne z Konstytucją RP</vt:lpstr>
      <vt:lpstr>Przedstawienie Prezydentowi RP co najmniej dwóch kandydatów na jedno wolne stanowisko sędziowskie – założenia poprzedniego projektu</vt:lpstr>
      <vt:lpstr>Hipoteza: obowiązek przedstawiania co najmniej dwóch kandydatów na jedno miejsce jest zgodny z Konstytucją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Mateusz</dc:creator>
  <cp:lastModifiedBy>Mateusz</cp:lastModifiedBy>
  <cp:revision>68</cp:revision>
  <dcterms:created xsi:type="dcterms:W3CDTF">2017-03-04T10:32:19Z</dcterms:created>
  <dcterms:modified xsi:type="dcterms:W3CDTF">2017-03-06T19:16:56Z</dcterms:modified>
</cp:coreProperties>
</file>