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57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9209AD-891B-4BBD-9CE4-2A592CE8A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798EB35-E89B-4F6D-B727-F29C64826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0185AD-E162-4269-B854-65ED3876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74FD70-F961-4DA3-99C7-5ADD7301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7E87AA-28D6-45E5-BB59-CDF659D4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36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31D1BF-B26B-4EA3-B495-6322B3D8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8DF007B-5DF6-44D5-9C84-942386652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9FA859-700A-4CFA-9B73-F807966B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F691FB-5BC3-4F72-8FD6-1374771F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A0F627-8E57-43E4-8A0B-D64F0860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39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D3ED573-86EA-49EF-BBC3-DEEFCF12E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BEDEA5C-F142-435B-BC56-A4193CD1A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57202B-3C06-4A74-8915-D571E80AB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E58F82-8210-4B41-86D9-F6C15441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CB0FB0-3670-483C-864F-F0B14DFA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744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57A4B-93DC-4FFD-8858-526D729B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9A83A1-D6EA-4D69-BCF8-A2CA5984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90BCFF-894E-4702-A82A-7579CAC1E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997BC-C699-46AB-89AE-AF014EF9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D95F6D-5A27-4A3E-93DC-45FBC5C4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28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D6029C-E954-41E2-A80F-F0385446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E231C7-C98D-4B7D-903C-63E768DB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2C0950-D4ED-4FFD-8D6A-812364681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4B59AD-CA2C-4B85-99D1-D220B0AD6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8CDBEC-E44E-40A7-BE8F-C4DD72CF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621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7E49F-5C53-4F7D-99E7-77E4F8D8B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5447D8-0FBD-4385-B3FF-380EF18D2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B6C3E4-9FDC-471B-BFCE-44867D735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4A9F478-DA86-487E-BCD1-F05312710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DCFFD7-4CC9-41A6-868B-6F5BC8B0B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C9986C-56BA-4BBA-B057-58C00284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3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3B52C-8333-4F38-B679-9A0CDC66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8BBA28-6287-4CF4-A518-C002B4823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27C93A-D404-4507-893D-6A08B775D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14DEF89-F9EA-40B9-934C-BFE2F2928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088817-7F1C-46A5-A6D0-8671F102C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9CF5769-A8CD-45DE-B39A-30FF73BA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8C643EC-D883-463A-9FBF-32C65728B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89697C6-DD29-48F5-81C2-4B43776B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891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0E267C-D296-430F-BA37-26DE0E55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88BC5DB-2769-496C-9484-4BB5B2D1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8386E9E-5757-44BE-B661-F72B76F58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5D9774F-9EC7-4044-AFE7-4198163E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361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AEC98E5-599C-456D-9460-D1F47510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217EFCA-405B-4771-804A-40AF2CA4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CD8E0A-BC1A-4057-91CA-E0F5A7CB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80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226956-1E86-41B1-8ABC-4D3B9AF15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CABDC-BDE7-4896-B6D8-746CD86F0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C14C61-286A-4345-8485-EFCA86BD2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1E05D2F-BA10-4E8F-A7B4-F3444587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9AC3D3-F5C4-4099-8631-DE9AA9CD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D5E9D8E-27B6-4C7E-B0F5-2788D2F8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43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37069-A93C-4778-A98B-0D819AC2A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49CE28D-9EAB-469C-87C1-CCE037EF9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895A105-D78F-4CDF-BE38-C17BCAA2A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70CDEC-864C-49C2-9E29-49F166AD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12DFB4-09C8-447D-938C-BAEB60D9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3A28E7-D307-4800-A6D2-65571FCD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22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4ED7D64-66AE-41B2-B863-8441AF9A2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D0132A-D87B-4903-B185-7850DD93B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F5BBBA-9288-4BEA-9BD2-9284125B3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282C-C5D5-4887-BA19-21F95464CB3A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8ED3F9-9B77-482B-8906-3C63627D0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32E28B-273A-4C46-982B-63848B720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EF5D-A784-42DF-BF79-C54C72769C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41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27909-C7C4-4582-BC1B-9A0EA63CF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Socjologia prawa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C46693-3E9A-41B1-BEB5-136BDAF9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40965"/>
          </a:xfrm>
        </p:spPr>
        <p:txBody>
          <a:bodyPr>
            <a:normAutofit fontScale="92500" lnSpcReduction="20000"/>
          </a:bodyPr>
          <a:lstStyle/>
          <a:p>
            <a:r>
              <a:rPr lang="pl-PL" sz="3000" dirty="0"/>
              <a:t>Prawo responsywne:</a:t>
            </a:r>
          </a:p>
          <a:p>
            <a:r>
              <a:rPr lang="pl-PL" sz="3000" dirty="0"/>
              <a:t>Teoria i zastosowania praktyczne</a:t>
            </a:r>
          </a:p>
          <a:p>
            <a:endParaRPr lang="pl-PL" dirty="0"/>
          </a:p>
          <a:p>
            <a:endParaRPr lang="pl-PL" dirty="0"/>
          </a:p>
          <a:p>
            <a:pPr marL="5922963" indent="-5922963" algn="l"/>
            <a:r>
              <a:rPr lang="pl-PL" sz="1800" dirty="0"/>
              <a:t>	Dr Maciej Pichlak</a:t>
            </a:r>
          </a:p>
          <a:p>
            <a:pPr marL="5922963" indent="-5922963" algn="l"/>
            <a:r>
              <a:rPr lang="pl-PL" sz="1800" dirty="0"/>
              <a:t>	Katedra Teorii i Filozofii Prawa</a:t>
            </a:r>
          </a:p>
          <a:p>
            <a:pPr marL="5922963" indent="-5922963" algn="l"/>
            <a:r>
              <a:rPr lang="pl-PL" sz="1800" dirty="0"/>
              <a:t>	Uniwersytet Wrocławski</a:t>
            </a:r>
          </a:p>
          <a:p>
            <a:pPr marL="5922963" indent="-5922963" algn="l"/>
            <a:r>
              <a:rPr lang="pl-PL" sz="1800" dirty="0">
                <a:hlinkClick r:id="rId2"/>
              </a:rPr>
              <a:t>	Maciej.Pichlak@uwr.edu.pl</a:t>
            </a:r>
            <a:r>
              <a:rPr lang="pl-PL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941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law.berkeley.edu/img/PSelznick-portrait_resized.jpg">
            <a:extLst>
              <a:ext uri="{FF2B5EF4-FFF2-40B4-BE49-F238E27FC236}">
                <a16:creationId xmlns:a16="http://schemas.microsoft.com/office/drawing/2014/main" id="{4D9E598F-B38A-46C3-BA0E-33FC6DCFF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738" y="197279"/>
            <a:ext cx="2484593" cy="364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135C9EF-CE60-4165-9B93-10FD6A89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/>
              <a:t>Philip </a:t>
            </a:r>
            <a:r>
              <a:rPr lang="pl-PL" i="1" dirty="0" err="1"/>
              <a:t>Selznick</a:t>
            </a:r>
            <a:r>
              <a:rPr lang="pl-PL" i="1" dirty="0"/>
              <a:t> (1919 – 2010)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1C794-3EF1-41A7-A6DC-61CA7C99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25625"/>
            <a:ext cx="10785764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Profesor na Uniwersytecie w Berkeley, </a:t>
            </a:r>
            <a:br>
              <a:rPr lang="pl-PL" dirty="0"/>
            </a:br>
            <a:r>
              <a:rPr lang="pl-PL" dirty="0"/>
              <a:t>założyciel </a:t>
            </a:r>
            <a:r>
              <a:rPr lang="pl-PL" i="1" dirty="0"/>
              <a:t>the </a:t>
            </a:r>
            <a:r>
              <a:rPr lang="en-US" i="1" dirty="0"/>
              <a:t>Center for the Study of Law and Society</a:t>
            </a:r>
            <a:r>
              <a:rPr lang="pl-PL" i="1" dirty="0"/>
              <a:t>.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dirty="0"/>
              <a:t>Trzy zasadnicze etapy:</a:t>
            </a:r>
          </a:p>
          <a:p>
            <a:pPr>
              <a:buFontTx/>
              <a:buChar char="-"/>
            </a:pPr>
            <a:r>
              <a:rPr lang="pl-PL" dirty="0"/>
              <a:t>Socjologia organizacji;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TVA and the Grass Roots: a Study in the Sociology of Formal Organization</a:t>
            </a:r>
            <a:r>
              <a:rPr lang="pl-PL" i="1" dirty="0">
                <a:solidFill>
                  <a:srgbClr val="C00000"/>
                </a:solidFill>
              </a:rPr>
              <a:t>, 1949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Leadership in Administration: a Sociological Interpretation</a:t>
            </a:r>
            <a:r>
              <a:rPr lang="pl-PL" i="1" dirty="0">
                <a:solidFill>
                  <a:srgbClr val="C00000"/>
                </a:solidFill>
              </a:rPr>
              <a:t>, 1957</a:t>
            </a:r>
            <a:endParaRPr lang="pl-PL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/>
              <a:t>Socjologia prawa;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Law, Society, and Industrial Justice</a:t>
            </a:r>
            <a:r>
              <a:rPr lang="pl-PL" i="1" dirty="0">
                <a:solidFill>
                  <a:srgbClr val="C00000"/>
                </a:solidFill>
              </a:rPr>
              <a:t>, 1969</a:t>
            </a:r>
          </a:p>
          <a:p>
            <a:pPr lvl="2">
              <a:buFontTx/>
              <a:buChar char="-"/>
            </a:pPr>
            <a:r>
              <a:rPr lang="pl-PL" dirty="0" err="1">
                <a:solidFill>
                  <a:srgbClr val="C00000"/>
                </a:solidFill>
              </a:rPr>
              <a:t>Selznick</a:t>
            </a:r>
            <a:r>
              <a:rPr lang="pl-PL" dirty="0">
                <a:solidFill>
                  <a:srgbClr val="C00000"/>
                </a:solidFill>
              </a:rPr>
              <a:t>, Nonet, </a:t>
            </a:r>
            <a:r>
              <a:rPr lang="en-US" i="1" dirty="0">
                <a:solidFill>
                  <a:srgbClr val="C00000"/>
                </a:solidFill>
              </a:rPr>
              <a:t>Law and Society in Transition: Toward Responsive Law</a:t>
            </a:r>
            <a:r>
              <a:rPr lang="pl-PL" i="1" dirty="0">
                <a:solidFill>
                  <a:srgbClr val="C00000"/>
                </a:solidFill>
              </a:rPr>
              <a:t>, 1978</a:t>
            </a:r>
            <a:endParaRPr lang="pl-PL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pl-PL" dirty="0"/>
              <a:t> Socjologia wspólnoty politycznej</a:t>
            </a:r>
          </a:p>
          <a:p>
            <a:pPr lvl="2">
              <a:buFontTx/>
              <a:buChar char="-"/>
            </a:pPr>
            <a:r>
              <a:rPr lang="en-US" i="1" dirty="0">
                <a:solidFill>
                  <a:srgbClr val="C00000"/>
                </a:solidFill>
              </a:rPr>
              <a:t>The Moral Commonwealth: Social Theory and the Promise of Community</a:t>
            </a:r>
            <a:r>
              <a:rPr lang="pl-PL" i="1" dirty="0">
                <a:solidFill>
                  <a:srgbClr val="C00000"/>
                </a:solidFill>
              </a:rPr>
              <a:t>, 1992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3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21DFD7-1324-45AA-BF7A-86DABE33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</a:t>
            </a:r>
            <a:r>
              <a:rPr lang="pl-PL" dirty="0" err="1"/>
              <a:t>reponsywne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164B93-1937-4154-A3B5-FAF757B805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Koncepcja przedstawiona w książce napisanej wspólnie z Philippem Nonetem, </a:t>
            </a:r>
            <a:r>
              <a:rPr lang="en-US" i="1" dirty="0"/>
              <a:t>Law and Society in Transition: Toward Responsive Law</a:t>
            </a:r>
            <a:endParaRPr lang="pl-PL" i="1" dirty="0"/>
          </a:p>
          <a:p>
            <a:endParaRPr lang="pl-PL" i="1" dirty="0"/>
          </a:p>
          <a:p>
            <a:r>
              <a:rPr lang="pl-PL" dirty="0"/>
              <a:t>Ewolucyjna teoria rozwoju prawa</a:t>
            </a:r>
          </a:p>
          <a:p>
            <a:endParaRPr lang="pl-PL" dirty="0"/>
          </a:p>
          <a:p>
            <a:r>
              <a:rPr lang="pl-PL" dirty="0"/>
              <a:t>Diagnoza: kryzys autorytetu prawa </a:t>
            </a:r>
            <a:br>
              <a:rPr lang="pl-PL" dirty="0"/>
            </a:br>
            <a:r>
              <a:rPr lang="pl-PL" dirty="0"/>
              <a:t>(w jego dotychczasowym, liberalno-formalnym wydaniu)</a:t>
            </a:r>
          </a:p>
        </p:txBody>
      </p:sp>
      <p:pic>
        <p:nvPicPr>
          <p:cNvPr id="3074" name="Picture 2" descr="Znalezione obrazy dla zapytania Law and Society in Transition: Toward Responsive Law">
            <a:extLst>
              <a:ext uri="{FF2B5EF4-FFF2-40B4-BE49-F238E27FC236}">
                <a16:creationId xmlns:a16="http://schemas.microsoft.com/office/drawing/2014/main" id="{4BCA9589-3E66-4AC0-AEF8-386D9014FE5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637742"/>
            <a:ext cx="3886200" cy="584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6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8F27BC6-AF8F-444B-A39D-F8B75C98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Ewolucja rozwoju prawa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E10942C4-5808-4C53-A789-4F3B5BCD4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Prawo represyjne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0569872-238C-41E3-8C59-71DEEA14D5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Prawo jest bezpośrednią ekspresją i narzędziem władzy, przymusem wyposażonym w autorytet reguł</a:t>
            </a:r>
          </a:p>
          <a:p>
            <a:r>
              <a:rPr lang="pl-PL" dirty="0"/>
              <a:t>Prawo bezpośrednio podporządkowane władzy politycznej</a:t>
            </a:r>
          </a:p>
          <a:p>
            <a:r>
              <a:rPr lang="pl-PL" dirty="0"/>
              <a:t>Decyzje podejmowane często </a:t>
            </a:r>
            <a:r>
              <a:rPr lang="pl-PL" i="1" dirty="0"/>
              <a:t>ad hoc</a:t>
            </a:r>
          </a:p>
          <a:p>
            <a:r>
              <a:rPr lang="pl-PL" dirty="0"/>
              <a:t>Celem prawa jest zapewnianie społecznego porządku i gwarantowanie skuteczności władzy, ale także jej legitymizacja jako wyposażonej w autorytet prawny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>
                <a:solidFill>
                  <a:srgbClr val="C00000"/>
                </a:solidFill>
              </a:rPr>
              <a:t>-&gt; Wytworzenie się „presji legitymizacyjnej”</a:t>
            </a:r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18C4D604-E793-4C64-8D2C-75D4A3785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Prawo autonomiczne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9DF919F0-22E4-4341-9ED4-C60EE92BAE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Prawo pozostaje oddzielone od polityki. Niezależność sądownictwa, ostra linia między legislacją a judykaturą.</a:t>
            </a:r>
          </a:p>
          <a:p>
            <a:r>
              <a:rPr lang="pl-PL" dirty="0"/>
              <a:t>„Model reguł”. Formalizm i koncentracja na regułach pomaga wzmocnić narzędzia służące pociąganiu do odpowiedzialności; ogranicza kreatywność i upolitycznianie instytucji prawnych.</a:t>
            </a:r>
          </a:p>
          <a:p>
            <a:r>
              <a:rPr lang="pl-PL" dirty="0"/>
              <a:t>„Procedura jest sercem prawa”. Cel prawa to powtarzalność i formalna sprawiedliwość</a:t>
            </a:r>
          </a:p>
          <a:p>
            <a:r>
              <a:rPr lang="pl-PL" dirty="0"/>
              <a:t>«</a:t>
            </a:r>
            <a:r>
              <a:rPr lang="pl-PL" dirty="0" err="1"/>
              <a:t>Wiernosć</a:t>
            </a:r>
            <a:r>
              <a:rPr lang="pl-PL" dirty="0"/>
              <a:t> wobec prawa» rozumiana jest jako ścisłe podporządkowanie regułom prawa pozytywnego. Krytyka obowiązującego prawa skanalizowana w procesie politycznym</a:t>
            </a:r>
          </a:p>
        </p:txBody>
      </p:sp>
    </p:spTree>
    <p:extLst>
      <p:ext uri="{BB962C8B-B14F-4D97-AF65-F5344CB8AC3E}">
        <p14:creationId xmlns:p14="http://schemas.microsoft.com/office/powerpoint/2010/main" val="284997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8F27BC6-AF8F-444B-A39D-F8B75C98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Ewolucja rozwoju prawa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E10942C4-5808-4C53-A789-4F3B5BCD4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1716" y="1690688"/>
            <a:ext cx="5157787" cy="823912"/>
          </a:xfrm>
        </p:spPr>
        <p:txBody>
          <a:bodyPr/>
          <a:lstStyle/>
          <a:p>
            <a:r>
              <a:rPr lang="pl-PL" dirty="0"/>
              <a:t>Prawo responsywne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0569872-238C-41E3-8C59-71DEEA14D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716" y="2514600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Ponowne powiązanie prawa z polityką. Roszczenia prawne i polityczne przenikają się wzajemnie</a:t>
            </a:r>
          </a:p>
          <a:p>
            <a:r>
              <a:rPr lang="pl-PL" dirty="0"/>
              <a:t>W rozumowaniach dominuje „autorytet celu”. „ Cel czyni obowiązek prawny bardziej problematycznym, a poprzez to rozluźnia roszczenie prawa do posłuszeństwa i otwiera możliwość pojmowania porządku prawnego na mniej rygorystyczny i bardziej obywatelski sposób”</a:t>
            </a:r>
          </a:p>
          <a:p>
            <a:r>
              <a:rPr lang="pl-PL" dirty="0"/>
              <a:t>Celem prawa staje się sprawiedliwość materialna i odpowiadanie na społeczne oczekiwania</a:t>
            </a:r>
          </a:p>
          <a:p>
            <a:r>
              <a:rPr lang="pl-PL" dirty="0"/>
              <a:t>Nacisk na „kompetentne instytucje prawne”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18C4D604-E793-4C64-8D2C-75D4A3785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097" y="1690688"/>
            <a:ext cx="5183188" cy="823912"/>
          </a:xfrm>
        </p:spPr>
        <p:txBody>
          <a:bodyPr/>
          <a:lstStyle/>
          <a:p>
            <a:r>
              <a:rPr lang="pl-PL" dirty="0"/>
              <a:t>Prawo autonomiczne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9DF919F0-22E4-4341-9ED4-C60EE92BA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097" y="2514600"/>
            <a:ext cx="5183188" cy="368458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Prawo pozostaje oddzielone od polityki. Niezależność sądownictwa, ostra linia między legislacją a judykaturą.</a:t>
            </a:r>
          </a:p>
          <a:p>
            <a:r>
              <a:rPr lang="pl-PL" dirty="0"/>
              <a:t>„Model reguł”. Formalizm i koncentracja na regułach pomaga wzmocnić narzędzia służące pociąganiu do odpowiedzialności; ogranicza kreatywność i upolitycznianie instytucji prawnych.</a:t>
            </a:r>
          </a:p>
          <a:p>
            <a:r>
              <a:rPr lang="pl-PL" dirty="0"/>
              <a:t>„Procedura jest sercem prawa”. Cel prawa to powtarzalność i formalna sprawiedliwość</a:t>
            </a:r>
          </a:p>
          <a:p>
            <a:r>
              <a:rPr lang="pl-PL" dirty="0"/>
              <a:t>«</a:t>
            </a:r>
            <a:r>
              <a:rPr lang="pl-PL" dirty="0" err="1"/>
              <a:t>Wiernosć</a:t>
            </a:r>
            <a:r>
              <a:rPr lang="pl-PL" dirty="0"/>
              <a:t> wobec prawa» rozumiana jest jako ścisłe podporządkowanie regułom prawa pozytywnego. Krytyka obowiązującego prawa skanalizowana w procesie politycznym</a:t>
            </a:r>
          </a:p>
        </p:txBody>
      </p:sp>
    </p:spTree>
    <p:extLst>
      <p:ext uri="{BB962C8B-B14F-4D97-AF65-F5344CB8AC3E}">
        <p14:creationId xmlns:p14="http://schemas.microsoft.com/office/powerpoint/2010/main" val="66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A39EB693-60FE-4875-8D5B-D92065A2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responsywne cd.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FC7C574-164E-44DF-BEC9-7A7F6C32B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Otwartość, koncentracja na zasadach (a nie regułach)</a:t>
            </a:r>
          </a:p>
          <a:p>
            <a:endParaRPr lang="pl-PL" sz="2400" dirty="0"/>
          </a:p>
          <a:p>
            <a:r>
              <a:rPr lang="pl-PL" sz="2400" dirty="0"/>
              <a:t>„Obywatelski charakter” prawa </a:t>
            </a:r>
            <a:r>
              <a:rPr lang="pl-PL" sz="2400" dirty="0" err="1"/>
              <a:t>reposnsywnego</a:t>
            </a:r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Moralny ideał prawa: ideał legalności</a:t>
            </a:r>
            <a:br>
              <a:rPr lang="pl-PL" sz="2400" dirty="0"/>
            </a:br>
            <a:r>
              <a:rPr lang="pl-PL" sz="2000" dirty="0">
                <a:solidFill>
                  <a:srgbClr val="C00000"/>
                </a:solidFill>
              </a:rPr>
              <a:t>Legalność jako „stopniowe ograniczanie zakresu arbitralności zarówno </a:t>
            </a:r>
            <a:br>
              <a:rPr lang="pl-PL" sz="2000" dirty="0">
                <a:solidFill>
                  <a:srgbClr val="C00000"/>
                </a:solidFill>
              </a:rPr>
            </a:br>
            <a:r>
              <a:rPr lang="pl-PL" sz="2000" dirty="0">
                <a:solidFill>
                  <a:srgbClr val="C00000"/>
                </a:solidFill>
              </a:rPr>
              <a:t>w prawie pozytywnym, jak i w administrowaniu nim”.</a:t>
            </a:r>
          </a:p>
          <a:p>
            <a:endParaRPr lang="pl-PL" sz="2400" dirty="0">
              <a:solidFill>
                <a:srgbClr val="C00000"/>
              </a:solidFill>
            </a:endParaRPr>
          </a:p>
          <a:p>
            <a:r>
              <a:rPr lang="pl-PL" sz="2400" dirty="0"/>
              <a:t>Sposób na przezwyciężenie zagrożeń: </a:t>
            </a:r>
            <a:br>
              <a:rPr lang="pl-PL" sz="2400" dirty="0"/>
            </a:br>
            <a:r>
              <a:rPr lang="pl-PL" sz="2400" dirty="0"/>
              <a:t>silna wspólnota + kompetentne instytucje</a:t>
            </a:r>
          </a:p>
        </p:txBody>
      </p:sp>
    </p:spTree>
    <p:extLst>
      <p:ext uri="{BB962C8B-B14F-4D97-AF65-F5344CB8AC3E}">
        <p14:creationId xmlns:p14="http://schemas.microsoft.com/office/powerpoint/2010/main" val="109264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7839A-6EDE-407E-8A1F-5CF35613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Selznicka</a:t>
            </a:r>
            <a:r>
              <a:rPr lang="pl-PL" dirty="0"/>
              <a:t> koncepcja instytucji jako podmiotów moralnych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D5700C-1CF9-463D-89FE-F86C5D6C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Znalezione obrazy dla zapytania philip selznick">
            <a:extLst>
              <a:ext uri="{FF2B5EF4-FFF2-40B4-BE49-F238E27FC236}">
                <a16:creationId xmlns:a16="http://schemas.microsoft.com/office/drawing/2014/main" id="{812B1A03-BD92-46A2-8E54-236F1BB50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825625"/>
            <a:ext cx="924659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70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00FD2-6E53-4100-B901-E8B091FD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Przykład zastosowania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2C4DAD-4A66-4D9C-B1E6-61F2BD9B4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Programy „responsywnej regulacji” oraz „regulacji opartej na zasadach”</a:t>
            </a:r>
          </a:p>
          <a:p>
            <a:endParaRPr lang="pl-PL" dirty="0"/>
          </a:p>
          <a:p>
            <a:r>
              <a:rPr lang="pl-PL" dirty="0"/>
              <a:t>Regulacja jako proces „trwałej i skoncentrowanej kontroli, jaką agencje publiczne sprawują nad działaniami, które są cenione przez daną wspólnotę” (</a:t>
            </a:r>
            <a:r>
              <a:rPr lang="pl-PL" dirty="0" err="1"/>
              <a:t>Selznick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dirty="0"/>
              <a:t>Przez regulację należy rozumieć „intencjonalną interwencję w działalność docelowej populacji, która w typowym przypadku ma charakter interwencji bezpośredniej – obejmując stanowienie wiążących standardów, kontrolę i sankcjonowanie – oraz jest wykonywana przez podmioty sektora publicznego w stosunku do aktywności ekonomicznej aktorów sektora prywatnego” (</a:t>
            </a:r>
            <a:r>
              <a:rPr lang="pl-PL" dirty="0" err="1"/>
              <a:t>Koop</a:t>
            </a:r>
            <a:r>
              <a:rPr lang="pl-PL" dirty="0"/>
              <a:t>,</a:t>
            </a:r>
            <a:r>
              <a:rPr lang="pl-PL"/>
              <a:t> </a:t>
            </a:r>
            <a:r>
              <a:rPr lang="pl-PL" dirty="0"/>
              <a:t>Lodge)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75670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455</Words>
  <Application>Microsoft Office PowerPoint</Application>
  <PresentationFormat>Panoramiczny</PresentationFormat>
  <Paragraphs>66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Socjologia prawa</vt:lpstr>
      <vt:lpstr>Philip Selznick (1919 – 2010) </vt:lpstr>
      <vt:lpstr>Prawo reponsywne</vt:lpstr>
      <vt:lpstr>Ewolucja rozwoju prawa</vt:lpstr>
      <vt:lpstr>Ewolucja rozwoju prawa</vt:lpstr>
      <vt:lpstr>Prawo responsywne cd.</vt:lpstr>
      <vt:lpstr>Selznicka koncepcja instytucji jako podmiotów moralnych</vt:lpstr>
      <vt:lpstr>Przykład zastosowania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</dc:title>
  <dc:creator>Maciej Pichlak</dc:creator>
  <cp:lastModifiedBy>Maciej Pichlak</cp:lastModifiedBy>
  <cp:revision>9</cp:revision>
  <dcterms:created xsi:type="dcterms:W3CDTF">2018-03-15T12:41:16Z</dcterms:created>
  <dcterms:modified xsi:type="dcterms:W3CDTF">2018-03-15T14:15:51Z</dcterms:modified>
</cp:coreProperties>
</file>