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ADD4AC-F4AA-481B-AA2E-985396782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93EFDBC-EC73-4B84-9A57-A307FDE65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E94DAB-B49E-4EE1-A649-4B13CBE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D5DFA6-CCD9-4D0A-A231-403991A5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109FB4-9EE2-4304-90A7-849B3D6DB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8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61100-6B54-4E9D-AD71-4C83307C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D5D8019-B838-4324-9977-B73E75914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168B43-E8A9-4CAE-9B87-4BDB7D24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8E8EF1-1DD0-4EAD-B0FC-72CAC076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6656E8-1DDF-43B4-B57A-5008A039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09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7DD60A2-6F1B-48BC-95D8-FC40C71CC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89A2DD-D56D-4151-AB60-41DEA09EB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41D9A8-50BE-4640-A7FC-5BD36406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34E3F1-BD4B-4D2D-A0E0-D06807AE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355A1F-CC00-4BD6-8995-FB10DE09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47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D8A6D7-7199-4050-8ED7-349799EE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DD81B1-48DD-438F-94F6-98E36C00F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5378FF-811E-4362-A06C-AA963118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54ADC8-464A-4AF3-B98E-877DC2A4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8B804C-6D4A-4253-B98E-6A9FCBD2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141B2-32E6-4CFF-8763-4E8D53BE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A6C9BB-3B84-4D8C-931C-43F003853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0660F5-269C-406D-A7C8-8A88A8EF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64356B-9614-4C2A-AE74-84B85E46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31C47E-D122-479C-AC1A-AA84D289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57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FFD3FA-FFDB-46F5-A5DB-AA94897D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BCC67D-EE25-4DAD-97EC-2326B654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7E0935E-B095-4766-8C04-38C1AE864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965A55-B132-4A1B-9685-6A2B28AD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456FD8-53A9-426E-977F-13978B7C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0390D6-14D4-4832-97D1-935609B0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19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A2A93-127B-4ED3-A635-6CA5E232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15FBCD-24AA-4380-8E04-F0BBD4350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E3CD2F7-27F9-4A42-A93F-71C81A832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499F98B-CB49-4B6B-A926-382E1EBCD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A851CA-1408-4684-A269-93853A6364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BC08727-6102-43E9-BC61-021B2281D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AA4AC32-15EB-40C8-896B-60E51EF0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2276298-6EE7-4378-A43A-6518F724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49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4057F8-3FCA-4CFC-9462-2764C0B2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22356E9-551E-4AAE-9F09-29E1FABF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81CE92C-4A43-447B-8EC5-FC1E3877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FFC16F9-0D71-4EF8-965E-C38CBD9A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482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5BEB7A1-2741-47EE-A557-66EF1FFA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D317C66-575B-4E79-8DC7-A20D8A2B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640D211-9DA8-440E-B059-BD25C2D0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24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1A43A2-F50C-4433-8859-BC3AADF8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391A7D-7FDA-49F4-B6BC-1A7DF2A9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9F2B6A6-07B4-448A-A8F3-BDFFCD097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46818F-B6EE-4278-9034-C5D865C0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9BE8DE-BAAF-4915-8DC7-44C6CB109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F349D0A-DED9-4290-B56F-85C5DC787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15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C29F79-D186-4E1A-8610-255566BF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A409D39-476F-4CF7-A49C-3035A2612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E446BC5-8599-4979-89CA-08772F058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5E168A-6BAB-4C87-AA17-DED51EE8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657D10D-59FE-42A0-8443-D23BB59E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CE00B33-A8CC-4669-AA9E-877DD908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4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CB8E09B-C326-431F-805B-6C178B8D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3D663-F18F-466D-B641-07C04E30F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A80311-F33D-47C0-B0E2-02D347F78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8964-1C61-44D4-B8C9-5ADFDCA035E7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D162D1-6D02-4CC8-B2A9-4A7F2B04F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A51425-4433-43D9-B693-F6D39BF9A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39B6F-0044-49A4-8F5D-7063E854EB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0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27909-C7C4-4582-BC1B-9A0EA63CF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Socjologia prawa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C46693-3E9A-41B1-BEB5-136BDAF9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40965"/>
          </a:xfrm>
        </p:spPr>
        <p:txBody>
          <a:bodyPr>
            <a:normAutofit lnSpcReduction="10000"/>
          </a:bodyPr>
          <a:lstStyle/>
          <a:p>
            <a:r>
              <a:rPr lang="pl-PL" sz="3000" dirty="0"/>
              <a:t>Teoria systemów i prawo refleksyjne</a:t>
            </a:r>
          </a:p>
          <a:p>
            <a:endParaRPr lang="pl-PL" dirty="0"/>
          </a:p>
          <a:p>
            <a:endParaRPr lang="pl-PL" dirty="0"/>
          </a:p>
          <a:p>
            <a:pPr marL="5922963" indent="-5922963" algn="l"/>
            <a:r>
              <a:rPr lang="pl-PL" sz="1800" dirty="0"/>
              <a:t>	Dr Maciej Pichlak</a:t>
            </a:r>
          </a:p>
          <a:p>
            <a:pPr marL="5922963" indent="-5922963" algn="l"/>
            <a:r>
              <a:rPr lang="pl-PL" sz="1800" dirty="0"/>
              <a:t>	Katedra Teorii i Filozofii Prawa</a:t>
            </a:r>
          </a:p>
          <a:p>
            <a:pPr marL="5922963" indent="-5922963" algn="l"/>
            <a:r>
              <a:rPr lang="pl-PL" sz="1800" dirty="0"/>
              <a:t>	Uniwersytet Wrocławski</a:t>
            </a:r>
          </a:p>
          <a:p>
            <a:pPr marL="5922963" indent="-5922963" algn="l"/>
            <a:r>
              <a:rPr lang="pl-PL" sz="1800" dirty="0">
                <a:hlinkClick r:id="rId2"/>
              </a:rPr>
              <a:t>	Maciej.Pichlak@uwr.edu.pl</a:t>
            </a:r>
            <a:r>
              <a:rPr lang="pl-PL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941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A283E7-F07D-42D7-B096-BB37A11A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Metafora z władzą rodzicielską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F0EC2-B215-4C43-AEF2-42104D53A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Prawo represyjne</a:t>
            </a:r>
          </a:p>
          <a:p>
            <a:r>
              <a:rPr lang="pl-PL" dirty="0"/>
              <a:t>Prawo autonomiczne</a:t>
            </a:r>
          </a:p>
          <a:p>
            <a:r>
              <a:rPr lang="pl-PL" dirty="0"/>
              <a:t>Prawo responsywne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Inny wariant tej historii:</a:t>
            </a:r>
          </a:p>
          <a:p>
            <a:pPr>
              <a:buFontTx/>
              <a:buChar char="-"/>
            </a:pPr>
            <a:r>
              <a:rPr lang="pl-PL" dirty="0"/>
              <a:t>Prawo formalne</a:t>
            </a:r>
          </a:p>
          <a:p>
            <a:pPr>
              <a:buFontTx/>
              <a:buChar char="-"/>
            </a:pPr>
            <a:r>
              <a:rPr lang="pl-PL" dirty="0"/>
              <a:t>Prawo materialne</a:t>
            </a:r>
          </a:p>
          <a:p>
            <a:pPr>
              <a:buFontTx/>
              <a:buChar char="-"/>
            </a:pPr>
            <a:r>
              <a:rPr lang="pl-PL" dirty="0"/>
              <a:t>Prawo refleksyjne</a:t>
            </a:r>
          </a:p>
        </p:txBody>
      </p:sp>
    </p:spTree>
    <p:extLst>
      <p:ext uri="{BB962C8B-B14F-4D97-AF65-F5344CB8AC3E}">
        <p14:creationId xmlns:p14="http://schemas.microsoft.com/office/powerpoint/2010/main" val="325073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560B05-A317-4720-9C62-617373824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Ewolucja prawa wg Günthera </a:t>
            </a:r>
            <a:r>
              <a:rPr lang="pl-PL" dirty="0" err="1"/>
              <a:t>Teubnera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83552A9-7FC4-4885-A41D-B218AF05B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913813"/>
              </p:ext>
            </p:extLst>
          </p:nvPr>
        </p:nvGraphicFramePr>
        <p:xfrm>
          <a:off x="955964" y="1690687"/>
          <a:ext cx="10397836" cy="4802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8885">
                  <a:extLst>
                    <a:ext uri="{9D8B030D-6E8A-4147-A177-3AD203B41FA5}">
                      <a16:colId xmlns:a16="http://schemas.microsoft.com/office/drawing/2014/main" val="3087745357"/>
                    </a:ext>
                  </a:extLst>
                </a:gridCol>
                <a:gridCol w="2598885">
                  <a:extLst>
                    <a:ext uri="{9D8B030D-6E8A-4147-A177-3AD203B41FA5}">
                      <a16:colId xmlns:a16="http://schemas.microsoft.com/office/drawing/2014/main" val="1940221586"/>
                    </a:ext>
                  </a:extLst>
                </a:gridCol>
                <a:gridCol w="2600033">
                  <a:extLst>
                    <a:ext uri="{9D8B030D-6E8A-4147-A177-3AD203B41FA5}">
                      <a16:colId xmlns:a16="http://schemas.microsoft.com/office/drawing/2014/main" val="1862121810"/>
                    </a:ext>
                  </a:extLst>
                </a:gridCol>
                <a:gridCol w="2600033">
                  <a:extLst>
                    <a:ext uri="{9D8B030D-6E8A-4147-A177-3AD203B41FA5}">
                      <a16:colId xmlns:a16="http://schemas.microsoft.com/office/drawing/2014/main" val="1516015966"/>
                    </a:ext>
                  </a:extLst>
                </a:gridCol>
              </a:tblGrid>
              <a:tr h="82034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Typ prawa</a:t>
                      </a:r>
                      <a:endParaRPr lang="pl-PL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Racjonalność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formalne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materialne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refleksyjne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1631404"/>
                  </a:ext>
                </a:extLst>
              </a:tr>
              <a:tr h="11901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Normatywna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Autonomia i indywidualizm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Regulacja aktywności ekonomicznej i społecznej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Koordynacja i kontrola samo-regulacji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4213541"/>
                  </a:ext>
                </a:extLst>
              </a:tr>
              <a:tr h="77879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Wewnętrzna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reguły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cele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procedury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5710254"/>
                  </a:ext>
                </a:extLst>
              </a:tr>
              <a:tr h="201289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Systemowa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Warunki mobilizacji i alokacji zasobów, legitymizacja procesu politycznego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Modyfikacja wzorów i schematów działań rynkowych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Strukturyzacja podsystemów dla wewnętrznego dyskursu i zewnętrznej koordynacji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2765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7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8C947F-A8B9-40A1-B000-0348AEDFE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Autopojeza</a:t>
            </a:r>
            <a:r>
              <a:rPr lang="pl-PL" dirty="0"/>
              <a:t> (</a:t>
            </a:r>
            <a:r>
              <a:rPr lang="pl-PL" i="1" dirty="0" err="1"/>
              <a:t>autopoiesis</a:t>
            </a:r>
            <a:r>
              <a:rPr lang="pl-PL" dirty="0"/>
              <a:t>)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271C44-6B1A-4387-A112-5594FFD5B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Pojęcie </a:t>
            </a:r>
            <a:r>
              <a:rPr lang="pl-PL" dirty="0" err="1"/>
              <a:t>autopojezy</a:t>
            </a:r>
            <a:r>
              <a:rPr lang="pl-PL" dirty="0"/>
              <a:t>: </a:t>
            </a:r>
            <a:r>
              <a:rPr lang="pl-PL" dirty="0" err="1"/>
              <a:t>Maturana</a:t>
            </a:r>
            <a:r>
              <a:rPr lang="pl-PL" dirty="0"/>
              <a:t> i </a:t>
            </a:r>
            <a:r>
              <a:rPr lang="pl-PL" dirty="0" err="1"/>
              <a:t>Varela</a:t>
            </a:r>
            <a:r>
              <a:rPr lang="pl-PL" dirty="0"/>
              <a:t>; </a:t>
            </a:r>
            <a:r>
              <a:rPr lang="pl-PL" dirty="0" err="1"/>
              <a:t>Luhmann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Samowytwarzanie</a:t>
            </a:r>
            <a:r>
              <a:rPr lang="pl-PL" dirty="0"/>
              <a:t> wszystkich składowych systemu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Samozarządzanie </a:t>
            </a:r>
            <a:r>
              <a:rPr lang="pl-PL" dirty="0" err="1"/>
              <a:t>samowytwarzających</a:t>
            </a:r>
            <a:r>
              <a:rPr lang="pl-PL" dirty="0"/>
              <a:t> się cykli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Samoopis</a:t>
            </a:r>
            <a:r>
              <a:rPr lang="pl-PL" dirty="0"/>
              <a:t> jako regulacja </a:t>
            </a:r>
            <a:r>
              <a:rPr lang="pl-PL" dirty="0" err="1"/>
              <a:t>samowytwarzania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Teubner</a:t>
            </a:r>
            <a:r>
              <a:rPr lang="pl-PL" dirty="0"/>
              <a:t>: Prawo jako „</a:t>
            </a:r>
            <a:r>
              <a:rPr lang="pl-PL" dirty="0" err="1"/>
              <a:t>hipercykl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380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E03EAB-C9E2-4543-A5D7-5997859E6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Hipercykl</a:t>
            </a:r>
            <a:r>
              <a:rPr lang="pl-PL" dirty="0"/>
              <a:t> prawny</a:t>
            </a:r>
          </a:p>
        </p:txBody>
      </p:sp>
      <p:sp>
        <p:nvSpPr>
          <p:cNvPr id="4" name="Strzałka: kolista 3">
            <a:extLst>
              <a:ext uri="{FF2B5EF4-FFF2-40B4-BE49-F238E27FC236}">
                <a16:creationId xmlns:a16="http://schemas.microsoft.com/office/drawing/2014/main" id="{8703AF42-30F3-4100-9639-3BDB26F4E5E1}"/>
              </a:ext>
            </a:extLst>
          </p:cNvPr>
          <p:cNvSpPr/>
          <p:nvPr/>
        </p:nvSpPr>
        <p:spPr>
          <a:xfrm>
            <a:off x="4572000" y="1482437"/>
            <a:ext cx="2341418" cy="22998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6341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E0AEBD3-983D-433F-93DA-764F321ED5E3}"/>
              </a:ext>
            </a:extLst>
          </p:cNvPr>
          <p:cNvSpPr txBox="1"/>
          <p:nvPr/>
        </p:nvSpPr>
        <p:spPr>
          <a:xfrm>
            <a:off x="5143827" y="2401531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NORMY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6" name="Strzałka: kolista 5">
            <a:extLst>
              <a:ext uri="{FF2B5EF4-FFF2-40B4-BE49-F238E27FC236}">
                <a16:creationId xmlns:a16="http://schemas.microsoft.com/office/drawing/2014/main" id="{B53E2526-68E5-4CE2-8CDB-AB2B8A79E11C}"/>
              </a:ext>
            </a:extLst>
          </p:cNvPr>
          <p:cNvSpPr/>
          <p:nvPr/>
        </p:nvSpPr>
        <p:spPr>
          <a:xfrm>
            <a:off x="8446240" y="2835920"/>
            <a:ext cx="2341418" cy="22998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6341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188BF3C-B94F-4070-B21B-AF3E30848154}"/>
              </a:ext>
            </a:extLst>
          </p:cNvPr>
          <p:cNvSpPr txBox="1"/>
          <p:nvPr/>
        </p:nvSpPr>
        <p:spPr>
          <a:xfrm>
            <a:off x="8827598" y="3755013"/>
            <a:ext cx="1578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DZIAŁANIA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3476C431-8D5D-4D1D-80E8-64B6AEAB90E1}"/>
              </a:ext>
            </a:extLst>
          </p:cNvPr>
          <p:cNvSpPr/>
          <p:nvPr/>
        </p:nvSpPr>
        <p:spPr>
          <a:xfrm>
            <a:off x="697760" y="2835920"/>
            <a:ext cx="2341418" cy="22998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6341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9F34FB6-03E1-4E7B-89F3-311FD9A9F879}"/>
              </a:ext>
            </a:extLst>
          </p:cNvPr>
          <p:cNvSpPr txBox="1"/>
          <p:nvPr/>
        </p:nvSpPr>
        <p:spPr>
          <a:xfrm>
            <a:off x="1081835" y="3755013"/>
            <a:ext cx="1623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DOKTRYNA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10" name="Strzałka: kolista 9">
            <a:extLst>
              <a:ext uri="{FF2B5EF4-FFF2-40B4-BE49-F238E27FC236}">
                <a16:creationId xmlns:a16="http://schemas.microsoft.com/office/drawing/2014/main" id="{9E71C16B-F395-48C6-9416-4F19D228D68E}"/>
              </a:ext>
            </a:extLst>
          </p:cNvPr>
          <p:cNvSpPr/>
          <p:nvPr/>
        </p:nvSpPr>
        <p:spPr>
          <a:xfrm>
            <a:off x="4724400" y="4396585"/>
            <a:ext cx="2341418" cy="22998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6341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AA2C950-9A95-45AE-B7FB-CAD3A109609F}"/>
              </a:ext>
            </a:extLst>
          </p:cNvPr>
          <p:cNvSpPr txBox="1"/>
          <p:nvPr/>
        </p:nvSpPr>
        <p:spPr>
          <a:xfrm>
            <a:off x="5111651" y="5315679"/>
            <a:ext cx="1762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PROCEDURY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13" name="Strzałka: kolista 12">
            <a:extLst>
              <a:ext uri="{FF2B5EF4-FFF2-40B4-BE49-F238E27FC236}">
                <a16:creationId xmlns:a16="http://schemas.microsoft.com/office/drawing/2014/main" id="{64A4C0EB-00A3-4869-AEEC-E373B51DB132}"/>
              </a:ext>
            </a:extLst>
          </p:cNvPr>
          <p:cNvSpPr/>
          <p:nvPr/>
        </p:nvSpPr>
        <p:spPr>
          <a:xfrm>
            <a:off x="6229869" y="1854704"/>
            <a:ext cx="2592696" cy="1927587"/>
          </a:xfrm>
          <a:prstGeom prst="circularArrow">
            <a:avLst>
              <a:gd name="adj1" fmla="val 7706"/>
              <a:gd name="adj2" fmla="val 616135"/>
              <a:gd name="adj3" fmla="val 21160322"/>
              <a:gd name="adj4" fmla="val 15124419"/>
              <a:gd name="adj5" fmla="val 106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Strzałka: kolista 13">
            <a:extLst>
              <a:ext uri="{FF2B5EF4-FFF2-40B4-BE49-F238E27FC236}">
                <a16:creationId xmlns:a16="http://schemas.microsoft.com/office/drawing/2014/main" id="{752EBB12-5E40-493C-A49E-95B3C7A71311}"/>
              </a:ext>
            </a:extLst>
          </p:cNvPr>
          <p:cNvSpPr/>
          <p:nvPr/>
        </p:nvSpPr>
        <p:spPr>
          <a:xfrm rot="17999240">
            <a:off x="2254530" y="2210931"/>
            <a:ext cx="2592696" cy="1927587"/>
          </a:xfrm>
          <a:prstGeom prst="circularArrow">
            <a:avLst>
              <a:gd name="adj1" fmla="val 7706"/>
              <a:gd name="adj2" fmla="val 616135"/>
              <a:gd name="adj3" fmla="val 21160322"/>
              <a:gd name="adj4" fmla="val 15124419"/>
              <a:gd name="adj5" fmla="val 106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5" name="Strzałka: kolista 14">
            <a:extLst>
              <a:ext uri="{FF2B5EF4-FFF2-40B4-BE49-F238E27FC236}">
                <a16:creationId xmlns:a16="http://schemas.microsoft.com/office/drawing/2014/main" id="{14CCFD57-09AA-4597-BD6B-DA9365033434}"/>
              </a:ext>
            </a:extLst>
          </p:cNvPr>
          <p:cNvSpPr/>
          <p:nvPr/>
        </p:nvSpPr>
        <p:spPr>
          <a:xfrm rot="11271645">
            <a:off x="2801790" y="4488198"/>
            <a:ext cx="2592696" cy="1927587"/>
          </a:xfrm>
          <a:prstGeom prst="circularArrow">
            <a:avLst>
              <a:gd name="adj1" fmla="val 7706"/>
              <a:gd name="adj2" fmla="val 616135"/>
              <a:gd name="adj3" fmla="val 21160322"/>
              <a:gd name="adj4" fmla="val 15124419"/>
              <a:gd name="adj5" fmla="val 106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6" name="Strzałka: kolista 15">
            <a:extLst>
              <a:ext uri="{FF2B5EF4-FFF2-40B4-BE49-F238E27FC236}">
                <a16:creationId xmlns:a16="http://schemas.microsoft.com/office/drawing/2014/main" id="{D0297FC7-2BC2-4446-A86E-4C4E7E1D6FC8}"/>
              </a:ext>
            </a:extLst>
          </p:cNvPr>
          <p:cNvSpPr/>
          <p:nvPr/>
        </p:nvSpPr>
        <p:spPr>
          <a:xfrm rot="7320785">
            <a:off x="7060593" y="4127169"/>
            <a:ext cx="2592696" cy="1927587"/>
          </a:xfrm>
          <a:prstGeom prst="circularArrow">
            <a:avLst>
              <a:gd name="adj1" fmla="val 7706"/>
              <a:gd name="adj2" fmla="val 616135"/>
              <a:gd name="adj3" fmla="val 21160322"/>
              <a:gd name="adj4" fmla="val 15124419"/>
              <a:gd name="adj5" fmla="val 106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8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3E3248-83BF-40CE-92CD-D05D4A44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praktyczne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0A28FC-E5A6-4358-B6F0-53E1C828D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27"/>
            <a:ext cx="10515600" cy="238298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Zastosowanie do różnych gałęzi prawa</a:t>
            </a:r>
          </a:p>
          <a:p>
            <a:endParaRPr lang="pl-PL" dirty="0"/>
          </a:p>
          <a:p>
            <a:r>
              <a:rPr lang="pl-PL" dirty="0"/>
              <a:t>Meta-regulacja oraz regulacja opcjonalna</a:t>
            </a:r>
          </a:p>
          <a:p>
            <a:endParaRPr lang="pl-PL" dirty="0"/>
          </a:p>
          <a:p>
            <a:r>
              <a:rPr lang="pl-PL" dirty="0"/>
              <a:t>Konstytucje sektorowe i „społeczny konstytucjonalizm”</a:t>
            </a:r>
          </a:p>
        </p:txBody>
      </p:sp>
    </p:spTree>
    <p:extLst>
      <p:ext uri="{BB962C8B-B14F-4D97-AF65-F5344CB8AC3E}">
        <p14:creationId xmlns:p14="http://schemas.microsoft.com/office/powerpoint/2010/main" val="131704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145</Words>
  <Application>Microsoft Office PowerPoint</Application>
  <PresentationFormat>Panoramiczny</PresentationFormat>
  <Paragraphs>54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Motyw pakietu Office</vt:lpstr>
      <vt:lpstr>Socjologia prawa</vt:lpstr>
      <vt:lpstr>Metafora z władzą rodzicielską</vt:lpstr>
      <vt:lpstr>Ewolucja prawa wg Günthera Teubnera</vt:lpstr>
      <vt:lpstr>Autopojeza (autopoiesis) prawa</vt:lpstr>
      <vt:lpstr>Hipercykl prawny</vt:lpstr>
      <vt:lpstr>Konsekwencje praktyczne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</dc:title>
  <dc:creator>Maciej Pichlak</dc:creator>
  <cp:lastModifiedBy>Maciej Pichlak</cp:lastModifiedBy>
  <cp:revision>9</cp:revision>
  <dcterms:created xsi:type="dcterms:W3CDTF">2018-03-22T12:13:51Z</dcterms:created>
  <dcterms:modified xsi:type="dcterms:W3CDTF">2018-03-22T13:11:03Z</dcterms:modified>
</cp:coreProperties>
</file>