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3" r:id="rId20"/>
    <p:sldId id="274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F13-B1BF-4B6D-831C-DBDB40BC805B}" type="datetimeFigureOut">
              <a:rPr lang="pl-PL" smtClean="0"/>
              <a:t>2015-04-17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07C-4919-4778-BA10-F3F439427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643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F13-B1BF-4B6D-831C-DBDB40BC805B}" type="datetimeFigureOut">
              <a:rPr lang="pl-PL" smtClean="0"/>
              <a:t>2015-04-17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07C-4919-4778-BA10-F3F439427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45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F13-B1BF-4B6D-831C-DBDB40BC805B}" type="datetimeFigureOut">
              <a:rPr lang="pl-PL" smtClean="0"/>
              <a:t>2015-04-17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07C-4919-4778-BA10-F3F439427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788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F13-B1BF-4B6D-831C-DBDB40BC805B}" type="datetimeFigureOut">
              <a:rPr lang="pl-PL" smtClean="0"/>
              <a:t>2015-04-17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07C-4919-4778-BA10-F3F4394275B8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3774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F13-B1BF-4B6D-831C-DBDB40BC805B}" type="datetimeFigureOut">
              <a:rPr lang="pl-PL" smtClean="0"/>
              <a:t>2015-04-17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07C-4919-4778-BA10-F3F439427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022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F13-B1BF-4B6D-831C-DBDB40BC805B}" type="datetimeFigureOut">
              <a:rPr lang="pl-PL" smtClean="0"/>
              <a:t>2015-04-17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07C-4919-4778-BA10-F3F439427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7418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F13-B1BF-4B6D-831C-DBDB40BC805B}" type="datetimeFigureOut">
              <a:rPr lang="pl-PL" smtClean="0"/>
              <a:t>2015-04-17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07C-4919-4778-BA10-F3F439427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793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F13-B1BF-4B6D-831C-DBDB40BC805B}" type="datetimeFigureOut">
              <a:rPr lang="pl-PL" smtClean="0"/>
              <a:t>2015-04-17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07C-4919-4778-BA10-F3F439427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207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F13-B1BF-4B6D-831C-DBDB40BC805B}" type="datetimeFigureOut">
              <a:rPr lang="pl-PL" smtClean="0"/>
              <a:t>2015-04-17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07C-4919-4778-BA10-F3F439427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880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F13-B1BF-4B6D-831C-DBDB40BC805B}" type="datetimeFigureOut">
              <a:rPr lang="pl-PL" smtClean="0"/>
              <a:t>2015-04-17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07C-4919-4778-BA10-F3F439427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471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F13-B1BF-4B6D-831C-DBDB40BC805B}" type="datetimeFigureOut">
              <a:rPr lang="pl-PL" smtClean="0"/>
              <a:t>2015-04-17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07C-4919-4778-BA10-F3F439427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823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F13-B1BF-4B6D-831C-DBDB40BC805B}" type="datetimeFigureOut">
              <a:rPr lang="pl-PL" smtClean="0"/>
              <a:t>2015-04-17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07C-4919-4778-BA10-F3F439427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676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F13-B1BF-4B6D-831C-DBDB40BC805B}" type="datetimeFigureOut">
              <a:rPr lang="pl-PL" smtClean="0"/>
              <a:t>2015-04-17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07C-4919-4778-BA10-F3F439427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66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F13-B1BF-4B6D-831C-DBDB40BC805B}" type="datetimeFigureOut">
              <a:rPr lang="pl-PL" smtClean="0"/>
              <a:t>2015-04-17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07C-4919-4778-BA10-F3F439427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35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F13-B1BF-4B6D-831C-DBDB40BC805B}" type="datetimeFigureOut">
              <a:rPr lang="pl-PL" smtClean="0"/>
              <a:t>2015-04-17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07C-4919-4778-BA10-F3F439427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834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F13-B1BF-4B6D-831C-DBDB40BC805B}" type="datetimeFigureOut">
              <a:rPr lang="pl-PL" smtClean="0"/>
              <a:t>2015-04-17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07C-4919-4778-BA10-F3F439427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15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F13-B1BF-4B6D-831C-DBDB40BC805B}" type="datetimeFigureOut">
              <a:rPr lang="pl-PL" smtClean="0"/>
              <a:t>2015-04-17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07C-4919-4778-BA10-F3F439427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288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205AF13-B1BF-4B6D-831C-DBDB40BC805B}" type="datetimeFigureOut">
              <a:rPr lang="pl-PL" smtClean="0"/>
              <a:t>2015-04-17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C307C-4919-4778-BA10-F3F4394275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8653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Spółka akcyjna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dirty="0" smtClean="0"/>
              <a:t>Mgr Monika </a:t>
            </a:r>
            <a:r>
              <a:rPr lang="pl-PL" dirty="0" err="1" smtClean="0"/>
              <a:t>Szczotkowska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64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akcji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043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AKCJE IMIENNE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Te akcje, które zawierają w treści dokumentu oznaczenie osoby akcjonariusza. </a:t>
            </a:r>
          </a:p>
          <a:p>
            <a:r>
              <a:rPr lang="pl-PL" dirty="0" smtClean="0"/>
              <a:t>Przeniesienie akcji następuję przez pisemne oświadczenie albo na samym dokumencie akcji, albo też w osobnym dokumencie oraz wymaga przeniesienia posiadania tej akcji.</a:t>
            </a:r>
          </a:p>
          <a:p>
            <a:r>
              <a:rPr lang="pl-PL" dirty="0" smtClean="0"/>
              <a:t>Forma pisemna dla celów dowodowych.</a:t>
            </a:r>
          </a:p>
          <a:p>
            <a:r>
              <a:rPr lang="pl-PL" dirty="0" smtClean="0"/>
              <a:t>Wobec spółki za akcjonariusza uprawnionego z akcji imiennych uważa się tylko tę osobę, która jest wpisana do księgi akcyjnej.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283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67077"/>
            <a:ext cx="10403962" cy="5981323"/>
          </a:xfrm>
        </p:spPr>
      </p:pic>
    </p:spTree>
    <p:extLst>
      <p:ext uri="{BB962C8B-B14F-4D97-AF65-F5344CB8AC3E}">
        <p14:creationId xmlns:p14="http://schemas.microsoft.com/office/powerpoint/2010/main" val="3631862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Szczególne rozwiązania związane z akcjami imiennymi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Tylko z akcją imienną może być związany obowiązek niepowtarzających się świadczeń niepieniężnych;</a:t>
            </a:r>
          </a:p>
          <a:p>
            <a:r>
              <a:rPr lang="pl-PL" dirty="0" smtClean="0"/>
              <a:t>Zbycie tych akcji może podlegać ograniczeniom, ale nie zakazowi;</a:t>
            </a:r>
          </a:p>
          <a:p>
            <a:r>
              <a:rPr lang="pl-PL" dirty="0" smtClean="0"/>
              <a:t>Akcje obejmowane w zamian za wkłady niepieniężne powinny zostać imiennymi do dnia zatwierdzenia przez najbliższe walne zgromadzenie sprawozdania finansowego za rok obrotowy, w którym nastąpiło pokrycie tych akcji. W ciągu tego okresu akcje te nie mogą być zbyte ani zastawione, powinny być zatrzymane w spółce na zabezpieczenie ewentualnych roszczeń o odszkodowanie za niewykonanie lub nienależyte wykonanie obowiązku wniesienia wkładu .</a:t>
            </a:r>
          </a:p>
        </p:txBody>
      </p:sp>
    </p:spTree>
    <p:extLst>
      <p:ext uri="{BB962C8B-B14F-4D97-AF65-F5344CB8AC3E}">
        <p14:creationId xmlns:p14="http://schemas.microsoft.com/office/powerpoint/2010/main" val="380396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Akcje na okaziciela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Nazywane też bezimiennymi lub bezosobowymi;</a:t>
            </a:r>
          </a:p>
          <a:p>
            <a:r>
              <a:rPr lang="pl-PL" dirty="0" smtClean="0"/>
              <a:t>Nie zawierają w swej treści oznaczenia osoby uprawnionej;</a:t>
            </a:r>
          </a:p>
          <a:p>
            <a:r>
              <a:rPr lang="pl-PL" dirty="0" smtClean="0"/>
              <a:t>Uprawnionym jest każdoczesny posiadacz akcji na okaziciela;</a:t>
            </a:r>
          </a:p>
          <a:p>
            <a:r>
              <a:rPr lang="pl-PL" dirty="0" smtClean="0"/>
              <a:t>Przeniesienie akcji na okaziciela następuje przez samo przeniesienie posiadania dokumentu akcji – np. jego wręczenie.</a:t>
            </a:r>
          </a:p>
          <a:p>
            <a:r>
              <a:rPr lang="pl-PL" b="1" dirty="0" smtClean="0"/>
              <a:t>Nie można skutecznie ograniczyć zbywania akcji na okaziciela.</a:t>
            </a:r>
          </a:p>
          <a:p>
            <a:r>
              <a:rPr lang="pl-PL" dirty="0" smtClean="0"/>
              <a:t>Dokumenty akcji na okaziciela nie mogą być wydawane przed pełną wpłatą;</a:t>
            </a:r>
          </a:p>
          <a:p>
            <a:r>
              <a:rPr lang="pl-PL" dirty="0" smtClean="0"/>
              <a:t>Wobec spółki za akcjonariusza uprawnionego z akcji na okaziciela uważa się jej posiadacza.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1081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Akcje nieme (bezgłosowe)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Akcje uprzywilejowane w zakresie dywidendy, co do których wyłączone jest prawo głosu (art. 353 § 3 </a:t>
            </a:r>
            <a:r>
              <a:rPr lang="pl-PL" dirty="0" err="1" smtClean="0"/>
              <a:t>k.s.h</a:t>
            </a:r>
            <a:r>
              <a:rPr lang="pl-PL" dirty="0" smtClean="0"/>
              <a:t>.);</a:t>
            </a:r>
          </a:p>
          <a:p>
            <a:r>
              <a:rPr lang="pl-PL" dirty="0" smtClean="0"/>
              <a:t>Mogą być zarówno akcjami imiennymi jak i na okaziciela;</a:t>
            </a:r>
          </a:p>
          <a:p>
            <a:r>
              <a:rPr lang="pl-PL" dirty="0" smtClean="0"/>
              <a:t>Brak prawa do głosu nie wyłącza prawa do udziału w walnym zgromadzeniu;</a:t>
            </a:r>
          </a:p>
          <a:p>
            <a:r>
              <a:rPr lang="pl-PL" dirty="0" smtClean="0"/>
              <a:t>Dla akcji niemych nie obowiązuje limit dywidendy określony w art. 353 § 1 </a:t>
            </a:r>
            <a:r>
              <a:rPr lang="pl-PL" dirty="0" err="1" smtClean="0"/>
              <a:t>k.s.h</a:t>
            </a:r>
            <a:r>
              <a:rPr lang="pl-PL" dirty="0" smtClean="0"/>
              <a:t>.;</a:t>
            </a:r>
          </a:p>
          <a:p>
            <a:r>
              <a:rPr lang="pl-PL" dirty="0" smtClean="0"/>
              <a:t>Korzystają z pierwszeństwa zaspokojenia przed pozostałymi akcjami.</a:t>
            </a:r>
          </a:p>
        </p:txBody>
      </p:sp>
    </p:spTree>
    <p:extLst>
      <p:ext uri="{BB962C8B-B14F-4D97-AF65-F5344CB8AC3E}">
        <p14:creationId xmlns:p14="http://schemas.microsoft.com/office/powerpoint/2010/main" val="3706613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Akcje uprzywilejowane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Rodzaje uprzywilejowania:</a:t>
            </a:r>
          </a:p>
          <a:p>
            <a:pPr>
              <a:buFontTx/>
              <a:buChar char="-"/>
            </a:pPr>
            <a:r>
              <a:rPr lang="pl-PL" dirty="0" smtClean="0"/>
              <a:t>Prawo głosu;</a:t>
            </a:r>
          </a:p>
          <a:p>
            <a:pPr>
              <a:buFontTx/>
              <a:buChar char="-"/>
            </a:pPr>
            <a:r>
              <a:rPr lang="pl-PL" dirty="0" smtClean="0"/>
              <a:t>Prawo do dywidendy;</a:t>
            </a:r>
          </a:p>
          <a:p>
            <a:pPr>
              <a:buFontTx/>
              <a:buChar char="-"/>
            </a:pPr>
            <a:r>
              <a:rPr lang="pl-PL" dirty="0" smtClean="0"/>
              <a:t>Prawo do podziału majątku w przypadku likwidacji spółki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8588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Akcje uprzywilejowane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Akcje o szczególnych uprawnieniach, określonych w statucie;</a:t>
            </a:r>
          </a:p>
          <a:p>
            <a:r>
              <a:rPr lang="pl-PL" dirty="0"/>
              <a:t>Powinny być imienne ( za wyjątkiem akcji niemych);</a:t>
            </a:r>
          </a:p>
          <a:p>
            <a:r>
              <a:rPr lang="pl-PL" dirty="0"/>
              <a:t>Szczególne uprawnienia można uzależnić od dodatkowych świadczeń, terminu lub warunku;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Przykłady uprzywilejowania:</a:t>
            </a:r>
          </a:p>
          <a:p>
            <a:r>
              <a:rPr lang="pl-PL" dirty="0" smtClean="0"/>
              <a:t>Co do głosu;</a:t>
            </a:r>
          </a:p>
          <a:p>
            <a:r>
              <a:rPr lang="pl-PL" dirty="0" smtClean="0"/>
              <a:t>Co do dywidendy;</a:t>
            </a:r>
          </a:p>
          <a:p>
            <a:r>
              <a:rPr lang="pl-PL" dirty="0" smtClean="0"/>
              <a:t>Co do podziału majątku w przypadku likwidacji spółki;</a:t>
            </a:r>
          </a:p>
          <a:p>
            <a:r>
              <a:rPr lang="pl-PL" dirty="0" smtClean="0"/>
              <a:t>Prawo powołania lub odwołania określonych organów;</a:t>
            </a:r>
          </a:p>
          <a:p>
            <a:r>
              <a:rPr lang="pl-PL" dirty="0" smtClean="0"/>
              <a:t>Prawo pierwszeństwa przejęcia akcji w przypadku przymusowego wykupu.</a:t>
            </a:r>
          </a:p>
          <a:p>
            <a:pPr marL="0" indent="0">
              <a:buNone/>
            </a:pPr>
            <a:r>
              <a:rPr lang="pl-PL" dirty="0" smtClean="0"/>
              <a:t>Jedną akcję można uprzywilejować na kilka sposobów.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9130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683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0992" y="2009105"/>
            <a:ext cx="4289037" cy="528033"/>
          </a:xfrm>
        </p:spPr>
        <p:txBody>
          <a:bodyPr/>
          <a:lstStyle/>
          <a:p>
            <a:r>
              <a:rPr lang="pl-PL" dirty="0" smtClean="0"/>
              <a:t>Akcje uprzywilejowane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11370" y="2975020"/>
            <a:ext cx="4688282" cy="328131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Uprawnienie związane jest z akcjami – przechodzi na każdoczesnego właściciela akcji;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488629" y="1596981"/>
            <a:ext cx="4396339" cy="1056068"/>
          </a:xfrm>
        </p:spPr>
        <p:txBody>
          <a:bodyPr/>
          <a:lstStyle/>
          <a:p>
            <a:r>
              <a:rPr lang="pl-PL" dirty="0" smtClean="0"/>
              <a:t>Osobiste uprawnienia akcjonariuszy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924281" y="2975020"/>
            <a:ext cx="4237149" cy="3281318"/>
          </a:xfrm>
        </p:spPr>
        <p:txBody>
          <a:bodyPr/>
          <a:lstStyle/>
          <a:p>
            <a:r>
              <a:rPr lang="pl-PL" sz="2400" dirty="0" smtClean="0"/>
              <a:t>Uprawnienie związane z osobą konkretnego akcjonariusza – wygasa w momencie przeniesienia prawa własności akcji na inną osobę;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0445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Świadectwa użytkowe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Papiery wartościowe wydawane przez spółkę w zamian za akcje umorzone. Nie mają określonej wartości nominalnej i mogą być wydane, gdy taką możliwość przewiduje statut spółki. Świadectwa użytkowe mogą być imienne lub na okaziciela.</a:t>
            </a:r>
          </a:p>
          <a:p>
            <a:r>
              <a:rPr lang="pl-PL" dirty="0" smtClean="0"/>
              <a:t>Jeżeli statut nie stanowi inaczej świadectwa użytkowe uczestniczą na równi z akcjami w dywidendzie oraz w nadwyżce majątku spółki, pozostałej po pokryciu wartości nominalnej akcji. Uprawniony ze świadectwa użytkowego nie ponosi odpowiedzialności za zobowiązania związane z umorzoną akcją, nie przysługują mu też inne prawa udziałowe.</a:t>
            </a:r>
          </a:p>
          <a:p>
            <a:r>
              <a:rPr lang="pl-PL" dirty="0" smtClean="0"/>
              <a:t>Prawa wynikające ze świadectwa użytkowego nie wiążą się ze statusem wspólnika. Są to papiery wartościowe, które inkorporują tylko prawa obligacyjne (dywidenda, udział w podziale majątku) ale nie dają żadnych praw korporacyjnych.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246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4000" b="1" dirty="0"/>
              <a:t>Spółka akcyjna to najbardziej złożona forma spółki handlowej, przeznaczona do prowadzenia średnich i dużych przedsiębiorstw. Wymaga zaangażowania dużego </a:t>
            </a:r>
            <a:r>
              <a:rPr lang="pl-PL" sz="4000" b="1" dirty="0" smtClean="0"/>
              <a:t>kapitału</a:t>
            </a:r>
            <a:r>
              <a:rPr lang="pl-PL" sz="4000" b="1" dirty="0"/>
              <a:t> </a:t>
            </a:r>
            <a:r>
              <a:rPr lang="pl-PL" sz="4000" b="1" dirty="0" smtClean="0"/>
              <a:t>– minimum 100 000 zł.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6126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Świadectwa tymczasowe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Temporalne papiery wartościowe, ich okres ważności kończy się w momencie pełnej wpłaty na akcje.</a:t>
            </a:r>
          </a:p>
          <a:p>
            <a:r>
              <a:rPr lang="pl-PL" dirty="0" smtClean="0"/>
              <a:t>Są wydawane na dowód częściowej wpłaty na akcje na okaziciela, co wiąże się z zasadą, że dokumenty akcji na okaziciela nie mogą być wydawane przed pełną wpłatą;</a:t>
            </a:r>
          </a:p>
          <a:p>
            <a:r>
              <a:rPr lang="pl-PL" dirty="0" smtClean="0"/>
              <a:t>Forma – pisemna pod rygorem nieważności, zawartość taka sama jak dla akcji;</a:t>
            </a:r>
          </a:p>
          <a:p>
            <a:r>
              <a:rPr lang="pl-PL" dirty="0" smtClean="0"/>
              <a:t>Są to dokumenty imienne;</a:t>
            </a:r>
          </a:p>
          <a:p>
            <a:r>
              <a:rPr lang="pl-PL" dirty="0" smtClean="0"/>
              <a:t>Mogą być przedmiotem obrotu;</a:t>
            </a:r>
          </a:p>
          <a:p>
            <a:r>
              <a:rPr lang="pl-PL" dirty="0" smtClean="0"/>
              <a:t>Dają te same prawa co akcje imienne.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1983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Możliwość rozporządzania akcjami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Co do zasady akcje są zbywalne – art. 337 § 1 </a:t>
            </a:r>
            <a:r>
              <a:rPr lang="pl-PL" dirty="0" err="1" smtClean="0"/>
              <a:t>k.s.h</a:t>
            </a:r>
            <a:r>
              <a:rPr lang="pl-PL" dirty="0" smtClean="0"/>
              <a:t>., można je też zastawić, obciążyć itp.);</a:t>
            </a:r>
          </a:p>
          <a:p>
            <a:r>
              <a:rPr lang="pl-PL" dirty="0" smtClean="0"/>
              <a:t>Możliwość ograniczenia zbywalności akcji – tylko co do akcji imiennych:</a:t>
            </a:r>
          </a:p>
          <a:p>
            <a:pPr>
              <a:buFontTx/>
              <a:buChar char="-"/>
            </a:pPr>
            <a:r>
              <a:rPr lang="pl-PL" dirty="0" smtClean="0"/>
              <a:t>Czasowy zakaz zbywania akcji obejmowanych za wkłady niepieniężne;</a:t>
            </a:r>
          </a:p>
          <a:p>
            <a:pPr>
              <a:buFontTx/>
              <a:buChar char="-"/>
            </a:pPr>
            <a:r>
              <a:rPr lang="pl-PL" dirty="0" smtClean="0"/>
              <a:t>Ograniczenie zbywania akcji, z którymi związany jest obowiązek powtarzających się świadczeń niepieniężnych – akcje te mogą być przenoszone tylko za zgodą spółki;</a:t>
            </a:r>
          </a:p>
          <a:p>
            <a:r>
              <a:rPr lang="pl-PL" dirty="0" smtClean="0"/>
              <a:t>Możliwe ograniczenie prawa zbywania w statucie spółki – np. uzależnienie od zgody spółki (wtedy zgody zarządu w formie pisemnej)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9569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Kapitał zakładowy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100 000,00 zł – minimalny, możliwość wniesienia aportem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573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Podwyższenie kapitału zakładowego - sposoby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dirty="0" smtClean="0"/>
              <a:t>Emisja nowych akcji;</a:t>
            </a:r>
          </a:p>
          <a:p>
            <a:r>
              <a:rPr lang="pl-PL" sz="3600" dirty="0" smtClean="0"/>
              <a:t>Podwyższenie wartości nominalnej akcji;</a:t>
            </a:r>
          </a:p>
          <a:p>
            <a:r>
              <a:rPr lang="pl-PL" sz="3600" dirty="0" smtClean="0"/>
              <a:t>Emisja akcji połączona z podwyższeniem wartości dotychczasowych akcji;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9044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Subskrypcja prywatna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 smtClean="0"/>
              <a:t>Złożenie oferty przez spółkę i jej przyjęcie na piśmie pod rygorem nieważności przez oznaczonego adresata. </a:t>
            </a:r>
          </a:p>
          <a:p>
            <a:r>
              <a:rPr lang="pl-PL" sz="3200" dirty="0" smtClean="0"/>
              <a:t>Brak możliwości uzależnienia objęcia akcji od spełnienia warunku lub terminu;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3574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Subskrypcja zamknięta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8642" y="1468192"/>
            <a:ext cx="9161211" cy="4780207"/>
          </a:xfrm>
        </p:spPr>
        <p:txBody>
          <a:bodyPr>
            <a:noAutofit/>
          </a:bodyPr>
          <a:lstStyle/>
          <a:p>
            <a:r>
              <a:rPr lang="pl-PL" sz="2400" dirty="0" smtClean="0"/>
              <a:t>Oferta skierowana wyłącznie do akcjonariuszy, którym służy prawo poboru (prawo pierwszeństwa objęcia akcji po podwyższeniu kapitału zakładowego);</a:t>
            </a:r>
          </a:p>
          <a:p>
            <a:r>
              <a:rPr lang="pl-PL" sz="2400" dirty="0" smtClean="0"/>
              <a:t>Oferta składana w drodze ogłoszenia lub listami poleconymi;</a:t>
            </a:r>
          </a:p>
          <a:p>
            <a:r>
              <a:rPr lang="pl-PL" sz="2400" dirty="0" smtClean="0"/>
              <a:t>Możliwość uzależnienia objęcia akcji od warunku lub terminu;</a:t>
            </a:r>
          </a:p>
          <a:p>
            <a:r>
              <a:rPr lang="pl-PL" sz="2400" dirty="0" smtClean="0"/>
              <a:t>Zwykle nie zachodzą zmiany w składzie osobowym wspólników;</a:t>
            </a:r>
          </a:p>
          <a:p>
            <a:r>
              <a:rPr lang="pl-PL" sz="2400" dirty="0" smtClean="0"/>
              <a:t>Możliwość wykonania prawa – min. 3 tygodnie;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47465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Subskrypcja otwarta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Skierowanie oferty do osób, którym nie służy prawo poboru;</a:t>
            </a:r>
          </a:p>
          <a:p>
            <a:r>
              <a:rPr lang="pl-PL" sz="3200" dirty="0" smtClean="0"/>
              <a:t>Konieczność spełnienia konkretnych przesłanek z art. 440 § 1 </a:t>
            </a:r>
            <a:r>
              <a:rPr lang="pl-PL" sz="3200" dirty="0" err="1" smtClean="0"/>
              <a:t>k.s.h</a:t>
            </a:r>
            <a:r>
              <a:rPr lang="pl-PL" sz="3200" dirty="0" smtClean="0"/>
              <a:t>.</a:t>
            </a:r>
          </a:p>
          <a:p>
            <a:r>
              <a:rPr lang="pl-PL" sz="3200" dirty="0" smtClean="0"/>
              <a:t>Możliwość uzależnienia objęcia akcji od warunku lub terminu.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044882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ORGANY SPÓŁKI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ZARZĄD</a:t>
            </a:r>
          </a:p>
          <a:p>
            <a:r>
              <a:rPr lang="pl-PL" sz="3600" dirty="0" smtClean="0"/>
              <a:t>RADA NADZORCZA</a:t>
            </a:r>
          </a:p>
          <a:p>
            <a:r>
              <a:rPr lang="pl-PL" sz="3600" dirty="0" smtClean="0"/>
              <a:t>WALNE ZGROMADZENIE AKCJONARIUSZY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65029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ZARZĄD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Skład: jednoosobowy lub wieloosobowy;</a:t>
            </a:r>
          </a:p>
          <a:p>
            <a:r>
              <a:rPr lang="pl-PL" dirty="0" smtClean="0"/>
              <a:t>Osoby fizyczne mające pełną zdolność do czynności prawnych;</a:t>
            </a:r>
          </a:p>
          <a:p>
            <a:r>
              <a:rPr lang="pl-PL" dirty="0" smtClean="0"/>
              <a:t>Nie mogą wchodzić członkowie rady nadzorczej ani prokurenci;</a:t>
            </a:r>
          </a:p>
          <a:p>
            <a:r>
              <a:rPr lang="pl-PL" dirty="0" smtClean="0"/>
              <a:t>Statut spółki może przewidywać dodatkowe wymagania wobec członków zarządu;</a:t>
            </a:r>
          </a:p>
          <a:p>
            <a:r>
              <a:rPr lang="pl-PL" dirty="0" smtClean="0"/>
              <a:t>Powoływany i odwoływany przez radę nadzorczą;</a:t>
            </a:r>
          </a:p>
          <a:p>
            <a:pPr marL="0" indent="0">
              <a:buNone/>
            </a:pPr>
            <a:endParaRPr lang="pl-PL" dirty="0"/>
          </a:p>
          <a:p>
            <a:endParaRPr lang="pl-PL" dirty="0" smtClean="0"/>
          </a:p>
          <a:p>
            <a:r>
              <a:rPr lang="pl-PL" dirty="0" smtClean="0"/>
              <a:t>CZP III 34/14 – dwa słowa o prokurze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3104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Mandat członka zarządu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 smtClean="0"/>
              <a:t>Upoważnienie do pełnienia obowiązków i wykonywania praw członka zarządu;</a:t>
            </a:r>
          </a:p>
          <a:p>
            <a:r>
              <a:rPr lang="pl-PL" sz="3200" dirty="0" smtClean="0"/>
              <a:t>Maksymalny czas trwania mandatu – 5 lat, możliwość ponownego powołania;</a:t>
            </a:r>
          </a:p>
          <a:p>
            <a:r>
              <a:rPr lang="pl-PL" sz="3200" dirty="0" smtClean="0"/>
              <a:t>Zasada indywidualnej kadencji członków zarządu;</a:t>
            </a:r>
          </a:p>
          <a:p>
            <a:r>
              <a:rPr lang="pl-PL" sz="3200" dirty="0" smtClean="0"/>
              <a:t>Możliwość odwołania w każdym czasie;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5048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Podstawowe informacje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Spółka kapitałowa;</a:t>
            </a:r>
          </a:p>
          <a:p>
            <a:r>
              <a:rPr lang="pl-PL" dirty="0" smtClean="0"/>
              <a:t>Minimalny kapitał zakładowy 100 000,00 zł;</a:t>
            </a:r>
          </a:p>
          <a:p>
            <a:r>
              <a:rPr lang="pl-PL" dirty="0" smtClean="0"/>
              <a:t>Powoływana statutem;</a:t>
            </a:r>
          </a:p>
          <a:p>
            <a:r>
              <a:rPr lang="pl-PL" dirty="0" smtClean="0"/>
              <a:t>Konstytutywny wpis do rejestru handlowego;</a:t>
            </a:r>
          </a:p>
          <a:p>
            <a:r>
              <a:rPr lang="pl-PL" dirty="0" smtClean="0"/>
              <a:t>Założyciele – podpisują statut spółki;</a:t>
            </a:r>
          </a:p>
          <a:p>
            <a:r>
              <a:rPr lang="pl-PL" dirty="0" smtClean="0"/>
              <a:t>Akcjonariusze – właściciele akcji;</a:t>
            </a:r>
          </a:p>
          <a:p>
            <a:r>
              <a:rPr lang="pl-PL" dirty="0" smtClean="0"/>
              <a:t>Akcja – podstawowy dokument dokumentujący prawa względem spółki.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91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Kompetencje zarządu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Wszystkie czynności sądowe i pozasądowe;</a:t>
            </a:r>
          </a:p>
          <a:p>
            <a:r>
              <a:rPr lang="pl-PL" dirty="0" smtClean="0"/>
              <a:t>Możliwość ograniczenia praw zarządu tylko w stosunkach wewnętrznych;</a:t>
            </a:r>
          </a:p>
          <a:p>
            <a:r>
              <a:rPr lang="pl-PL" dirty="0" smtClean="0"/>
              <a:t>Zasada równości praw i obowiązków wszystkich członków zarządu;</a:t>
            </a:r>
          </a:p>
          <a:p>
            <a:r>
              <a:rPr lang="pl-PL" dirty="0" smtClean="0"/>
              <a:t>Reprezentacja czynna – określona w statucie, jeśli nie to zgodnie z </a:t>
            </a:r>
            <a:r>
              <a:rPr lang="pl-PL" dirty="0" err="1" smtClean="0"/>
              <a:t>k.s.h</a:t>
            </a:r>
            <a:r>
              <a:rPr lang="pl-PL" dirty="0" smtClean="0"/>
              <a:t>.;</a:t>
            </a:r>
          </a:p>
          <a:p>
            <a:r>
              <a:rPr lang="pl-PL" dirty="0" smtClean="0"/>
              <a:t>Reprezentacja bierna – wystarczy wobec jednego z reprezentantów ( członek zarządu / prokurent);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3385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Rada nadzorcza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Organ kolegialny;</a:t>
            </a:r>
          </a:p>
          <a:p>
            <a:r>
              <a:rPr lang="pl-PL" sz="2800" dirty="0" smtClean="0"/>
              <a:t>Skład: co najmniej 3 osoby ( w spółkach publicznych co najmniej 5);</a:t>
            </a:r>
          </a:p>
          <a:p>
            <a:r>
              <a:rPr lang="pl-PL" sz="2800" dirty="0" smtClean="0"/>
              <a:t>Powoływana i odwoływana przez WZA;</a:t>
            </a:r>
          </a:p>
          <a:p>
            <a:r>
              <a:rPr lang="pl-PL" sz="2800" dirty="0" smtClean="0"/>
              <a:t>Zakaz łączenia funkcji ze stanowiskami określonymi w art. 387 </a:t>
            </a:r>
            <a:r>
              <a:rPr lang="pl-PL" sz="2800" dirty="0" err="1" smtClean="0"/>
              <a:t>k.s.h</a:t>
            </a:r>
            <a:r>
              <a:rPr lang="pl-PL" sz="2800" dirty="0" smtClean="0"/>
              <a:t>.;</a:t>
            </a:r>
          </a:p>
          <a:p>
            <a:r>
              <a:rPr lang="pl-PL" sz="2800" dirty="0" smtClean="0"/>
              <a:t>Organ kontrolny;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9736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RN - kompetencje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Ocena sprawozdań finansowych oraz sprawozdań z działalności spółki;;</a:t>
            </a:r>
          </a:p>
          <a:p>
            <a:r>
              <a:rPr lang="pl-PL" dirty="0" smtClean="0"/>
              <a:t>Ocena wniosków zarządu dotyczących podziału zysku albo pokrycia strat;</a:t>
            </a:r>
          </a:p>
          <a:p>
            <a:r>
              <a:rPr lang="pl-PL" dirty="0" smtClean="0"/>
              <a:t>Składanie walnemu zgromadzeniu corocznego pisemnego sprawozdania z wyników tej oceny;</a:t>
            </a:r>
          </a:p>
          <a:p>
            <a:r>
              <a:rPr lang="pl-PL" dirty="0" smtClean="0"/>
              <a:t>Możliwość badania wszystkich dokumentów spółki, możliwość żądania dodatkowych sprawozdań i wyjaśnień od członków zarządu oraz pracowników spółki;</a:t>
            </a:r>
          </a:p>
          <a:p>
            <a:r>
              <a:rPr lang="pl-PL" dirty="0" smtClean="0"/>
              <a:t>Zawieszanie z ważnych powodów członków zarządu;</a:t>
            </a:r>
          </a:p>
          <a:p>
            <a:r>
              <a:rPr lang="pl-PL" dirty="0" smtClean="0"/>
              <a:t>Delegowanie członka RN do czasowego wykonywania funkcji członka zarządu;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0997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914400"/>
            <a:ext cx="8946541" cy="5333999"/>
          </a:xfrm>
        </p:spPr>
        <p:txBody>
          <a:bodyPr>
            <a:normAutofit/>
          </a:bodyPr>
          <a:lstStyle/>
          <a:p>
            <a:r>
              <a:rPr lang="pl-PL" sz="5400" dirty="0" smtClean="0"/>
              <a:t>Wlane zgromadzenie akcjonariuszy</a:t>
            </a:r>
          </a:p>
          <a:p>
            <a:endParaRPr lang="pl-PL" sz="5400" dirty="0"/>
          </a:p>
          <a:p>
            <a:r>
              <a:rPr lang="pl-PL" sz="3000" dirty="0" smtClean="0"/>
              <a:t>Organ uchwałodawczy;</a:t>
            </a:r>
          </a:p>
          <a:p>
            <a:r>
              <a:rPr lang="pl-PL" sz="3000" dirty="0" smtClean="0"/>
              <a:t>Organ właścicielski;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3324502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Kompetencje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rozpatruje i zatwierdza sprawozdania zarządu z działalności spółki oraz sprawozdanie finansowe za ubiegły rok obrotowy,</a:t>
            </a:r>
          </a:p>
          <a:p>
            <a:r>
              <a:rPr lang="pl-PL" dirty="0"/>
              <a:t>udziela absolutorium członkom organów spółki z wykonania przez nich obowiązków,</a:t>
            </a:r>
          </a:p>
          <a:p>
            <a:r>
              <a:rPr lang="pl-PL" dirty="0"/>
              <a:t>podejmuje postanowienia dotyczące roszczeń o naprawienie szkody wyrządzonej przy zawiązaniu spółki lub sprawowaniu zarządu albo nadzoru,</a:t>
            </a:r>
          </a:p>
          <a:p>
            <a:r>
              <a:rPr lang="pl-PL" dirty="0"/>
              <a:t>decyduje o zbyciu lub wydzierżawieniu przedsiębiorstwa lub jego zorganizowanej części i o ustanowieniu na nich ograniczonego prawa rzeczowego,</a:t>
            </a:r>
          </a:p>
          <a:p>
            <a:r>
              <a:rPr lang="pl-PL" dirty="0"/>
              <a:t>decyduje o nabyciu i zbyciu nieruchomości, użytkowania wieczystego lub udziału w nieruchomości, chyba że statut stanowi inaczej,</a:t>
            </a:r>
          </a:p>
          <a:p>
            <a:r>
              <a:rPr lang="pl-PL" dirty="0"/>
              <a:t>emituje obligacje zamienne, obligacje z prawem pierwszeństwa i warranty subskrypcyjne,</a:t>
            </a:r>
          </a:p>
          <a:p>
            <a:r>
              <a:rPr lang="pl-PL" dirty="0"/>
              <a:t>posiada prawo nabywania własnych </a:t>
            </a:r>
            <a:r>
              <a:rPr lang="pl-PL" dirty="0" smtClean="0"/>
              <a:t>akcji</a:t>
            </a:r>
            <a:endParaRPr lang="pl-PL" dirty="0"/>
          </a:p>
          <a:p>
            <a:r>
              <a:rPr lang="pl-PL" dirty="0"/>
              <a:t>rozstrzyga o użyciu kapitału zapasowego i rezerwowego.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5247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1171978"/>
            <a:ext cx="8946541" cy="5076422"/>
          </a:xfrm>
        </p:spPr>
        <p:txBody>
          <a:bodyPr>
            <a:normAutofit lnSpcReduction="10000"/>
          </a:bodyPr>
          <a:lstStyle/>
          <a:p>
            <a:r>
              <a:rPr lang="pl-PL" sz="2800" dirty="0" smtClean="0"/>
              <a:t>Prawo zwoływania a żądania zwoływania walnego zgromadzenia;</a:t>
            </a:r>
          </a:p>
          <a:p>
            <a:r>
              <a:rPr lang="pl-PL" sz="2800" dirty="0" smtClean="0"/>
              <a:t>Ogłoszenie na 3 tygodnie przed WZ, jeśli wszystkie akcje imienne – możliwe zawiadomienie listami poleconymi  lub przesyłką kurierską na 2 tygodnie przed WZ;</a:t>
            </a:r>
          </a:p>
          <a:p>
            <a:r>
              <a:rPr lang="pl-PL" sz="2800" dirty="0" smtClean="0"/>
              <a:t>Pocztą elektroniczną jeśli wyraził na to zgodę – piesia WZ bez zwoływania – jeśli mną;</a:t>
            </a:r>
          </a:p>
          <a:p>
            <a:r>
              <a:rPr lang="pl-PL" sz="2800" dirty="0" smtClean="0"/>
              <a:t>Możliwość odbycia WZ jeśli cały kapitał zakładowy jest reprezentowany, a nikt z obecnych nie zgłosił sprzeciwu;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1327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 uczestnictwa w WZ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Uprawnieni z akcji imiennych i świadectw tymczasowych;</a:t>
            </a:r>
          </a:p>
          <a:p>
            <a:r>
              <a:rPr lang="pl-PL" dirty="0" smtClean="0"/>
              <a:t>Zastawnicy i użytkownicy, którym przysługuje prawo głosu (muszą być wpisani do KA na tydzień przed WZ);</a:t>
            </a:r>
          </a:p>
          <a:p>
            <a:r>
              <a:rPr lang="pl-PL" dirty="0" smtClean="0"/>
              <a:t>Uprawnieni z akcji na okaziciela (dokumenty muszą być złożone w spółce na tydzień przed WZ)’</a:t>
            </a:r>
          </a:p>
          <a:p>
            <a:r>
              <a:rPr lang="pl-PL" dirty="0" smtClean="0"/>
              <a:t>Członkowie zarządu;</a:t>
            </a:r>
          </a:p>
          <a:p>
            <a:r>
              <a:rPr lang="pl-PL" dirty="0" smtClean="0"/>
              <a:t>Członkowie RN;</a:t>
            </a:r>
          </a:p>
          <a:p>
            <a:r>
              <a:rPr lang="pl-PL" dirty="0" smtClean="0"/>
              <a:t>W spółkach publicznych – warunek – złożenia świadectwa depozytowego;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3085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Głosowanie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Możliwość wykonywania prawa głosu przez pełnomocnika</a:t>
            </a:r>
            <a:r>
              <a:rPr lang="pl-PL" dirty="0" smtClean="0"/>
              <a:t>;</a:t>
            </a:r>
          </a:p>
          <a:p>
            <a:r>
              <a:rPr lang="pl-PL" dirty="0" smtClean="0"/>
              <a:t>Pełnomocnictwo forma pisemna pod rygorem nieważności;</a:t>
            </a:r>
            <a:endParaRPr lang="pl-PL" dirty="0"/>
          </a:p>
          <a:p>
            <a:r>
              <a:rPr lang="pl-PL" dirty="0"/>
              <a:t>Ograniczenia co do pełnomocnika: członek zarządu, pracownik </a:t>
            </a:r>
            <a:r>
              <a:rPr lang="pl-PL" dirty="0" smtClean="0"/>
              <a:t>spółki;</a:t>
            </a:r>
          </a:p>
          <a:p>
            <a:r>
              <a:rPr lang="pl-PL" dirty="0" smtClean="0"/>
              <a:t>Zakaz  głosowania w ogóle - w sytuacjach:</a:t>
            </a:r>
          </a:p>
          <a:p>
            <a:pPr lvl="1"/>
            <a:r>
              <a:rPr lang="pl-PL" dirty="0" smtClean="0"/>
              <a:t>Gdy głosowaniem objęta jest odpowiedzialność akcjonariusza wobec spółki;</a:t>
            </a:r>
          </a:p>
          <a:p>
            <a:pPr lvl="1"/>
            <a:r>
              <a:rPr lang="pl-PL" dirty="0" smtClean="0"/>
              <a:t>Zwolnienie z zobowiązania wobec spółki;</a:t>
            </a:r>
          </a:p>
          <a:p>
            <a:pPr lvl="1"/>
            <a:r>
              <a:rPr lang="pl-PL" dirty="0" smtClean="0"/>
              <a:t>Sporu między akcjonariuszem a spółką;</a:t>
            </a:r>
          </a:p>
          <a:p>
            <a:pPr marL="457200" lvl="1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0018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1275008"/>
            <a:ext cx="8946541" cy="4973391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Co do zasady - Odbywa się w siedzibie spółki;</a:t>
            </a:r>
          </a:p>
          <a:p>
            <a:r>
              <a:rPr lang="pl-PL" dirty="0" smtClean="0"/>
              <a:t>Statut może wskazywać na inne miejsce właściwe dla odbywania WZ – musi być ono jedna na terytorium RP;</a:t>
            </a:r>
          </a:p>
          <a:p>
            <a:r>
              <a:rPr lang="pl-PL" dirty="0" smtClean="0"/>
              <a:t>Otwiera je przewodniczący RN lub zastępca; w przypadku nieobecności – prezes zarządu albo osoba wyznaczona przez zarząd;</a:t>
            </a:r>
          </a:p>
          <a:p>
            <a:r>
              <a:rPr lang="pl-PL" dirty="0" smtClean="0"/>
              <a:t>Wybór przewodniczącego;</a:t>
            </a:r>
          </a:p>
          <a:p>
            <a:r>
              <a:rPr lang="pl-PL" dirty="0" smtClean="0"/>
              <a:t>Sporządzenie i zatwierdzenie listy obecności;</a:t>
            </a:r>
          </a:p>
          <a:p>
            <a:r>
              <a:rPr lang="pl-PL" dirty="0" smtClean="0"/>
              <a:t>Dyskutowanie spraw w kolejności porządku obrad;</a:t>
            </a:r>
          </a:p>
          <a:p>
            <a:r>
              <a:rPr lang="pl-PL" dirty="0" smtClean="0"/>
              <a:t>Każda akcja  = jeden głos na WZ;</a:t>
            </a:r>
          </a:p>
          <a:p>
            <a:r>
              <a:rPr lang="pl-PL" dirty="0" smtClean="0"/>
              <a:t>Uchwały zamieszczone w protokole sporządzonym przez notariusza;</a:t>
            </a:r>
          </a:p>
          <a:p>
            <a:r>
              <a:rPr lang="pl-PL" dirty="0" smtClean="0"/>
              <a:t>Gdy podpisany dokument znajdzie się w KP – wówczas jest uchwałą;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1077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Podejmowanie uchwał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Co do zasady głosowanie jawne;</a:t>
            </a:r>
          </a:p>
          <a:p>
            <a:r>
              <a:rPr lang="pl-PL" dirty="0" smtClean="0"/>
              <a:t>Zwykle bezwzględna większość głosów, chyba że ustawa albo statut inaczej;</a:t>
            </a:r>
          </a:p>
          <a:p>
            <a:r>
              <a:rPr lang="pl-PL" dirty="0" smtClean="0"/>
              <a:t>Inne ¾ - np. umorzenie akcji, zbycie przedsiębiorstwa;</a:t>
            </a:r>
          </a:p>
          <a:p>
            <a:r>
              <a:rPr lang="pl-PL" dirty="0" smtClean="0"/>
              <a:t>Zwykła większość: umorzenie akcji w sytuacji, gdy cały kapitał zakładowy jest reprezentowany; </a:t>
            </a:r>
          </a:p>
          <a:p>
            <a:r>
              <a:rPr lang="pl-PL" dirty="0" smtClean="0"/>
              <a:t>Uchwała o zmianie statutu lub zmieniająca osobiste uprawnienia akcjonariuszy –wymaga zgody wszystkich akcjonariuszy, których dotyczy;</a:t>
            </a:r>
          </a:p>
          <a:p>
            <a:r>
              <a:rPr lang="pl-PL" dirty="0" smtClean="0"/>
              <a:t>2/3 bez przywilejów – istotna zmiana zakresu działalności przedsiębiorstwa;</a:t>
            </a:r>
          </a:p>
          <a:p>
            <a:r>
              <a:rPr lang="pl-PL" dirty="0" smtClean="0"/>
              <a:t>95% oddanych głosów – przymusowy wykup akcji akcjonariuszy mniejszościowych;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5589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Akcjonariusz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Osoba wpisana do księgi akcyjnej lub posiadająca akcje na okaziciela, a w spółkach publicznych osoba wymieniona w treści świadectwa depozytowego.</a:t>
            </a:r>
          </a:p>
          <a:p>
            <a:r>
              <a:rPr lang="pl-PL" dirty="0" smtClean="0"/>
              <a:t>Wyrok SN z 22.11.2002 ( II CKN 642/00)</a:t>
            </a:r>
          </a:p>
          <a:p>
            <a:pPr marL="0" indent="0" algn="just">
              <a:buNone/>
            </a:pPr>
            <a:r>
              <a:rPr lang="pl-PL" dirty="0"/>
              <a:t> </a:t>
            </a:r>
            <a:r>
              <a:rPr lang="pl-PL" dirty="0" smtClean="0"/>
              <a:t>   „Pomimo ważnego zbycia akcji imiennej dotychczasowy akcjonariusz jest nadal uprawnionym i zobowiązanym wobec spółki, jeśli nadal jest wpisany w księdze akcyjnej. Natomiast nabywca akcji nie wpisany do księgi akcyjnej nie ma wobec spółki żadnych uprawnień ani obowiązków, a spółka nie może od niego żądać zaległych, przywiązanych do akcji świadczeń, ani też zgłaszać wniosku o dokonanie wpisu nabywcy do księgi akcyjnej.”</a:t>
            </a:r>
          </a:p>
          <a:p>
            <a:pPr marL="0" indent="0" algn="just">
              <a:buNone/>
            </a:pPr>
            <a:r>
              <a:rPr lang="pl-PL" dirty="0" smtClean="0"/>
              <a:t>Wpis do księgi akcyjnej nie ma jednak charakteru konstytutywnego!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49866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Głosowanie tajne jako odstępstwo od reguły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Wybory i uchwały o odwołanie członków organów;</a:t>
            </a:r>
          </a:p>
          <a:p>
            <a:r>
              <a:rPr lang="pl-PL" dirty="0" smtClean="0"/>
              <a:t>Pociągnięcie ww. do odpowiedzialności;</a:t>
            </a:r>
          </a:p>
          <a:p>
            <a:r>
              <a:rPr lang="pl-PL" dirty="0" smtClean="0"/>
              <a:t>W osobowych sprawach akcjonariuszy (przyznanie przywilejów, praw osobistych);</a:t>
            </a:r>
          </a:p>
          <a:p>
            <a:r>
              <a:rPr lang="pl-PL" dirty="0" smtClean="0"/>
              <a:t>Gdy takie żądanie zgłosi choć jeden z akcjonariuszy obecny na WZ lub reprezentowany;</a:t>
            </a:r>
          </a:p>
          <a:p>
            <a:r>
              <a:rPr lang="pl-PL" dirty="0" smtClean="0"/>
              <a:t>Możliwość podjęcia uchwały o uchyleniu tajności głosowania;</a:t>
            </a:r>
          </a:p>
          <a:p>
            <a:r>
              <a:rPr lang="pl-PL" dirty="0" smtClean="0"/>
              <a:t>Nie ma to zastosowania w spółkach jednoosobowych.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9248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647316"/>
          </a:xfrm>
        </p:spPr>
        <p:txBody>
          <a:bodyPr/>
          <a:lstStyle/>
          <a:p>
            <a:pPr algn="ctr"/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DZIĘKUJĘ ZA UWAGĘ</a:t>
            </a:r>
            <a:br>
              <a:rPr lang="pl-PL" smtClean="0"/>
            </a:br>
            <a:r>
              <a:rPr lang="pl-PL"/>
              <a:t/>
            </a:r>
            <a:br>
              <a:rPr lang="pl-PL"/>
            </a:br>
            <a:r>
              <a:rPr lang="pl-PL" smtClean="0"/>
              <a:t/>
            </a:r>
            <a:br>
              <a:rPr lang="pl-PL" smtClean="0"/>
            </a:br>
            <a:r>
              <a:rPr lang="pl-PL" sz="2400" smtClean="0"/>
              <a:t>NASTĘPNY TEMAT:</a:t>
            </a:r>
            <a:br>
              <a:rPr lang="pl-PL" sz="2400" smtClean="0"/>
            </a:br>
            <a:r>
              <a:rPr lang="pl-PL" sz="2400" smtClean="0"/>
              <a:t>ZASKARŻANIE UCHWAŁ W SPÓŁKACH KAPITAŁOWYCH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5009882"/>
            <a:ext cx="8946541" cy="1238517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651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- udział w kapitale zakładowym – ustalenie zakresu praw udziałowych;</a:t>
            </a:r>
          </a:p>
          <a:p>
            <a:r>
              <a:rPr lang="pl-PL" dirty="0" smtClean="0"/>
              <a:t>- ogół praw i obowiązków wynikających z praw udziałowych – po całkowitym opłaceniu akcji może być to zespół jedynie praw przysługujących akcjonariuszowi;</a:t>
            </a:r>
          </a:p>
          <a:p>
            <a:r>
              <a:rPr lang="pl-PL" dirty="0" smtClean="0"/>
              <a:t>- papier wartościowy stwierdzający prawo uczestnictwa w spółce.</a:t>
            </a:r>
          </a:p>
          <a:p>
            <a:endParaRPr lang="pl-PL" dirty="0"/>
          </a:p>
          <a:p>
            <a:pPr marL="0" indent="0" algn="just">
              <a:buNone/>
            </a:pPr>
            <a:r>
              <a:rPr lang="pl-PL" dirty="0" smtClean="0"/>
              <a:t>	W doktrynie wskazuje się, że brak dokumentu akcji nie może pozbawić akcjonariusza przysługujących mu praw, ponieważ ich źródłem nie jest dokument akcji, ale statut.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328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Dokument akcji na okaziciela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2" y="1414611"/>
            <a:ext cx="6807446" cy="4532958"/>
          </a:xfrm>
        </p:spPr>
      </p:pic>
    </p:spTree>
    <p:extLst>
      <p:ext uri="{BB962C8B-B14F-4D97-AF65-F5344CB8AC3E}">
        <p14:creationId xmlns:p14="http://schemas.microsoft.com/office/powerpoint/2010/main" val="244444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Dokument akcji powinien zawierać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firmę, siedzibę i adres spółki,</a:t>
            </a:r>
          </a:p>
          <a:p>
            <a:r>
              <a:rPr lang="pl-PL" dirty="0"/>
              <a:t>oznaczenie sądu rejestrowego i numer, pod którym spółka jest wpisana do rejestru (aczkolwiek w jednym ze swych orzeczeń Sąd Najwyższy uznał, że jeśli sąd rejestrowy podany jest prawidłowo, a pomylony jest numer, to możliwe jest zidentyfikowanie samej spółki, a zatem błąd taki nie pociąga za sobą nieważności akcji)</a:t>
            </a:r>
          </a:p>
          <a:p>
            <a:r>
              <a:rPr lang="pl-PL" dirty="0"/>
              <a:t>datę zarejestrowania spółki i wystawienia akcji,</a:t>
            </a:r>
          </a:p>
          <a:p>
            <a:r>
              <a:rPr lang="pl-PL" dirty="0"/>
              <a:t>wartość nominalną, serię i numer, rodzaj danej akcji i uprawnienia szczególne z akcji,</a:t>
            </a:r>
          </a:p>
          <a:p>
            <a:r>
              <a:rPr lang="pl-PL" dirty="0"/>
              <a:t>wysokość dokonanej wpłaty w przypadku akcji imiennych,</a:t>
            </a:r>
          </a:p>
          <a:p>
            <a:r>
              <a:rPr lang="pl-PL" dirty="0"/>
              <a:t>ograniczenia co do rozporządzania akcją,</a:t>
            </a:r>
          </a:p>
          <a:p>
            <a:r>
              <a:rPr lang="pl-PL" dirty="0"/>
              <a:t>postanowienia statutu o związanych z akcją obowiązkach wobec spółki.</a:t>
            </a:r>
          </a:p>
          <a:p>
            <a:r>
              <a:rPr lang="pl-PL" dirty="0"/>
              <a:t>pieczęć spółki oraz podpis zarządu.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384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Charakter prawny akcji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079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Niepodzielność akcji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Akcje są niepodzielne – art. 333 § 1 </a:t>
            </a:r>
            <a:r>
              <a:rPr lang="pl-PL" dirty="0" err="1" smtClean="0"/>
              <a:t>k.s.h</a:t>
            </a:r>
            <a:r>
              <a:rPr lang="pl-PL" dirty="0" smtClean="0"/>
              <a:t>. </a:t>
            </a:r>
          </a:p>
          <a:p>
            <a:pPr marL="0" indent="0">
              <a:buNone/>
            </a:pPr>
            <a:r>
              <a:rPr lang="pl-PL" dirty="0" smtClean="0"/>
              <a:t>Akcje mogą być przedmiotem współwłasności – współuprawnieni wykonują swoje prawa w spółce przez wspólnego przedstawiciela. Jeżeli nie wyznaczyli go, nie mogą podejmować czynności w spółce i realizować swoich praw udziałowych, a oświadczenia spółki mogą być kierowane do któregokolwiek z współuprawniony z akcji. To, że nie mogą oni realizować swoich uprawnień w spółce, nie oznacza, że są pozbawieni tych praw.</a:t>
            </a:r>
          </a:p>
          <a:p>
            <a:pPr marL="0" indent="0">
              <a:buNone/>
            </a:pPr>
            <a:r>
              <a:rPr lang="pl-PL" dirty="0" smtClean="0"/>
              <a:t>Za świadczenia związane z akcją współuprawnieni </a:t>
            </a:r>
            <a:r>
              <a:rPr lang="pl-PL" dirty="0" err="1" smtClean="0"/>
              <a:t>odpowiedają</a:t>
            </a:r>
            <a:r>
              <a:rPr lang="pl-PL" dirty="0" smtClean="0"/>
              <a:t> solidarnie.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541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2214</TotalTime>
  <Words>2032</Words>
  <Application>Microsoft Office PowerPoint</Application>
  <PresentationFormat>Panoramiczny</PresentationFormat>
  <Paragraphs>212</Paragraphs>
  <Slides>41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5" baseType="lpstr">
      <vt:lpstr>Arial</vt:lpstr>
      <vt:lpstr>Century Gothic</vt:lpstr>
      <vt:lpstr>Wingdings 3</vt:lpstr>
      <vt:lpstr>Jon</vt:lpstr>
      <vt:lpstr>Spółka akcyjna</vt:lpstr>
      <vt:lpstr>Prezentacja programu PowerPoint</vt:lpstr>
      <vt:lpstr>Podstawowe informacje</vt:lpstr>
      <vt:lpstr>Akcjonariusz</vt:lpstr>
      <vt:lpstr>AKCJE</vt:lpstr>
      <vt:lpstr>Dokument akcji na okaziciela</vt:lpstr>
      <vt:lpstr>Dokument akcji powinien zawierać</vt:lpstr>
      <vt:lpstr>Charakter prawny akcji</vt:lpstr>
      <vt:lpstr>Niepodzielność akcji</vt:lpstr>
      <vt:lpstr>Rodzaje akcji</vt:lpstr>
      <vt:lpstr>AKCJE IMIENNE</vt:lpstr>
      <vt:lpstr>Prezentacja programu PowerPoint</vt:lpstr>
      <vt:lpstr>Szczególne rozwiązania związane z akcjami imiennymi</vt:lpstr>
      <vt:lpstr>Akcje na okaziciela</vt:lpstr>
      <vt:lpstr>Akcje nieme (bezgłosowe)</vt:lpstr>
      <vt:lpstr>Akcje uprzywilejowane</vt:lpstr>
      <vt:lpstr>Akcje uprzywilejowane</vt:lpstr>
      <vt:lpstr>Prezentacja programu PowerPoint</vt:lpstr>
      <vt:lpstr>Świadectwa użytkowe</vt:lpstr>
      <vt:lpstr>Świadectwa tymczasowe</vt:lpstr>
      <vt:lpstr>Możliwość rozporządzania akcjami</vt:lpstr>
      <vt:lpstr>Kapitał zakładowy</vt:lpstr>
      <vt:lpstr>Podwyższenie kapitału zakładowego - sposoby</vt:lpstr>
      <vt:lpstr>Subskrypcja prywatna</vt:lpstr>
      <vt:lpstr>Subskrypcja zamknięta</vt:lpstr>
      <vt:lpstr>Subskrypcja otwarta</vt:lpstr>
      <vt:lpstr>ORGANY SPÓŁKI</vt:lpstr>
      <vt:lpstr>ZARZĄD</vt:lpstr>
      <vt:lpstr>Mandat członka zarządu</vt:lpstr>
      <vt:lpstr>Kompetencje zarządu</vt:lpstr>
      <vt:lpstr>Rada nadzorcza</vt:lpstr>
      <vt:lpstr>RN - kompetencje</vt:lpstr>
      <vt:lpstr>Prezentacja programu PowerPoint</vt:lpstr>
      <vt:lpstr>Kompetencje</vt:lpstr>
      <vt:lpstr>Prezentacja programu PowerPoint</vt:lpstr>
      <vt:lpstr>Prawo uczestnictwa w WZ</vt:lpstr>
      <vt:lpstr>Głosowanie</vt:lpstr>
      <vt:lpstr>WZ</vt:lpstr>
      <vt:lpstr>Podejmowanie uchwał</vt:lpstr>
      <vt:lpstr>Głosowanie tajne jako odstępstwo od reguły</vt:lpstr>
      <vt:lpstr>  DZIĘKUJĘ ZA UWAGĘ   NASTĘPNY TEMAT: ZASKARŻANIE UCHWAŁ W SPÓŁKACH KAPITAŁOWYCH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Spółka akcyjna</dc:title>
  <dc:creator>Monika</dc:creator>
  <cp:lastModifiedBy>Monika</cp:lastModifiedBy>
  <cp:revision>33</cp:revision>
  <dcterms:created xsi:type="dcterms:W3CDTF">2015-04-05T15:16:29Z</dcterms:created>
  <dcterms:modified xsi:type="dcterms:W3CDTF">2015-04-18T08:02:51Z</dcterms:modified>
</cp:coreProperties>
</file>