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10.10.15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10.10.15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10.10.15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‹nr›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10.10.15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‹nr›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10.10.15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10.10.15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‹nr›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10.10.15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10.10.15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10.10.15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10.10.15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‹nr›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10.10.15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‹nr›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10.10.15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931897F-8F23-433E-A660-EFF8D3EDA506}" type="slidenum">
              <a:rPr lang="pl-PL" smtClean="0"/>
              <a:t>‹nr›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pl-PL" dirty="0">
                <a:solidFill>
                  <a:schemeClr val="tx1"/>
                </a:solidFill>
              </a:rPr>
              <a:t>PRAWO HANDLOWE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pl-PL" dirty="0">
                <a:solidFill>
                  <a:schemeClr val="tx1"/>
                </a:solidFill>
              </a:rPr>
              <a:t>ANNA SZERMACH</a:t>
            </a:r>
          </a:p>
          <a:p>
            <a:pPr algn="r"/>
            <a:r>
              <a:rPr lang="pl-PL" dirty="0">
                <a:solidFill>
                  <a:schemeClr val="tx1"/>
                </a:solidFill>
              </a:rPr>
              <a:t>Zakład Prawa Gospodarczego i Handlowego</a:t>
            </a:r>
          </a:p>
          <a:p>
            <a:pPr algn="r"/>
            <a:r>
              <a:rPr lang="pl-PL" dirty="0">
                <a:solidFill>
                  <a:schemeClr val="tx1"/>
                </a:solidFill>
              </a:rPr>
              <a:t>Uniwersytet Wrocławski</a:t>
            </a:r>
          </a:p>
          <a:p>
            <a:pPr algn="r"/>
            <a:endParaRPr lang="pl-PL" dirty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991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8640" y="-459432"/>
            <a:ext cx="11210701" cy="8408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6796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/>
              <a:t>Zarząd</a:t>
            </a:r>
            <a:r>
              <a:rPr lang="pl-PL" dirty="0"/>
              <a:t> (uprawniony i zobowiązany do prowadzenia spraw spółki i jej reprezentacji – art. 368§ 1 KSH. W fazie likwidacji spółki funkcję zarządu pełnią likwidatorzy).</a:t>
            </a:r>
          </a:p>
          <a:p>
            <a:r>
              <a:rPr lang="pl-PL" b="1" dirty="0"/>
              <a:t>Rada nadzorcza </a:t>
            </a:r>
            <a:r>
              <a:rPr lang="pl-PL" dirty="0"/>
              <a:t>(uprawniona i zobowiązana do stałego nadzoru nad działalnością spółki we wszystkich dziedzinach jej działalności – art. 382 § 1 KSH).</a:t>
            </a:r>
          </a:p>
          <a:p>
            <a:r>
              <a:rPr lang="pl-PL" b="1" dirty="0"/>
              <a:t>Walne zgromadzenie </a:t>
            </a:r>
            <a:r>
              <a:rPr lang="pl-PL" dirty="0"/>
              <a:t>(na którym podejmowane są uchwały dotyczące podstawowych spraw spółki. Do kompetencji walnego zgromadzenia akcjonariuszy należą określone przez KSH decyzje w materii strategicznego zarządzania działalnością spółki akcyjnej).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Organy spółki akcyjnej</a:t>
            </a:r>
          </a:p>
        </p:txBody>
      </p:sp>
    </p:spTree>
    <p:extLst>
      <p:ext uri="{BB962C8B-B14F-4D97-AF65-F5344CB8AC3E}">
        <p14:creationId xmlns:p14="http://schemas.microsoft.com/office/powerpoint/2010/main" val="4098427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</a:t>
            </a:r>
            <a:r>
              <a:rPr lang="pl-PL" dirty="0" smtClean="0"/>
              <a:t>rzez zmianę dotychczasowej umowy spółki</a:t>
            </a:r>
          </a:p>
          <a:p>
            <a:endParaRPr lang="pl-PL" dirty="0"/>
          </a:p>
          <a:p>
            <a:r>
              <a:rPr lang="pl-PL" dirty="0"/>
              <a:t>b</a:t>
            </a:r>
            <a:r>
              <a:rPr lang="pl-PL" dirty="0" smtClean="0"/>
              <a:t>ez zmiany pierwotnej umowy spółki, jednak na podstawie jej postanowienia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800" dirty="0" smtClean="0">
                <a:solidFill>
                  <a:schemeClr val="tx1"/>
                </a:solidFill>
              </a:rPr>
              <a:t>Podwyższenie kapitału zakładowego w spółce z o.o. może być dokonane w jeden z następujących sposobów:</a:t>
            </a:r>
            <a:endParaRPr lang="pl-P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6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27584" y="2132856"/>
            <a:ext cx="7408333" cy="4104456"/>
          </a:xfrm>
        </p:spPr>
        <p:txBody>
          <a:bodyPr/>
          <a:lstStyle/>
          <a:p>
            <a:endParaRPr lang="pl-PL" sz="1800" b="1" dirty="0" smtClean="0"/>
          </a:p>
          <a:p>
            <a:r>
              <a:rPr lang="pl-PL" sz="1800" b="1" dirty="0" smtClean="0"/>
              <a:t>Przy wnoszeniu wkładów na pokrycie dodatkowej kwoty kapitału zakładowego obowiązują takie same zasady jak przy gromadzeniu kapitału pierwotnego.</a:t>
            </a:r>
          </a:p>
          <a:p>
            <a:endParaRPr lang="pl-PL" sz="1800" dirty="0"/>
          </a:p>
          <a:p>
            <a:r>
              <a:rPr lang="pl-PL" sz="1800" b="1" dirty="0" smtClean="0"/>
              <a:t>Podwyższenie kapitału powiększonego możliwe jest także za pomocą dwóch dodatkowych sposobów, które nie mogą być stosowane jako źródło pokrycia kapitału pierwotnego. Są to:</a:t>
            </a:r>
          </a:p>
          <a:p>
            <a:r>
              <a:rPr lang="pl-PL" sz="1800" b="1" dirty="0" smtClean="0"/>
              <a:t>1) kapitalizacja rezerw spółki,</a:t>
            </a:r>
          </a:p>
          <a:p>
            <a:r>
              <a:rPr lang="pl-PL" sz="1800" b="1" dirty="0" smtClean="0"/>
              <a:t>2) konwersja wierzytelności przysługujących wobec spółki.</a:t>
            </a:r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r>
              <a:rPr lang="pl-PL" sz="1800" dirty="0" smtClean="0"/>
              <a:t>Obowiązek zgłoszenia podwyższenia spoczywa na zarządzie spółki z o.o..</a:t>
            </a:r>
            <a:endParaRPr lang="pl-PL" sz="1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Pokrycie powiększonego kapitału w spółce z o.o.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992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solidFill>
                  <a:srgbClr val="FF0000"/>
                </a:solidFill>
              </a:rPr>
              <a:t>Sposoby podwyższania kapitału zakładowego:</a:t>
            </a:r>
            <a:endParaRPr lang="pl-PL" dirty="0" smtClean="0">
              <a:solidFill>
                <a:srgbClr val="FF0000"/>
              </a:solidFill>
            </a:endParaRPr>
          </a:p>
          <a:p>
            <a:pPr marL="457200" indent="-457200">
              <a:buAutoNum type="arabicParenR"/>
            </a:pPr>
            <a:r>
              <a:rPr lang="pl-PL" dirty="0">
                <a:solidFill>
                  <a:srgbClr val="FF0000"/>
                </a:solidFill>
              </a:rPr>
              <a:t>z</a:t>
            </a:r>
            <a:r>
              <a:rPr lang="pl-PL" dirty="0" smtClean="0">
                <a:solidFill>
                  <a:srgbClr val="FF0000"/>
                </a:solidFill>
              </a:rPr>
              <a:t>wyczajne podwyższanie kapitału zakładowego,</a:t>
            </a:r>
          </a:p>
          <a:p>
            <a:pPr marL="457200" indent="-457200">
              <a:buAutoNum type="arabicParenR"/>
            </a:pPr>
            <a:r>
              <a:rPr lang="pl-PL" dirty="0">
                <a:solidFill>
                  <a:srgbClr val="FF0000"/>
                </a:solidFill>
              </a:rPr>
              <a:t>p</a:t>
            </a:r>
            <a:r>
              <a:rPr lang="pl-PL" dirty="0" smtClean="0">
                <a:solidFill>
                  <a:srgbClr val="FF0000"/>
                </a:solidFill>
              </a:rPr>
              <a:t>odwyższenie w granicach kapitału docelowego,</a:t>
            </a:r>
          </a:p>
          <a:p>
            <a:pPr marL="457200" indent="-457200">
              <a:buAutoNum type="arabicParenR"/>
            </a:pPr>
            <a:r>
              <a:rPr lang="pl-PL" dirty="0">
                <a:solidFill>
                  <a:srgbClr val="FF0000"/>
                </a:solidFill>
              </a:rPr>
              <a:t>w</a:t>
            </a:r>
            <a:r>
              <a:rPr lang="pl-PL" dirty="0" smtClean="0">
                <a:solidFill>
                  <a:srgbClr val="FF0000"/>
                </a:solidFill>
              </a:rPr>
              <a:t>arunkowe podwyższenie kapitału zakładowego,</a:t>
            </a:r>
          </a:p>
          <a:p>
            <a:pPr marL="457200" indent="-457200">
              <a:buAutoNum type="arabicParenR"/>
            </a:pPr>
            <a:r>
              <a:rPr lang="pl-PL" dirty="0">
                <a:solidFill>
                  <a:srgbClr val="FF0000"/>
                </a:solidFill>
              </a:rPr>
              <a:t>p</a:t>
            </a:r>
            <a:r>
              <a:rPr lang="pl-PL" dirty="0" smtClean="0">
                <a:solidFill>
                  <a:srgbClr val="FF0000"/>
                </a:solidFill>
              </a:rPr>
              <a:t>odwyższenie ze środków własnych spółki.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dirty="0" smtClean="0">
                <a:solidFill>
                  <a:schemeClr val="tx1"/>
                </a:solidFill>
              </a:rPr>
              <a:t>Podwyższenie kapitału zakładowego w spółce akcyjnej</a:t>
            </a:r>
            <a:endParaRPr lang="pl-PL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1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152128"/>
          </a:xfrm>
        </p:spPr>
        <p:txBody>
          <a:bodyPr>
            <a:normAutofit/>
          </a:bodyPr>
          <a:lstStyle/>
          <a:p>
            <a:r>
              <a:rPr lang="pl-PL" sz="3200" dirty="0" smtClean="0">
                <a:solidFill>
                  <a:schemeClr val="tx1"/>
                </a:solidFill>
              </a:rPr>
              <a:t>Rozwiązanie i likwidacja spółki z o.o.</a:t>
            </a:r>
            <a:endParaRPr lang="pl-PL" sz="3200" dirty="0">
              <a:solidFill>
                <a:schemeClr val="tx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2680321"/>
          </a:xfrm>
        </p:spPr>
        <p:txBody>
          <a:bodyPr/>
          <a:lstStyle/>
          <a:p>
            <a:r>
              <a:rPr lang="pl-PL" dirty="0" smtClean="0">
                <a:solidFill>
                  <a:schemeClr val="tx2"/>
                </a:solidFill>
              </a:rPr>
              <a:t>Przyczyny uzasadniające rozwiązanie spółki z o.o..</a:t>
            </a:r>
            <a:endParaRPr lang="pl-PL" dirty="0">
              <a:solidFill>
                <a:schemeClr val="tx2"/>
              </a:solidFill>
            </a:endParaRPr>
          </a:p>
          <a:p>
            <a:r>
              <a:rPr lang="pl-PL" dirty="0" smtClean="0">
                <a:solidFill>
                  <a:schemeClr val="tx2"/>
                </a:solidFill>
              </a:rPr>
              <a:t>Ogłoszenie upadłości spółki.</a:t>
            </a:r>
            <a:endParaRPr lang="pl-PL" dirty="0">
              <a:solidFill>
                <a:schemeClr val="tx2"/>
              </a:solidFill>
            </a:endParaRPr>
          </a:p>
          <a:p>
            <a:r>
              <a:rPr lang="pl-PL" dirty="0" smtClean="0">
                <a:solidFill>
                  <a:schemeClr val="tx2"/>
                </a:solidFill>
              </a:rPr>
              <a:t>Postępowanie likwidacyjne.</a:t>
            </a:r>
          </a:p>
          <a:p>
            <a:r>
              <a:rPr lang="pl-PL" dirty="0" smtClean="0">
                <a:solidFill>
                  <a:schemeClr val="tx2"/>
                </a:solidFill>
              </a:rPr>
              <a:t>Likwidatorzy.</a:t>
            </a:r>
          </a:p>
          <a:p>
            <a:r>
              <a:rPr lang="pl-PL" dirty="0" smtClean="0">
                <a:solidFill>
                  <a:schemeClr val="tx2"/>
                </a:solidFill>
              </a:rPr>
              <a:t>Utrata bytu prawnego.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115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008112"/>
          </a:xfrm>
        </p:spPr>
        <p:txBody>
          <a:bodyPr>
            <a:normAutofit/>
          </a:bodyPr>
          <a:lstStyle/>
          <a:p>
            <a:r>
              <a:rPr lang="pl-PL" sz="3200" dirty="0" smtClean="0">
                <a:solidFill>
                  <a:schemeClr val="tx1"/>
                </a:solidFill>
              </a:rPr>
              <a:t>Likwidacja i rozwiązanie spółki akcyjnej.</a:t>
            </a:r>
            <a:endParaRPr lang="pl-PL" sz="3200" dirty="0">
              <a:solidFill>
                <a:schemeClr val="tx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3888432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C00000"/>
                </a:solidFill>
              </a:rPr>
              <a:t>Przyczyny otwarcia likwidacji.</a:t>
            </a:r>
          </a:p>
          <a:p>
            <a:endParaRPr lang="pl-PL" sz="2800" dirty="0" smtClean="0">
              <a:solidFill>
                <a:srgbClr val="C00000"/>
              </a:solidFill>
            </a:endParaRPr>
          </a:p>
          <a:p>
            <a:r>
              <a:rPr lang="pl-PL" sz="2800" dirty="0" smtClean="0">
                <a:solidFill>
                  <a:srgbClr val="C00000"/>
                </a:solidFill>
              </a:rPr>
              <a:t>Powzięcie przez walne zgromadzenie uchwały o rozwiązaniu spółki albo o przeniesieniu siedziby za granicę.</a:t>
            </a:r>
          </a:p>
          <a:p>
            <a:endParaRPr lang="pl-PL" sz="2800" dirty="0" smtClean="0">
              <a:solidFill>
                <a:srgbClr val="C00000"/>
              </a:solidFill>
            </a:endParaRPr>
          </a:p>
          <a:p>
            <a:r>
              <a:rPr lang="pl-PL" sz="2800" dirty="0" smtClean="0">
                <a:solidFill>
                  <a:srgbClr val="C00000"/>
                </a:solidFill>
              </a:rPr>
              <a:t>Ogłoszenie upadłości spółki.</a:t>
            </a:r>
            <a:endParaRPr lang="pl-PL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05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40160"/>
          </a:xfrm>
        </p:spPr>
        <p:txBody>
          <a:bodyPr>
            <a:normAutofit/>
          </a:bodyPr>
          <a:lstStyle/>
          <a:p>
            <a:r>
              <a:rPr lang="pl-PL" sz="3200" dirty="0" smtClean="0">
                <a:solidFill>
                  <a:schemeClr val="tx1"/>
                </a:solidFill>
              </a:rPr>
              <a:t>Odpowiedzialność osobista członków zarządu.</a:t>
            </a:r>
            <a:endParaRPr lang="pl-PL" sz="3200" dirty="0">
              <a:solidFill>
                <a:schemeClr val="tx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2276872"/>
            <a:ext cx="7560840" cy="2752329"/>
          </a:xfrm>
        </p:spPr>
        <p:txBody>
          <a:bodyPr>
            <a:normAutofit lnSpcReduction="10000"/>
          </a:bodyPr>
          <a:lstStyle/>
          <a:p>
            <a:pPr algn="l"/>
            <a:r>
              <a:rPr lang="pl-PL" dirty="0" smtClean="0">
                <a:solidFill>
                  <a:schemeClr val="tx1"/>
                </a:solidFill>
              </a:rPr>
              <a:t>Kodeks spółek handlowych przewiduje, iż członek zarządu ponieść ją może zarówno wobec samej spółki, jak i wobec osób trzecich (wierzycieli). Powstaje ona w następujących przypadkach:</a:t>
            </a:r>
          </a:p>
          <a:p>
            <a:pPr algn="l"/>
            <a:r>
              <a:rPr lang="pl-PL" dirty="0" smtClean="0">
                <a:solidFill>
                  <a:schemeClr val="tx1"/>
                </a:solidFill>
              </a:rPr>
              <a:t>- nieprawdziwe informacje o wkładach,</a:t>
            </a:r>
          </a:p>
          <a:p>
            <a:pPr algn="l"/>
            <a:r>
              <a:rPr lang="pl-PL" dirty="0" smtClean="0">
                <a:solidFill>
                  <a:schemeClr val="tx1"/>
                </a:solidFill>
              </a:rPr>
              <a:t>- osobista odpowiedzialność za zobowiązania spółki,</a:t>
            </a:r>
          </a:p>
          <a:p>
            <a:pPr algn="l"/>
            <a:r>
              <a:rPr lang="pl-PL" dirty="0" smtClean="0">
                <a:solidFill>
                  <a:schemeClr val="tx1"/>
                </a:solidFill>
              </a:rPr>
              <a:t>- zawyżona wartość aportów,</a:t>
            </a:r>
          </a:p>
          <a:p>
            <a:pPr algn="l"/>
            <a:r>
              <a:rPr lang="pl-PL" dirty="0" smtClean="0">
                <a:solidFill>
                  <a:schemeClr val="tx1"/>
                </a:solidFill>
              </a:rPr>
              <a:t>- bezprawne wypłaty,</a:t>
            </a:r>
          </a:p>
          <a:p>
            <a:pPr algn="l"/>
            <a:r>
              <a:rPr lang="pl-PL" dirty="0" smtClean="0">
                <a:solidFill>
                  <a:schemeClr val="tx1"/>
                </a:solidFill>
              </a:rPr>
              <a:t>- szkody wyrządzone spółce.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6309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179</TotalTime>
  <Words>366</Words>
  <Application>Microsoft Macintosh PowerPoint</Application>
  <PresentationFormat>Pokaz na ekranie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Kształt fali</vt:lpstr>
      <vt:lpstr>PRAWO HANDLOWE</vt:lpstr>
      <vt:lpstr>Prezentacja programu PowerPoint</vt:lpstr>
      <vt:lpstr>Organy spółki akcyjnej</vt:lpstr>
      <vt:lpstr>Podwyższenie kapitału zakładowego w spółce z o.o. może być dokonane w jeden z następujących sposobów:</vt:lpstr>
      <vt:lpstr>Pokrycie powiększonego kapitału w spółce z o.o.</vt:lpstr>
      <vt:lpstr>Podwyższenie kapitału zakładowego w spółce akcyjnej</vt:lpstr>
      <vt:lpstr>Rozwiązanie i likwidacja spółki z o.o.</vt:lpstr>
      <vt:lpstr>Likwidacja i rozwiązanie spółki akcyjnej.</vt:lpstr>
      <vt:lpstr>Odpowiedzialność osobista członków zarządu.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HANDLOWE</dc:title>
  <dc:creator>Ania Maciek</dc:creator>
  <cp:lastModifiedBy>Ania</cp:lastModifiedBy>
  <cp:revision>14</cp:revision>
  <dcterms:created xsi:type="dcterms:W3CDTF">2013-04-16T19:18:22Z</dcterms:created>
  <dcterms:modified xsi:type="dcterms:W3CDTF">2015-10-10T18:46:25Z</dcterms:modified>
</cp:coreProperties>
</file>