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9"/>
  <c:chart>
    <c:plotArea>
      <c:layout/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suma k.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40000</c:v>
                </c:pt>
                <c:pt idx="1">
                  <c:v>40000</c:v>
                </c:pt>
                <c:pt idx="2">
                  <c:v>40000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wkład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40000</c:v>
                </c:pt>
                <c:pt idx="1">
                  <c:v>25000</c:v>
                </c:pt>
                <c:pt idx="2">
                  <c:v>60000</c:v>
                </c:pt>
              </c:numCache>
            </c:numRef>
          </c:val>
        </c:ser>
        <c:axId val="69196032"/>
        <c:axId val="88155264"/>
      </c:barChart>
      <c:catAx>
        <c:axId val="69196032"/>
        <c:scaling>
          <c:orientation val="minMax"/>
        </c:scaling>
        <c:axPos val="l"/>
        <c:tickLblPos val="nextTo"/>
        <c:crossAx val="88155264"/>
        <c:crosses val="autoZero"/>
        <c:auto val="1"/>
        <c:lblAlgn val="ctr"/>
        <c:lblOffset val="100"/>
      </c:catAx>
      <c:valAx>
        <c:axId val="88155264"/>
        <c:scaling>
          <c:orientation val="minMax"/>
        </c:scaling>
        <c:axPos val="b"/>
        <c:majorGridlines/>
        <c:numFmt formatCode="General" sourceLinked="1"/>
        <c:tickLblPos val="nextTo"/>
        <c:crossAx val="69196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39336-83AA-4327-9ED8-F359754E7D3C}" type="datetimeFigureOut">
              <a:rPr lang="pl-PL" smtClean="0"/>
              <a:t>2015-03-23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99F6-7978-4977-839C-741AC6589BB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Spółka komandytowa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Podstawy prawa handlowego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SSA III</a:t>
            </a:r>
            <a:br>
              <a:rPr lang="pl-PL" dirty="0" smtClean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mgr Robert Drożdż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Odpowiedzialność komandytariusza wobec osób trzecich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Udział w zyskach i stratach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Komandytariusz uczestniczy w zyskach proporcjonalnie do wkładu rzeczywiście wniesionego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W stratach uczestniczy do wysokości umówionego wkładu.</a:t>
            </a: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Uwaga – art. 112 § 3 </a:t>
            </a:r>
            <a:r>
              <a:rPr lang="pl-PL" dirty="0" err="1" smtClean="0">
                <a:solidFill>
                  <a:schemeClr val="bg1"/>
                </a:solidFill>
              </a:rPr>
              <a:t>k.s.h</a:t>
            </a:r>
            <a:r>
              <a:rPr lang="pl-PL" dirty="0" smtClean="0">
                <a:solidFill>
                  <a:schemeClr val="bg1"/>
                </a:solidFill>
              </a:rPr>
              <a:t>.:</a:t>
            </a:r>
          </a:p>
          <a:p>
            <a:pPr>
              <a:buNone/>
            </a:pPr>
            <a:r>
              <a:rPr lang="pl-PL" i="1" dirty="0" smtClean="0">
                <a:solidFill>
                  <a:schemeClr val="bg1"/>
                </a:solidFill>
              </a:rPr>
              <a:t>W przypadku uszczuplenia majątku spółki przez stratę, uważa się za zwrot wkładu w stosunku do wierzycieli każdą wypłatę dokonaną przez spółkę na rzecz komandytariusza przed uzupełnieniem wkładu do pierwotnej wartości określonej w umowie spółki. Dokonanie takich wypłat nie wymaga wpisu do rejestr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Modele konstrukcji spółki komandytowej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Model </a:t>
            </a:r>
            <a:r>
              <a:rPr lang="pl-PL" i="1" dirty="0" smtClean="0">
                <a:solidFill>
                  <a:schemeClr val="bg1"/>
                </a:solidFill>
              </a:rPr>
              <a:t>klasyczny</a:t>
            </a:r>
            <a:r>
              <a:rPr lang="pl-PL" dirty="0" smtClean="0">
                <a:solidFill>
                  <a:schemeClr val="bg1"/>
                </a:solidFill>
              </a:rPr>
              <a:t> – bierne uczestnictwo komandytariusza (sprowadzające się do wniesienia wkładu i ograniczonej kontroli finansowej);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Model </a:t>
            </a:r>
            <a:r>
              <a:rPr lang="pl-PL" i="1" dirty="0" smtClean="0">
                <a:solidFill>
                  <a:schemeClr val="bg1"/>
                </a:solidFill>
              </a:rPr>
              <a:t>dynamiczny</a:t>
            </a:r>
            <a:r>
              <a:rPr lang="pl-PL" dirty="0" smtClean="0">
                <a:solidFill>
                  <a:schemeClr val="bg1"/>
                </a:solidFill>
              </a:rPr>
              <a:t> – czynne uczestnictwo komandytariusza w prowadzeniu spraw spółki, udzielenie pełnomocnictwa (również w formie prokury) i tym samym włączenie w reprezentację spółki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Model pośredni – stopniowalne uprawnienia komandytariusza w spółce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Konstrukcja spółki z o.o. spółki komandytowej – wzmianka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Jest to konstrukcja, w której </a:t>
            </a:r>
            <a:r>
              <a:rPr lang="pl-PL" dirty="0" err="1" smtClean="0">
                <a:solidFill>
                  <a:schemeClr val="bg1"/>
                </a:solidFill>
              </a:rPr>
              <a:t>komplementariuszem</a:t>
            </a:r>
            <a:r>
              <a:rPr lang="pl-PL" dirty="0" smtClean="0">
                <a:solidFill>
                  <a:schemeClr val="bg1"/>
                </a:solidFill>
              </a:rPr>
              <a:t> staje się spółka kapitałowa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Firma spółki brzmi przykładowo:</a:t>
            </a: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l-PL" i="1" dirty="0" err="1" smtClean="0">
                <a:solidFill>
                  <a:schemeClr val="bg1"/>
                </a:solidFill>
              </a:rPr>
              <a:t>Kinect</a:t>
            </a:r>
            <a:r>
              <a:rPr lang="pl-PL" i="1" dirty="0" smtClean="0">
                <a:solidFill>
                  <a:schemeClr val="bg1"/>
                </a:solidFill>
              </a:rPr>
              <a:t> design sp. z o.o. sp. 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Konstrukcja spółki z o.o. spółki komandytowej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Z uwagi na niską wysokość kapitału zakładowego sp. z o.o. sp. k. pozwala na ograniczenie odpowiedzialności wspólników, którzy najczęściej występują jako komandytariusze i równolegle wspólnicy </a:t>
            </a:r>
            <a:r>
              <a:rPr lang="pl-PL" dirty="0" err="1" smtClean="0">
                <a:solidFill>
                  <a:schemeClr val="bg1"/>
                </a:solidFill>
              </a:rPr>
              <a:t>komplementariusza</a:t>
            </a:r>
            <a:r>
              <a:rPr lang="pl-PL" smtClean="0">
                <a:solidFill>
                  <a:schemeClr val="bg1"/>
                </a:solidFill>
              </a:rPr>
              <a:t>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Istota spółki komandytowej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Konstrukcja spółki komandytowej opiera się o występowanie w spółce dwóch rodzajów wspólników:</a:t>
            </a:r>
          </a:p>
          <a:p>
            <a:pPr>
              <a:buFont typeface="Wingdings" pitchFamily="2" charset="2"/>
              <a:buChar char="Ø"/>
            </a:pPr>
            <a:r>
              <a:rPr lang="pl-PL" dirty="0" err="1" smtClean="0">
                <a:solidFill>
                  <a:schemeClr val="bg1"/>
                </a:solidFill>
              </a:rPr>
              <a:t>Komplementariuszy</a:t>
            </a:r>
            <a:r>
              <a:rPr lang="pl-PL" dirty="0" smtClean="0">
                <a:solidFill>
                  <a:schemeClr val="bg1"/>
                </a:solidFill>
              </a:rPr>
              <a:t> (do których stosuje się przepisy o spółce jawnej);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bg1"/>
                </a:solidFill>
              </a:rPr>
              <a:t>Komandytariuszy (których status został uregulowany odrębnie)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Istota spółki komandytowej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Spółka komandytowa jest spółką osobową – posiada podmiotowość prawną, lecz nie posiada osobowości prawnej </a:t>
            </a:r>
            <a:r>
              <a:rPr lang="pl-PL" dirty="0" smtClean="0">
                <a:solidFill>
                  <a:schemeClr val="bg1"/>
                </a:solidFill>
                <a:sym typeface="Symbol"/>
              </a:rPr>
              <a:t> w sp. k. istnieje również odpowiedzialność wspólników za zobowiązania spółki.</a:t>
            </a:r>
            <a:endParaRPr lang="pl-P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Rozróżnienie wspólników w sp. k. wiąże się z zakresem odpowiedzialności, jaką ponoszą za zobowiązania spółki.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W konsekwencji wpływa to na ich pozycję w spółce (zarówno w stosunku do osób trzecich, jak i w stosunkach wewnętrznych w spółce)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Status </a:t>
            </a:r>
            <a:r>
              <a:rPr lang="pl-PL" dirty="0" err="1" smtClean="0">
                <a:solidFill>
                  <a:schemeClr val="bg1"/>
                </a:solidFill>
              </a:rPr>
              <a:t>komplementariusza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err="1" smtClean="0">
                <a:solidFill>
                  <a:schemeClr val="bg1"/>
                </a:solidFill>
              </a:rPr>
              <a:t>Komplementariusz</a:t>
            </a:r>
            <a:r>
              <a:rPr lang="pl-PL" dirty="0" smtClean="0">
                <a:solidFill>
                  <a:schemeClr val="bg1"/>
                </a:solidFill>
              </a:rPr>
              <a:t> jest odpowiednikiem wspólnika w spółce jawnej: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Odpowiada bez ograniczeń za zobowiązania spółki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Ma prawo reprezentowania i prowadzenia spraw spółki  - z zastrzeżeniem odmiennych postanowień umownych: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Możliwość wyłączenia od reprezentowania;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Możliwość wyłączenia lub ograniczenia w prowadzeniu spraw spółki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Status </a:t>
            </a:r>
            <a:r>
              <a:rPr lang="pl-PL" dirty="0" err="1" smtClean="0">
                <a:solidFill>
                  <a:schemeClr val="bg1"/>
                </a:solidFill>
              </a:rPr>
              <a:t>komplementariusza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err="1" smtClean="0">
                <a:solidFill>
                  <a:schemeClr val="bg1"/>
                </a:solidFill>
              </a:rPr>
              <a:t>Komplementariusz</a:t>
            </a:r>
            <a:r>
              <a:rPr lang="pl-PL" dirty="0" smtClean="0">
                <a:solidFill>
                  <a:schemeClr val="bg1"/>
                </a:solidFill>
              </a:rPr>
              <a:t> jest odpowiednikiem wspólnika w spółce jawnej: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Ponosi odpowiedzialność całym swoim majątkiem osobistym za zobowiązania spółki: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Solidarną;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Subsydiarną;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Bezpośrednią;</a:t>
            </a:r>
          </a:p>
          <a:p>
            <a:pPr lvl="1"/>
            <a:r>
              <a:rPr lang="pl-PL" dirty="0" smtClean="0">
                <a:solidFill>
                  <a:schemeClr val="bg1"/>
                </a:solidFill>
              </a:rPr>
              <a:t>nieograniczoną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Status komandytariusza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Rola komandytariusza urzeczywistnia się we wniesieniu wkładu do </a:t>
            </a:r>
            <a:r>
              <a:rPr lang="pl-PL" dirty="0" err="1" smtClean="0">
                <a:solidFill>
                  <a:schemeClr val="bg1"/>
                </a:solidFill>
              </a:rPr>
              <a:t>spółkim</a:t>
            </a:r>
            <a:r>
              <a:rPr lang="pl-PL" dirty="0" smtClean="0">
                <a:solidFill>
                  <a:schemeClr val="bg1"/>
                </a:solidFill>
              </a:rPr>
              <a:t>, który wykazuje pewne podobieństwa względem wkładu w spółkach kapitałowych.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Uprawnienia komandytariusza w spółce komandytowej są ograniczone: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Nie ma prawa reprezentowania spółki (za wyjątkiem udzielonego pełnomocnictwa);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Co do zasady nie prowadzi spraw spółki (chyba, że umowa stanowi inaczej)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Status komandytariusza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Rola komandytariusza urzeczywistnia się we wniesieniu wkładu do </a:t>
            </a:r>
            <a:r>
              <a:rPr lang="pl-PL" dirty="0" err="1" smtClean="0">
                <a:solidFill>
                  <a:schemeClr val="bg1"/>
                </a:solidFill>
              </a:rPr>
              <a:t>spółkim</a:t>
            </a:r>
            <a:r>
              <a:rPr lang="pl-PL" dirty="0" smtClean="0">
                <a:solidFill>
                  <a:schemeClr val="bg1"/>
                </a:solidFill>
              </a:rPr>
              <a:t>, który wykazuje pewne podobieństwa względem wkładu w spółkach kapitałowych.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Uprawnienia komandytariusza w spółce komandytowej są ograniczone: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Nie ma prawa reprezentowania spółki (za wyjątkiem udzielonego pełnomocnictwa);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Co do zasady nie prowadzi spraw spółki (chyba, że umowa stanowi inaczej). Uwaga! Nawet jeżeli posiada on prawo prowadzenia spraw spółki to jest ono prawem quasi – osobistym (nie przechodzi na następców prawnych)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Status komandytariusza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W spółce komandytowej występują trzy odrębne pojęcia, istotne dla ustalenia jego statusu w spółce:</a:t>
            </a: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 - suma komandytowa </a:t>
            </a:r>
            <a:r>
              <a:rPr lang="pl-PL" dirty="0" smtClean="0">
                <a:solidFill>
                  <a:srgbClr val="FFFF00"/>
                </a:solidFill>
              </a:rPr>
              <a:t>– istotna dla odpowiedzialności za zobowiązania</a:t>
            </a:r>
          </a:p>
          <a:p>
            <a:pPr>
              <a:buNone/>
            </a:pP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- wkład rzeczywiście wniesiony </a:t>
            </a:r>
            <a:r>
              <a:rPr lang="pl-PL" dirty="0" smtClean="0">
                <a:solidFill>
                  <a:srgbClr val="FFFF00"/>
                </a:solidFill>
              </a:rPr>
              <a:t>– istotny dla odpowiedzialności za zobowiązania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i udziału w zyskach</a:t>
            </a:r>
          </a:p>
          <a:p>
            <a:pPr>
              <a:buNone/>
            </a:pPr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- wkład umówiony </a:t>
            </a:r>
            <a:r>
              <a:rPr lang="pl-PL" dirty="0" smtClean="0">
                <a:solidFill>
                  <a:srgbClr val="FF0000"/>
                </a:solidFill>
              </a:rPr>
              <a:t>– istotny dla udziału w stratach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Suma komandytowa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Suma komandytowa </a:t>
            </a:r>
            <a:r>
              <a:rPr lang="pl-PL" dirty="0" smtClean="0">
                <a:solidFill>
                  <a:schemeClr val="bg1"/>
                </a:solidFill>
              </a:rPr>
              <a:t>jest liczbowo określoną wartością, która wyznacza granicę odpowiedzialności komandytariusza za zobowiązania spółki z jego majątku osobistego.</a:t>
            </a: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W granicach </a:t>
            </a:r>
            <a:r>
              <a:rPr lang="pl-PL" dirty="0" smtClean="0">
                <a:solidFill>
                  <a:srgbClr val="FF0000"/>
                </a:solidFill>
              </a:rPr>
              <a:t>wkładu rzeczywiście wniesionego </a:t>
            </a:r>
            <a:r>
              <a:rPr lang="pl-PL" dirty="0" smtClean="0">
                <a:solidFill>
                  <a:schemeClr val="bg1"/>
                </a:solidFill>
              </a:rPr>
              <a:t>do sp. k. komandytariusz staje się wolny od odpowiedzialności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623</Words>
  <Application>Microsoft Office PowerPoint</Application>
  <PresentationFormat>Pokaz na ekranie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Spółka komandytowa Podstawy prawa handlowego SSA III </vt:lpstr>
      <vt:lpstr>Istota spółki komandytowej</vt:lpstr>
      <vt:lpstr>Istota spółki komandytowej</vt:lpstr>
      <vt:lpstr>Status komplementariusza</vt:lpstr>
      <vt:lpstr>Status komplementariusza</vt:lpstr>
      <vt:lpstr>Status komandytariusza</vt:lpstr>
      <vt:lpstr>Status komandytariusza</vt:lpstr>
      <vt:lpstr>Status komandytariusza</vt:lpstr>
      <vt:lpstr>Suma komandytowa</vt:lpstr>
      <vt:lpstr>Odpowiedzialność komandytariusza wobec osób trzecich</vt:lpstr>
      <vt:lpstr>Udział w zyskach i stratach</vt:lpstr>
      <vt:lpstr>Modele konstrukcji spółki komandytowej</vt:lpstr>
      <vt:lpstr>Konstrukcja spółki z o.o. spółki komandytowej – wzmianka</vt:lpstr>
      <vt:lpstr>Konstrukcja spółki z o.o. spółki komandytowej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Spółka komandytowa Podstawy prawa handlowego SSA III </dc:title>
  <dc:creator>Roberto</dc:creator>
  <cp:lastModifiedBy>Roberto</cp:lastModifiedBy>
  <cp:revision>32</cp:revision>
  <dcterms:created xsi:type="dcterms:W3CDTF">2015-03-23T19:47:03Z</dcterms:created>
  <dcterms:modified xsi:type="dcterms:W3CDTF">2015-03-23T21:06:41Z</dcterms:modified>
</cp:coreProperties>
</file>