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9" r:id="rId29"/>
    <p:sldId id="290" r:id="rId30"/>
    <p:sldId id="297" r:id="rId31"/>
    <p:sldId id="298" r:id="rId32"/>
    <p:sldId id="299" r:id="rId33"/>
    <p:sldId id="300" r:id="rId34"/>
    <p:sldId id="301" r:id="rId35"/>
    <p:sldId id="291" r:id="rId36"/>
    <p:sldId id="292" r:id="rId37"/>
    <p:sldId id="293" r:id="rId38"/>
    <p:sldId id="294" r:id="rId39"/>
    <p:sldId id="295" r:id="rId40"/>
    <p:sldId id="296" r:id="rId41"/>
    <p:sldId id="284" r:id="rId42"/>
    <p:sldId id="285" r:id="rId43"/>
    <p:sldId id="286" r:id="rId44"/>
    <p:sldId id="288" r:id="rId45"/>
    <p:sldId id="287" r:id="rId46"/>
    <p:sldId id="278" r:id="rId4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A2ADDD-8B50-41BB-9021-62E108C7D1E3}" type="datetimeFigureOut">
              <a:rPr lang="pl-PL" smtClean="0"/>
              <a:t>2018-01-04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1EDAAA-DBD6-44E8-BF02-4AC155C917F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2ADDD-8B50-41BB-9021-62E108C7D1E3}" type="datetimeFigureOut">
              <a:rPr lang="pl-PL" smtClean="0"/>
              <a:t>2018-01-04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1EDAAA-DBD6-44E8-BF02-4AC155C917F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2ADDD-8B50-41BB-9021-62E108C7D1E3}" type="datetimeFigureOut">
              <a:rPr lang="pl-PL" smtClean="0"/>
              <a:t>2018-01-04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1EDAAA-DBD6-44E8-BF02-4AC155C917F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2ADDD-8B50-41BB-9021-62E108C7D1E3}" type="datetimeFigureOut">
              <a:rPr lang="pl-PL" smtClean="0"/>
              <a:t>2018-01-04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1EDAAA-DBD6-44E8-BF02-4AC155C917F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2ADDD-8B50-41BB-9021-62E108C7D1E3}" type="datetimeFigureOut">
              <a:rPr lang="pl-PL" smtClean="0"/>
              <a:t>2018-01-04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1EDAAA-DBD6-44E8-BF02-4AC155C917F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2ADDD-8B50-41BB-9021-62E108C7D1E3}" type="datetimeFigureOut">
              <a:rPr lang="pl-PL" smtClean="0"/>
              <a:t>2018-01-04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1EDAAA-DBD6-44E8-BF02-4AC155C917F9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2ADDD-8B50-41BB-9021-62E108C7D1E3}" type="datetimeFigureOut">
              <a:rPr lang="pl-PL" smtClean="0"/>
              <a:t>2018-01-04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1EDAAA-DBD6-44E8-BF02-4AC155C917F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2ADDD-8B50-41BB-9021-62E108C7D1E3}" type="datetimeFigureOut">
              <a:rPr lang="pl-PL" smtClean="0"/>
              <a:t>2018-01-04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1EDAAA-DBD6-44E8-BF02-4AC155C917F9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2ADDD-8B50-41BB-9021-62E108C7D1E3}" type="datetimeFigureOut">
              <a:rPr lang="pl-PL" smtClean="0"/>
              <a:t>2018-01-04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1EDAAA-DBD6-44E8-BF02-4AC155C917F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DA2ADDD-8B50-41BB-9021-62E108C7D1E3}" type="datetimeFigureOut">
              <a:rPr lang="pl-PL" smtClean="0"/>
              <a:t>2018-01-04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1EDAAA-DBD6-44E8-BF02-4AC155C917F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A2ADDD-8B50-41BB-9021-62E108C7D1E3}" type="datetimeFigureOut">
              <a:rPr lang="pl-PL" smtClean="0"/>
              <a:t>2018-01-04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1EDAAA-DBD6-44E8-BF02-4AC155C917F9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DA2ADDD-8B50-41BB-9021-62E108C7D1E3}" type="datetimeFigureOut">
              <a:rPr lang="pl-PL" smtClean="0"/>
              <a:t>2018-01-04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1EDAAA-DBD6-44E8-BF02-4AC155C917F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J%C4%99zyk_angielski" TargetMode="External"/><Relationship Id="rId2" Type="http://schemas.openxmlformats.org/officeDocument/2006/relationships/hyperlink" Target="https://pl.wikipedia.org/wiki/%C5%81aci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Cukrzyca" TargetMode="External"/><Relationship Id="rId5" Type="http://schemas.openxmlformats.org/officeDocument/2006/relationships/hyperlink" Target="https://pl.wikipedia.org/wiki/Trzustka" TargetMode="External"/><Relationship Id="rId4" Type="http://schemas.openxmlformats.org/officeDocument/2006/relationships/hyperlink" Target="https://pl.wikipedia.org/wiki/Choroby_genetyczne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Mukowiscydoza#cite_note-pmid18938114-2" TargetMode="External"/><Relationship Id="rId13" Type="http://schemas.openxmlformats.org/officeDocument/2006/relationships/hyperlink" Target="https://pl.wikipedia.org/wiki/Delecja" TargetMode="External"/><Relationship Id="rId18" Type="http://schemas.openxmlformats.org/officeDocument/2006/relationships/hyperlink" Target="https://pl.wikipedia.org/wiki/Mutacja_nonsensowna" TargetMode="External"/><Relationship Id="rId3" Type="http://schemas.openxmlformats.org/officeDocument/2006/relationships/hyperlink" Target="https://pl.wikipedia.org/wiki/Mukowiscydoza#cite_note-pmid1384328-s951-956-1" TargetMode="External"/><Relationship Id="rId21" Type="http://schemas.openxmlformats.org/officeDocument/2006/relationships/hyperlink" Target="https://pl.wikipedia.org/wiki/Polska" TargetMode="External"/><Relationship Id="rId7" Type="http://schemas.openxmlformats.org/officeDocument/2006/relationships/hyperlink" Target="https://pl.wikipedia.org/wiki/Chromosom_7" TargetMode="External"/><Relationship Id="rId12" Type="http://schemas.openxmlformats.org/officeDocument/2006/relationships/hyperlink" Target="https://pl.wikipedia.org/wiki/Ekson" TargetMode="External"/><Relationship Id="rId17" Type="http://schemas.openxmlformats.org/officeDocument/2006/relationships/hyperlink" Target="https://pl.wikipedia.org/wiki/Sekwencja_aminokwas%C3%B3w" TargetMode="External"/><Relationship Id="rId2" Type="http://schemas.openxmlformats.org/officeDocument/2006/relationships/hyperlink" Target="https://pl.wikipedia.org/wiki/%C5%BBydzi_aszkenazyjscy" TargetMode="External"/><Relationship Id="rId16" Type="http://schemas.openxmlformats.org/officeDocument/2006/relationships/hyperlink" Target="https://pl.wikipedia.org/wiki/Fenyloalanina" TargetMode="External"/><Relationship Id="rId20" Type="http://schemas.openxmlformats.org/officeDocument/2006/relationships/hyperlink" Target="https://pl.wikipedia.org/w/index.php?title=Kana%C5%82_chlorkowy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CFTR" TargetMode="External"/><Relationship Id="rId11" Type="http://schemas.openxmlformats.org/officeDocument/2006/relationships/hyperlink" Target="https://pl.wikipedia.org/wiki/Intron" TargetMode="External"/><Relationship Id="rId5" Type="http://schemas.openxmlformats.org/officeDocument/2006/relationships/hyperlink" Target="https://pl.wikipedia.org/wiki/Gen" TargetMode="External"/><Relationship Id="rId15" Type="http://schemas.openxmlformats.org/officeDocument/2006/relationships/hyperlink" Target="https://pl.wikipedia.org/wiki/Nukleotydy" TargetMode="External"/><Relationship Id="rId10" Type="http://schemas.openxmlformats.org/officeDocument/2006/relationships/hyperlink" Target="https://pl.wikipedia.org/wiki/Insercja" TargetMode="External"/><Relationship Id="rId19" Type="http://schemas.openxmlformats.org/officeDocument/2006/relationships/hyperlink" Target="https://pl.wikipedia.org/wiki/Tryptofan" TargetMode="External"/><Relationship Id="rId4" Type="http://schemas.openxmlformats.org/officeDocument/2006/relationships/hyperlink" Target="https://pl.wikipedia.org/wiki/Mutacja" TargetMode="External"/><Relationship Id="rId9" Type="http://schemas.openxmlformats.org/officeDocument/2006/relationships/hyperlink" Target="https://pl.wikipedia.org/wiki/Mukowiscydoza#cite_note-&#346;N241-3" TargetMode="External"/><Relationship Id="rId14" Type="http://schemas.openxmlformats.org/officeDocument/2006/relationships/hyperlink" Target="https://pl.wikipedia.org/wiki/Mukowiscydoza#cite_note-E_Kerem_et_al_The_relation-4" TargetMode="External"/><Relationship Id="rId22" Type="http://schemas.openxmlformats.org/officeDocument/2006/relationships/hyperlink" Target="https://pl.wikipedia.org/wiki/Mukowiscydoza#cite_note-pmid10798353-s259-268-5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Dziedziczenie_autosomalne_recesywne" TargetMode="External"/><Relationship Id="rId7" Type="http://schemas.openxmlformats.org/officeDocument/2006/relationships/hyperlink" Target="https://pl.wikipedia.org/wiki/Dob%C3%B3r_genetyczny" TargetMode="External"/><Relationship Id="rId2" Type="http://schemas.openxmlformats.org/officeDocument/2006/relationships/hyperlink" Target="https://pl.wikipedia.org/wiki/Alle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Dur_brzuszny" TargetMode="External"/><Relationship Id="rId5" Type="http://schemas.openxmlformats.org/officeDocument/2006/relationships/hyperlink" Target="https://pl.wikipedia.org/wiki/Cholera" TargetMode="External"/><Relationship Id="rId4" Type="http://schemas.openxmlformats.org/officeDocument/2006/relationships/hyperlink" Target="https://pl.wikipedia.org/wiki/Naddominacja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Zarodek" TargetMode="External"/><Relationship Id="rId3" Type="http://schemas.openxmlformats.org/officeDocument/2006/relationships/hyperlink" Target="https://pl.wikipedia.org/wiki/Mutacja" TargetMode="External"/><Relationship Id="rId7" Type="http://schemas.openxmlformats.org/officeDocument/2006/relationships/hyperlink" Target="https://pl.wikipedia.org/wiki/Zap%C5%82odnienie_pozaustrojowe" TargetMode="External"/><Relationship Id="rId2" Type="http://schemas.openxmlformats.org/officeDocument/2006/relationships/hyperlink" Target="https://pl.wikipedia.org/wiki/Diagnostyka_preimplantacyj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Dziedziczenie_autosomalne_recesywne" TargetMode="External"/><Relationship Id="rId5" Type="http://schemas.openxmlformats.org/officeDocument/2006/relationships/hyperlink" Target="https://pl.wikipedia.org/wiki/Dziedziczenie_(biologia)" TargetMode="External"/><Relationship Id="rId4" Type="http://schemas.openxmlformats.org/officeDocument/2006/relationships/hyperlink" Target="https://pl.wikipedia.org/wiki/Zap%C5%82odnienie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pediatria.mp.pl/choroby/genetyka/151740,mukowiscydoza-zwloknienie-torbielowate" TargetMode="External"/><Relationship Id="rId2" Type="http://schemas.openxmlformats.org/officeDocument/2006/relationships/hyperlink" Target="https://pl.wikipedia.org/wiki/Mukowiscydoz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stytucja.pan.pl/images/stories/pliki/wydzialy/wydzial_v/2012/stanowisko_komitetu/stanowisk_kb_nr_2-2012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2700" dirty="0"/>
              <a:t>Stanowisko Komitetu Bioetyki przy Prezydium PAN nr </a:t>
            </a:r>
            <a:br>
              <a:rPr lang="pl-PL" sz="2700" dirty="0"/>
            </a:br>
            <a:r>
              <a:rPr lang="pl-PL" sz="2700" dirty="0"/>
              <a:t>2/2012 </a:t>
            </a:r>
            <a:br>
              <a:rPr lang="pl-PL" sz="2700" dirty="0"/>
            </a:br>
            <a:r>
              <a:rPr lang="pl-PL" sz="2700" dirty="0"/>
              <a:t>z dnia 8 czerwca 2012 r. w sprawie </a:t>
            </a:r>
            <a:r>
              <a:rPr lang="pl-PL" sz="2700" dirty="0" err="1" smtClean="0"/>
              <a:t>preimplantacyjnej</a:t>
            </a:r>
            <a:r>
              <a:rPr lang="pl-PL" sz="2700" dirty="0" smtClean="0"/>
              <a:t> </a:t>
            </a:r>
            <a:r>
              <a:rPr lang="pl-PL" sz="2700" dirty="0"/>
              <a:t>diagnostyki genetycznej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Stanowisko </a:t>
            </a:r>
          </a:p>
          <a:p>
            <a:r>
              <a:rPr lang="pl-PL" dirty="0"/>
              <a:t>KB nr 2/2012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8686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err="1"/>
              <a:t>Preimplantacyjna</a:t>
            </a:r>
            <a:r>
              <a:rPr lang="pl-PL" dirty="0"/>
              <a:t> diagnostyka genetyczna jest </a:t>
            </a:r>
            <a:r>
              <a:rPr lang="pl-PL" dirty="0" smtClean="0"/>
              <a:t>ściśle powiązana </a:t>
            </a:r>
            <a:r>
              <a:rPr lang="pl-PL" dirty="0"/>
              <a:t>z procedura zapłodnienia</a:t>
            </a:r>
          </a:p>
          <a:p>
            <a:r>
              <a:rPr lang="pl-PL" dirty="0"/>
              <a:t>pozaustrojowego. Brak moralnej aprobaty dla metod zapłodnienia </a:t>
            </a:r>
            <a:r>
              <a:rPr lang="pl-PL" i="1" dirty="0"/>
              <a:t>in  vitro </a:t>
            </a:r>
            <a:r>
              <a:rPr lang="pl-PL" dirty="0"/>
              <a:t>z </a:t>
            </a:r>
            <a:r>
              <a:rPr lang="pl-PL" dirty="0" smtClean="0"/>
              <a:t>konieczności</a:t>
            </a:r>
            <a:endParaRPr lang="pl-PL" dirty="0"/>
          </a:p>
          <a:p>
            <a:r>
              <a:rPr lang="pl-PL" dirty="0"/>
              <a:t>oznacza </a:t>
            </a:r>
            <a:r>
              <a:rPr lang="pl-PL" dirty="0" smtClean="0"/>
              <a:t>także </a:t>
            </a:r>
            <a:r>
              <a:rPr lang="pl-PL" dirty="0"/>
              <a:t>sprzeciw wobec tej formy diagnostyki. </a:t>
            </a:r>
            <a:endParaRPr lang="pl-PL" dirty="0" smtClean="0"/>
          </a:p>
          <a:p>
            <a:r>
              <a:rPr lang="pl-PL" dirty="0" smtClean="0"/>
              <a:t>Osoby akceptujące </a:t>
            </a:r>
            <a:r>
              <a:rPr lang="pl-PL" dirty="0"/>
              <a:t>metody </a:t>
            </a:r>
            <a:r>
              <a:rPr lang="pl-PL" dirty="0" smtClean="0"/>
              <a:t>zapłodnie</a:t>
            </a:r>
            <a:r>
              <a:rPr lang="pl-PL" dirty="0"/>
              <a:t>nia </a:t>
            </a:r>
            <a:r>
              <a:rPr lang="pl-PL" i="1" dirty="0"/>
              <a:t>in vitro </a:t>
            </a:r>
            <a:r>
              <a:rPr lang="pl-PL" dirty="0" smtClean="0"/>
              <a:t>zgadzają się </a:t>
            </a:r>
            <a:r>
              <a:rPr lang="pl-PL" dirty="0"/>
              <a:t>co do tego, </a:t>
            </a:r>
            <a:r>
              <a:rPr lang="pl-PL" dirty="0" smtClean="0"/>
              <a:t>a niepłodność </a:t>
            </a:r>
            <a:r>
              <a:rPr lang="pl-PL" dirty="0"/>
              <a:t>jest </a:t>
            </a:r>
            <a:r>
              <a:rPr lang="pl-PL" dirty="0" smtClean="0"/>
              <a:t>chorobą </a:t>
            </a:r>
            <a:r>
              <a:rPr lang="pl-PL" dirty="0"/>
              <a:t>lub </a:t>
            </a:r>
            <a:r>
              <a:rPr lang="pl-PL" dirty="0" smtClean="0"/>
              <a:t>swoistą niepełnosprawnością i nie </a:t>
            </a:r>
            <a:r>
              <a:rPr lang="pl-PL" dirty="0"/>
              <a:t>powinna </a:t>
            </a:r>
            <a:r>
              <a:rPr lang="pl-PL" dirty="0" smtClean="0"/>
              <a:t>być </a:t>
            </a:r>
            <a:r>
              <a:rPr lang="pl-PL" dirty="0"/>
              <a:t>leczona lub </a:t>
            </a:r>
            <a:r>
              <a:rPr lang="pl-PL" dirty="0" smtClean="0"/>
              <a:t>przezwyciężana</a:t>
            </a:r>
            <a:r>
              <a:rPr lang="pl-PL" dirty="0"/>
              <a:t>, a pacjenci maja prawo do </a:t>
            </a:r>
            <a:r>
              <a:rPr lang="pl-PL" dirty="0" smtClean="0"/>
              <a:t>korzystania z </a:t>
            </a:r>
            <a:r>
              <a:rPr lang="pl-PL" dirty="0"/>
              <a:t>najnowszych </a:t>
            </a:r>
            <a:r>
              <a:rPr lang="pl-PL" dirty="0" smtClean="0"/>
              <a:t>osiągnieć </a:t>
            </a:r>
            <a:r>
              <a:rPr lang="pl-PL" dirty="0"/>
              <a:t>medycyny.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0195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Zwolennicy zapłodnienia pozaustrojowego</a:t>
            </a:r>
          </a:p>
          <a:p>
            <a:r>
              <a:rPr lang="pl-PL" dirty="0" smtClean="0"/>
              <a:t>różnią się </a:t>
            </a:r>
            <a:r>
              <a:rPr lang="pl-PL" dirty="0"/>
              <a:t>jednak w swoich opiniach na temat odpowiedzialnego rodzicielstwa. Niektórzy</a:t>
            </a:r>
          </a:p>
          <a:p>
            <a:r>
              <a:rPr lang="pl-PL" dirty="0" smtClean="0"/>
              <a:t>stoją </a:t>
            </a:r>
            <a:r>
              <a:rPr lang="pl-PL" dirty="0"/>
              <a:t>na stanowisku, </a:t>
            </a:r>
            <a:r>
              <a:rPr lang="pl-PL" dirty="0" smtClean="0"/>
              <a:t>a </a:t>
            </a:r>
            <a:r>
              <a:rPr lang="pl-PL" dirty="0"/>
              <a:t>rodzice, w </a:t>
            </a:r>
            <a:r>
              <a:rPr lang="pl-PL" dirty="0" smtClean="0"/>
              <a:t>szczególności obciążeni </a:t>
            </a:r>
            <a:r>
              <a:rPr lang="pl-PL" dirty="0"/>
              <a:t>genetycznie, </a:t>
            </a:r>
            <a:r>
              <a:rPr lang="pl-PL" dirty="0" smtClean="0"/>
              <a:t>mają </a:t>
            </a:r>
            <a:r>
              <a:rPr lang="pl-PL" dirty="0"/>
              <a:t>prawo</a:t>
            </a:r>
          </a:p>
          <a:p>
            <a:r>
              <a:rPr lang="pl-PL" dirty="0"/>
              <a:t>do </a:t>
            </a:r>
            <a:r>
              <a:rPr lang="pl-PL" dirty="0" smtClean="0"/>
              <a:t>świadomego podjęcia </a:t>
            </a:r>
            <a:r>
              <a:rPr lang="pl-PL" dirty="0"/>
              <a:t>decyzji o </a:t>
            </a:r>
            <a:r>
              <a:rPr lang="pl-PL" dirty="0" smtClean="0"/>
              <a:t>zapobieganiu przyjściu </a:t>
            </a:r>
            <a:r>
              <a:rPr lang="pl-PL" dirty="0"/>
              <a:t>na </a:t>
            </a:r>
            <a:r>
              <a:rPr lang="pl-PL" dirty="0" smtClean="0"/>
              <a:t>świat ciężko </a:t>
            </a:r>
            <a:r>
              <a:rPr lang="pl-PL" dirty="0"/>
              <a:t>chorego dziecka.</a:t>
            </a:r>
          </a:p>
          <a:p>
            <a:r>
              <a:rPr lang="pl-PL" dirty="0" smtClean="0"/>
              <a:t>Argumentują także, </a:t>
            </a:r>
            <a:r>
              <a:rPr lang="pl-PL" dirty="0"/>
              <a:t>i zakaz stosowania diagnostyki </a:t>
            </a:r>
            <a:r>
              <a:rPr lang="pl-PL" dirty="0" err="1"/>
              <a:t>preimplantacyjnej</a:t>
            </a:r>
            <a:r>
              <a:rPr lang="pl-PL" dirty="0"/>
              <a:t> stanowi </a:t>
            </a:r>
            <a:r>
              <a:rPr lang="pl-PL" dirty="0" smtClean="0"/>
              <a:t>zagrożenie</a:t>
            </a:r>
            <a:endParaRPr lang="pl-PL" dirty="0"/>
          </a:p>
          <a:p>
            <a:r>
              <a:rPr lang="pl-PL" dirty="0"/>
              <a:t>dla zdrowia fizycznego i psychicznego kobiety, </a:t>
            </a:r>
            <a:r>
              <a:rPr lang="pl-PL" dirty="0" smtClean="0"/>
              <a:t>ponieważ </a:t>
            </a:r>
            <a:r>
              <a:rPr lang="pl-PL" dirty="0"/>
              <a:t>zmniejsza </a:t>
            </a:r>
            <a:r>
              <a:rPr lang="pl-PL" dirty="0" smtClean="0"/>
              <a:t>skuteczność </a:t>
            </a:r>
            <a:r>
              <a:rPr lang="pl-PL" dirty="0"/>
              <a:t>procedury</a:t>
            </a:r>
          </a:p>
          <a:p>
            <a:r>
              <a:rPr lang="pl-PL" dirty="0"/>
              <a:t>zapłodnienia pozaustrojowego (zmniejsza szanse na </a:t>
            </a:r>
            <a:r>
              <a:rPr lang="pl-PL" dirty="0" smtClean="0"/>
              <a:t>zajście </a:t>
            </a:r>
            <a:r>
              <a:rPr lang="pl-PL" dirty="0"/>
              <a:t>w </a:t>
            </a:r>
            <a:r>
              <a:rPr lang="pl-PL" dirty="0" smtClean="0"/>
              <a:t>ciążę </a:t>
            </a:r>
            <a:r>
              <a:rPr lang="pl-PL" dirty="0"/>
              <a:t>i </a:t>
            </a:r>
            <a:r>
              <a:rPr lang="pl-PL" dirty="0" smtClean="0"/>
              <a:t>zwiększa </a:t>
            </a:r>
            <a:r>
              <a:rPr lang="pl-PL" dirty="0"/>
              <a:t>ryzyko poronienia),</a:t>
            </a:r>
          </a:p>
          <a:p>
            <a:r>
              <a:rPr lang="pl-PL" dirty="0"/>
              <a:t>a </a:t>
            </a:r>
            <a:r>
              <a:rPr lang="pl-PL" dirty="0" smtClean="0"/>
              <a:t>także zwiększa </a:t>
            </a:r>
            <a:r>
              <a:rPr lang="pl-PL" dirty="0"/>
              <a:t>koszty i </a:t>
            </a:r>
            <a:r>
              <a:rPr lang="pl-PL" dirty="0" smtClean="0"/>
              <a:t>wydłuża </a:t>
            </a:r>
            <a:r>
              <a:rPr lang="pl-PL" dirty="0"/>
              <a:t>proces tego leczenia.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0277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Przeciwnicy PGD </a:t>
            </a:r>
            <a:r>
              <a:rPr lang="pl-PL" dirty="0" err="1"/>
              <a:t>uwaaja</a:t>
            </a:r>
            <a:endParaRPr lang="pl-PL" dirty="0"/>
          </a:p>
          <a:p>
            <a:r>
              <a:rPr lang="pl-PL" dirty="0"/>
              <a:t>natomiast, e istota rodzicielstwa jest </a:t>
            </a:r>
            <a:r>
              <a:rPr lang="pl-PL" dirty="0" err="1"/>
              <a:t>bezwzgledny</a:t>
            </a:r>
            <a:r>
              <a:rPr lang="pl-PL" dirty="0"/>
              <a:t> </a:t>
            </a:r>
            <a:r>
              <a:rPr lang="pl-PL" dirty="0" err="1"/>
              <a:t>obowiazek</a:t>
            </a:r>
            <a:r>
              <a:rPr lang="pl-PL" dirty="0"/>
              <a:t> urodzenia </a:t>
            </a:r>
            <a:r>
              <a:rPr lang="pl-PL" dirty="0" err="1"/>
              <a:t>kadego</a:t>
            </a:r>
            <a:r>
              <a:rPr lang="pl-PL" dirty="0"/>
              <a:t> dziecka i</a:t>
            </a:r>
          </a:p>
          <a:p>
            <a:r>
              <a:rPr lang="pl-PL" dirty="0"/>
              <a:t>nie ma przy tym znaczenia, czy zostało on powołane do </a:t>
            </a:r>
            <a:r>
              <a:rPr lang="pl-PL" dirty="0" err="1"/>
              <a:t>ycia</a:t>
            </a:r>
            <a:r>
              <a:rPr lang="pl-PL" dirty="0"/>
              <a:t> w sposób naturalny czy </a:t>
            </a:r>
            <a:r>
              <a:rPr lang="pl-PL" i="1" dirty="0"/>
              <a:t>in vi-</a:t>
            </a:r>
          </a:p>
          <a:p>
            <a:r>
              <a:rPr lang="pl-PL" i="1" dirty="0" err="1"/>
              <a:t>tro</a:t>
            </a:r>
            <a:r>
              <a:rPr lang="pl-PL" dirty="0"/>
              <a:t>. Sadza te, e odpowiedzialne rodzicielstwo przejawia </a:t>
            </a:r>
            <a:r>
              <a:rPr lang="pl-PL" dirty="0" err="1"/>
              <a:t>sie</a:t>
            </a:r>
            <a:r>
              <a:rPr lang="pl-PL" dirty="0"/>
              <a:t> w </a:t>
            </a:r>
            <a:r>
              <a:rPr lang="pl-PL" dirty="0" err="1"/>
              <a:t>gotowosci</a:t>
            </a:r>
            <a:r>
              <a:rPr lang="pl-PL" dirty="0"/>
              <a:t> na </a:t>
            </a:r>
            <a:r>
              <a:rPr lang="pl-PL" dirty="0" err="1"/>
              <a:t>przyjecie</a:t>
            </a:r>
            <a:r>
              <a:rPr lang="pl-PL" dirty="0"/>
              <a:t> ka-</a:t>
            </a:r>
          </a:p>
          <a:p>
            <a:r>
              <a:rPr lang="pl-PL" dirty="0" err="1"/>
              <a:t>dego</a:t>
            </a:r>
            <a:r>
              <a:rPr lang="pl-PL" dirty="0"/>
              <a:t> dziecka, bez </a:t>
            </a:r>
            <a:r>
              <a:rPr lang="pl-PL" dirty="0" err="1"/>
              <a:t>wzgledu</a:t>
            </a:r>
            <a:r>
              <a:rPr lang="pl-PL" dirty="0"/>
              <a:t> na jego stan zdrowia i e rodzice nie maja </a:t>
            </a:r>
            <a:r>
              <a:rPr lang="pl-PL" dirty="0" err="1"/>
              <a:t>adnego</a:t>
            </a:r>
            <a:r>
              <a:rPr lang="pl-PL" dirty="0"/>
              <a:t> prawa, aby</a:t>
            </a:r>
          </a:p>
          <a:p>
            <a:r>
              <a:rPr lang="pl-PL" dirty="0" err="1"/>
              <a:t>decydowac</a:t>
            </a:r>
            <a:r>
              <a:rPr lang="pl-PL" dirty="0"/>
              <a:t> o tym, kogo </a:t>
            </a:r>
            <a:r>
              <a:rPr lang="pl-PL" dirty="0" err="1"/>
              <a:t>powołaja</a:t>
            </a:r>
            <a:r>
              <a:rPr lang="pl-PL" dirty="0"/>
              <a:t> do istnienia, a uzurpowanie sobie prawa do zdrowego potomstwa</a:t>
            </a:r>
          </a:p>
          <a:p>
            <a:r>
              <a:rPr lang="pl-PL" dirty="0"/>
              <a:t>jest sprzeczne z istota rodzicielstwa, prowadzi do instrumentalizacji istot ludzkich,</a:t>
            </a:r>
          </a:p>
          <a:p>
            <a:r>
              <a:rPr lang="pl-PL" dirty="0"/>
              <a:t>narusza ich </a:t>
            </a:r>
            <a:r>
              <a:rPr lang="pl-PL" dirty="0" err="1"/>
              <a:t>godnosc</a:t>
            </a:r>
            <a:r>
              <a:rPr lang="pl-PL" dirty="0"/>
              <a:t> oraz </a:t>
            </a:r>
            <a:r>
              <a:rPr lang="pl-PL" dirty="0" err="1"/>
              <a:t>integralnosc</a:t>
            </a:r>
            <a:r>
              <a:rPr lang="pl-PL" dirty="0"/>
              <a:t>, a </a:t>
            </a:r>
            <a:r>
              <a:rPr lang="pl-PL" dirty="0" err="1"/>
              <a:t>take</a:t>
            </a:r>
            <a:r>
              <a:rPr lang="pl-PL" dirty="0"/>
              <a:t> dyskryminuje osoby chore i niepełnosprawne.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9166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 smtClean="0"/>
              <a:t>Preimplantacyjną</a:t>
            </a:r>
            <a:r>
              <a:rPr lang="pl-PL" dirty="0" smtClean="0"/>
              <a:t> diagnostykę genetyczną </a:t>
            </a:r>
            <a:r>
              <a:rPr lang="pl-PL" dirty="0"/>
              <a:t>stosuje </a:t>
            </a:r>
            <a:r>
              <a:rPr lang="pl-PL" dirty="0" smtClean="0"/>
              <a:t>się </a:t>
            </a:r>
            <a:r>
              <a:rPr lang="pl-PL" dirty="0"/>
              <a:t>w celu wykluczenia z procedury </a:t>
            </a:r>
            <a:r>
              <a:rPr lang="pl-PL" dirty="0" smtClean="0"/>
              <a:t>prokreacyjnej tych </a:t>
            </a:r>
            <a:r>
              <a:rPr lang="pl-PL" dirty="0"/>
              <a:t>gamet i zarodków, u których rozpoznano patologiczne mutacje </a:t>
            </a:r>
            <a:r>
              <a:rPr lang="pl-PL" dirty="0" smtClean="0"/>
              <a:t>genetyczne, które spowodują ciężką chorobę </a:t>
            </a:r>
            <a:r>
              <a:rPr lang="pl-PL" dirty="0"/>
              <a:t>dziecka.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przypadku diagnostyki dokonywanej na </a:t>
            </a:r>
            <a:r>
              <a:rPr lang="pl-PL" dirty="0" smtClean="0"/>
              <a:t>embrionach, ocena </a:t>
            </a:r>
            <a:r>
              <a:rPr lang="pl-PL" dirty="0"/>
              <a:t>moralna tej procedury </a:t>
            </a:r>
            <a:r>
              <a:rPr lang="pl-PL" dirty="0" smtClean="0"/>
              <a:t>zależy </a:t>
            </a:r>
            <a:r>
              <a:rPr lang="pl-PL" dirty="0"/>
              <a:t>zatem od stanowiska w sprawie statusu </a:t>
            </a:r>
            <a:r>
              <a:rPr lang="pl-PL" dirty="0" smtClean="0"/>
              <a:t>moralnego najwcześniejszych </a:t>
            </a:r>
            <a:r>
              <a:rPr lang="pl-PL" dirty="0"/>
              <a:t>form ludzkiego </a:t>
            </a:r>
            <a:r>
              <a:rPr lang="pl-PL" dirty="0" smtClean="0"/>
              <a:t>życia</a:t>
            </a:r>
            <a:r>
              <a:rPr lang="pl-PL" dirty="0"/>
              <a:t>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87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/>
              <a:t>W kwestii ontycznego statusu ludzkich zarodków (embrionów) </a:t>
            </a:r>
            <a:r>
              <a:rPr lang="pl-PL" dirty="0" smtClean="0"/>
              <a:t>możliwe są </a:t>
            </a:r>
            <a:r>
              <a:rPr lang="pl-PL" dirty="0"/>
              <a:t>dwa </a:t>
            </a:r>
            <a:r>
              <a:rPr lang="pl-PL" dirty="0" smtClean="0"/>
              <a:t>zasadniczo odmienne poglądy</a:t>
            </a:r>
            <a:r>
              <a:rPr lang="pl-PL" dirty="0"/>
              <a:t>. Zgodnie z pierwszym, </a:t>
            </a:r>
            <a:r>
              <a:rPr lang="pl-PL" dirty="0" smtClean="0"/>
              <a:t>każdy </a:t>
            </a:r>
            <a:r>
              <a:rPr lang="pl-PL" dirty="0"/>
              <a:t>zarodek ludzki od momentu </a:t>
            </a:r>
            <a:r>
              <a:rPr lang="pl-PL" dirty="0" smtClean="0"/>
              <a:t>zapłodnienia jest </a:t>
            </a:r>
            <a:r>
              <a:rPr lang="pl-PL" dirty="0"/>
              <a:t>nowym człowiekiem (organizmem ludzkim), i </a:t>
            </a:r>
            <a:r>
              <a:rPr lang="pl-PL" dirty="0" smtClean="0"/>
              <a:t>choć </a:t>
            </a:r>
            <a:r>
              <a:rPr lang="pl-PL" dirty="0"/>
              <a:t>nie jest on w pełni organicznie </a:t>
            </a:r>
            <a:r>
              <a:rPr lang="pl-PL" dirty="0" smtClean="0"/>
              <a:t>rozwinięty, jest </a:t>
            </a:r>
            <a:r>
              <a:rPr lang="pl-PL" dirty="0"/>
              <a:t>jednak zdolny do dalszego stopniowego przekształcenia </a:t>
            </a:r>
            <a:r>
              <a:rPr lang="pl-PL" dirty="0" smtClean="0"/>
              <a:t>się </a:t>
            </a:r>
            <a:r>
              <a:rPr lang="pl-PL" dirty="0"/>
              <a:t>w dojrzałego </a:t>
            </a:r>
            <a:r>
              <a:rPr lang="pl-PL" dirty="0" smtClean="0"/>
              <a:t>osobnika gatunku</a:t>
            </a:r>
            <a:r>
              <a:rPr lang="pl-PL" i="1" dirty="0" smtClean="0"/>
              <a:t> </a:t>
            </a:r>
            <a:r>
              <a:rPr lang="pl-PL" i="1" dirty="0"/>
              <a:t>Homo sapiens. </a:t>
            </a:r>
            <a:r>
              <a:rPr lang="pl-PL" dirty="0"/>
              <a:t>Zgodnie </a:t>
            </a:r>
            <a:r>
              <a:rPr lang="pl-PL" dirty="0" smtClean="0"/>
              <a:t>zaś </a:t>
            </a:r>
            <a:r>
              <a:rPr lang="pl-PL" dirty="0"/>
              <a:t>z drugim </a:t>
            </a:r>
            <a:r>
              <a:rPr lang="pl-PL" dirty="0" smtClean="0"/>
              <a:t>poglądem</a:t>
            </a:r>
            <a:r>
              <a:rPr lang="pl-PL" dirty="0"/>
              <a:t>, ludzki organizm powstaje </a:t>
            </a:r>
            <a:r>
              <a:rPr lang="pl-PL" dirty="0" smtClean="0"/>
              <a:t>dopiero jakiś </a:t>
            </a:r>
            <a:r>
              <a:rPr lang="pl-PL" dirty="0"/>
              <a:t>czas po zapłodnieniu. W pierwszych dniach rozwoju embrion jest tylko </a:t>
            </a:r>
            <a:r>
              <a:rPr lang="pl-PL" dirty="0" smtClean="0"/>
              <a:t>aglomeratem niezróżnicowanych </a:t>
            </a:r>
            <a:r>
              <a:rPr lang="pl-PL" dirty="0"/>
              <a:t>i wzajemnie niezalenych komórek, z których tylko niektóre </a:t>
            </a:r>
            <a:r>
              <a:rPr lang="pl-PL" dirty="0" smtClean="0"/>
              <a:t>przekształca się </a:t>
            </a:r>
            <a:r>
              <a:rPr lang="pl-PL" dirty="0"/>
              <a:t>w embrion </a:t>
            </a:r>
            <a:r>
              <a:rPr lang="pl-PL" dirty="0" smtClean="0"/>
              <a:t>właściwy</a:t>
            </a:r>
            <a:r>
              <a:rPr lang="pl-PL" dirty="0"/>
              <a:t>, a </a:t>
            </a:r>
            <a:r>
              <a:rPr lang="pl-PL" dirty="0" smtClean="0"/>
              <a:t>następnie </a:t>
            </a:r>
            <a:r>
              <a:rPr lang="pl-PL" dirty="0"/>
              <a:t>w płód i dziecko. Inne natomiast </a:t>
            </a:r>
            <a:r>
              <a:rPr lang="pl-PL" dirty="0" smtClean="0"/>
              <a:t>dadzą początek strukturom </a:t>
            </a:r>
            <a:r>
              <a:rPr lang="pl-PL" dirty="0"/>
              <a:t>pomocniczym (</a:t>
            </a:r>
            <a:r>
              <a:rPr lang="pl-PL" dirty="0" smtClean="0"/>
              <a:t>łożysku</a:t>
            </a:r>
            <a:r>
              <a:rPr lang="pl-PL" dirty="0"/>
              <a:t>, błonom płodowym, itd.), </a:t>
            </a:r>
            <a:r>
              <a:rPr lang="pl-PL" dirty="0" smtClean="0"/>
              <a:t>niezbędnym </a:t>
            </a:r>
            <a:r>
              <a:rPr lang="pl-PL" dirty="0"/>
              <a:t>do </a:t>
            </a:r>
            <a:r>
              <a:rPr lang="pl-PL" dirty="0" smtClean="0"/>
              <a:t>potrzymania rozwoju </a:t>
            </a:r>
            <a:r>
              <a:rPr lang="pl-PL" dirty="0"/>
              <a:t>prenatalnego embrionu </a:t>
            </a:r>
            <a:r>
              <a:rPr lang="pl-PL" dirty="0" smtClean="0"/>
              <a:t>właściwego </a:t>
            </a:r>
            <a:r>
              <a:rPr lang="pl-PL" dirty="0"/>
              <a:t>i płodu. </a:t>
            </a:r>
            <a:endParaRPr lang="pl-PL" dirty="0" smtClean="0"/>
          </a:p>
          <a:p>
            <a:r>
              <a:rPr lang="pl-PL" dirty="0" smtClean="0"/>
              <a:t>Z </a:t>
            </a:r>
            <a:r>
              <a:rPr lang="pl-PL" dirty="0"/>
              <a:t>jeszcze innych komórek </a:t>
            </a:r>
            <a:r>
              <a:rPr lang="pl-PL" dirty="0" smtClean="0"/>
              <a:t>może rozwinąć się </a:t>
            </a:r>
            <a:r>
              <a:rPr lang="pl-PL" dirty="0"/>
              <a:t>tkanka nowotworowa – </a:t>
            </a:r>
            <a:r>
              <a:rPr lang="pl-PL" dirty="0" smtClean="0"/>
              <a:t>zaśniad </a:t>
            </a:r>
            <a:r>
              <a:rPr lang="pl-PL" dirty="0"/>
              <a:t>groniasty. Jest natomiast sprawa dyskusyjna </a:t>
            </a:r>
            <a:r>
              <a:rPr lang="pl-PL" dirty="0" smtClean="0"/>
              <a:t>z racji </a:t>
            </a:r>
            <a:r>
              <a:rPr lang="pl-PL" dirty="0"/>
              <a:t>braku jednoznacznej zgody w kwestii definicji organizmu, czy wczesny zarodek </a:t>
            </a:r>
            <a:r>
              <a:rPr lang="pl-PL" dirty="0" smtClean="0"/>
              <a:t>ludzki spełnia </a:t>
            </a:r>
            <a:r>
              <a:rPr lang="pl-PL" dirty="0"/>
              <a:t>wszystkie kryteria swoiste dla organizmu.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0502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Spór o status moralny ludzkich zarodków jest logicznie </a:t>
            </a:r>
            <a:r>
              <a:rPr lang="pl-PL" dirty="0" smtClean="0"/>
              <a:t>niezależny </a:t>
            </a:r>
            <a:r>
              <a:rPr lang="pl-PL" dirty="0"/>
              <a:t>od sporu o ich status ontyczny.</a:t>
            </a:r>
          </a:p>
          <a:p>
            <a:r>
              <a:rPr lang="pl-PL" dirty="0"/>
              <a:t>Znaczy to, e stanowisko w sporze o to, </a:t>
            </a:r>
            <a:r>
              <a:rPr lang="pl-PL" i="1" dirty="0"/>
              <a:t>czym jest ludzki zarodek, </a:t>
            </a:r>
            <a:r>
              <a:rPr lang="pl-PL" dirty="0"/>
              <a:t>samo przez </a:t>
            </a:r>
            <a:r>
              <a:rPr lang="pl-PL" dirty="0" smtClean="0"/>
              <a:t>się, tj. bez wprowadzenia </a:t>
            </a:r>
            <a:r>
              <a:rPr lang="pl-PL" dirty="0"/>
              <a:t>dodatkowej przesłanki </a:t>
            </a:r>
            <a:r>
              <a:rPr lang="pl-PL" dirty="0" smtClean="0"/>
              <a:t>wartościującej </a:t>
            </a:r>
            <a:r>
              <a:rPr lang="pl-PL" dirty="0"/>
              <a:t>o charakterze moralnym, nie </a:t>
            </a:r>
            <a:r>
              <a:rPr lang="pl-PL" dirty="0" smtClean="0"/>
              <a:t>przesądza jednoznacznie </a:t>
            </a:r>
            <a:r>
              <a:rPr lang="pl-PL" dirty="0"/>
              <a:t>o tym, </a:t>
            </a:r>
            <a:r>
              <a:rPr lang="pl-PL" i="1" dirty="0"/>
              <a:t>jak </a:t>
            </a:r>
            <a:r>
              <a:rPr lang="pl-PL" i="1" dirty="0" smtClean="0"/>
              <a:t>powinni</a:t>
            </a:r>
            <a:r>
              <a:rPr lang="pl-PL" dirty="0" smtClean="0"/>
              <a:t>ś</a:t>
            </a:r>
            <a:r>
              <a:rPr lang="pl-PL" i="1" dirty="0" smtClean="0"/>
              <a:t>my </a:t>
            </a:r>
            <a:r>
              <a:rPr lang="pl-PL" i="1" dirty="0"/>
              <a:t>go  </a:t>
            </a:r>
            <a:r>
              <a:rPr lang="pl-PL" i="1" dirty="0" smtClean="0"/>
              <a:t>traktować. </a:t>
            </a:r>
          </a:p>
          <a:p>
            <a:r>
              <a:rPr lang="pl-PL" dirty="0" smtClean="0"/>
              <a:t>Ze </a:t>
            </a:r>
            <a:r>
              <a:rPr lang="pl-PL" dirty="0"/>
              <a:t>stwierdzenia, </a:t>
            </a:r>
            <a:r>
              <a:rPr lang="pl-PL" dirty="0" smtClean="0"/>
              <a:t>że </a:t>
            </a:r>
            <a:r>
              <a:rPr lang="pl-PL" dirty="0"/>
              <a:t>zarodek </a:t>
            </a:r>
            <a:r>
              <a:rPr lang="pl-PL" dirty="0" smtClean="0"/>
              <a:t>jest organizmem należącym </a:t>
            </a:r>
            <a:r>
              <a:rPr lang="pl-PL" dirty="0"/>
              <a:t>do gatunku </a:t>
            </a:r>
            <a:r>
              <a:rPr lang="pl-PL" i="1" dirty="0"/>
              <a:t>Homo  sapiens</a:t>
            </a:r>
            <a:r>
              <a:rPr lang="pl-PL" dirty="0"/>
              <a:t>, nie wynika logicznie ocena, </a:t>
            </a:r>
            <a:r>
              <a:rPr lang="pl-PL" dirty="0" smtClean="0"/>
              <a:t>że unicestwienie zarodka </a:t>
            </a:r>
            <a:r>
              <a:rPr lang="pl-PL" dirty="0"/>
              <a:t>jest moralnie dopuszczalne ani te ocena, e jest to działanie moralnie naganne.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22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Możliwe są różne </a:t>
            </a:r>
            <a:r>
              <a:rPr lang="pl-PL" dirty="0"/>
              <a:t>stanowiska w kwestii statusu moralnego zarodka. Niektórzy </a:t>
            </a:r>
            <a:r>
              <a:rPr lang="pl-PL" dirty="0" smtClean="0"/>
              <a:t>filozofowie twierdzą, że </a:t>
            </a:r>
            <a:r>
              <a:rPr lang="pl-PL" dirty="0"/>
              <a:t>ż</a:t>
            </a:r>
            <a:r>
              <a:rPr lang="pl-PL" dirty="0" smtClean="0"/>
              <a:t>ycie </a:t>
            </a:r>
            <a:r>
              <a:rPr lang="pl-PL" dirty="0"/>
              <a:t>biologiczne </a:t>
            </a:r>
            <a:r>
              <a:rPr lang="pl-PL" dirty="0" smtClean="0"/>
              <a:t>każdej </a:t>
            </a:r>
            <a:r>
              <a:rPr lang="pl-PL" dirty="0"/>
              <a:t>istoty ludzkiej ma </a:t>
            </a:r>
            <a:r>
              <a:rPr lang="pl-PL" dirty="0" smtClean="0"/>
              <a:t>wartość wewnętrzną </a:t>
            </a:r>
            <a:r>
              <a:rPr lang="pl-PL" dirty="0"/>
              <a:t>i od </a:t>
            </a:r>
            <a:r>
              <a:rPr lang="pl-PL" dirty="0" smtClean="0"/>
              <a:t>momentu zaistnienia </a:t>
            </a:r>
            <a:r>
              <a:rPr lang="pl-PL" dirty="0"/>
              <a:t>zasługuje na bezwarunkowy szacunek i </a:t>
            </a:r>
            <a:r>
              <a:rPr lang="pl-PL" dirty="0" smtClean="0"/>
              <a:t>ochronę. </a:t>
            </a:r>
            <a:r>
              <a:rPr lang="pl-PL" dirty="0"/>
              <a:t>Inni </a:t>
            </a:r>
            <a:r>
              <a:rPr lang="pl-PL" dirty="0" smtClean="0"/>
              <a:t>sądzą, że </a:t>
            </a:r>
            <a:r>
              <a:rPr lang="pl-PL" dirty="0"/>
              <a:t>o </a:t>
            </a:r>
            <a:r>
              <a:rPr lang="pl-PL" dirty="0" smtClean="0"/>
              <a:t>wartości życia</a:t>
            </a:r>
            <a:endParaRPr lang="pl-PL" dirty="0"/>
          </a:p>
          <a:p>
            <a:r>
              <a:rPr lang="pl-PL" dirty="0"/>
              <a:t>człowieka decyduje </a:t>
            </a:r>
            <a:r>
              <a:rPr lang="pl-PL" dirty="0" err="1"/>
              <a:t>zdolnosc</a:t>
            </a:r>
            <a:r>
              <a:rPr lang="pl-PL" dirty="0"/>
              <a:t> do </a:t>
            </a:r>
            <a:r>
              <a:rPr lang="pl-PL" dirty="0" smtClean="0"/>
              <a:t>życia </a:t>
            </a:r>
            <a:r>
              <a:rPr lang="pl-PL" dirty="0"/>
              <a:t>osobowego, w </a:t>
            </a:r>
            <a:r>
              <a:rPr lang="pl-PL" dirty="0" err="1"/>
              <a:t>szczególnosci</a:t>
            </a:r>
            <a:r>
              <a:rPr lang="pl-PL" dirty="0"/>
              <a:t> </a:t>
            </a:r>
            <a:r>
              <a:rPr lang="pl-PL" dirty="0" err="1"/>
              <a:t>zdolnosc</a:t>
            </a:r>
            <a:r>
              <a:rPr lang="pl-PL" dirty="0"/>
              <a:t> do </a:t>
            </a:r>
            <a:r>
              <a:rPr lang="pl-PL" dirty="0" err="1" smtClean="0"/>
              <a:t>swiadomego</a:t>
            </a:r>
            <a:r>
              <a:rPr lang="pl-PL" dirty="0" smtClean="0"/>
              <a:t> pragnienia </a:t>
            </a:r>
            <a:r>
              <a:rPr lang="pl-PL" dirty="0"/>
              <a:t>jego kontynuacji. Tylko istotom </a:t>
            </a:r>
            <a:r>
              <a:rPr lang="pl-PL" dirty="0" err="1"/>
              <a:t>swiadomym</a:t>
            </a:r>
            <a:r>
              <a:rPr lang="pl-PL" dirty="0"/>
              <a:t> samych siebie </a:t>
            </a:r>
            <a:r>
              <a:rPr lang="pl-PL" dirty="0" smtClean="0"/>
              <a:t>może </a:t>
            </a:r>
            <a:r>
              <a:rPr lang="pl-PL" dirty="0" err="1" smtClean="0"/>
              <a:t>zależec</a:t>
            </a:r>
            <a:r>
              <a:rPr lang="pl-PL" dirty="0" smtClean="0"/>
              <a:t> na dalszym </a:t>
            </a:r>
            <a:r>
              <a:rPr lang="pl-PL" dirty="0"/>
              <a:t>istnieniu i tylko dla takich istot </a:t>
            </a:r>
            <a:r>
              <a:rPr lang="pl-PL" dirty="0" err="1"/>
              <a:t>smierc</a:t>
            </a:r>
            <a:r>
              <a:rPr lang="pl-PL" dirty="0"/>
              <a:t> </a:t>
            </a:r>
            <a:r>
              <a:rPr lang="pl-PL" dirty="0" err="1"/>
              <a:t>moe</a:t>
            </a:r>
            <a:r>
              <a:rPr lang="pl-PL" dirty="0"/>
              <a:t> </a:t>
            </a:r>
            <a:r>
              <a:rPr lang="pl-PL" dirty="0" err="1"/>
              <a:t>byc</a:t>
            </a:r>
            <a:r>
              <a:rPr lang="pl-PL" dirty="0"/>
              <a:t> </a:t>
            </a:r>
            <a:r>
              <a:rPr lang="pl-PL" dirty="0" err="1"/>
              <a:t>czyms</a:t>
            </a:r>
            <a:r>
              <a:rPr lang="pl-PL" dirty="0"/>
              <a:t> złym. </a:t>
            </a:r>
            <a:endParaRPr lang="pl-PL" dirty="0" smtClean="0"/>
          </a:p>
          <a:p>
            <a:r>
              <a:rPr lang="pl-PL" dirty="0" smtClean="0"/>
              <a:t>Skoro </a:t>
            </a:r>
            <a:r>
              <a:rPr lang="pl-PL" dirty="0"/>
              <a:t>zarodek </a:t>
            </a:r>
            <a:r>
              <a:rPr lang="pl-PL" dirty="0" smtClean="0"/>
              <a:t>nie ma </a:t>
            </a:r>
            <a:r>
              <a:rPr lang="pl-PL" dirty="0" err="1"/>
              <a:t>swiadomosci</a:t>
            </a:r>
            <a:r>
              <a:rPr lang="pl-PL" dirty="0"/>
              <a:t>, to na niczym nie </a:t>
            </a:r>
            <a:r>
              <a:rPr lang="pl-PL" dirty="0" smtClean="0"/>
              <a:t>może </a:t>
            </a:r>
            <a:r>
              <a:rPr lang="pl-PL" dirty="0"/>
              <a:t>mu </a:t>
            </a:r>
            <a:r>
              <a:rPr lang="pl-PL" dirty="0" err="1" smtClean="0"/>
              <a:t>zależec</a:t>
            </a:r>
            <a:r>
              <a:rPr lang="pl-PL" dirty="0"/>
              <a:t>, nie ma on </a:t>
            </a:r>
            <a:r>
              <a:rPr lang="pl-PL" dirty="0" smtClean="0"/>
              <a:t>żadnych </a:t>
            </a:r>
            <a:r>
              <a:rPr lang="pl-PL" dirty="0" err="1"/>
              <a:t>pragnien</a:t>
            </a:r>
            <a:r>
              <a:rPr lang="pl-PL" dirty="0"/>
              <a:t>, </a:t>
            </a:r>
            <a:r>
              <a:rPr lang="pl-PL" dirty="0" err="1" smtClean="0"/>
              <a:t>dążen</a:t>
            </a:r>
            <a:r>
              <a:rPr lang="pl-PL" dirty="0" smtClean="0"/>
              <a:t> </a:t>
            </a:r>
            <a:r>
              <a:rPr lang="pl-PL" dirty="0"/>
              <a:t>czy</a:t>
            </a:r>
          </a:p>
          <a:p>
            <a:r>
              <a:rPr lang="pl-PL" dirty="0"/>
              <a:t>interesów, które mona byłoby </a:t>
            </a:r>
            <a:r>
              <a:rPr lang="pl-PL" dirty="0" err="1"/>
              <a:t>pogwałcic</a:t>
            </a:r>
            <a:r>
              <a:rPr lang="pl-PL" dirty="0"/>
              <a:t> poprzez jego unicestwienie. Jeszcze inni </a:t>
            </a:r>
            <a:r>
              <a:rPr lang="pl-PL" dirty="0" err="1" smtClean="0"/>
              <a:t>dowodza</a:t>
            </a:r>
            <a:r>
              <a:rPr lang="pl-PL" dirty="0" smtClean="0"/>
              <a:t>, że życie </a:t>
            </a:r>
            <a:r>
              <a:rPr lang="pl-PL" dirty="0"/>
              <a:t>zarodka zasługuje na </a:t>
            </a:r>
            <a:r>
              <a:rPr lang="pl-PL" dirty="0" err="1"/>
              <a:t>ochrone</a:t>
            </a:r>
            <a:r>
              <a:rPr lang="pl-PL" dirty="0"/>
              <a:t>, </a:t>
            </a:r>
            <a:r>
              <a:rPr lang="pl-PL" dirty="0" smtClean="0"/>
              <a:t>ponieważ </a:t>
            </a:r>
            <a:r>
              <a:rPr lang="pl-PL" dirty="0"/>
              <a:t>jest on potencjalna osoba i </a:t>
            </a:r>
            <a:r>
              <a:rPr lang="pl-PL" dirty="0" smtClean="0"/>
              <a:t>chociaż </a:t>
            </a:r>
            <a:r>
              <a:rPr lang="pl-PL" dirty="0"/>
              <a:t>w</a:t>
            </a:r>
          </a:p>
          <a:p>
            <a:r>
              <a:rPr lang="pl-PL" dirty="0"/>
              <a:t>chwili pojawienia </a:t>
            </a:r>
            <a:r>
              <a:rPr lang="pl-PL" dirty="0" err="1"/>
              <a:t>sie</a:t>
            </a:r>
            <a:r>
              <a:rPr lang="pl-PL" dirty="0"/>
              <a:t> w </a:t>
            </a:r>
            <a:r>
              <a:rPr lang="pl-PL" dirty="0" err="1"/>
              <a:t>swiecie</a:t>
            </a:r>
            <a:r>
              <a:rPr lang="pl-PL" dirty="0"/>
              <a:t> nie jest jeszcze w pełni ukształtowana osoba, to mimo </a:t>
            </a:r>
            <a:r>
              <a:rPr lang="pl-PL" dirty="0" smtClean="0"/>
              <a:t>to nikt </a:t>
            </a:r>
            <a:r>
              <a:rPr lang="pl-PL" dirty="0"/>
              <a:t>nie prawa </a:t>
            </a:r>
            <a:r>
              <a:rPr lang="pl-PL" dirty="0" err="1"/>
              <a:t>pozbawiac</a:t>
            </a:r>
            <a:r>
              <a:rPr lang="pl-PL" dirty="0"/>
              <a:t> go tej </a:t>
            </a:r>
            <a:r>
              <a:rPr lang="pl-PL" dirty="0" err="1"/>
              <a:t>moliwosci</a:t>
            </a:r>
            <a:r>
              <a:rPr lang="pl-PL" dirty="0"/>
              <a:t>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8537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Podobnie ma </a:t>
            </a:r>
            <a:r>
              <a:rPr lang="pl-PL" dirty="0" err="1"/>
              <a:t>sie</a:t>
            </a:r>
            <a:r>
              <a:rPr lang="pl-PL" dirty="0"/>
              <a:t> rzecz ze zwolennikami </a:t>
            </a:r>
            <a:r>
              <a:rPr lang="pl-PL" dirty="0" err="1"/>
              <a:t>pogladu</a:t>
            </a:r>
            <a:r>
              <a:rPr lang="pl-PL" dirty="0"/>
              <a:t>, e zarodek nie jest jeszcze człowiekiem w</a:t>
            </a:r>
          </a:p>
          <a:p>
            <a:r>
              <a:rPr lang="pl-PL" dirty="0"/>
              <a:t>sensie opisowym – nie jest jeszcze organizmem </a:t>
            </a:r>
            <a:r>
              <a:rPr lang="pl-PL" dirty="0" err="1"/>
              <a:t>naleacym</a:t>
            </a:r>
            <a:r>
              <a:rPr lang="pl-PL" dirty="0"/>
              <a:t> do gatunku </a:t>
            </a:r>
            <a:r>
              <a:rPr lang="pl-PL" i="1" dirty="0"/>
              <a:t>Homo sapiens</a:t>
            </a:r>
            <a:r>
              <a:rPr lang="pl-PL" dirty="0"/>
              <a:t>. Uznanie</a:t>
            </a:r>
          </a:p>
          <a:p>
            <a:r>
              <a:rPr lang="pl-PL" dirty="0"/>
              <a:t>tego </a:t>
            </a:r>
            <a:r>
              <a:rPr lang="pl-PL" dirty="0" err="1"/>
              <a:t>pogladu</a:t>
            </a:r>
            <a:r>
              <a:rPr lang="pl-PL" dirty="0"/>
              <a:t> nie musi </a:t>
            </a:r>
            <a:r>
              <a:rPr lang="pl-PL" dirty="0" err="1"/>
              <a:t>prowadzic</a:t>
            </a:r>
            <a:r>
              <a:rPr lang="pl-PL" dirty="0"/>
              <a:t> do akceptacji stanowiska, e zarodek powinien </a:t>
            </a:r>
            <a:r>
              <a:rPr lang="pl-PL" dirty="0" err="1"/>
              <a:t>byc</a:t>
            </a:r>
            <a:endParaRPr lang="pl-PL" dirty="0"/>
          </a:p>
          <a:p>
            <a:r>
              <a:rPr lang="pl-PL" dirty="0"/>
              <a:t>traktowany jedynie jako materiał biologiczny </a:t>
            </a:r>
            <a:r>
              <a:rPr lang="pl-PL" dirty="0" err="1"/>
              <a:t>niewymagajacy</a:t>
            </a:r>
            <a:r>
              <a:rPr lang="pl-PL" dirty="0"/>
              <a:t> </a:t>
            </a:r>
            <a:r>
              <a:rPr lang="pl-PL" dirty="0" err="1"/>
              <a:t>adnej</a:t>
            </a:r>
            <a:r>
              <a:rPr lang="pl-PL" dirty="0"/>
              <a:t> ochrony. Przekonanie o</a:t>
            </a:r>
          </a:p>
          <a:p>
            <a:r>
              <a:rPr lang="pl-PL" dirty="0"/>
              <a:t>szczególnej </a:t>
            </a:r>
            <a:r>
              <a:rPr lang="pl-PL" dirty="0" err="1"/>
              <a:t>wartosci</a:t>
            </a:r>
            <a:r>
              <a:rPr lang="pl-PL" dirty="0"/>
              <a:t> </a:t>
            </a:r>
            <a:r>
              <a:rPr lang="pl-PL" dirty="0" err="1"/>
              <a:t>swiadomego</a:t>
            </a:r>
            <a:r>
              <a:rPr lang="pl-PL" dirty="0"/>
              <a:t>, osobowego </a:t>
            </a:r>
            <a:r>
              <a:rPr lang="pl-PL" dirty="0" err="1"/>
              <a:t>ycia</a:t>
            </a:r>
            <a:r>
              <a:rPr lang="pl-PL" dirty="0"/>
              <a:t> człowieka mona </a:t>
            </a:r>
            <a:r>
              <a:rPr lang="pl-PL" dirty="0" err="1"/>
              <a:t>wiazac</a:t>
            </a:r>
            <a:r>
              <a:rPr lang="pl-PL" dirty="0"/>
              <a:t> z szacunkiem</a:t>
            </a:r>
          </a:p>
          <a:p>
            <a:r>
              <a:rPr lang="pl-PL" dirty="0"/>
              <a:t>dla symbolicznej </a:t>
            </a:r>
            <a:r>
              <a:rPr lang="pl-PL" dirty="0" err="1"/>
              <a:t>wartosci</a:t>
            </a:r>
            <a:r>
              <a:rPr lang="pl-PL" dirty="0"/>
              <a:t> </a:t>
            </a:r>
            <a:r>
              <a:rPr lang="pl-PL" dirty="0" err="1"/>
              <a:t>ycia</a:t>
            </a:r>
            <a:r>
              <a:rPr lang="pl-PL" dirty="0"/>
              <a:t> ludzkiego w jego przed-jednostkowej i przed-osobowej fazie</a:t>
            </a:r>
          </a:p>
          <a:p>
            <a:r>
              <a:rPr lang="pl-PL" dirty="0"/>
              <a:t>rozwoju.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2297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Niepodobna raz na zawsze </a:t>
            </a:r>
            <a:r>
              <a:rPr lang="pl-PL" dirty="0" err="1"/>
              <a:t>rozstrzygnac</a:t>
            </a:r>
            <a:r>
              <a:rPr lang="pl-PL" dirty="0"/>
              <a:t> sporu o moralna </a:t>
            </a:r>
            <a:r>
              <a:rPr lang="pl-PL" dirty="0" err="1"/>
              <a:t>dopuszczalnosc</a:t>
            </a:r>
            <a:r>
              <a:rPr lang="pl-PL" dirty="0"/>
              <a:t> lub </a:t>
            </a:r>
            <a:r>
              <a:rPr lang="pl-PL" dirty="0" err="1"/>
              <a:t>niedopuszczalnosci</a:t>
            </a:r>
            <a:endParaRPr lang="pl-PL" dirty="0"/>
          </a:p>
          <a:p>
            <a:r>
              <a:rPr lang="pl-PL" dirty="0"/>
              <a:t>stosowania </a:t>
            </a:r>
            <a:r>
              <a:rPr lang="pl-PL" dirty="0" err="1"/>
              <a:t>preimplantacyjnej</a:t>
            </a:r>
            <a:r>
              <a:rPr lang="pl-PL" dirty="0"/>
              <a:t> diagnostyki genetycznej. </a:t>
            </a:r>
            <a:r>
              <a:rPr lang="pl-PL" b="1" dirty="0" err="1" smtClean="0"/>
              <a:t>Wyrażąj</a:t>
            </a:r>
            <a:r>
              <a:rPr lang="pl-PL" dirty="0" err="1" smtClean="0"/>
              <a:t>a</a:t>
            </a:r>
            <a:r>
              <a:rPr lang="pl-PL" b="1" dirty="0" err="1" smtClean="0"/>
              <a:t>c</a:t>
            </a:r>
            <a:r>
              <a:rPr lang="pl-PL" b="1" dirty="0" smtClean="0"/>
              <a:t> </a:t>
            </a:r>
            <a:r>
              <a:rPr lang="pl-PL" b="1" dirty="0"/>
              <a:t>stanowisko w</a:t>
            </a:r>
          </a:p>
          <a:p>
            <a:r>
              <a:rPr lang="pl-PL" b="1" dirty="0"/>
              <a:t>sprawie </a:t>
            </a:r>
            <a:r>
              <a:rPr lang="pl-PL" b="1" dirty="0" err="1"/>
              <a:t>preimplantacyjnej</a:t>
            </a:r>
            <a:r>
              <a:rPr lang="pl-PL" b="1" dirty="0"/>
              <a:t> diagnostyki genetycznej, Komitet Bioetyki powinien wi</a:t>
            </a:r>
            <a:r>
              <a:rPr lang="pl-PL" dirty="0"/>
              <a:t>e</a:t>
            </a:r>
            <a:r>
              <a:rPr lang="pl-PL" b="1" dirty="0"/>
              <a:t>c</a:t>
            </a:r>
          </a:p>
          <a:p>
            <a:r>
              <a:rPr lang="pl-PL" b="1" dirty="0" err="1"/>
              <a:t>kierowa</a:t>
            </a:r>
            <a:r>
              <a:rPr lang="pl-PL" dirty="0" err="1"/>
              <a:t>c</a:t>
            </a:r>
            <a:r>
              <a:rPr lang="pl-PL" dirty="0"/>
              <a:t> </a:t>
            </a:r>
            <a:r>
              <a:rPr lang="pl-PL" b="1" dirty="0" err="1"/>
              <a:t>si</a:t>
            </a:r>
            <a:r>
              <a:rPr lang="pl-PL" dirty="0" err="1"/>
              <a:t>e</a:t>
            </a:r>
            <a:r>
              <a:rPr lang="pl-PL" dirty="0"/>
              <a:t> </a:t>
            </a:r>
            <a:r>
              <a:rPr lang="pl-PL" b="1" dirty="0"/>
              <a:t>zasad</a:t>
            </a:r>
            <a:r>
              <a:rPr lang="pl-PL" dirty="0"/>
              <a:t>a </a:t>
            </a:r>
            <a:r>
              <a:rPr lang="pl-PL" b="1" dirty="0"/>
              <a:t>szacunku dla pluralizmu </a:t>
            </a:r>
            <a:r>
              <a:rPr lang="pl-PL" b="1" dirty="0" err="1"/>
              <a:t>warto</a:t>
            </a:r>
            <a:r>
              <a:rPr lang="pl-PL" dirty="0" err="1"/>
              <a:t>s</a:t>
            </a:r>
            <a:r>
              <a:rPr lang="pl-PL" b="1" dirty="0" err="1"/>
              <a:t>ci</a:t>
            </a:r>
            <a:r>
              <a:rPr lang="pl-PL" b="1" dirty="0"/>
              <a:t> i </a:t>
            </a:r>
            <a:r>
              <a:rPr lang="pl-PL" dirty="0" err="1"/>
              <a:t>s</a:t>
            </a:r>
            <a:r>
              <a:rPr lang="pl-PL" b="1" dirty="0" err="1"/>
              <a:t>wiatopogl</a:t>
            </a:r>
            <a:r>
              <a:rPr lang="pl-PL" dirty="0" err="1"/>
              <a:t>a</a:t>
            </a:r>
            <a:r>
              <a:rPr lang="pl-PL" b="1" dirty="0" err="1"/>
              <a:t>dów</a:t>
            </a:r>
            <a:r>
              <a:rPr lang="pl-PL" b="1" dirty="0"/>
              <a:t>, która stanowi</a:t>
            </a:r>
          </a:p>
          <a:p>
            <a:r>
              <a:rPr lang="pl-PL" b="1" dirty="0"/>
              <a:t>fundament </a:t>
            </a:r>
            <a:r>
              <a:rPr lang="pl-PL" b="1" dirty="0" err="1"/>
              <a:t>kadego</a:t>
            </a:r>
            <a:r>
              <a:rPr lang="pl-PL" b="1" dirty="0"/>
              <a:t> prawdziwie demokratycznego i liberalnego </a:t>
            </a:r>
            <a:r>
              <a:rPr lang="pl-PL" b="1" dirty="0" err="1"/>
              <a:t>pa</a:t>
            </a:r>
            <a:r>
              <a:rPr lang="pl-PL" dirty="0" err="1"/>
              <a:t>n</a:t>
            </a:r>
            <a:r>
              <a:rPr lang="pl-PL" b="1" dirty="0" err="1"/>
              <a:t>stwa</a:t>
            </a:r>
            <a:r>
              <a:rPr lang="pl-PL" b="1" dirty="0"/>
              <a:t>.</a:t>
            </a:r>
          </a:p>
          <a:p>
            <a:r>
              <a:rPr lang="pl-PL" b="1" dirty="0"/>
              <a:t>Prawne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1509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/>
              <a:t>Prawo polskie jednoznacznie gwarantuje rodzicom </a:t>
            </a:r>
            <a:r>
              <a:rPr lang="pl-PL" dirty="0" err="1"/>
              <a:t>dostep</a:t>
            </a:r>
            <a:r>
              <a:rPr lang="pl-PL" dirty="0"/>
              <a:t> do metod diagnostyki prenatalnej</a:t>
            </a:r>
          </a:p>
          <a:p>
            <a:r>
              <a:rPr lang="pl-PL" dirty="0"/>
              <a:t>płodu. </a:t>
            </a:r>
            <a:r>
              <a:rPr lang="pl-PL" i="1" dirty="0"/>
              <a:t>Ustawa  z dnia 7  stycznia 1993  r. o planowaniu  rodziny, ochronie płodu  ludzkiego  i </a:t>
            </a:r>
          </a:p>
          <a:p>
            <a:r>
              <a:rPr lang="pl-PL" i="1" dirty="0"/>
              <a:t>warunkach </a:t>
            </a:r>
            <a:r>
              <a:rPr lang="pl-PL" i="1" dirty="0" err="1"/>
              <a:t>dopuszczalno</a:t>
            </a:r>
            <a:r>
              <a:rPr lang="pl-PL" dirty="0" err="1"/>
              <a:t>s</a:t>
            </a:r>
            <a:r>
              <a:rPr lang="pl-PL" i="1" dirty="0" err="1"/>
              <a:t>ci</a:t>
            </a:r>
            <a:r>
              <a:rPr lang="pl-PL" i="1" dirty="0"/>
              <a:t> przerywania </a:t>
            </a:r>
            <a:r>
              <a:rPr lang="pl-PL" i="1" dirty="0" err="1"/>
              <a:t>ci</a:t>
            </a:r>
            <a:r>
              <a:rPr lang="pl-PL" dirty="0" err="1"/>
              <a:t>a</a:t>
            </a:r>
            <a:r>
              <a:rPr lang="pl-PL" i="1" dirty="0" err="1"/>
              <a:t>y</a:t>
            </a:r>
            <a:r>
              <a:rPr lang="pl-PL" i="1" dirty="0"/>
              <a:t>  </a:t>
            </a:r>
            <a:r>
              <a:rPr lang="pl-PL" dirty="0"/>
              <a:t>(Dz.U. 1993, nr 17, poz. 78 z </a:t>
            </a:r>
            <a:r>
              <a:rPr lang="pl-PL" dirty="0" err="1"/>
              <a:t>pózn</a:t>
            </a:r>
            <a:r>
              <a:rPr lang="pl-PL" dirty="0"/>
              <a:t>. zm.), w</a:t>
            </a:r>
          </a:p>
          <a:p>
            <a:r>
              <a:rPr lang="pl-PL" dirty="0"/>
              <a:t>art. 2 ust. 2a nakłada na organy administracji </a:t>
            </a:r>
            <a:r>
              <a:rPr lang="pl-PL" dirty="0" err="1"/>
              <a:t>rzadowej</a:t>
            </a:r>
            <a:r>
              <a:rPr lang="pl-PL" dirty="0"/>
              <a:t> oraz </a:t>
            </a:r>
            <a:r>
              <a:rPr lang="pl-PL" dirty="0" err="1"/>
              <a:t>samorzadu</a:t>
            </a:r>
            <a:r>
              <a:rPr lang="pl-PL" dirty="0"/>
              <a:t> terytorialnego </a:t>
            </a:r>
            <a:r>
              <a:rPr lang="pl-PL" dirty="0" err="1"/>
              <a:t>obowiazek</a:t>
            </a:r>
            <a:endParaRPr lang="pl-PL" dirty="0"/>
          </a:p>
          <a:p>
            <a:r>
              <a:rPr lang="pl-PL" dirty="0"/>
              <a:t>zapewnienia, w zakresie swoich kompetencji </a:t>
            </a:r>
            <a:r>
              <a:rPr lang="pl-PL" dirty="0" err="1"/>
              <a:t>okreslonych</a:t>
            </a:r>
            <a:r>
              <a:rPr lang="pl-PL" dirty="0"/>
              <a:t> w przepisach szczegółowych,</a:t>
            </a:r>
          </a:p>
          <a:p>
            <a:r>
              <a:rPr lang="pl-PL" dirty="0"/>
              <a:t>swobodnego </a:t>
            </a:r>
            <a:r>
              <a:rPr lang="pl-PL" dirty="0" err="1"/>
              <a:t>dostepu</a:t>
            </a:r>
            <a:r>
              <a:rPr lang="pl-PL" dirty="0"/>
              <a:t> do informacji i badan prenatalnych, szczególnie wtedy, gdy istnieje</a:t>
            </a:r>
          </a:p>
          <a:p>
            <a:r>
              <a:rPr lang="pl-PL" dirty="0" err="1"/>
              <a:t>podwyszone</a:t>
            </a:r>
            <a:r>
              <a:rPr lang="pl-PL" dirty="0"/>
              <a:t> ryzyko </a:t>
            </a:r>
            <a:r>
              <a:rPr lang="pl-PL" dirty="0" err="1"/>
              <a:t>badz</a:t>
            </a:r>
            <a:r>
              <a:rPr lang="pl-PL" dirty="0"/>
              <a:t> podejrzenie </a:t>
            </a:r>
            <a:r>
              <a:rPr lang="pl-PL" dirty="0" err="1"/>
              <a:t>wystapienia</a:t>
            </a:r>
            <a:r>
              <a:rPr lang="pl-PL" dirty="0"/>
              <a:t> wady genetycznej lub rozwojowej</a:t>
            </a:r>
          </a:p>
          <a:p>
            <a:r>
              <a:rPr lang="pl-PL" dirty="0"/>
              <a:t>płodu albo nieuleczalnej choroby </a:t>
            </a:r>
            <a:r>
              <a:rPr lang="pl-PL" dirty="0" err="1"/>
              <a:t>zagraajacej</a:t>
            </a:r>
            <a:r>
              <a:rPr lang="pl-PL" dirty="0"/>
              <a:t> </a:t>
            </a:r>
            <a:r>
              <a:rPr lang="pl-PL" dirty="0" err="1"/>
              <a:t>yciu</a:t>
            </a:r>
            <a:r>
              <a:rPr lang="pl-PL" dirty="0"/>
              <a:t> płodu. Natomiast </a:t>
            </a:r>
            <a:r>
              <a:rPr lang="pl-PL" i="1" dirty="0"/>
              <a:t>Kodeks Etyki </a:t>
            </a:r>
            <a:r>
              <a:rPr lang="pl-PL" i="1" dirty="0" err="1"/>
              <a:t>Lekar</a:t>
            </a:r>
            <a:r>
              <a:rPr lang="pl-PL" i="1" dirty="0"/>
              <a:t>-</a:t>
            </a:r>
          </a:p>
          <a:p>
            <a:r>
              <a:rPr lang="pl-PL" i="1" dirty="0" err="1"/>
              <a:t>skiej</a:t>
            </a:r>
            <a:r>
              <a:rPr lang="pl-PL" i="1" dirty="0"/>
              <a:t> </a:t>
            </a:r>
            <a:r>
              <a:rPr lang="pl-PL" dirty="0" err="1"/>
              <a:t>zobowiazuje</a:t>
            </a:r>
            <a:r>
              <a:rPr lang="pl-PL" dirty="0"/>
              <a:t> lekarza do zapoznania pacjentów z </a:t>
            </a:r>
            <a:r>
              <a:rPr lang="pl-PL" dirty="0" err="1"/>
              <a:t>moliwosciami</a:t>
            </a:r>
            <a:r>
              <a:rPr lang="pl-PL" dirty="0"/>
              <a:t> współczesnej genetyki</a:t>
            </a:r>
          </a:p>
          <a:p>
            <a:r>
              <a:rPr lang="pl-PL" dirty="0"/>
              <a:t>lekarskiej, a </a:t>
            </a:r>
            <a:r>
              <a:rPr lang="pl-PL" dirty="0" err="1"/>
              <a:t>take</a:t>
            </a:r>
            <a:r>
              <a:rPr lang="pl-PL" dirty="0"/>
              <a:t> diagnostyki i terapii </a:t>
            </a:r>
            <a:r>
              <a:rPr lang="pl-PL" dirty="0" err="1"/>
              <a:t>przedurodzeniowej</a:t>
            </a:r>
            <a:r>
              <a:rPr lang="pl-PL" dirty="0"/>
              <a:t> (art. 38 ust. 3), nie </a:t>
            </a:r>
            <a:r>
              <a:rPr lang="pl-PL" dirty="0" err="1"/>
              <a:t>rozstrzygajac</a:t>
            </a:r>
            <a:endParaRPr lang="pl-PL" dirty="0"/>
          </a:p>
          <a:p>
            <a:r>
              <a:rPr lang="pl-PL" dirty="0"/>
              <a:t>czy chodzi tu </a:t>
            </a:r>
            <a:r>
              <a:rPr lang="pl-PL" dirty="0" err="1"/>
              <a:t>wyłacznie</a:t>
            </a:r>
            <a:r>
              <a:rPr lang="pl-PL" dirty="0"/>
              <a:t> o </a:t>
            </a:r>
            <a:r>
              <a:rPr lang="pl-PL" dirty="0" err="1"/>
              <a:t>diagnostyke</a:t>
            </a:r>
            <a:r>
              <a:rPr lang="pl-PL" dirty="0"/>
              <a:t> </a:t>
            </a:r>
            <a:r>
              <a:rPr lang="pl-PL" i="1" dirty="0"/>
              <a:t>in </a:t>
            </a:r>
            <a:r>
              <a:rPr lang="pl-PL" i="1" dirty="0" err="1"/>
              <a:t>utero</a:t>
            </a:r>
            <a:r>
              <a:rPr lang="pl-PL" dirty="0"/>
              <a:t>, czy </a:t>
            </a:r>
            <a:r>
              <a:rPr lang="pl-PL" dirty="0" err="1"/>
              <a:t>take</a:t>
            </a:r>
            <a:r>
              <a:rPr lang="pl-PL" dirty="0"/>
              <a:t> o </a:t>
            </a:r>
            <a:r>
              <a:rPr lang="pl-PL" dirty="0" err="1"/>
              <a:t>diagnostyke</a:t>
            </a:r>
            <a:r>
              <a:rPr lang="pl-PL" dirty="0"/>
              <a:t> </a:t>
            </a:r>
            <a:r>
              <a:rPr lang="pl-PL" i="1" dirty="0"/>
              <a:t>in vitro</a:t>
            </a:r>
            <a:r>
              <a:rPr lang="pl-PL" dirty="0"/>
              <a:t>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Prawne aspekty diagnostyki </a:t>
            </a:r>
            <a:r>
              <a:rPr lang="pl-PL" b="1" dirty="0" err="1"/>
              <a:t>preimplantacyjnej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6394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Preimplantacyjna</a:t>
            </a:r>
            <a:r>
              <a:rPr lang="pl-PL" dirty="0"/>
              <a:t> diagnostyka genetyczna (ang. </a:t>
            </a:r>
            <a:r>
              <a:rPr lang="pl-PL" dirty="0" err="1" smtClean="0"/>
              <a:t>preimplantation</a:t>
            </a:r>
            <a:r>
              <a:rPr lang="pl-PL" dirty="0" smtClean="0"/>
              <a:t> </a:t>
            </a:r>
            <a:r>
              <a:rPr lang="pl-PL" dirty="0" err="1"/>
              <a:t>genetic</a:t>
            </a:r>
            <a:r>
              <a:rPr lang="pl-PL" dirty="0"/>
              <a:t> </a:t>
            </a:r>
            <a:r>
              <a:rPr lang="pl-PL" dirty="0" err="1" smtClean="0"/>
              <a:t>diagnosis</a:t>
            </a:r>
            <a:r>
              <a:rPr lang="pl-PL" dirty="0" smtClean="0"/>
              <a:t>, </a:t>
            </a:r>
            <a:r>
              <a:rPr lang="pl-PL" dirty="0"/>
              <a:t>PGD) </a:t>
            </a:r>
          </a:p>
          <a:p>
            <a:r>
              <a:rPr lang="pl-PL" dirty="0"/>
              <a:t>to metoda wczesnej oceny stanu genetycznego </a:t>
            </a:r>
            <a:r>
              <a:rPr lang="pl-PL" dirty="0" smtClean="0"/>
              <a:t>komórek jajowych </a:t>
            </a:r>
            <a:r>
              <a:rPr lang="pl-PL" dirty="0"/>
              <a:t>i zarodków, nierozerwalnie </a:t>
            </a:r>
            <a:r>
              <a:rPr lang="pl-PL" dirty="0" smtClean="0"/>
              <a:t>związana z procedurą zapłodnienia </a:t>
            </a:r>
            <a:r>
              <a:rPr lang="pl-PL" dirty="0"/>
              <a:t>pozaustrojowego.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Preimplantacyjna</a:t>
            </a:r>
            <a:r>
              <a:rPr lang="pl-PL" dirty="0" smtClean="0"/>
              <a:t> diagnostyka genetyczna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6084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Co </a:t>
            </a:r>
            <a:r>
              <a:rPr lang="pl-PL" dirty="0" err="1"/>
              <a:t>wiecej</a:t>
            </a:r>
            <a:r>
              <a:rPr lang="pl-PL" dirty="0"/>
              <a:t>,</a:t>
            </a:r>
          </a:p>
          <a:p>
            <a:r>
              <a:rPr lang="pl-PL" dirty="0"/>
              <a:t>wskazana </a:t>
            </a:r>
            <a:r>
              <a:rPr lang="pl-PL" dirty="0" err="1"/>
              <a:t>powyej</a:t>
            </a:r>
            <a:r>
              <a:rPr lang="pl-PL" dirty="0"/>
              <a:t> </a:t>
            </a:r>
            <a:r>
              <a:rPr lang="pl-PL" i="1" dirty="0"/>
              <a:t>Ustawa o planowaniu rodziny, ochronie płodu ludzkiego i warunkach do-</a:t>
            </a:r>
          </a:p>
          <a:p>
            <a:r>
              <a:rPr lang="pl-PL" i="1" dirty="0" err="1"/>
              <a:t>puszczalno</a:t>
            </a:r>
            <a:r>
              <a:rPr lang="pl-PL" dirty="0" err="1"/>
              <a:t>s</a:t>
            </a:r>
            <a:r>
              <a:rPr lang="pl-PL" i="1" dirty="0" err="1"/>
              <a:t>ci</a:t>
            </a:r>
            <a:r>
              <a:rPr lang="pl-PL" i="1" dirty="0"/>
              <a:t> przerywania </a:t>
            </a:r>
            <a:r>
              <a:rPr lang="pl-PL" i="1" dirty="0" err="1"/>
              <a:t>ci</a:t>
            </a:r>
            <a:r>
              <a:rPr lang="pl-PL" dirty="0" err="1"/>
              <a:t>a</a:t>
            </a:r>
            <a:r>
              <a:rPr lang="pl-PL" i="1" dirty="0" err="1"/>
              <a:t>y</a:t>
            </a:r>
            <a:r>
              <a:rPr lang="pl-PL" i="1" dirty="0"/>
              <a:t> </a:t>
            </a:r>
            <a:r>
              <a:rPr lang="pl-PL" dirty="0" err="1"/>
              <a:t>umoliwia</a:t>
            </a:r>
            <a:r>
              <a:rPr lang="pl-PL" dirty="0"/>
              <a:t> kobiecie legalne przerwanie </a:t>
            </a:r>
            <a:r>
              <a:rPr lang="pl-PL" dirty="0" err="1"/>
              <a:t>ciay</a:t>
            </a:r>
            <a:r>
              <a:rPr lang="pl-PL" dirty="0"/>
              <a:t> w sytuacji, gdy</a:t>
            </a:r>
          </a:p>
          <a:p>
            <a:r>
              <a:rPr lang="pl-PL" dirty="0"/>
              <a:t>badania prenatalne lub inne przesłanki medyczne </a:t>
            </a:r>
            <a:r>
              <a:rPr lang="pl-PL" dirty="0" err="1"/>
              <a:t>wskazuja</a:t>
            </a:r>
            <a:r>
              <a:rPr lang="pl-PL" dirty="0"/>
              <a:t> na </a:t>
            </a:r>
            <a:r>
              <a:rPr lang="pl-PL" dirty="0" err="1"/>
              <a:t>due</a:t>
            </a:r>
            <a:r>
              <a:rPr lang="pl-PL" dirty="0"/>
              <a:t> </a:t>
            </a:r>
            <a:r>
              <a:rPr lang="pl-PL" dirty="0" err="1"/>
              <a:t>prawdopodobienstwo</a:t>
            </a:r>
            <a:endParaRPr lang="pl-PL" dirty="0"/>
          </a:p>
          <a:p>
            <a:r>
              <a:rPr lang="pl-PL" dirty="0" err="1"/>
              <a:t>ciekiego</a:t>
            </a:r>
            <a:r>
              <a:rPr lang="pl-PL" dirty="0"/>
              <a:t> i nieodwracalnego </a:t>
            </a:r>
            <a:r>
              <a:rPr lang="pl-PL" dirty="0" err="1"/>
              <a:t>uposledzenia</a:t>
            </a:r>
            <a:r>
              <a:rPr lang="pl-PL" dirty="0"/>
              <a:t> płodu albo nieuleczalnej choroby </a:t>
            </a:r>
            <a:r>
              <a:rPr lang="pl-PL" dirty="0" err="1"/>
              <a:t>zagraajacej</a:t>
            </a:r>
            <a:r>
              <a:rPr lang="pl-PL" dirty="0"/>
              <a:t> jego</a:t>
            </a:r>
          </a:p>
          <a:p>
            <a:r>
              <a:rPr lang="pl-PL" dirty="0" err="1"/>
              <a:t>yciu</a:t>
            </a:r>
            <a:r>
              <a:rPr lang="pl-PL" dirty="0"/>
              <a:t> (art. 4a ust 1 pkt 2).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887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err="1"/>
              <a:t>Biorac</a:t>
            </a:r>
            <a:r>
              <a:rPr lang="pl-PL" dirty="0"/>
              <a:t> </a:t>
            </a:r>
            <a:r>
              <a:rPr lang="pl-PL" dirty="0" err="1"/>
              <a:t>powysze</a:t>
            </a:r>
            <a:r>
              <a:rPr lang="pl-PL" dirty="0"/>
              <a:t> pod </a:t>
            </a:r>
            <a:r>
              <a:rPr lang="pl-PL" dirty="0" err="1"/>
              <a:t>uwage</a:t>
            </a:r>
            <a:r>
              <a:rPr lang="pl-PL" dirty="0"/>
              <a:t>, </a:t>
            </a:r>
            <a:r>
              <a:rPr lang="pl-PL" dirty="0" err="1"/>
              <a:t>stwierdzic</a:t>
            </a:r>
            <a:r>
              <a:rPr lang="pl-PL" dirty="0"/>
              <a:t> </a:t>
            </a:r>
            <a:r>
              <a:rPr lang="pl-PL" dirty="0" err="1"/>
              <a:t>naley</a:t>
            </a:r>
            <a:r>
              <a:rPr lang="pl-PL" dirty="0"/>
              <a:t>, e zakaz wykonywania diagnostyki </a:t>
            </a:r>
            <a:r>
              <a:rPr lang="pl-PL" dirty="0" err="1"/>
              <a:t>preimplantacyjnej</a:t>
            </a:r>
            <a:endParaRPr lang="pl-PL" dirty="0"/>
          </a:p>
          <a:p>
            <a:r>
              <a:rPr lang="pl-PL" dirty="0"/>
              <a:t>i selekcji zarodków, przy jednoczesnym zezwoleniu prawnym na </a:t>
            </a:r>
            <a:r>
              <a:rPr lang="pl-PL" dirty="0" err="1"/>
              <a:t>diagnostyke</a:t>
            </a:r>
            <a:endParaRPr lang="pl-PL" dirty="0"/>
          </a:p>
          <a:p>
            <a:r>
              <a:rPr lang="pl-PL" dirty="0"/>
              <a:t>prenatalna, prowadziłby do paradoksalnej konkluzji, e wyeliminowanie zarodka </a:t>
            </a:r>
            <a:r>
              <a:rPr lang="pl-PL" i="1" dirty="0"/>
              <a:t>in  vitro </a:t>
            </a:r>
            <a:r>
              <a:rPr lang="pl-PL" dirty="0"/>
              <a:t>z</a:t>
            </a:r>
          </a:p>
          <a:p>
            <a:r>
              <a:rPr lang="pl-PL" dirty="0" err="1"/>
              <a:t>ciekim</a:t>
            </a:r>
            <a:r>
              <a:rPr lang="pl-PL" dirty="0"/>
              <a:t> defektem genetycznym jest </a:t>
            </a:r>
            <a:r>
              <a:rPr lang="pl-PL" dirty="0" err="1"/>
              <a:t>wiekszym</a:t>
            </a:r>
            <a:r>
              <a:rPr lang="pl-PL" dirty="0"/>
              <a:t> złem, ni przerwanie </a:t>
            </a:r>
            <a:r>
              <a:rPr lang="pl-PL" dirty="0" err="1"/>
              <a:t>ciay</a:t>
            </a:r>
            <a:r>
              <a:rPr lang="pl-PL" dirty="0"/>
              <a:t> po stwierdzeniu</a:t>
            </a:r>
          </a:p>
          <a:p>
            <a:r>
              <a:rPr lang="pl-PL" dirty="0" err="1"/>
              <a:t>powanych</a:t>
            </a:r>
            <a:r>
              <a:rPr lang="pl-PL" dirty="0"/>
              <a:t> wad płodu. Zakaz prawny stosowania </a:t>
            </a:r>
            <a:r>
              <a:rPr lang="pl-PL" dirty="0" err="1"/>
              <a:t>preimplantacyjnej</a:t>
            </a:r>
            <a:r>
              <a:rPr lang="pl-PL" dirty="0"/>
              <a:t> diagnostyki genetycznej</a:t>
            </a:r>
          </a:p>
          <a:p>
            <a:r>
              <a:rPr lang="pl-PL" dirty="0"/>
              <a:t>godziłby zatem w </a:t>
            </a:r>
            <a:r>
              <a:rPr lang="pl-PL" dirty="0" err="1"/>
              <a:t>spójnosc</a:t>
            </a:r>
            <a:r>
              <a:rPr lang="pl-PL" dirty="0"/>
              <a:t> polskiego prawa, a </a:t>
            </a:r>
            <a:r>
              <a:rPr lang="pl-PL" dirty="0" err="1"/>
              <a:t>take</a:t>
            </a:r>
            <a:r>
              <a:rPr lang="pl-PL" dirty="0"/>
              <a:t> w jego </a:t>
            </a:r>
            <a:r>
              <a:rPr lang="pl-PL" dirty="0" err="1"/>
              <a:t>integralnosc</a:t>
            </a:r>
            <a:r>
              <a:rPr lang="pl-PL" dirty="0"/>
              <a:t> aksjologiczna.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00795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err="1"/>
              <a:t>Preimplantacyjna</a:t>
            </a:r>
            <a:r>
              <a:rPr lang="pl-PL" dirty="0"/>
              <a:t> diagnoza genetyczna stosowana jest w zapłodnieniu pozaustrojowym przeszło</a:t>
            </a:r>
          </a:p>
          <a:p>
            <a:r>
              <a:rPr lang="pl-PL" dirty="0"/>
              <a:t>20 lat. Nadal </a:t>
            </a:r>
            <a:r>
              <a:rPr lang="pl-PL" dirty="0" err="1"/>
              <a:t>trwaja</a:t>
            </a:r>
            <a:r>
              <a:rPr lang="pl-PL" dirty="0"/>
              <a:t> spory i dyskusje </a:t>
            </a:r>
            <a:r>
              <a:rPr lang="pl-PL" dirty="0" err="1"/>
              <a:t>dotyczace</a:t>
            </a:r>
            <a:r>
              <a:rPr lang="pl-PL" dirty="0"/>
              <a:t> </a:t>
            </a:r>
            <a:r>
              <a:rPr lang="pl-PL" dirty="0" err="1"/>
              <a:t>bezpieczenstwa</a:t>
            </a:r>
            <a:r>
              <a:rPr lang="pl-PL" dirty="0"/>
              <a:t>, </a:t>
            </a:r>
            <a:r>
              <a:rPr lang="pl-PL" dirty="0" err="1"/>
              <a:t>skutecznosci</a:t>
            </a:r>
            <a:r>
              <a:rPr lang="pl-PL" dirty="0"/>
              <a:t>, zakresu</a:t>
            </a:r>
          </a:p>
          <a:p>
            <a:r>
              <a:rPr lang="pl-PL" dirty="0"/>
              <a:t>stosowania tej metody, a </a:t>
            </a:r>
            <a:r>
              <a:rPr lang="pl-PL" dirty="0" err="1"/>
              <a:t>take</a:t>
            </a:r>
            <a:r>
              <a:rPr lang="pl-PL" dirty="0"/>
              <a:t> jej regulacji. Afiliowany przy UNESCO International </a:t>
            </a:r>
            <a:r>
              <a:rPr lang="pl-PL" dirty="0" err="1"/>
              <a:t>Bioethics</a:t>
            </a:r>
            <a:endParaRPr lang="pl-PL" dirty="0"/>
          </a:p>
          <a:p>
            <a:r>
              <a:rPr lang="en-US" dirty="0"/>
              <a:t>Committee w </a:t>
            </a:r>
            <a:r>
              <a:rPr lang="en-US" dirty="0" err="1"/>
              <a:t>swoim</a:t>
            </a:r>
            <a:r>
              <a:rPr lang="en-US" dirty="0"/>
              <a:t> </a:t>
            </a:r>
            <a:r>
              <a:rPr lang="en-US" dirty="0" err="1"/>
              <a:t>raporcie</a:t>
            </a:r>
            <a:r>
              <a:rPr lang="en-US" dirty="0"/>
              <a:t> </a:t>
            </a:r>
            <a:r>
              <a:rPr lang="en-US" i="1" dirty="0"/>
              <a:t>Pre-implantation Genetic Diagnosis  and Germ-line </a:t>
            </a:r>
            <a:r>
              <a:rPr lang="en-US" i="1" dirty="0" err="1"/>
              <a:t>Inte</a:t>
            </a:r>
            <a:r>
              <a:rPr lang="en-US" i="1" dirty="0"/>
              <a:t>-</a:t>
            </a:r>
          </a:p>
          <a:p>
            <a:r>
              <a:rPr lang="pl-PL" i="1" dirty="0" err="1"/>
              <a:t>rvention</a:t>
            </a:r>
            <a:r>
              <a:rPr lang="pl-PL" i="1" dirty="0"/>
              <a:t> </a:t>
            </a:r>
            <a:r>
              <a:rPr lang="pl-PL" dirty="0"/>
              <a:t>(2003), </a:t>
            </a:r>
            <a:r>
              <a:rPr lang="pl-PL" dirty="0" err="1"/>
              <a:t>rozwaajac</a:t>
            </a:r>
            <a:r>
              <a:rPr lang="pl-PL" dirty="0"/>
              <a:t> problem, jak </a:t>
            </a:r>
            <a:r>
              <a:rPr lang="pl-PL" dirty="0" err="1"/>
              <a:t>rozstrzygnac</a:t>
            </a:r>
            <a:r>
              <a:rPr lang="pl-PL" dirty="0"/>
              <a:t> kwestie regulacji tej procedury w sytuacji</a:t>
            </a:r>
          </a:p>
          <a:p>
            <a:r>
              <a:rPr lang="pl-PL" dirty="0" err="1"/>
              <a:t>wielosci</a:t>
            </a:r>
            <a:r>
              <a:rPr lang="pl-PL" dirty="0"/>
              <a:t> przeciwstawnych sobie </a:t>
            </a:r>
            <a:r>
              <a:rPr lang="pl-PL" dirty="0" err="1"/>
              <a:t>pogladów</a:t>
            </a:r>
            <a:r>
              <a:rPr lang="pl-PL" dirty="0"/>
              <a:t> moralnych, zaleca </a:t>
            </a:r>
            <a:r>
              <a:rPr lang="pl-PL" dirty="0" err="1"/>
              <a:t>podejscie</a:t>
            </a:r>
            <a:r>
              <a:rPr lang="pl-PL" dirty="0"/>
              <a:t> pluralistyczne,</a:t>
            </a:r>
          </a:p>
          <a:p>
            <a:r>
              <a:rPr lang="pl-PL" dirty="0"/>
              <a:t>czyli pozostawia </a:t>
            </a:r>
            <a:r>
              <a:rPr lang="pl-PL" dirty="0" err="1"/>
              <a:t>panstwom</a:t>
            </a:r>
            <a:r>
              <a:rPr lang="pl-PL" dirty="0"/>
              <a:t> ostateczna decyzje, w jaki sposób </a:t>
            </a:r>
            <a:r>
              <a:rPr lang="pl-PL" dirty="0" err="1"/>
              <a:t>ureguluja</a:t>
            </a:r>
            <a:r>
              <a:rPr lang="pl-PL" dirty="0"/>
              <a:t> </a:t>
            </a:r>
            <a:r>
              <a:rPr lang="pl-PL" dirty="0" err="1" smtClean="0"/>
              <a:t>dopuszczalnosc</a:t>
            </a:r>
            <a:r>
              <a:rPr lang="pl-PL" dirty="0" smtClean="0"/>
              <a:t> </a:t>
            </a:r>
            <a:r>
              <a:rPr lang="pl-PL" dirty="0"/>
              <a:t>PGD.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4198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err="1"/>
              <a:t>Moliwe</a:t>
            </a:r>
            <a:r>
              <a:rPr lang="pl-PL" dirty="0"/>
              <a:t> </a:t>
            </a:r>
            <a:r>
              <a:rPr lang="pl-PL" dirty="0" err="1"/>
              <a:t>sa</a:t>
            </a:r>
            <a:r>
              <a:rPr lang="pl-PL" dirty="0"/>
              <a:t> w tym </a:t>
            </a:r>
            <a:r>
              <a:rPr lang="pl-PL" dirty="0" err="1"/>
              <a:t>wzgledzie</a:t>
            </a:r>
            <a:r>
              <a:rPr lang="pl-PL" dirty="0"/>
              <a:t> trzy </a:t>
            </a:r>
            <a:r>
              <a:rPr lang="pl-PL" dirty="0" err="1"/>
              <a:t>rozwiazania</a:t>
            </a:r>
            <a:r>
              <a:rPr lang="pl-PL" dirty="0"/>
              <a:t>: </a:t>
            </a:r>
            <a:endParaRPr lang="pl-PL" dirty="0" smtClean="0"/>
          </a:p>
          <a:p>
            <a:r>
              <a:rPr lang="pl-PL" dirty="0" smtClean="0"/>
              <a:t>albo </a:t>
            </a:r>
            <a:r>
              <a:rPr lang="pl-PL" dirty="0"/>
              <a:t>metoda ta zostanie </a:t>
            </a:r>
            <a:r>
              <a:rPr lang="pl-PL" dirty="0" smtClean="0"/>
              <a:t>zabroniona przez </a:t>
            </a:r>
            <a:r>
              <a:rPr lang="pl-PL" dirty="0"/>
              <a:t>prawo, albo usankcjonowana, albo te </a:t>
            </a:r>
            <a:r>
              <a:rPr lang="pl-PL" dirty="0" err="1"/>
              <a:t>bedzie</a:t>
            </a:r>
            <a:r>
              <a:rPr lang="pl-PL" dirty="0"/>
              <a:t> stosowana w sytuacji braku </a:t>
            </a:r>
            <a:r>
              <a:rPr lang="pl-PL" dirty="0" smtClean="0"/>
              <a:t>jakiejkolwiek regulacji </a:t>
            </a:r>
            <a:r>
              <a:rPr lang="pl-PL" dirty="0"/>
              <a:t>prawnej. </a:t>
            </a:r>
            <a:endParaRPr lang="pl-PL" dirty="0" smtClean="0"/>
          </a:p>
          <a:p>
            <a:r>
              <a:rPr lang="pl-PL" dirty="0" smtClean="0"/>
              <a:t>Jak </a:t>
            </a:r>
            <a:r>
              <a:rPr lang="pl-PL" dirty="0"/>
              <a:t>wynika z ogłoszonego przez Komisje Europejska raportu </a:t>
            </a:r>
            <a:r>
              <a:rPr lang="pl-PL" i="1" dirty="0" err="1" smtClean="0"/>
              <a:t>Preimplanta-tion</a:t>
            </a:r>
            <a:r>
              <a:rPr lang="pl-PL" i="1" dirty="0" smtClean="0"/>
              <a:t> </a:t>
            </a:r>
            <a:r>
              <a:rPr lang="pl-PL" i="1" dirty="0" err="1"/>
              <a:t>Genetic</a:t>
            </a:r>
            <a:r>
              <a:rPr lang="pl-PL" i="1" dirty="0"/>
              <a:t> </a:t>
            </a:r>
            <a:r>
              <a:rPr lang="pl-PL" i="1" dirty="0" err="1"/>
              <a:t>Diagnosis</a:t>
            </a:r>
            <a:r>
              <a:rPr lang="pl-PL" i="1" dirty="0"/>
              <a:t> in Europe </a:t>
            </a:r>
            <a:r>
              <a:rPr lang="pl-PL" dirty="0"/>
              <a:t>(2007) tylko jedno </a:t>
            </a:r>
            <a:r>
              <a:rPr lang="pl-PL" dirty="0" err="1"/>
              <a:t>panstwo</a:t>
            </a:r>
            <a:r>
              <a:rPr lang="pl-PL" dirty="0"/>
              <a:t> w Europie zabrania </a:t>
            </a:r>
            <a:r>
              <a:rPr lang="pl-PL" dirty="0" smtClean="0"/>
              <a:t>stosowania PGD </a:t>
            </a:r>
            <a:r>
              <a:rPr lang="pl-PL" dirty="0"/>
              <a:t>– Irlandia, a Szwajcaria ogranicza stosowanie tej procedury jedynie do biopsji </a:t>
            </a:r>
            <a:r>
              <a:rPr lang="pl-PL" dirty="0" smtClean="0"/>
              <a:t>ciałka kierunkowego</a:t>
            </a:r>
            <a:r>
              <a:rPr lang="pl-PL" dirty="0"/>
              <a:t>. Natomiast w 8. krajach (Belgia, Czechy, Francja, Grecja, Holandia, </a:t>
            </a:r>
            <a:r>
              <a:rPr lang="pl-PL" dirty="0" smtClean="0"/>
              <a:t>Słowacja, Hiszpania</a:t>
            </a:r>
            <a:r>
              <a:rPr lang="pl-PL" dirty="0"/>
              <a:t>, Wielka Brytania) – stosowanie PGD jest albo </a:t>
            </a:r>
            <a:r>
              <a:rPr lang="pl-PL" dirty="0" err="1"/>
              <a:t>wyraznie</a:t>
            </a:r>
            <a:r>
              <a:rPr lang="pl-PL" dirty="0"/>
              <a:t> uregulowane przez </a:t>
            </a:r>
            <a:r>
              <a:rPr lang="pl-PL" dirty="0" smtClean="0"/>
              <a:t>prawo, albo </a:t>
            </a:r>
            <a:r>
              <a:rPr lang="pl-PL" dirty="0"/>
              <a:t>te dopuszczalne w </a:t>
            </a:r>
            <a:r>
              <a:rPr lang="pl-PL" dirty="0" err="1"/>
              <a:t>wyraznie</a:t>
            </a:r>
            <a:r>
              <a:rPr lang="pl-PL" dirty="0"/>
              <a:t> </a:t>
            </a:r>
            <a:r>
              <a:rPr lang="pl-PL" dirty="0" err="1"/>
              <a:t>okreslonych</a:t>
            </a:r>
            <a:r>
              <a:rPr lang="pl-PL" dirty="0"/>
              <a:t> sytuacjach. W 2011 r. </a:t>
            </a:r>
            <a:r>
              <a:rPr lang="pl-PL" dirty="0" err="1"/>
              <a:t>dołaczyły</a:t>
            </a:r>
            <a:r>
              <a:rPr lang="pl-PL" dirty="0"/>
              <a:t> do </a:t>
            </a:r>
            <a:r>
              <a:rPr lang="pl-PL" dirty="0" smtClean="0"/>
              <a:t>tej grupy </a:t>
            </a:r>
            <a:r>
              <a:rPr lang="pl-PL" dirty="0"/>
              <a:t>Niemcy.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01856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Po pierwsze</a:t>
            </a:r>
            <a:r>
              <a:rPr lang="pl-PL" dirty="0"/>
              <a:t>, </a:t>
            </a:r>
            <a:r>
              <a:rPr lang="pl-PL" dirty="0" err="1"/>
              <a:t>preimplantacyjna</a:t>
            </a:r>
            <a:r>
              <a:rPr lang="pl-PL" dirty="0"/>
              <a:t> diagnostyka genetyczna pozwala </a:t>
            </a:r>
            <a:r>
              <a:rPr lang="pl-PL" dirty="0" err="1"/>
              <a:t>znaczaco</a:t>
            </a:r>
            <a:r>
              <a:rPr lang="pl-PL" dirty="0"/>
              <a:t> </a:t>
            </a:r>
            <a:r>
              <a:rPr lang="pl-PL" dirty="0" err="1"/>
              <a:t>ograniczyc</a:t>
            </a:r>
            <a:r>
              <a:rPr lang="pl-PL" dirty="0"/>
              <a:t> </a:t>
            </a:r>
            <a:r>
              <a:rPr lang="pl-PL" dirty="0" err="1" smtClean="0"/>
              <a:t>liczbe</a:t>
            </a:r>
            <a:r>
              <a:rPr lang="pl-PL" dirty="0" smtClean="0"/>
              <a:t> prawnie </a:t>
            </a:r>
            <a:r>
              <a:rPr lang="pl-PL" dirty="0"/>
              <a:t>dopuszczalnych zabiegów przerwania </a:t>
            </a:r>
            <a:r>
              <a:rPr lang="pl-PL" dirty="0" err="1"/>
              <a:t>ciay</a:t>
            </a:r>
            <a:r>
              <a:rPr lang="pl-PL" dirty="0"/>
              <a:t> wykonywanych w </a:t>
            </a:r>
            <a:r>
              <a:rPr lang="pl-PL" dirty="0" err="1"/>
              <a:t>nastepstwie</a:t>
            </a:r>
            <a:r>
              <a:rPr lang="pl-PL" dirty="0"/>
              <a:t> </a:t>
            </a:r>
            <a:r>
              <a:rPr lang="pl-PL" dirty="0" smtClean="0"/>
              <a:t>konwencjonalnej diagnozy </a:t>
            </a:r>
            <a:r>
              <a:rPr lang="pl-PL" dirty="0"/>
              <a:t>prenatalnej (</a:t>
            </a:r>
            <a:r>
              <a:rPr lang="pl-PL" dirty="0" err="1"/>
              <a:t>amniocenteza</a:t>
            </a:r>
            <a:r>
              <a:rPr lang="pl-PL" dirty="0"/>
              <a:t> i biopsja kosmówki). Jej </a:t>
            </a:r>
            <a:r>
              <a:rPr lang="pl-PL" dirty="0" err="1"/>
              <a:t>dostepnosc</a:t>
            </a:r>
            <a:r>
              <a:rPr lang="pl-PL" dirty="0"/>
              <a:t> </a:t>
            </a:r>
            <a:r>
              <a:rPr lang="pl-PL" dirty="0" err="1" smtClean="0"/>
              <a:t>moe</a:t>
            </a:r>
            <a:r>
              <a:rPr lang="pl-PL" dirty="0" smtClean="0"/>
              <a:t> wiec </a:t>
            </a:r>
            <a:r>
              <a:rPr lang="pl-PL" dirty="0" err="1"/>
              <a:t>miec</a:t>
            </a:r>
            <a:r>
              <a:rPr lang="pl-PL" dirty="0"/>
              <a:t> szczególne znaczenie dla tych par, które ze </a:t>
            </a:r>
            <a:r>
              <a:rPr lang="pl-PL" dirty="0" err="1"/>
              <a:t>wzgledów</a:t>
            </a:r>
            <a:r>
              <a:rPr lang="pl-PL" dirty="0"/>
              <a:t> moralnych lub </a:t>
            </a:r>
            <a:r>
              <a:rPr lang="pl-PL" dirty="0" smtClean="0"/>
              <a:t>religijnych nie </a:t>
            </a:r>
            <a:r>
              <a:rPr lang="pl-PL" dirty="0" err="1"/>
              <a:t>akceptuja</a:t>
            </a:r>
            <a:r>
              <a:rPr lang="pl-PL" dirty="0"/>
              <a:t> przerywania </a:t>
            </a:r>
            <a:r>
              <a:rPr lang="pl-PL" dirty="0" err="1"/>
              <a:t>ciay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REKOMENDACJE KOMITETU </a:t>
            </a:r>
            <a:r>
              <a:rPr lang="pl-PL" b="1" dirty="0" smtClean="0"/>
              <a:t>BIOETYKI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41296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/>
              <a:t>Po drugie</a:t>
            </a:r>
            <a:r>
              <a:rPr lang="pl-PL" dirty="0"/>
              <a:t>, </a:t>
            </a:r>
            <a:r>
              <a:rPr lang="pl-PL" dirty="0" err="1"/>
              <a:t>preimplantacyjna</a:t>
            </a:r>
            <a:r>
              <a:rPr lang="pl-PL" dirty="0"/>
              <a:t> diagnostyka genetyczna daje szanse na urodzenie zdrowego</a:t>
            </a:r>
          </a:p>
          <a:p>
            <a:r>
              <a:rPr lang="pl-PL" dirty="0"/>
              <a:t>dziecka parom </a:t>
            </a:r>
            <a:r>
              <a:rPr lang="pl-PL" dirty="0" err="1"/>
              <a:t>obciaonym</a:t>
            </a:r>
            <a:r>
              <a:rPr lang="pl-PL" dirty="0"/>
              <a:t> genetycznie, a co za tym idzie, na zrealizowanie ich pragnienia o</a:t>
            </a:r>
          </a:p>
          <a:p>
            <a:r>
              <a:rPr lang="pl-PL" dirty="0"/>
              <a:t>posiadaniu zdrowej rodziny. Nie ulega </a:t>
            </a:r>
            <a:r>
              <a:rPr lang="pl-PL" dirty="0" err="1"/>
              <a:t>watpliwosci</a:t>
            </a:r>
            <a:r>
              <a:rPr lang="pl-PL" dirty="0"/>
              <a:t>, e dla wielu osób rodzicielstwo jest </a:t>
            </a:r>
            <a:r>
              <a:rPr lang="pl-PL" dirty="0" smtClean="0"/>
              <a:t>fundamentalnym warunkiem </a:t>
            </a:r>
            <a:r>
              <a:rPr lang="pl-PL" dirty="0"/>
              <a:t>poczucia sensu </a:t>
            </a:r>
            <a:r>
              <a:rPr lang="pl-PL" dirty="0" err="1"/>
              <a:t>ycia</a:t>
            </a:r>
            <a:r>
              <a:rPr lang="pl-PL" dirty="0"/>
              <a:t>. Oczywiste jest te, e </a:t>
            </a:r>
            <a:r>
              <a:rPr lang="pl-PL" dirty="0" err="1"/>
              <a:t>kady</a:t>
            </a:r>
            <a:r>
              <a:rPr lang="pl-PL" dirty="0"/>
              <a:t> rodzic </a:t>
            </a:r>
            <a:r>
              <a:rPr lang="pl-PL" dirty="0" err="1" smtClean="0"/>
              <a:t>yczy</a:t>
            </a:r>
            <a:r>
              <a:rPr lang="pl-PL" dirty="0" smtClean="0"/>
              <a:t> jak </a:t>
            </a:r>
            <a:r>
              <a:rPr lang="pl-PL" dirty="0"/>
              <a:t>najlepiej swemu dziecku, a w </a:t>
            </a:r>
            <a:r>
              <a:rPr lang="pl-PL" dirty="0" err="1"/>
              <a:t>szczególnosci</a:t>
            </a:r>
            <a:r>
              <a:rPr lang="pl-PL" dirty="0"/>
              <a:t> pragnie, aby nie było ono </a:t>
            </a:r>
            <a:r>
              <a:rPr lang="pl-PL" dirty="0" err="1"/>
              <a:t>cieko</a:t>
            </a:r>
            <a:r>
              <a:rPr lang="pl-PL" dirty="0"/>
              <a:t> chore.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37329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Po trzecie</a:t>
            </a:r>
            <a:r>
              <a:rPr lang="pl-PL" dirty="0"/>
              <a:t>, </a:t>
            </a:r>
            <a:r>
              <a:rPr lang="pl-PL" dirty="0" err="1"/>
              <a:t>preimplantacyjna</a:t>
            </a:r>
            <a:r>
              <a:rPr lang="pl-PL" dirty="0"/>
              <a:t> diagnostyka genetyczna </a:t>
            </a:r>
            <a:r>
              <a:rPr lang="pl-PL" dirty="0" err="1"/>
              <a:t>zwieksza</a:t>
            </a:r>
            <a:r>
              <a:rPr lang="pl-PL" dirty="0"/>
              <a:t> </a:t>
            </a:r>
            <a:r>
              <a:rPr lang="pl-PL" dirty="0" err="1"/>
              <a:t>skutecznosc</a:t>
            </a:r>
            <a:r>
              <a:rPr lang="pl-PL" dirty="0"/>
              <a:t> i </a:t>
            </a:r>
            <a:r>
              <a:rPr lang="pl-PL" dirty="0" err="1" smtClean="0"/>
              <a:t>bezpieczenstwo</a:t>
            </a:r>
            <a:r>
              <a:rPr lang="pl-PL" dirty="0" smtClean="0"/>
              <a:t> oraz </a:t>
            </a:r>
            <a:r>
              <a:rPr lang="pl-PL" dirty="0"/>
              <a:t>zmniejsza </a:t>
            </a:r>
            <a:r>
              <a:rPr lang="pl-PL" dirty="0" err="1"/>
              <a:t>ucialiwosc</a:t>
            </a:r>
            <a:r>
              <a:rPr lang="pl-PL" dirty="0"/>
              <a:t> procedury zapłodnienia pozaustrojowego, zwłaszcza u </a:t>
            </a:r>
            <a:r>
              <a:rPr lang="pl-PL" dirty="0" err="1" smtClean="0"/>
              <a:t>par,u</a:t>
            </a:r>
            <a:r>
              <a:rPr lang="pl-PL" dirty="0" smtClean="0"/>
              <a:t> </a:t>
            </a:r>
            <a:r>
              <a:rPr lang="pl-PL" dirty="0"/>
              <a:t>których wskutek </a:t>
            </a:r>
            <a:r>
              <a:rPr lang="pl-PL" dirty="0" err="1"/>
              <a:t>uwarunkowan</a:t>
            </a:r>
            <a:r>
              <a:rPr lang="pl-PL" dirty="0"/>
              <a:t> genetycznych wielokrotnie dochodziło do </a:t>
            </a:r>
            <a:r>
              <a:rPr lang="pl-PL" dirty="0" err="1"/>
              <a:t>poronien</a:t>
            </a:r>
            <a:r>
              <a:rPr lang="pl-PL" dirty="0"/>
              <a:t> </a:t>
            </a:r>
            <a:r>
              <a:rPr lang="pl-PL" dirty="0" smtClean="0"/>
              <a:t>lub obumarcia </a:t>
            </a:r>
            <a:r>
              <a:rPr lang="pl-PL" dirty="0"/>
              <a:t>płodu lub do przerwania </a:t>
            </a:r>
            <a:r>
              <a:rPr lang="pl-PL" dirty="0" err="1"/>
              <a:t>ciay</a:t>
            </a:r>
            <a:r>
              <a:rPr lang="pl-PL" dirty="0"/>
              <a:t> z powodu nieprawidłowego wyniku konwencjonalnej</a:t>
            </a:r>
          </a:p>
          <a:p>
            <a:r>
              <a:rPr lang="pl-PL" dirty="0"/>
              <a:t>diagnostyki prenatalnej.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85461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/>
              <a:t>Po czwarte</a:t>
            </a:r>
            <a:r>
              <a:rPr lang="pl-PL" dirty="0"/>
              <a:t>, delegalizacja </a:t>
            </a:r>
            <a:r>
              <a:rPr lang="pl-PL" dirty="0" err="1"/>
              <a:t>preimplantacyjnej</a:t>
            </a:r>
            <a:r>
              <a:rPr lang="pl-PL" dirty="0"/>
              <a:t> diagnostyki genetycznej, w sytuacji </a:t>
            </a:r>
            <a:r>
              <a:rPr lang="pl-PL" dirty="0" smtClean="0"/>
              <a:t>istnienia prawnej </a:t>
            </a:r>
            <a:r>
              <a:rPr lang="pl-PL" dirty="0"/>
              <a:t>akceptacji dla diagnostyki prenatalnej i przerywania </a:t>
            </a:r>
            <a:r>
              <a:rPr lang="pl-PL" dirty="0" err="1"/>
              <a:t>ciay</a:t>
            </a:r>
            <a:r>
              <a:rPr lang="pl-PL" dirty="0"/>
              <a:t> z powodu </a:t>
            </a:r>
            <a:r>
              <a:rPr lang="pl-PL" dirty="0" err="1"/>
              <a:t>powanej</a:t>
            </a:r>
            <a:r>
              <a:rPr lang="pl-PL" dirty="0"/>
              <a:t> </a:t>
            </a:r>
            <a:r>
              <a:rPr lang="pl-PL" dirty="0" smtClean="0"/>
              <a:t>wady lub </a:t>
            </a:r>
            <a:r>
              <a:rPr lang="pl-PL" dirty="0"/>
              <a:t>choroby, naruszałaby </a:t>
            </a:r>
            <a:r>
              <a:rPr lang="pl-PL" dirty="0" err="1"/>
              <a:t>zasade</a:t>
            </a:r>
            <a:r>
              <a:rPr lang="pl-PL" dirty="0"/>
              <a:t> </a:t>
            </a:r>
            <a:r>
              <a:rPr lang="pl-PL" dirty="0" err="1"/>
              <a:t>spójnosci</a:t>
            </a:r>
            <a:r>
              <a:rPr lang="pl-PL" dirty="0"/>
              <a:t> aksjologicznej i systemowej prawa. </a:t>
            </a:r>
            <a:endParaRPr lang="pl-PL" dirty="0" smtClean="0"/>
          </a:p>
          <a:p>
            <a:r>
              <a:rPr lang="pl-PL" dirty="0" err="1" smtClean="0"/>
              <a:t>Jesli</a:t>
            </a:r>
            <a:r>
              <a:rPr lang="pl-PL" dirty="0" smtClean="0"/>
              <a:t> bowiem uznajemy </a:t>
            </a:r>
            <a:r>
              <a:rPr lang="pl-PL" dirty="0" err="1"/>
              <a:t>wartosc</a:t>
            </a:r>
            <a:r>
              <a:rPr lang="pl-PL" dirty="0"/>
              <a:t> i </a:t>
            </a:r>
            <a:r>
              <a:rPr lang="pl-PL" dirty="0" err="1"/>
              <a:t>uytecznosc</a:t>
            </a:r>
            <a:r>
              <a:rPr lang="pl-PL" dirty="0"/>
              <a:t> metod medycyny współczesnej dla odpowiedzialnego</a:t>
            </a:r>
          </a:p>
          <a:p>
            <a:r>
              <a:rPr lang="pl-PL" dirty="0"/>
              <a:t>rodzicielstwa, </a:t>
            </a:r>
            <a:r>
              <a:rPr lang="pl-PL" dirty="0" err="1"/>
              <a:t>jesli</a:t>
            </a:r>
            <a:r>
              <a:rPr lang="pl-PL" dirty="0"/>
              <a:t> aprobujemy moralnie stosowanie metod diagnozy prenatalnej w </a:t>
            </a:r>
            <a:r>
              <a:rPr lang="pl-PL" dirty="0" smtClean="0"/>
              <a:t>przypadku naturalnie </a:t>
            </a:r>
            <a:r>
              <a:rPr lang="pl-PL" dirty="0" err="1"/>
              <a:t>poczetych</a:t>
            </a:r>
            <a:r>
              <a:rPr lang="pl-PL" dirty="0"/>
              <a:t> dzieci i </a:t>
            </a:r>
            <a:r>
              <a:rPr lang="pl-PL" dirty="0" err="1"/>
              <a:t>jesli</a:t>
            </a:r>
            <a:r>
              <a:rPr lang="pl-PL" dirty="0"/>
              <a:t> </a:t>
            </a:r>
            <a:r>
              <a:rPr lang="pl-PL" dirty="0" err="1"/>
              <a:t>wyraamy</a:t>
            </a:r>
            <a:r>
              <a:rPr lang="pl-PL" dirty="0"/>
              <a:t> </a:t>
            </a:r>
            <a:r>
              <a:rPr lang="pl-PL" dirty="0" err="1"/>
              <a:t>zgode</a:t>
            </a:r>
            <a:r>
              <a:rPr lang="pl-PL" dirty="0"/>
              <a:t> na zapłodnienie pozaustrojowe, </a:t>
            </a:r>
            <a:r>
              <a:rPr lang="pl-PL" dirty="0" smtClean="0"/>
              <a:t>gdy nie </a:t>
            </a:r>
            <a:r>
              <a:rPr lang="pl-PL" dirty="0"/>
              <a:t>mona inaczej </a:t>
            </a:r>
            <a:r>
              <a:rPr lang="pl-PL" dirty="0" err="1"/>
              <a:t>wyleczyc</a:t>
            </a:r>
            <a:r>
              <a:rPr lang="pl-PL" dirty="0"/>
              <a:t> lub </a:t>
            </a:r>
            <a:r>
              <a:rPr lang="pl-PL" dirty="0" err="1"/>
              <a:t>przezwycieyc</a:t>
            </a:r>
            <a:r>
              <a:rPr lang="pl-PL" dirty="0"/>
              <a:t> </a:t>
            </a:r>
            <a:r>
              <a:rPr lang="pl-PL" dirty="0" err="1"/>
              <a:t>niepłodnosci</a:t>
            </a:r>
            <a:r>
              <a:rPr lang="pl-PL" dirty="0"/>
              <a:t> jednego z rodziców, to tym </a:t>
            </a:r>
            <a:r>
              <a:rPr lang="pl-PL" dirty="0" smtClean="0"/>
              <a:t>sa</a:t>
            </a:r>
            <a:r>
              <a:rPr lang="pl-PL" dirty="0"/>
              <a:t>mym konsekwentnie </a:t>
            </a:r>
            <a:r>
              <a:rPr lang="pl-PL" dirty="0" err="1"/>
              <a:t>powinnismy</a:t>
            </a:r>
            <a:r>
              <a:rPr lang="pl-PL" dirty="0"/>
              <a:t> </a:t>
            </a:r>
            <a:r>
              <a:rPr lang="pl-PL" dirty="0" err="1"/>
              <a:t>wyrazic</a:t>
            </a:r>
            <a:r>
              <a:rPr lang="pl-PL" dirty="0"/>
              <a:t> </a:t>
            </a:r>
            <a:r>
              <a:rPr lang="pl-PL" dirty="0" err="1"/>
              <a:t>zgode</a:t>
            </a:r>
            <a:r>
              <a:rPr lang="pl-PL" dirty="0"/>
              <a:t> na stosowanie </a:t>
            </a:r>
            <a:r>
              <a:rPr lang="pl-PL" dirty="0" err="1"/>
              <a:t>preimplantacyjnej</a:t>
            </a:r>
            <a:r>
              <a:rPr lang="pl-PL" dirty="0"/>
              <a:t> </a:t>
            </a:r>
            <a:r>
              <a:rPr lang="pl-PL" dirty="0" smtClean="0"/>
              <a:t>diagnozy genetycznej</a:t>
            </a:r>
            <a:r>
              <a:rPr lang="pl-PL" dirty="0"/>
              <a:t>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73352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 smtClean="0"/>
              <a:t>Zakaz </a:t>
            </a:r>
            <a:r>
              <a:rPr lang="pl-PL" b="1" i="1" dirty="0"/>
              <a:t>uniemożliwiający parze zdrowych nosicieli choroby genetycznej zbadanie pod</a:t>
            </a:r>
          </a:p>
          <a:p>
            <a:r>
              <a:rPr lang="pl-PL" b="1" i="1" dirty="0"/>
              <a:t>względem genetycznym embrionów przeznaczonych do zapłodnienia in vitro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300" dirty="0" smtClean="0"/>
              <a:t>COSTA I PAVAN PRZECIWKO </a:t>
            </a:r>
            <a:r>
              <a:rPr lang="pl-PL" sz="1300" dirty="0"/>
              <a:t>WŁOCHOM </a:t>
            </a:r>
            <a:r>
              <a:rPr lang="pl-PL" sz="1300" dirty="0" smtClean="0"/>
              <a:t>ORZECZENIE 28 </a:t>
            </a:r>
            <a:r>
              <a:rPr lang="pl-PL" sz="1300" dirty="0"/>
              <a:t>SIERPNIA 2012R., </a:t>
            </a:r>
            <a:r>
              <a:rPr lang="pl-PL" sz="1300" dirty="0" smtClean="0"/>
              <a:t>IZBA </a:t>
            </a:r>
            <a:r>
              <a:rPr lang="pl-PL" sz="1300" dirty="0"/>
              <a:t>(SEKCJA </a:t>
            </a:r>
            <a:br>
              <a:rPr lang="pl-PL" sz="1300" dirty="0"/>
            </a:br>
            <a:r>
              <a:rPr lang="pl-PL" sz="1300" dirty="0"/>
              <a:t>II), SKARGA NR </a:t>
            </a:r>
            <a:br>
              <a:rPr lang="pl-PL" sz="1300" dirty="0"/>
            </a:br>
            <a:r>
              <a:rPr lang="pl-PL" sz="1300" dirty="0"/>
              <a:t>54270/10</a:t>
            </a:r>
            <a:br>
              <a:rPr lang="pl-PL" sz="1300" dirty="0"/>
            </a:br>
            <a:r>
              <a:rPr lang="pl-PL" sz="1300" dirty="0"/>
              <a:t/>
            </a:r>
            <a:br>
              <a:rPr lang="pl-PL" sz="1300" dirty="0"/>
            </a:br>
            <a:endParaRPr lang="pl-PL" sz="1300" dirty="0"/>
          </a:p>
        </p:txBody>
      </p:sp>
    </p:spTree>
    <p:extLst>
      <p:ext uri="{BB962C8B-B14F-4D97-AF65-F5344CB8AC3E}">
        <p14:creationId xmlns:p14="http://schemas.microsoft.com/office/powerpoint/2010/main" val="4651590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i="1" dirty="0"/>
              <a:t>Córka </a:t>
            </a:r>
            <a:r>
              <a:rPr lang="pl-PL" i="1" dirty="0" err="1"/>
              <a:t>Rosetty</a:t>
            </a:r>
            <a:r>
              <a:rPr lang="pl-PL" i="1" dirty="0"/>
              <a:t> Costa i Waltera </a:t>
            </a:r>
            <a:r>
              <a:rPr lang="pl-PL" i="1" dirty="0" err="1"/>
              <a:t>Pavana</a:t>
            </a:r>
            <a:r>
              <a:rPr lang="pl-PL" i="1" dirty="0"/>
              <a:t> z Rzymu urodziła się w 2006r. z chorobą pod nazwą</a:t>
            </a:r>
          </a:p>
          <a:p>
            <a:r>
              <a:rPr lang="pl-PL" i="1" dirty="0"/>
              <a:t>zwłóknienie torbielowate. Wtedy dowiedzieli się, że chociaż sami są zdrowi, są nosicielami tej</a:t>
            </a:r>
          </a:p>
          <a:p>
            <a:r>
              <a:rPr lang="pl-PL" i="1" dirty="0"/>
              <a:t>choroby. Kiedy pani Costa zaszła ponownie w ciążę, płód został zbadany w lutym 2010r. i</a:t>
            </a:r>
          </a:p>
          <a:p>
            <a:r>
              <a:rPr lang="pl-PL" i="1" dirty="0"/>
              <a:t>stwierdzono tę samą chorobę. W rezultacie dokonała aborcji ze względów medycznych.</a:t>
            </a:r>
          </a:p>
          <a:p>
            <a:r>
              <a:rPr lang="pl-PL" i="1" dirty="0"/>
              <a:t>Para ta pragnie mieć dziecko w drodze zapłodnienia in vitro ale domaga się, aby przed</a:t>
            </a:r>
          </a:p>
          <a:p>
            <a:r>
              <a:rPr lang="pl-PL" i="1" dirty="0"/>
              <a:t>wszczepieniem zarodek mógł być zdiagnozowany pod względem genetycznym. Prawo włoskie</a:t>
            </a:r>
          </a:p>
          <a:p>
            <a:r>
              <a:rPr lang="pl-PL" i="1" dirty="0"/>
              <a:t>natomiast tego zakazuje, chociaż zezwala na zapłodnienie in vitro parom bezpłodnym albo</a:t>
            </a:r>
          </a:p>
          <a:p>
            <a:r>
              <a:rPr lang="pl-PL" i="1" dirty="0"/>
              <a:t>takim, w których mężczyzna cierpi na przenoszoną drogą płciową chorobę w rodzaju HIV czy</a:t>
            </a:r>
          </a:p>
          <a:p>
            <a:r>
              <a:rPr lang="pl-PL" i="1" dirty="0"/>
              <a:t>zapalenie wątroby typu B i C. Ma to być sposobem uniknięcia ryzyka przeniesienia infekcji.</a:t>
            </a:r>
          </a:p>
          <a:p>
            <a:r>
              <a:rPr lang="pl-PL" i="1" dirty="0"/>
              <a:t>13 stycznia 2010r.Sąd w Salerno zgodził się na zbadanie zarodka pod względem genetycznym</a:t>
            </a:r>
          </a:p>
          <a:p>
            <a:r>
              <a:rPr lang="pl-PL" i="1" dirty="0"/>
              <a:t>w przypadku nie cierpiącej na bezpłodność pary zdrowych nosicieli choroby zaniku mięśni. Była</a:t>
            </a:r>
          </a:p>
          <a:p>
            <a:r>
              <a:rPr lang="pl-PL" i="1" dirty="0"/>
              <a:t>to jednak decyzja odosobniona.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1183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Diagnostyka ta jest stosowana w Polsce od</a:t>
            </a:r>
          </a:p>
          <a:p>
            <a:r>
              <a:rPr lang="pl-PL" dirty="0"/>
              <a:t>2005 roku. Nie jest znana liczba polskich klinik, które </a:t>
            </a:r>
            <a:r>
              <a:rPr lang="pl-PL" dirty="0" smtClean="0"/>
              <a:t>oferują tę diagnozę </a:t>
            </a:r>
            <a:r>
              <a:rPr lang="pl-PL" dirty="0"/>
              <a:t>i nie istnieje te </a:t>
            </a:r>
            <a:r>
              <a:rPr lang="pl-PL" dirty="0" smtClean="0"/>
              <a:t>żadna instytucja regulująca </a:t>
            </a:r>
            <a:r>
              <a:rPr lang="pl-PL" dirty="0"/>
              <a:t>i </a:t>
            </a:r>
            <a:r>
              <a:rPr lang="pl-PL" dirty="0" smtClean="0"/>
              <a:t>monitorująca </a:t>
            </a:r>
            <a:r>
              <a:rPr lang="pl-PL" dirty="0"/>
              <a:t>kliniczne standardy wykonywania tej procedury w Polsce.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60602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 smtClean="0"/>
              <a:t>Mukowiscydoza</a:t>
            </a:r>
            <a:r>
              <a:rPr lang="pl-PL" dirty="0" smtClean="0"/>
              <a:t> (zwłóknienie torbielowate, </a:t>
            </a:r>
            <a:r>
              <a:rPr lang="pl-PL" dirty="0" smtClean="0">
                <a:hlinkClick r:id="rId2" tooltip="Łacina"/>
              </a:rPr>
              <a:t>łac.</a:t>
            </a:r>
            <a:r>
              <a:rPr lang="pl-PL" dirty="0" smtClean="0"/>
              <a:t> </a:t>
            </a:r>
            <a:r>
              <a:rPr lang="pl-PL" i="1" dirty="0" err="1" smtClean="0"/>
              <a:t>mucoviscidosis</a:t>
            </a:r>
            <a:r>
              <a:rPr lang="pl-PL" dirty="0" smtClean="0"/>
              <a:t>, </a:t>
            </a:r>
            <a:r>
              <a:rPr lang="pl-PL" dirty="0" smtClean="0">
                <a:hlinkClick r:id="rId3" tooltip="Język angielski"/>
              </a:rPr>
              <a:t>ang.</a:t>
            </a:r>
            <a:r>
              <a:rPr lang="pl-PL" dirty="0" smtClean="0"/>
              <a:t> </a:t>
            </a:r>
            <a:r>
              <a:rPr lang="pl-PL" i="1" dirty="0" err="1" smtClean="0">
                <a:effectLst/>
              </a:rPr>
              <a:t>cystic</a:t>
            </a:r>
            <a:r>
              <a:rPr lang="pl-PL" i="1" dirty="0" smtClean="0">
                <a:effectLst/>
              </a:rPr>
              <a:t> </a:t>
            </a:r>
            <a:r>
              <a:rPr lang="pl-PL" i="1" dirty="0" err="1" smtClean="0">
                <a:effectLst/>
              </a:rPr>
              <a:t>fibrosis</a:t>
            </a:r>
            <a:r>
              <a:rPr lang="pl-PL" i="1" dirty="0" smtClean="0">
                <a:effectLst/>
              </a:rPr>
              <a:t>, CF, </a:t>
            </a:r>
            <a:r>
              <a:rPr lang="pl-PL" i="1" dirty="0" err="1" smtClean="0">
                <a:effectLst/>
              </a:rPr>
              <a:t>mucoviscoidosis</a:t>
            </a:r>
            <a:r>
              <a:rPr lang="pl-PL" i="1" dirty="0" smtClean="0">
                <a:effectLst/>
              </a:rPr>
              <a:t>, </a:t>
            </a:r>
            <a:r>
              <a:rPr lang="pl-PL" i="1" dirty="0" err="1" smtClean="0">
                <a:effectLst/>
              </a:rPr>
              <a:t>mucoviscidosis</a:t>
            </a:r>
            <a:r>
              <a:rPr lang="pl-PL" dirty="0" smtClean="0"/>
              <a:t>) – wrodzona choroba </a:t>
            </a:r>
            <a:r>
              <a:rPr lang="pl-PL" dirty="0" smtClean="0">
                <a:hlinkClick r:id="rId4" tooltip="Choroby genetyczne"/>
              </a:rPr>
              <a:t>uwarunkowana genetycznie</a:t>
            </a:r>
            <a:r>
              <a:rPr lang="pl-PL" dirty="0" smtClean="0"/>
              <a:t> polegająca na zaburzeniu wydzielania przez gruczoły </a:t>
            </a:r>
            <a:r>
              <a:rPr lang="pl-PL" dirty="0" err="1" smtClean="0"/>
              <a:t>zewnątrzwydzielnicze</a:t>
            </a:r>
            <a:r>
              <a:rPr lang="pl-PL" dirty="0" smtClean="0"/>
              <a:t>.</a:t>
            </a:r>
          </a:p>
          <a:p>
            <a:r>
              <a:rPr lang="pl-PL" dirty="0" smtClean="0"/>
              <a:t>Schorzenie to najczęściej powoduje zmiany w:</a:t>
            </a:r>
          </a:p>
          <a:p>
            <a:r>
              <a:rPr lang="pl-PL" dirty="0" smtClean="0"/>
              <a:t>układzie oddechowym – nawracające zakażenia, które prowadzą do uszkodzenia płuc i niewydolności oddechowej;</a:t>
            </a:r>
          </a:p>
          <a:p>
            <a:r>
              <a:rPr lang="pl-PL" dirty="0" smtClean="0"/>
              <a:t>przewodzie pokarmowym – przewlekły stan zapalny </a:t>
            </a:r>
            <a:r>
              <a:rPr lang="pl-PL" dirty="0" smtClean="0">
                <a:hlinkClick r:id="rId5" tooltip="Trzustka"/>
              </a:rPr>
              <a:t>trzustki</a:t>
            </a:r>
            <a:r>
              <a:rPr lang="pl-PL" dirty="0" smtClean="0"/>
              <a:t>, prowadzi do uszkodzenia tego narządu i jego niewydolności, a niekiedy także wtórnej </a:t>
            </a:r>
            <a:r>
              <a:rPr lang="pl-PL" dirty="0" smtClean="0">
                <a:hlinkClick r:id="rId6" tooltip="Cukrzyca"/>
              </a:rPr>
              <a:t>cukrzycy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1082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 smtClean="0"/>
              <a:t>Mukowiscydoza jest jedną z najczęstszych chorób genetycznych u ludzi (średnio 1 na 2 500 żywych urodzeń). Szczególnie często występuje u Europejczyków i </a:t>
            </a:r>
            <a:r>
              <a:rPr lang="pl-PL" dirty="0" smtClean="0">
                <a:hlinkClick r:id="rId2" tooltip="Żydzi aszkenazyjscy"/>
              </a:rPr>
              <a:t>Żydów </a:t>
            </a:r>
            <a:r>
              <a:rPr lang="pl-PL" dirty="0" err="1" smtClean="0">
                <a:hlinkClick r:id="rId2" tooltip="Żydzi aszkenazyjscy"/>
              </a:rPr>
              <a:t>Aszkenazyjskich</a:t>
            </a:r>
            <a:r>
              <a:rPr lang="pl-PL" baseline="30000" dirty="0" smtClean="0">
                <a:hlinkClick r:id="rId3"/>
              </a:rPr>
              <a:t>[1]</a:t>
            </a:r>
            <a:r>
              <a:rPr lang="pl-PL" dirty="0" smtClean="0"/>
              <a:t>.</a:t>
            </a:r>
          </a:p>
          <a:p>
            <a:r>
              <a:rPr lang="pl-PL" dirty="0" smtClean="0"/>
              <a:t>Przyczyną choroby są </a:t>
            </a:r>
            <a:r>
              <a:rPr lang="pl-PL" dirty="0" smtClean="0">
                <a:hlinkClick r:id="rId4" tooltip="Mutacja"/>
              </a:rPr>
              <a:t>mutacje</a:t>
            </a:r>
            <a:r>
              <a:rPr lang="pl-PL" dirty="0" smtClean="0"/>
              <a:t> </a:t>
            </a:r>
            <a:r>
              <a:rPr lang="pl-PL" dirty="0" smtClean="0">
                <a:hlinkClick r:id="rId5" tooltip="Gen"/>
              </a:rPr>
              <a:t>genu</a:t>
            </a:r>
            <a:r>
              <a:rPr lang="pl-PL" dirty="0" smtClean="0"/>
              <a:t> odpowiedzialnego za syntezę błonowego kanału chlorkowego </a:t>
            </a:r>
            <a:r>
              <a:rPr lang="pl-PL" dirty="0" smtClean="0">
                <a:hlinkClick r:id="rId6" tooltip="CFTR"/>
              </a:rPr>
              <a:t>CFTR</a:t>
            </a:r>
            <a:r>
              <a:rPr lang="pl-PL" dirty="0" smtClean="0"/>
              <a:t> (</a:t>
            </a:r>
            <a:r>
              <a:rPr lang="pl-PL" dirty="0" err="1" smtClean="0"/>
              <a:t>cystic</a:t>
            </a:r>
            <a:r>
              <a:rPr lang="pl-PL" dirty="0" smtClean="0"/>
              <a:t> </a:t>
            </a:r>
            <a:r>
              <a:rPr lang="pl-PL" dirty="0" err="1" smtClean="0"/>
              <a:t>fibrosis</a:t>
            </a:r>
            <a:r>
              <a:rPr lang="pl-PL" dirty="0" smtClean="0"/>
              <a:t> </a:t>
            </a:r>
            <a:r>
              <a:rPr lang="pl-PL" dirty="0" err="1" smtClean="0"/>
              <a:t>transmembrane</a:t>
            </a:r>
            <a:r>
              <a:rPr lang="pl-PL" dirty="0" smtClean="0"/>
              <a:t> </a:t>
            </a:r>
            <a:r>
              <a:rPr lang="pl-PL" dirty="0" err="1" smtClean="0"/>
              <a:t>conductance</a:t>
            </a:r>
            <a:r>
              <a:rPr lang="pl-PL" dirty="0" smtClean="0"/>
              <a:t> regulator). Gen </a:t>
            </a:r>
            <a:r>
              <a:rPr lang="pl-PL" i="1" dirty="0" smtClean="0"/>
              <a:t>CFTR</a:t>
            </a:r>
            <a:r>
              <a:rPr lang="pl-PL" dirty="0" smtClean="0"/>
              <a:t> umiejscowiony jest na długim ramieniu </a:t>
            </a:r>
            <a:r>
              <a:rPr lang="pl-PL" dirty="0" smtClean="0">
                <a:hlinkClick r:id="rId7" tooltip="Chromosom 7"/>
              </a:rPr>
              <a:t>chromosomu 7</a:t>
            </a:r>
            <a:r>
              <a:rPr lang="pl-PL" dirty="0" smtClean="0"/>
              <a:t>. Do stycznia 2009 roku znanych było ponad 1500 mutacji odpowiedzialnych za chorobę</a:t>
            </a:r>
            <a:r>
              <a:rPr lang="pl-PL" baseline="30000" dirty="0" smtClean="0">
                <a:hlinkClick r:id="rId8"/>
              </a:rPr>
              <a:t>[2]</a:t>
            </a:r>
            <a:r>
              <a:rPr lang="pl-PL" dirty="0" smtClean="0"/>
              <a:t>, do września 2011 roku poznano ponad 1600 takich mutacji</a:t>
            </a:r>
            <a:r>
              <a:rPr lang="pl-PL" baseline="30000" dirty="0" smtClean="0">
                <a:hlinkClick r:id="rId9"/>
              </a:rPr>
              <a:t>[3]</a:t>
            </a:r>
            <a:r>
              <a:rPr lang="pl-PL" dirty="0" smtClean="0"/>
              <a:t>. Są to najczęściej mutacje punktowe typu </a:t>
            </a:r>
            <a:r>
              <a:rPr lang="pl-PL" i="1" dirty="0" err="1" smtClean="0"/>
              <a:t>missens</a:t>
            </a:r>
            <a:r>
              <a:rPr lang="pl-PL" dirty="0" smtClean="0"/>
              <a:t> albo o charakterze małych </a:t>
            </a:r>
            <a:r>
              <a:rPr lang="pl-PL" dirty="0" smtClean="0">
                <a:hlinkClick r:id="rId10" tooltip="Insercja"/>
              </a:rPr>
              <a:t>insercji</a:t>
            </a:r>
            <a:r>
              <a:rPr lang="pl-PL" dirty="0" smtClean="0"/>
              <a:t>, rzadziej mutacje typu </a:t>
            </a:r>
            <a:r>
              <a:rPr lang="pl-PL" i="1" dirty="0" smtClean="0"/>
              <a:t>nonsens</a:t>
            </a:r>
            <a:r>
              <a:rPr lang="pl-PL" dirty="0" smtClean="0"/>
              <a:t> i na złączach </a:t>
            </a:r>
            <a:r>
              <a:rPr lang="pl-PL" dirty="0" smtClean="0">
                <a:hlinkClick r:id="rId11" tooltip="Intron"/>
              </a:rPr>
              <a:t>intron</a:t>
            </a:r>
            <a:r>
              <a:rPr lang="pl-PL" dirty="0" smtClean="0"/>
              <a:t>-</a:t>
            </a:r>
            <a:r>
              <a:rPr lang="pl-PL" dirty="0" err="1" smtClean="0">
                <a:hlinkClick r:id="rId12" tooltip="Ekson"/>
              </a:rPr>
              <a:t>ekson</a:t>
            </a:r>
            <a:r>
              <a:rPr lang="pl-PL" dirty="0" smtClean="0"/>
              <a:t>. Tylko wyjątkowo są to duże </a:t>
            </a:r>
            <a:r>
              <a:rPr lang="pl-PL" dirty="0" smtClean="0">
                <a:hlinkClick r:id="rId13" tooltip="Delecja"/>
              </a:rPr>
              <a:t>delecje</a:t>
            </a:r>
            <a:r>
              <a:rPr lang="pl-PL" dirty="0" smtClean="0"/>
              <a:t>.</a:t>
            </a:r>
          </a:p>
          <a:p>
            <a:r>
              <a:rPr lang="pl-PL" dirty="0" smtClean="0"/>
              <a:t>Najczęstsza mutacja odpowiada za blisko 70% przypadków choroby i oznaczana jest jako ΔF508 (lub F508del</a:t>
            </a:r>
            <a:r>
              <a:rPr lang="pl-PL" baseline="30000" dirty="0" smtClean="0">
                <a:hlinkClick r:id="rId9"/>
              </a:rPr>
              <a:t>[3]</a:t>
            </a:r>
            <a:r>
              <a:rPr lang="pl-PL" dirty="0" smtClean="0"/>
              <a:t>); uszkodzenie genu w tym miejscu prawdopodobnie determinuje ciężki przebieg choroby</a:t>
            </a:r>
            <a:r>
              <a:rPr lang="pl-PL" baseline="30000" dirty="0" smtClean="0">
                <a:hlinkClick r:id="rId14"/>
              </a:rPr>
              <a:t>[4]</a:t>
            </a:r>
            <a:r>
              <a:rPr lang="pl-PL" dirty="0" smtClean="0"/>
              <a:t>. Mutacja ta polega na delecji trzech </a:t>
            </a:r>
            <a:r>
              <a:rPr lang="pl-PL" dirty="0" smtClean="0">
                <a:hlinkClick r:id="rId15" tooltip="Nukleotydy"/>
              </a:rPr>
              <a:t>nukleotydów</a:t>
            </a:r>
            <a:r>
              <a:rPr lang="pl-PL" dirty="0" smtClean="0"/>
              <a:t>, co powoduje usunięcie </a:t>
            </a:r>
            <a:r>
              <a:rPr lang="pl-PL" dirty="0" smtClean="0">
                <a:hlinkClick r:id="rId16" tooltip="Fenyloalanina"/>
              </a:rPr>
              <a:t>fenyloalaniny</a:t>
            </a:r>
            <a:r>
              <a:rPr lang="pl-PL" dirty="0" smtClean="0"/>
              <a:t> z </a:t>
            </a:r>
            <a:r>
              <a:rPr lang="pl-PL" dirty="0" smtClean="0">
                <a:hlinkClick r:id="rId17" tooltip="Sekwencja aminokwasów"/>
              </a:rPr>
              <a:t>sekwencji aminokwasowej</a:t>
            </a:r>
            <a:r>
              <a:rPr lang="pl-PL" dirty="0" smtClean="0"/>
              <a:t> białka. Tak zmienione białko jest rozpoznawane przez mechanizmy naprawcze komórki i degradowane</a:t>
            </a:r>
            <a:r>
              <a:rPr lang="pl-PL" baseline="30000" dirty="0" smtClean="0">
                <a:hlinkClick r:id="rId9"/>
              </a:rPr>
              <a:t>[3]</a:t>
            </a:r>
            <a:r>
              <a:rPr lang="pl-PL" dirty="0" smtClean="0"/>
              <a:t>.</a:t>
            </a:r>
          </a:p>
          <a:p>
            <a:r>
              <a:rPr lang="pl-PL" dirty="0" smtClean="0"/>
              <a:t>Białko CFTR u około 10% chorych jest znacznie skrócone. Jedną z tego typu mutacji jest W1282X. Polega ona na </a:t>
            </a:r>
            <a:r>
              <a:rPr lang="pl-PL" dirty="0" smtClean="0">
                <a:hlinkClick r:id="rId18" tooltip="Mutacja nonsensowna"/>
              </a:rPr>
              <a:t>mutacji nonsensownej</a:t>
            </a:r>
            <a:r>
              <a:rPr lang="pl-PL" dirty="0" smtClean="0"/>
              <a:t> w pozycji 1282 (kodon dla </a:t>
            </a:r>
            <a:r>
              <a:rPr lang="pl-PL" dirty="0" smtClean="0">
                <a:hlinkClick r:id="rId19" tooltip="Tryptofan"/>
              </a:rPr>
              <a:t>tryptofanu</a:t>
            </a:r>
            <a:r>
              <a:rPr lang="pl-PL" dirty="0" smtClean="0"/>
              <a:t> zostaje zastąpiony kodonem stop). Ta mutacja odpowiada za prawie 40% przypadków choroby u Żydów</a:t>
            </a:r>
            <a:r>
              <a:rPr lang="pl-PL" baseline="30000" dirty="0" smtClean="0">
                <a:hlinkClick r:id="rId9"/>
              </a:rPr>
              <a:t>[3]</a:t>
            </a:r>
            <a:r>
              <a:rPr lang="pl-PL" dirty="0" smtClean="0"/>
              <a:t>.</a:t>
            </a:r>
          </a:p>
          <a:p>
            <a:r>
              <a:rPr lang="pl-PL" dirty="0" smtClean="0">
                <a:hlinkClick r:id="rId20" tooltip="Kanał chlorkowy (strona nie istnieje)"/>
              </a:rPr>
              <a:t>Kanał chlorkowy</a:t>
            </a:r>
            <a:r>
              <a:rPr lang="pl-PL" dirty="0" smtClean="0"/>
              <a:t> tworzony przez białko CFTR u około 5% chorych jest całkowicie zamknięty. Jedną z tego typu mutacji jest G551D</a:t>
            </a:r>
            <a:r>
              <a:rPr lang="pl-PL" baseline="30000" dirty="0" smtClean="0">
                <a:hlinkClick r:id="rId9"/>
              </a:rPr>
              <a:t>[3]</a:t>
            </a:r>
            <a:r>
              <a:rPr lang="pl-PL" dirty="0" smtClean="0"/>
              <a:t>.</a:t>
            </a:r>
          </a:p>
          <a:p>
            <a:r>
              <a:rPr lang="pl-PL" dirty="0" smtClean="0"/>
              <a:t>Inne mutacje, np. p.R117H, p.R334W i p.R347P, odpowiadają za łagodniejszy przebieg choroby. W Europie Wschodniej i Środkowej, także w </a:t>
            </a:r>
            <a:r>
              <a:rPr lang="pl-PL" dirty="0" smtClean="0">
                <a:hlinkClick r:id="rId21" tooltip="Polska"/>
              </a:rPr>
              <a:t>Polsce</a:t>
            </a:r>
            <a:r>
              <a:rPr lang="pl-PL" dirty="0" smtClean="0"/>
              <a:t>, spotykana jest mutacja Δ21 (duża delecja 21800 par zasad), prawie w ogóle nie spotykana w innych populacjach</a:t>
            </a:r>
            <a:r>
              <a:rPr lang="pl-PL" baseline="30000" dirty="0" smtClean="0">
                <a:hlinkClick r:id="rId22"/>
              </a:rPr>
              <a:t>[5]</a:t>
            </a:r>
            <a:r>
              <a:rPr lang="pl-PL" dirty="0" smtClean="0"/>
              <a:t>. Mutacja ta też wywołuje ciężką postać choroby, z ciężką niewydolnością trzustki i wczesnym początkiem.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08993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Mukowiscydoza jest chorobą dziedziczną, która występuje u osób posiadających nieprawidłowy </a:t>
            </a:r>
            <a:r>
              <a:rPr lang="pl-PL" dirty="0" err="1" smtClean="0">
                <a:hlinkClick r:id="rId2" tooltip="Allel"/>
              </a:rPr>
              <a:t>allel</a:t>
            </a:r>
            <a:r>
              <a:rPr lang="pl-PL" dirty="0" smtClean="0"/>
              <a:t> genu na chromosomie 7. Dziedziczona jest w sposób </a:t>
            </a:r>
            <a:r>
              <a:rPr lang="pl-PL" dirty="0" smtClean="0">
                <a:hlinkClick r:id="rId3" tooltip="Dziedziczenie autosomalne recesywne"/>
              </a:rPr>
              <a:t>autosomalny recesywny</a:t>
            </a:r>
            <a:r>
              <a:rPr lang="pl-PL" dirty="0" smtClean="0"/>
              <a:t>. Nosiciele genu odpowiedzialnego za wystąpienie mukowiscydozy stanowią około 5% ludzi rasy białej. Niektórzy naukowcy sugerują, że tak duże rozpowszechnienie wadliwego </a:t>
            </a:r>
            <a:r>
              <a:rPr lang="pl-PL" dirty="0" err="1" smtClean="0"/>
              <a:t>allelu</a:t>
            </a:r>
            <a:r>
              <a:rPr lang="pl-PL" dirty="0" smtClean="0"/>
              <a:t> w populacji może wiązać się z przewagą heterozygot (</a:t>
            </a:r>
            <a:r>
              <a:rPr lang="pl-PL" dirty="0" err="1" smtClean="0">
                <a:hlinkClick r:id="rId4" tooltip="Naddominacja"/>
              </a:rPr>
              <a:t>naddominacja</a:t>
            </a:r>
            <a:r>
              <a:rPr lang="pl-PL" dirty="0" smtClean="0"/>
              <a:t>) w przypadku pewnych infekcji (np. </a:t>
            </a:r>
            <a:r>
              <a:rPr lang="pl-PL" dirty="0" smtClean="0">
                <a:hlinkClick r:id="rId5" tooltip="Cholera"/>
              </a:rPr>
              <a:t>cholera</a:t>
            </a:r>
            <a:r>
              <a:rPr lang="pl-PL" dirty="0" smtClean="0"/>
              <a:t>, </a:t>
            </a:r>
            <a:r>
              <a:rPr lang="pl-PL" dirty="0" smtClean="0">
                <a:hlinkClick r:id="rId6" tooltip="Dur brzuszny"/>
              </a:rPr>
              <a:t>dur brzuszny</a:t>
            </a:r>
            <a:r>
              <a:rPr lang="pl-PL" dirty="0" smtClean="0"/>
              <a:t>), jednak jak dotąd nie ustalono, co mogłoby stanowić </a:t>
            </a:r>
            <a:r>
              <a:rPr lang="pl-PL" dirty="0" smtClean="0">
                <a:hlinkClick r:id="rId7" tooltip="Dobór genetyczny"/>
              </a:rPr>
              <a:t>presję selekcyjną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80405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>
                <a:hlinkClick r:id="rId2" tooltip="Diagnostyka preimplantacyjna"/>
              </a:rPr>
              <a:t>Diagnostyka </a:t>
            </a:r>
            <a:r>
              <a:rPr lang="pl-PL" dirty="0" err="1" smtClean="0">
                <a:hlinkClick r:id="rId2" tooltip="Diagnostyka preimplantacyjna"/>
              </a:rPr>
              <a:t>preimplantacyjna</a:t>
            </a:r>
            <a:r>
              <a:rPr lang="pl-PL" dirty="0" smtClean="0"/>
              <a:t> pozwala na bardzo wczesne wykrycie </a:t>
            </a:r>
            <a:r>
              <a:rPr lang="pl-PL" dirty="0" smtClean="0">
                <a:hlinkClick r:id="rId3" tooltip="Mutacja"/>
              </a:rPr>
              <a:t>mutacji</a:t>
            </a:r>
            <a:r>
              <a:rPr lang="pl-PL" dirty="0" smtClean="0"/>
              <a:t> powodującej mukowiscydozę. Badanie można przeprowadzić na komórkach rozrodczych przed </a:t>
            </a:r>
            <a:r>
              <a:rPr lang="pl-PL" dirty="0" smtClean="0">
                <a:hlinkClick r:id="rId4" tooltip="Zapłodnienie"/>
              </a:rPr>
              <a:t>zapłodnieniem</a:t>
            </a:r>
            <a:r>
              <a:rPr lang="pl-PL" dirty="0" smtClean="0"/>
              <a:t>. Jednak ze względu na sposób </a:t>
            </a:r>
            <a:r>
              <a:rPr lang="pl-PL" dirty="0" smtClean="0">
                <a:hlinkClick r:id="rId5" tooltip="Dziedziczenie (biologia)"/>
              </a:rPr>
              <a:t>dziedziczenia</a:t>
            </a:r>
            <a:r>
              <a:rPr lang="pl-PL" dirty="0" smtClean="0"/>
              <a:t> (</a:t>
            </a:r>
            <a:r>
              <a:rPr lang="pl-PL" dirty="0" smtClean="0">
                <a:hlinkClick r:id="rId6" tooltip="Dziedziczenie autosomalne recesywne"/>
              </a:rPr>
              <a:t>autosomalnie recesywne</a:t>
            </a:r>
            <a:r>
              <a:rPr lang="pl-PL" dirty="0" smtClean="0"/>
              <a:t>) bardziej wiarygodne jest badanie komórek po zapłodnieniu bądź też zarodków przed </a:t>
            </a:r>
            <a:r>
              <a:rPr lang="pl-PL" dirty="0" smtClean="0">
                <a:hlinkClick r:id="rId7" tooltip="Zapłodnienie pozaustrojowe"/>
              </a:rPr>
              <a:t>podaniem</a:t>
            </a:r>
            <a:r>
              <a:rPr lang="pl-PL" dirty="0" smtClean="0"/>
              <a:t> ich do macicy przyszłej matki. Badanie takie pozwala ocenić, czy dziecko będzie zdrowe, i znając obecność mutacji bądź jej brak, podjąć decyzję co do implantacji </a:t>
            </a:r>
            <a:r>
              <a:rPr lang="pl-PL" dirty="0" smtClean="0">
                <a:hlinkClick r:id="rId8" tooltip="Zarodek"/>
              </a:rPr>
              <a:t>zarodka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87941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Mukowiscydoza, tak jak wszystkie choroby genetyczne, jest chorobą nieuleczalną. W Polsce średnia długość życia pacjentów z mukowiscydozą wynosi około 20 lat. W Europie Zachodniej dochodzi do 40 lat. Różnica ta jest związana ze stosunkowo późnym wprowadzeniem powszechnego testu przesiewowego wykrywającego mukowiscydozę, ograniczoną dostępnością do wysokospecjalistycznego leczenia oraz mniejszą niż w krajach zachodnich refundacją leków.</a:t>
            </a:r>
          </a:p>
          <a:p>
            <a:r>
              <a:rPr lang="pl-PL" dirty="0" smtClean="0"/>
              <a:t>Podejmowane leczenie jest wyłącznie objawowe, czyli dąży do jak najlepszej kontroli objawów choroby, ale nie usuwa jej przyczyny. Celem leczenia jest zapobieganie postępowi choroby płuc oraz utrzymanie prawidłowego odżywienia i rozwoju pacjenta. Im wcześniej rozpocznie się rehabilitację dróg oddechowych i leczenie dietetyczne, tym większa szansa na dłuższe przeżycie chorego.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5826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W skardze do Trybunału, powołując się na prawo do poszanowania życia prywatnego i</a:t>
            </a:r>
          </a:p>
          <a:p>
            <a:r>
              <a:rPr lang="pl-PL" dirty="0"/>
              <a:t>rodzinnego (art. 8), skarżący zarzucili, że jedynym sposobem, aby mieć dziecko, które nie</a:t>
            </a:r>
          </a:p>
          <a:p>
            <a:r>
              <a:rPr lang="pl-PL" dirty="0"/>
              <a:t>byłoby chore na zwłóknienie torbielowate, było zajście w ciąże w sposób naturalny i przerwanie</a:t>
            </a:r>
          </a:p>
          <a:p>
            <a:r>
              <a:rPr lang="pl-PL" dirty="0"/>
              <a:t>jej ze względów medycznych za każdym razem po stwierdzeniu choroby płodu. Na podstawie</a:t>
            </a:r>
          </a:p>
          <a:p>
            <a:r>
              <a:rPr lang="pl-PL" dirty="0"/>
              <a:t>art.14 skarżący twierdzili, że byli dyskryminowani w stosunku do par bezpłodnych albo takich, w</a:t>
            </a:r>
          </a:p>
          <a:p>
            <a:r>
              <a:rPr lang="pl-PL" dirty="0"/>
              <a:t>których mężczyzna był chory na chorobę przenoszoną drogą płciową.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57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Trybunał przypomniał, że pojęcie “życie prywatne” w rozumieniu art.8 jest szerokie i </a:t>
            </a:r>
            <a:r>
              <a:rPr lang="pl-PL" dirty="0" smtClean="0"/>
              <a:t>obejmuje m.in</a:t>
            </a:r>
            <a:r>
              <a:rPr lang="pl-PL" dirty="0"/>
              <a:t>. prawo jednostki do nawiązywania i rozwijania relacji z innymi ludźmi, prawo do osobistego</a:t>
            </a:r>
          </a:p>
          <a:p>
            <a:r>
              <a:rPr lang="pl-PL" dirty="0"/>
              <a:t>rozwoju » oraz prawo do decydowania o sobie. Do sfery osobistej chronionej w art.8 </a:t>
            </a:r>
            <a:r>
              <a:rPr lang="pl-PL" dirty="0" smtClean="0"/>
              <a:t>należy również </a:t>
            </a:r>
            <a:r>
              <a:rPr lang="pl-PL" dirty="0"/>
              <a:t>m.in. tożsamość, orientacja i życie seksualne a także prawo do decyzji o rodzicielstwie.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17548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Trybunał uznał również, iż art.8 chroni prawo skarżących do domagania się poszanowania ich</a:t>
            </a:r>
          </a:p>
          <a:p>
            <a:r>
              <a:rPr lang="pl-PL" dirty="0"/>
              <a:t>decyzji, aby zostać rodzicami genetycznymi a wcześniej już stwierdził, że ma zastosowanie w</a:t>
            </a:r>
          </a:p>
          <a:p>
            <a:r>
              <a:rPr lang="pl-PL" dirty="0"/>
              <a:t>dziedzinie dostępu do heterologicznych technik sztucznej prokreacji w celu zapłodnienia in vitro.</a:t>
            </a:r>
          </a:p>
          <a:p>
            <a:r>
              <a:rPr lang="pl-PL" dirty="0"/>
              <a:t>W rezultacie pragnienie skarżących spłodzenia dziecka, które nie byłoby dotknięte chorobą</a:t>
            </a:r>
          </a:p>
          <a:p>
            <a:r>
              <a:rPr lang="pl-PL" dirty="0"/>
              <a:t>genetyczną, której są zdrowymi nosicielami i sięgnięcia w tym celu do prokreacji medycznie</a:t>
            </a:r>
          </a:p>
          <a:p>
            <a:r>
              <a:rPr lang="pl-PL" dirty="0"/>
              <a:t>wspomaganej oraz diagnozy genetycznej zarodka było objęte ochroną na podstawie art.8.</a:t>
            </a:r>
          </a:p>
          <a:p>
            <a:r>
              <a:rPr lang="pl-PL" dirty="0"/>
              <a:t>Wybór taki stanowił bowiem formę przejawu ich życia prywatnego i rodzinnego.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61003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System prawny włoski w tej dziedzinie był niespójny. Z jednej strony zakazywał ograniczania </a:t>
            </a:r>
            <a:r>
              <a:rPr lang="pl-PL" dirty="0" smtClean="0"/>
              <a:t>się do </a:t>
            </a:r>
            <a:r>
              <a:rPr lang="pl-PL" dirty="0"/>
              <a:t>wszczepiania zarodków wyłącznie takich, które nie były dotknięte chorobą, której </a:t>
            </a:r>
            <a:r>
              <a:rPr lang="pl-PL" dirty="0" smtClean="0"/>
              <a:t>skarżący byli </a:t>
            </a:r>
            <a:r>
              <a:rPr lang="pl-PL" dirty="0"/>
              <a:t>zdrowymi nosicielami, z drugiej – zezwalał na aborcję płodu dotkniętego taką patologią.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66545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Negatywne konsekwencje takiej sytuacji dla prawa do poszanowania życia prywatnego </a:t>
            </a:r>
            <a:r>
              <a:rPr lang="pl-PL" dirty="0" smtClean="0"/>
              <a:t>i rodzinnego </a:t>
            </a:r>
            <a:r>
              <a:rPr lang="pl-PL" dirty="0"/>
              <a:t>skarżących były oczywiste. W celu ochrony prawa do urodzenia dziecka, które </a:t>
            </a:r>
            <a:r>
              <a:rPr lang="pl-PL" dirty="0" smtClean="0"/>
              <a:t>nie byłoby </a:t>
            </a:r>
            <a:r>
              <a:rPr lang="pl-PL" dirty="0"/>
              <a:t>dotknięte chorobą, której są zdrowymi nosicielami, skarżący mogli jedynie </a:t>
            </a:r>
            <a:r>
              <a:rPr lang="pl-PL" dirty="0" smtClean="0"/>
              <a:t>doprowadzić do </a:t>
            </a:r>
            <a:r>
              <a:rPr lang="pl-PL" dirty="0"/>
              <a:t>zapłodnienia w drodze naturalnej a potem przeprowadzić badania genetyczne płodu w </a:t>
            </a:r>
            <a:r>
              <a:rPr lang="pl-PL" dirty="0" smtClean="0"/>
              <a:t>celu ustalenia</a:t>
            </a:r>
            <a:r>
              <a:rPr lang="pl-PL" dirty="0"/>
              <a:t>, czy nie jest on chory. Skarżący raz sięgnęli po tę możliwość już wcześniej - w lutym</a:t>
            </a:r>
          </a:p>
          <a:p>
            <a:r>
              <a:rPr lang="pl-PL" dirty="0"/>
              <a:t>2010r.</a:t>
            </a:r>
          </a:p>
          <a:p>
            <a:r>
              <a:rPr lang="pl-PL" dirty="0"/>
              <a:t>W tym kontekście, Trybunał musiał wziąć pod uwagę lęk skarżących, którzy – w sytuacji </a:t>
            </a:r>
            <a:r>
              <a:rPr lang="pl-PL" dirty="0" smtClean="0"/>
              <a:t>braku możliwości </a:t>
            </a:r>
            <a:r>
              <a:rPr lang="pl-PL" dirty="0"/>
              <a:t>uzyskania diagnozy genetycznej - mieli z jednej strony perspektywę </a:t>
            </a:r>
            <a:r>
              <a:rPr lang="pl-PL" dirty="0" smtClean="0"/>
              <a:t>urodzenia dziecka </a:t>
            </a:r>
            <a:r>
              <a:rPr lang="pl-PL" dirty="0"/>
              <a:t>dotkniętego chorobą, o której tu mowa, a z drugiej – cierpienie z powodu </a:t>
            </a:r>
            <a:r>
              <a:rPr lang="pl-PL" dirty="0" smtClean="0"/>
              <a:t>bolesnej decyzji </a:t>
            </a:r>
            <a:r>
              <a:rPr lang="pl-PL" dirty="0"/>
              <a:t>o dokonaniu w razie potrzeby aborcji ze względów medycznych.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5820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Wiadomo</a:t>
            </a:r>
            <a:r>
              <a:rPr lang="pl-PL" dirty="0"/>
              <a:t>, </a:t>
            </a:r>
            <a:r>
              <a:rPr lang="pl-PL" dirty="0" smtClean="0"/>
              <a:t>że </a:t>
            </a:r>
            <a:r>
              <a:rPr lang="pl-PL" dirty="0"/>
              <a:t>pewna liczba polskich pacjentów korzysta z usług </a:t>
            </a:r>
            <a:r>
              <a:rPr lang="pl-PL" dirty="0" smtClean="0"/>
              <a:t>ośrodków </a:t>
            </a:r>
            <a:r>
              <a:rPr lang="pl-PL" dirty="0"/>
              <a:t>ulokowanych w </a:t>
            </a:r>
            <a:r>
              <a:rPr lang="pl-PL" dirty="0" smtClean="0"/>
              <a:t>innych krajach.</a:t>
            </a:r>
          </a:p>
          <a:p>
            <a:r>
              <a:rPr lang="pl-PL" dirty="0"/>
              <a:t>W 2008 roku PGD zastosowano w 198, a w 2009 </a:t>
            </a:r>
            <a:r>
              <a:rPr lang="pl-PL" dirty="0" smtClean="0"/>
              <a:t>roku już </a:t>
            </a:r>
            <a:r>
              <a:rPr lang="pl-PL" dirty="0"/>
              <a:t>w 276 przypadkach.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23976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Biorąc pod uwagę niespójność systemu prawnego włoskiego w zakresie, którego dotyczyła </a:t>
            </a:r>
            <a:r>
              <a:rPr lang="pl-PL" dirty="0" smtClean="0"/>
              <a:t>ta sprawa</a:t>
            </a:r>
            <a:r>
              <a:rPr lang="pl-PL" dirty="0"/>
              <a:t>, Trybunał uznał, że ingerencja w prawo skarżących do poszanowania ich życia</a:t>
            </a:r>
          </a:p>
          <a:p>
            <a:r>
              <a:rPr lang="pl-PL" dirty="0"/>
              <a:t>prywatnego i rodzinnego była nieproporcjonalna i w rezultacie nastąpiło naruszenie </a:t>
            </a:r>
            <a:r>
              <a:rPr lang="pl-PL" dirty="0" smtClean="0"/>
              <a:t>art.8 Konwencji</a:t>
            </a:r>
            <a:r>
              <a:rPr lang="pl-PL" dirty="0"/>
              <a:t>.</a:t>
            </a:r>
          </a:p>
          <a:p>
            <a:r>
              <a:rPr lang="pl-PL" dirty="0"/>
              <a:t>Zarzut dyskryminacji został uznany przez Trybunał za oczywiście bezzasadny, bowiem w </a:t>
            </a:r>
            <a:r>
              <a:rPr lang="pl-PL" dirty="0" smtClean="0"/>
              <a:t>sferze dostępu </a:t>
            </a:r>
            <a:r>
              <a:rPr lang="pl-PL" dirty="0"/>
              <a:t>do diagnozy genetycznej zarodka pary, w których mężczyzna jest dotknięty przez</a:t>
            </a:r>
          </a:p>
          <a:p>
            <a:r>
              <a:rPr lang="pl-PL" dirty="0"/>
              <a:t>choroby wirusowe przenoszone drogą płciową, nie są traktowane inaczej niż skarżący, bo </a:t>
            </a:r>
            <a:r>
              <a:rPr lang="pl-PL" dirty="0" smtClean="0"/>
              <a:t>zakaz dostępu </a:t>
            </a:r>
            <a:r>
              <a:rPr lang="pl-PL" dirty="0"/>
              <a:t>do diagnostyki, o której tu mowa, obejmował wszystkie kategorie osób.</a:t>
            </a:r>
          </a:p>
          <a:p>
            <a:r>
              <a:rPr lang="pl-PL" dirty="0"/>
              <a:t>Włochy muszą zapłacić skarżącym 15 tys. euro jako zadośćuczynienie za krzywdę moralną </a:t>
            </a:r>
            <a:r>
              <a:rPr lang="pl-PL" dirty="0" smtClean="0"/>
              <a:t>oraz zwrócić </a:t>
            </a:r>
            <a:r>
              <a:rPr lang="pl-PL" dirty="0"/>
              <a:t>im poniesione koszty i wydatki.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024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/>
              <a:t>Komitet</a:t>
            </a:r>
          </a:p>
          <a:p>
            <a:r>
              <a:rPr lang="pl-PL" dirty="0"/>
              <a:t>akceptuje stosowanie </a:t>
            </a:r>
            <a:r>
              <a:rPr lang="pl-PL" dirty="0" err="1"/>
              <a:t>preimplantacyjnej</a:t>
            </a:r>
            <a:r>
              <a:rPr lang="pl-PL" dirty="0"/>
              <a:t> diagnozy genetycznej u:</a:t>
            </a:r>
          </a:p>
          <a:p>
            <a:r>
              <a:rPr lang="pl-PL" dirty="0"/>
              <a:t> par ze znacznie </a:t>
            </a:r>
            <a:r>
              <a:rPr lang="pl-PL" dirty="0" err="1"/>
              <a:t>zwiekszonym</a:t>
            </a:r>
            <a:r>
              <a:rPr lang="pl-PL" dirty="0"/>
              <a:t> ryzykiem </a:t>
            </a:r>
            <a:r>
              <a:rPr lang="pl-PL" dirty="0" err="1"/>
              <a:t>wystapienie</a:t>
            </a:r>
            <a:r>
              <a:rPr lang="pl-PL" dirty="0"/>
              <a:t> u potomstwa aberracji chromosomowych</a:t>
            </a:r>
          </a:p>
          <a:p>
            <a:r>
              <a:rPr lang="pl-PL" dirty="0" err="1"/>
              <a:t>powodujacych</a:t>
            </a:r>
            <a:r>
              <a:rPr lang="pl-PL" dirty="0"/>
              <a:t> </a:t>
            </a:r>
            <a:r>
              <a:rPr lang="pl-PL" dirty="0" err="1"/>
              <a:t>powane</a:t>
            </a:r>
            <a:r>
              <a:rPr lang="pl-PL" dirty="0"/>
              <a:t> zaburzenia rozwojowe (np. par nosicieli rodzinnych</a:t>
            </a:r>
          </a:p>
          <a:p>
            <a:r>
              <a:rPr lang="pl-PL" dirty="0" err="1"/>
              <a:t>zrównowaonych</a:t>
            </a:r>
            <a:r>
              <a:rPr lang="pl-PL" dirty="0"/>
              <a:t> translokacji chromosomowych);</a:t>
            </a:r>
          </a:p>
          <a:p>
            <a:r>
              <a:rPr lang="pl-PL" dirty="0"/>
              <a:t> par </a:t>
            </a:r>
            <a:r>
              <a:rPr lang="pl-PL" dirty="0" err="1"/>
              <a:t>obciaonych</a:t>
            </a:r>
            <a:r>
              <a:rPr lang="pl-PL" dirty="0"/>
              <a:t> wysokim ryzykiem (10-50%), </a:t>
            </a:r>
            <a:r>
              <a:rPr lang="pl-PL" dirty="0" err="1"/>
              <a:t>wystapienia</a:t>
            </a:r>
            <a:r>
              <a:rPr lang="pl-PL" dirty="0"/>
              <a:t> u potomstwa chorób</a:t>
            </a:r>
          </a:p>
          <a:p>
            <a:r>
              <a:rPr lang="pl-PL" dirty="0"/>
              <a:t>uwarunkowanych mutacjami pojedynczych genów (</a:t>
            </a:r>
            <a:r>
              <a:rPr lang="pl-PL" dirty="0" err="1"/>
              <a:t>dziedziczacych</a:t>
            </a:r>
            <a:r>
              <a:rPr lang="pl-PL" dirty="0"/>
              <a:t> </a:t>
            </a:r>
            <a:r>
              <a:rPr lang="pl-PL" dirty="0" err="1"/>
              <a:t>sie</a:t>
            </a:r>
            <a:r>
              <a:rPr lang="pl-PL" dirty="0"/>
              <a:t> w sposób autosomalny</a:t>
            </a:r>
          </a:p>
          <a:p>
            <a:r>
              <a:rPr lang="pl-PL" dirty="0" err="1"/>
              <a:t>dominujacy</a:t>
            </a:r>
            <a:r>
              <a:rPr lang="pl-PL" dirty="0"/>
              <a:t>, autosomalny recesywny, </a:t>
            </a:r>
            <a:r>
              <a:rPr lang="pl-PL" dirty="0" err="1"/>
              <a:t>sprzeony</a:t>
            </a:r>
            <a:r>
              <a:rPr lang="pl-PL" dirty="0"/>
              <a:t> z chromosomem X);</a:t>
            </a:r>
          </a:p>
          <a:p>
            <a:r>
              <a:rPr lang="pl-PL" dirty="0"/>
              <a:t> u kobiet </a:t>
            </a:r>
            <a:r>
              <a:rPr lang="pl-PL" dirty="0" err="1"/>
              <a:t>chcacych</a:t>
            </a:r>
            <a:r>
              <a:rPr lang="pl-PL" dirty="0"/>
              <a:t> </a:t>
            </a:r>
            <a:r>
              <a:rPr lang="pl-PL" dirty="0" err="1"/>
              <a:t>uniknac</a:t>
            </a:r>
            <a:r>
              <a:rPr lang="pl-PL" dirty="0"/>
              <a:t> kolejnego przerwania </a:t>
            </a:r>
            <a:r>
              <a:rPr lang="pl-PL" dirty="0" err="1"/>
              <a:t>ciay</a:t>
            </a:r>
            <a:r>
              <a:rPr lang="pl-PL" dirty="0"/>
              <a:t>, u których uprzednio dokonano</a:t>
            </a:r>
          </a:p>
          <a:p>
            <a:r>
              <a:rPr lang="pl-PL" dirty="0"/>
              <a:t>przerwania </a:t>
            </a:r>
            <a:r>
              <a:rPr lang="pl-PL" dirty="0" err="1"/>
              <a:t>ciay</a:t>
            </a:r>
            <a:r>
              <a:rPr lang="pl-PL" dirty="0"/>
              <a:t> w </a:t>
            </a:r>
            <a:r>
              <a:rPr lang="pl-PL" dirty="0" err="1"/>
              <a:t>zwiazku</a:t>
            </a:r>
            <a:r>
              <a:rPr lang="pl-PL" dirty="0"/>
              <a:t> z nieprawidłowym wynikiem badania prenatalnego.</a:t>
            </a:r>
          </a:p>
          <a:p>
            <a:r>
              <a:rPr lang="pl-PL" dirty="0"/>
              <a:t> u kobiet, u których doszło do wielokrotnych </a:t>
            </a:r>
            <a:r>
              <a:rPr lang="pl-PL" dirty="0" err="1"/>
              <a:t>poronien</a:t>
            </a:r>
            <a:r>
              <a:rPr lang="pl-PL" dirty="0"/>
              <a:t> lub obumarcia </a:t>
            </a:r>
            <a:r>
              <a:rPr lang="pl-PL" dirty="0" err="1"/>
              <a:t>ciay</a:t>
            </a:r>
            <a:r>
              <a:rPr lang="pl-PL" dirty="0"/>
              <a:t>, co daje</a:t>
            </a:r>
          </a:p>
          <a:p>
            <a:r>
              <a:rPr lang="pl-PL" dirty="0" err="1"/>
              <a:t>podstawe</a:t>
            </a:r>
            <a:r>
              <a:rPr lang="pl-PL" dirty="0"/>
              <a:t>, aby </a:t>
            </a:r>
            <a:r>
              <a:rPr lang="pl-PL" dirty="0" err="1"/>
              <a:t>podejrzewac</a:t>
            </a:r>
            <a:r>
              <a:rPr lang="pl-PL" dirty="0"/>
              <a:t> genetyczne </a:t>
            </a:r>
            <a:r>
              <a:rPr lang="pl-PL" dirty="0" err="1"/>
              <a:t>podłoe</a:t>
            </a:r>
            <a:r>
              <a:rPr lang="pl-PL" dirty="0"/>
              <a:t> tego stanu rzeczy.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95745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Komitet </a:t>
            </a:r>
            <a:r>
              <a:rPr lang="pl-PL" dirty="0" err="1"/>
              <a:t>uwaa</a:t>
            </a:r>
            <a:r>
              <a:rPr lang="pl-PL" dirty="0"/>
              <a:t> ponadto, e metoda PGD (podobnie jak konwencjonalna diagnoza prenatalna)</a:t>
            </a:r>
          </a:p>
          <a:p>
            <a:r>
              <a:rPr lang="pl-PL" dirty="0"/>
              <a:t>nie powinna </a:t>
            </a:r>
            <a:r>
              <a:rPr lang="pl-PL" dirty="0" err="1"/>
              <a:t>byc</a:t>
            </a:r>
            <a:r>
              <a:rPr lang="pl-PL" dirty="0"/>
              <a:t> dopuszczalna ze </a:t>
            </a:r>
            <a:r>
              <a:rPr lang="pl-PL" dirty="0" err="1"/>
              <a:t>wskazan</a:t>
            </a:r>
            <a:r>
              <a:rPr lang="pl-PL" dirty="0"/>
              <a:t> innych ni zdrowotne (medyczne), a zwłaszcza</a:t>
            </a:r>
          </a:p>
          <a:p>
            <a:r>
              <a:rPr lang="pl-PL" dirty="0"/>
              <a:t>nie powinna </a:t>
            </a:r>
            <a:r>
              <a:rPr lang="pl-PL" dirty="0" err="1"/>
              <a:t>byc</a:t>
            </a:r>
            <a:r>
              <a:rPr lang="pl-PL" dirty="0"/>
              <a:t> stosowana:</a:t>
            </a:r>
          </a:p>
          <a:p>
            <a:r>
              <a:rPr lang="pl-PL" dirty="0"/>
              <a:t> w celu ustalenia płci i innych cech fizjologicznych;</a:t>
            </a:r>
          </a:p>
          <a:p>
            <a:r>
              <a:rPr lang="pl-PL" dirty="0"/>
              <a:t> w celu testowania HLA i doprowadzenia do urodzenia dziecka zgodnego tkankowo,</a:t>
            </a:r>
          </a:p>
          <a:p>
            <a:r>
              <a:rPr lang="pl-PL" dirty="0"/>
              <a:t>które mogłoby </a:t>
            </a:r>
            <a:r>
              <a:rPr lang="pl-PL" dirty="0" err="1"/>
              <a:t>byc</a:t>
            </a:r>
            <a:r>
              <a:rPr lang="pl-PL" dirty="0"/>
              <a:t> dawca tkanek w celu ratowania </a:t>
            </a:r>
            <a:r>
              <a:rPr lang="pl-PL" dirty="0" err="1"/>
              <a:t>rodzenstwa</a:t>
            </a:r>
            <a:r>
              <a:rPr lang="pl-PL" dirty="0"/>
              <a:t> </a:t>
            </a:r>
            <a:r>
              <a:rPr lang="pl-PL" dirty="0" err="1"/>
              <a:t>dotknietego</a:t>
            </a:r>
            <a:r>
              <a:rPr lang="pl-PL" dirty="0"/>
              <a:t> choroba</a:t>
            </a:r>
          </a:p>
          <a:p>
            <a:r>
              <a:rPr lang="pl-PL" dirty="0"/>
              <a:t>genetyczna (jak np. anemia </a:t>
            </a:r>
            <a:r>
              <a:rPr lang="pl-PL" dirty="0" err="1"/>
              <a:t>Fankoniego</a:t>
            </a:r>
            <a:r>
              <a:rPr lang="pl-PL" dirty="0"/>
              <a:t> i białaczka).</a:t>
            </a:r>
          </a:p>
          <a:p>
            <a:r>
              <a:rPr lang="pl-PL" dirty="0"/>
              <a:t> rozpoznania choroby, która pojawia </a:t>
            </a:r>
            <a:r>
              <a:rPr lang="pl-PL" dirty="0" err="1"/>
              <a:t>sie</a:t>
            </a:r>
            <a:r>
              <a:rPr lang="pl-PL" dirty="0"/>
              <a:t> dopiero w wieku </a:t>
            </a:r>
            <a:r>
              <a:rPr lang="pl-PL" dirty="0" err="1"/>
              <a:t>pózniejszym</a:t>
            </a:r>
            <a:r>
              <a:rPr lang="pl-PL" dirty="0"/>
              <a:t> (np. choroba</a:t>
            </a:r>
          </a:p>
          <a:p>
            <a:r>
              <a:rPr lang="pl-PL" dirty="0"/>
              <a:t>Alzheimera).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00410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Komitet </a:t>
            </a:r>
            <a:r>
              <a:rPr lang="pl-PL" dirty="0" err="1"/>
              <a:t>uwaa</a:t>
            </a:r>
            <a:r>
              <a:rPr lang="pl-PL" dirty="0"/>
              <a:t>, e </a:t>
            </a:r>
            <a:r>
              <a:rPr lang="pl-PL" dirty="0" err="1"/>
              <a:t>preimplantacyjna</a:t>
            </a:r>
            <a:r>
              <a:rPr lang="pl-PL" dirty="0"/>
              <a:t> diagnoza genetyczna (PGD) powinna </a:t>
            </a:r>
            <a:r>
              <a:rPr lang="pl-PL" dirty="0" err="1"/>
              <a:t>byc</a:t>
            </a:r>
            <a:r>
              <a:rPr lang="pl-PL" dirty="0"/>
              <a:t> wykonywana</a:t>
            </a:r>
          </a:p>
          <a:p>
            <a:r>
              <a:rPr lang="pl-PL" dirty="0" err="1"/>
              <a:t>wyłacznie</a:t>
            </a:r>
            <a:r>
              <a:rPr lang="pl-PL" dirty="0"/>
              <a:t> na podstawie skierowania wydanego przez lekarza </a:t>
            </a:r>
            <a:r>
              <a:rPr lang="pl-PL" dirty="0" err="1"/>
              <a:t>specjaliste</a:t>
            </a:r>
            <a:r>
              <a:rPr lang="pl-PL" dirty="0"/>
              <a:t> w uprawnionych do</a:t>
            </a:r>
          </a:p>
          <a:p>
            <a:r>
              <a:rPr lang="pl-PL" dirty="0"/>
              <a:t>jej wykonywania </a:t>
            </a:r>
            <a:r>
              <a:rPr lang="pl-PL" dirty="0" err="1"/>
              <a:t>osrodkach</a:t>
            </a:r>
            <a:r>
              <a:rPr lang="pl-PL" dirty="0"/>
              <a:t> i laboratoriach. Powinna </a:t>
            </a:r>
            <a:r>
              <a:rPr lang="pl-PL" dirty="0" err="1"/>
              <a:t>byc</a:t>
            </a:r>
            <a:r>
              <a:rPr lang="pl-PL" dirty="0"/>
              <a:t> </a:t>
            </a:r>
            <a:r>
              <a:rPr lang="pl-PL" dirty="0" err="1"/>
              <a:t>swiadczeniem</a:t>
            </a:r>
            <a:r>
              <a:rPr lang="pl-PL" dirty="0"/>
              <a:t> refundowanym</a:t>
            </a:r>
          </a:p>
          <a:p>
            <a:r>
              <a:rPr lang="pl-PL" dirty="0"/>
              <a:t>przez NFZ, tak jak diagnostyka prenatalna </a:t>
            </a:r>
            <a:r>
              <a:rPr lang="pl-PL" i="1" dirty="0"/>
              <a:t>in </a:t>
            </a:r>
            <a:r>
              <a:rPr lang="pl-PL" i="1" dirty="0" err="1"/>
              <a:t>utero</a:t>
            </a:r>
            <a:r>
              <a:rPr lang="pl-PL" dirty="0"/>
              <a:t>.</a:t>
            </a:r>
          </a:p>
          <a:p>
            <a:r>
              <a:rPr lang="pl-PL" dirty="0"/>
              <a:t>W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07282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pl-PL" dirty="0"/>
              <a:t>Rozdział IV</a:t>
            </a:r>
          </a:p>
          <a:p>
            <a:r>
              <a:rPr lang="pl-PL" dirty="0"/>
              <a:t>Ludzki genom</a:t>
            </a:r>
          </a:p>
          <a:p>
            <a:r>
              <a:rPr lang="pl-PL" dirty="0"/>
              <a:t>Artykuł 11 ( Zakaz dyskryminacji )</a:t>
            </a:r>
          </a:p>
          <a:p>
            <a:r>
              <a:rPr lang="pl-PL" dirty="0"/>
              <a:t>Każda forma dyskryminacji skierowana przeciw</a:t>
            </a:r>
          </a:p>
          <a:p>
            <a:r>
              <a:rPr lang="pl-PL" dirty="0"/>
              <a:t>ko danej osobie ze względu na </a:t>
            </a:r>
          </a:p>
          <a:p>
            <a:r>
              <a:rPr lang="pl-PL" dirty="0"/>
              <a:t>dziedzictwo genetyczne jest zakazana.</a:t>
            </a:r>
          </a:p>
          <a:p>
            <a:r>
              <a:rPr lang="pl-PL" dirty="0"/>
              <a:t>Artykuł 12 ( Genetyczne testy prognozujące )</a:t>
            </a:r>
          </a:p>
          <a:p>
            <a:r>
              <a:rPr lang="pl-PL" dirty="0"/>
              <a:t>Testy prognozujące choroby genetyczne albo testy, które mogą służyć do identyfikacji </a:t>
            </a:r>
          </a:p>
          <a:p>
            <a:r>
              <a:rPr lang="pl-PL" dirty="0"/>
              <a:t>nosiciela genu odpowiedzialnego za chorobę, oraz testy,</a:t>
            </a:r>
          </a:p>
          <a:p>
            <a:r>
              <a:rPr lang="pl-PL" dirty="0"/>
              <a:t>które mogą wykryć genetyczne </a:t>
            </a:r>
          </a:p>
          <a:p>
            <a:r>
              <a:rPr lang="pl-PL" dirty="0"/>
              <a:t>predyspozycje lub podatność na zachorowanie, mogą być przeprowadzone wyłącznie dla </a:t>
            </a:r>
          </a:p>
          <a:p>
            <a:r>
              <a:rPr lang="pl-PL" dirty="0"/>
              <a:t>celów zdrowotnych albo dla badań naukowych związanych z celami zdrowotnymi, oraz </a:t>
            </a:r>
          </a:p>
          <a:p>
            <a:r>
              <a:rPr lang="pl-PL" dirty="0"/>
              <a:t>podlegają odpowiedniemu poradnictwu genetycznemu.</a:t>
            </a:r>
          </a:p>
          <a:p>
            <a:r>
              <a:rPr lang="pl-PL" dirty="0"/>
              <a:t>Artykuł 13</a:t>
            </a:r>
          </a:p>
          <a:p>
            <a:r>
              <a:rPr lang="pl-PL" dirty="0"/>
              <a:t>( Interwencja wobec ludzkiego genomu )</a:t>
            </a:r>
          </a:p>
          <a:p>
            <a:r>
              <a:rPr lang="pl-PL" dirty="0"/>
              <a:t>Interwencja mająca na celu dokonanie zmian w genomie ludzkim może być </a:t>
            </a:r>
          </a:p>
          <a:p>
            <a:r>
              <a:rPr lang="pl-PL" dirty="0"/>
              <a:t>przeprowadzona wyłącznie w celach profilaktycznych, terapeutycznych lub diagnostycznych </a:t>
            </a:r>
          </a:p>
          <a:p>
            <a:r>
              <a:rPr lang="pl-PL" dirty="0"/>
              <a:t>tylko wtedy, gdy jej celem nie jest wywołanie </a:t>
            </a:r>
            <a:r>
              <a:rPr lang="pl-PL" dirty="0" err="1"/>
              <a:t>dziedziczn</a:t>
            </a:r>
            <a:endParaRPr lang="pl-PL" dirty="0"/>
          </a:p>
          <a:p>
            <a:r>
              <a:rPr lang="pl-PL" dirty="0" err="1"/>
              <a:t>ych</a:t>
            </a:r>
            <a:r>
              <a:rPr lang="pl-PL" dirty="0"/>
              <a:t> zmian genetycznych u </a:t>
            </a:r>
          </a:p>
          <a:p>
            <a:r>
              <a:rPr lang="pl-PL" dirty="0"/>
              <a:t>potomstwa.</a:t>
            </a:r>
          </a:p>
          <a:p>
            <a:r>
              <a:rPr lang="pl-PL" dirty="0"/>
              <a:t>Artykuł 14 ( Zakaz dokonywania wyboru płci )</a:t>
            </a:r>
          </a:p>
          <a:p>
            <a:r>
              <a:rPr lang="pl-PL" dirty="0"/>
              <a:t>Wykorzystywanie technik medycznie wspomaganej prokreacji jest zakazane, o ile </a:t>
            </a:r>
          </a:p>
          <a:p>
            <a:r>
              <a:rPr lang="pl-PL" dirty="0"/>
              <a:t>celem tych technik jest wybór płci przyszłego dziecka za wyjątkiem sytuacji, gdy wybór taki </a:t>
            </a:r>
          </a:p>
          <a:p>
            <a:r>
              <a:rPr lang="pl-PL" dirty="0"/>
              <a:t>p</a:t>
            </a:r>
          </a:p>
          <a:p>
            <a:r>
              <a:rPr lang="pl-PL" dirty="0" err="1"/>
              <a:t>ozwala</a:t>
            </a:r>
            <a:r>
              <a:rPr lang="pl-PL" dirty="0"/>
              <a:t> uniknąć poważnej choroby dziedzicznej zależnej od płci dziecka.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1200" dirty="0"/>
              <a:t>KONWENCJA O OCHRONIE PRAW CZŁOWIEKA</a:t>
            </a:r>
            <a:br>
              <a:rPr lang="pl-PL" sz="1200" dirty="0"/>
            </a:br>
            <a:r>
              <a:rPr lang="pl-PL" sz="1200" dirty="0"/>
              <a:t>I GODNOŚCI ISTOTY LUDZKIEJ</a:t>
            </a:r>
            <a:br>
              <a:rPr lang="pl-PL" sz="1200" dirty="0"/>
            </a:br>
            <a:r>
              <a:rPr lang="pl-PL" sz="1200" dirty="0"/>
              <a:t>WOBEC ZASTOSOWAŃ BIOLOGII I MEDYCYNY:</a:t>
            </a:r>
            <a:br>
              <a:rPr lang="pl-PL" sz="1200" dirty="0"/>
            </a:br>
            <a:r>
              <a:rPr lang="pl-PL" sz="1200" dirty="0"/>
              <a:t>Konwencja o prawach człowieka i biomedycynie</a:t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>Przyjęta przez Komitet Ministrów w dniu 19 listopada 1996 roku </a:t>
            </a:r>
            <a:br>
              <a:rPr lang="pl-PL" sz="1200" dirty="0"/>
            </a:b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5039512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Art.</a:t>
            </a:r>
          </a:p>
          <a:p>
            <a:r>
              <a:rPr lang="pl-PL" dirty="0"/>
              <a:t>26.</a:t>
            </a:r>
          </a:p>
          <a:p>
            <a:r>
              <a:rPr lang="pl-PL" dirty="0"/>
              <a:t>1. Stosowanie </a:t>
            </a:r>
            <a:r>
              <a:rPr lang="pl-PL" dirty="0" err="1"/>
              <a:t>preimplantacyjnej</a:t>
            </a:r>
            <a:r>
              <a:rPr lang="pl-PL" dirty="0"/>
              <a:t> diagnostyki </a:t>
            </a:r>
            <a:r>
              <a:rPr lang="pl-PL" dirty="0" smtClean="0"/>
              <a:t>genetycznej w ramach </a:t>
            </a:r>
            <a:r>
              <a:rPr lang="pl-PL" dirty="0"/>
              <a:t>procedury </a:t>
            </a:r>
            <a:r>
              <a:rPr lang="pl-PL" dirty="0" smtClean="0"/>
              <a:t>medycznie </a:t>
            </a:r>
            <a:r>
              <a:rPr lang="pl-PL" dirty="0"/>
              <a:t>wspomaganej </a:t>
            </a:r>
            <a:r>
              <a:rPr lang="pl-PL" dirty="0" smtClean="0"/>
              <a:t>prokreacji </a:t>
            </a:r>
            <a:r>
              <a:rPr lang="pl-PL" dirty="0"/>
              <a:t>jest dozwolone wyłącznie ze wskazań medycznych </a:t>
            </a:r>
            <a:r>
              <a:rPr lang="pl-PL" dirty="0" smtClean="0"/>
              <a:t>i poprzedza </a:t>
            </a:r>
            <a:r>
              <a:rPr lang="pl-PL" dirty="0"/>
              <a:t>się tę diagnostykę poradnictwem </a:t>
            </a:r>
            <a:r>
              <a:rPr lang="pl-PL" dirty="0" smtClean="0"/>
              <a:t>genetycznym w ramach </a:t>
            </a:r>
            <a:r>
              <a:rPr lang="pl-PL" dirty="0"/>
              <a:t>poradnictwa </a:t>
            </a:r>
            <a:r>
              <a:rPr lang="pl-PL" dirty="0" smtClean="0"/>
              <a:t>medycznego, o którym mowa w art. 5 ust.1pkt</a:t>
            </a:r>
            <a:endParaRPr lang="pl-PL" dirty="0"/>
          </a:p>
          <a:p>
            <a:r>
              <a:rPr lang="pl-PL" dirty="0"/>
              <a:t>1. </a:t>
            </a:r>
            <a:r>
              <a:rPr lang="pl-PL" dirty="0" err="1"/>
              <a:t>Preimplantacyjna</a:t>
            </a:r>
            <a:r>
              <a:rPr lang="pl-PL" dirty="0"/>
              <a:t> diagnostyka genetyczna jest </a:t>
            </a:r>
            <a:r>
              <a:rPr lang="pl-PL" dirty="0" smtClean="0"/>
              <a:t>wykonywana w medycznym </a:t>
            </a:r>
            <a:r>
              <a:rPr lang="pl-PL" dirty="0"/>
              <a:t>laboratorium diagnostycznym.</a:t>
            </a:r>
          </a:p>
          <a:p>
            <a:r>
              <a:rPr lang="pl-PL" dirty="0" smtClean="0"/>
              <a:t>2.Niedopuszczalne </a:t>
            </a:r>
            <a:r>
              <a:rPr lang="pl-PL" dirty="0"/>
              <a:t>jest stosowanie </a:t>
            </a:r>
            <a:r>
              <a:rPr lang="pl-PL" dirty="0" err="1"/>
              <a:t>preimplantacyjnej</a:t>
            </a:r>
            <a:r>
              <a:rPr lang="pl-PL" dirty="0"/>
              <a:t> diagnostyki genetycznej w</a:t>
            </a:r>
          </a:p>
          <a:p>
            <a:r>
              <a:rPr lang="pl-PL" dirty="0"/>
              <a:t>ramach procedury medycznie </a:t>
            </a:r>
            <a:r>
              <a:rPr lang="pl-PL" dirty="0" smtClean="0"/>
              <a:t>wspomaganej prokreacji w celu </a:t>
            </a:r>
            <a:r>
              <a:rPr lang="pl-PL" dirty="0"/>
              <a:t>wyboru cech </a:t>
            </a:r>
            <a:r>
              <a:rPr lang="pl-PL" dirty="0" smtClean="0"/>
              <a:t>fenotypowych, w tym </a:t>
            </a:r>
            <a:r>
              <a:rPr lang="pl-PL" dirty="0"/>
              <a:t>płci </a:t>
            </a:r>
            <a:r>
              <a:rPr lang="pl-PL" dirty="0" smtClean="0"/>
              <a:t>dziecka, z wyjątkiem </a:t>
            </a:r>
            <a:r>
              <a:rPr lang="pl-PL" dirty="0"/>
              <a:t>sytuacji, gdy wybór </a:t>
            </a:r>
            <a:r>
              <a:rPr lang="pl-PL" dirty="0" smtClean="0"/>
              <a:t>taki </a:t>
            </a:r>
            <a:r>
              <a:rPr lang="pl-PL" dirty="0"/>
              <a:t>pozwala </a:t>
            </a:r>
            <a:r>
              <a:rPr lang="pl-PL" dirty="0" smtClean="0"/>
              <a:t>uniknąć </a:t>
            </a:r>
            <a:r>
              <a:rPr lang="pl-PL" dirty="0"/>
              <a:t>ciężkiej, nieuleczalnej choroby dziedzicznej.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1100" dirty="0" smtClean="0"/>
              <a:t>U </a:t>
            </a:r>
            <a:r>
              <a:rPr lang="pl-PL" sz="1100" dirty="0"/>
              <a:t>S T A W </a:t>
            </a:r>
            <a:r>
              <a:rPr lang="pl-PL" sz="1100" dirty="0" smtClean="0"/>
              <a:t>A z </a:t>
            </a:r>
            <a:r>
              <a:rPr lang="pl-PL" sz="1100" dirty="0"/>
              <a:t>dnia </a:t>
            </a:r>
            <a:r>
              <a:rPr lang="pl-PL" sz="1100" dirty="0" smtClean="0"/>
              <a:t>25czerwca 2015 r. o </a:t>
            </a:r>
            <a:r>
              <a:rPr lang="pl-PL" sz="1100" dirty="0"/>
              <a:t>leczeniu </a:t>
            </a:r>
            <a:r>
              <a:rPr lang="pl-PL" sz="1100" dirty="0" smtClean="0"/>
              <a:t>niepłodności</a:t>
            </a:r>
            <a:r>
              <a:rPr lang="pl-PL" sz="1100" dirty="0"/>
              <a:t/>
            </a:r>
            <a:br>
              <a:rPr lang="pl-PL" sz="1100" dirty="0"/>
            </a:br>
            <a:r>
              <a:rPr lang="pl-PL" sz="1100" b="1" dirty="0" smtClean="0"/>
              <a:t>Dz.U. 2015 poz. 1087</a:t>
            </a:r>
            <a:br>
              <a:rPr lang="pl-PL" sz="1100" b="1" dirty="0" smtClean="0"/>
            </a:b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21985217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https://pl.wikipedia.org/wiki/Mukowiscydoza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https://pediatria.mp.pl/choroby/genetyka/151740,mukowiscydoza-zwloknienie-torbielowate</a:t>
            </a:r>
            <a:endParaRPr lang="pl-PL" dirty="0" smtClean="0"/>
          </a:p>
          <a:p>
            <a:r>
              <a:rPr lang="pl-PL" dirty="0" smtClean="0">
                <a:hlinkClick r:id="rId4"/>
              </a:rPr>
              <a:t>https://instytucja.pan.pl/images/stories/pliki/wydzialy/wydzial_v/2012/stanowisko_komitetu/stanowisk_kb_nr_2-2012.pdf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1069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Preimplantacyjna</a:t>
            </a:r>
            <a:r>
              <a:rPr lang="pl-PL" dirty="0"/>
              <a:t> diagnostyka genetyczna to metoda </a:t>
            </a:r>
            <a:r>
              <a:rPr lang="pl-PL" dirty="0" smtClean="0"/>
              <a:t>umożliwiająca analizę </a:t>
            </a:r>
            <a:r>
              <a:rPr lang="pl-PL" dirty="0"/>
              <a:t>i </a:t>
            </a:r>
            <a:r>
              <a:rPr lang="pl-PL" dirty="0" smtClean="0"/>
              <a:t>ocenę materiału genetycznego </a:t>
            </a:r>
            <a:r>
              <a:rPr lang="pl-PL" dirty="0"/>
              <a:t>komórki jajowej </a:t>
            </a:r>
            <a:r>
              <a:rPr lang="pl-PL" dirty="0" smtClean="0"/>
              <a:t>bądź </a:t>
            </a:r>
            <a:r>
              <a:rPr lang="pl-PL" dirty="0"/>
              <a:t>zarodka (embrionu) uzyskanego na drodze </a:t>
            </a:r>
            <a:r>
              <a:rPr lang="pl-PL" dirty="0" smtClean="0"/>
              <a:t>zapłodnienia pozaustrojowego </a:t>
            </a:r>
            <a:r>
              <a:rPr lang="pl-PL" dirty="0"/>
              <a:t>przed przeniesieniem go do macicy.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Medyczne aspekty diagnostyki </a:t>
            </a:r>
            <a:r>
              <a:rPr lang="pl-PL" b="1" dirty="0" err="1"/>
              <a:t>preimplantacyjnej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5232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Badanie komórki jajowej polega </a:t>
            </a:r>
            <a:r>
              <a:rPr lang="pl-PL" dirty="0" smtClean="0"/>
              <a:t>na biopsji </a:t>
            </a:r>
            <a:r>
              <a:rPr lang="pl-PL" dirty="0"/>
              <a:t>ciałek kierunkowych (I </a:t>
            </a:r>
            <a:r>
              <a:rPr lang="pl-PL" dirty="0" err="1"/>
              <a:t>i</a:t>
            </a:r>
            <a:r>
              <a:rPr lang="pl-PL" dirty="0"/>
              <a:t> II-gie </a:t>
            </a:r>
            <a:r>
              <a:rPr lang="pl-PL" dirty="0" smtClean="0"/>
              <a:t>ciałka kierunkowe</a:t>
            </a:r>
            <a:r>
              <a:rPr lang="pl-PL" dirty="0"/>
              <a:t>) powstałych w trakcie I </a:t>
            </a:r>
            <a:r>
              <a:rPr lang="pl-PL" dirty="0" err="1"/>
              <a:t>i</a:t>
            </a:r>
            <a:r>
              <a:rPr lang="pl-PL" dirty="0"/>
              <a:t> II-go </a:t>
            </a:r>
            <a:r>
              <a:rPr lang="pl-PL" dirty="0" smtClean="0"/>
              <a:t>podziału redukcyjnego </a:t>
            </a:r>
            <a:r>
              <a:rPr lang="pl-PL" dirty="0"/>
              <a:t>oocytu i ich analizie genetycznej. Ciałka kierunkowe </a:t>
            </a:r>
            <a:r>
              <a:rPr lang="pl-PL" dirty="0" smtClean="0"/>
              <a:t>zawierają materiał genetyczny należący wyłącznie </a:t>
            </a:r>
            <a:r>
              <a:rPr lang="pl-PL" dirty="0"/>
              <a:t>do komórki jajowej. Przedmiotem diagnostyki jest w </a:t>
            </a:r>
            <a:r>
              <a:rPr lang="pl-PL" dirty="0" smtClean="0"/>
              <a:t>tym przypadku </a:t>
            </a:r>
            <a:r>
              <a:rPr lang="pl-PL" dirty="0"/>
              <a:t>tylko materiał genetyczny </a:t>
            </a:r>
            <a:r>
              <a:rPr lang="pl-PL" dirty="0" smtClean="0"/>
              <a:t>pochodzący </a:t>
            </a:r>
            <a:r>
              <a:rPr lang="pl-PL" dirty="0"/>
              <a:t>od kobiety.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5228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Badanie zarodka polega </a:t>
            </a:r>
            <a:r>
              <a:rPr lang="pl-PL" dirty="0" smtClean="0"/>
              <a:t>na biopsji </a:t>
            </a:r>
            <a:r>
              <a:rPr lang="pl-PL" dirty="0"/>
              <a:t>1-2 komórek (blastomerów) 6-8 komórkowego zarodka lub kilku (a nawet </a:t>
            </a:r>
            <a:r>
              <a:rPr lang="pl-PL" dirty="0" smtClean="0"/>
              <a:t>kilkunastu) komórek </a:t>
            </a:r>
            <a:r>
              <a:rPr lang="pl-PL" dirty="0" err="1"/>
              <a:t>trofektodermy</a:t>
            </a:r>
            <a:r>
              <a:rPr lang="pl-PL" dirty="0"/>
              <a:t> 5-6 dniowej blastocysty zbudowanej z ponad 100 komórek. </a:t>
            </a:r>
            <a:r>
              <a:rPr lang="pl-PL" dirty="0" smtClean="0"/>
              <a:t>Pobrany materiał </a:t>
            </a:r>
            <a:r>
              <a:rPr lang="pl-PL" dirty="0"/>
              <a:t>poddawany jest </a:t>
            </a:r>
            <a:r>
              <a:rPr lang="pl-PL" dirty="0" smtClean="0"/>
              <a:t>następnie </a:t>
            </a:r>
            <a:r>
              <a:rPr lang="pl-PL" dirty="0"/>
              <a:t>badaniom z zastosowaniem techniki </a:t>
            </a:r>
            <a:r>
              <a:rPr lang="pl-PL" dirty="0" smtClean="0"/>
              <a:t>powielenia materiału </a:t>
            </a:r>
            <a:r>
              <a:rPr lang="pl-PL" dirty="0"/>
              <a:t>genetycznego (</a:t>
            </a:r>
            <a:r>
              <a:rPr lang="pl-PL" dirty="0" smtClean="0"/>
              <a:t>łańcuchowa </a:t>
            </a:r>
            <a:r>
              <a:rPr lang="pl-PL" dirty="0"/>
              <a:t>reakcja polimerazy, PCR) lub techniki hybrydyzacji </a:t>
            </a:r>
            <a:r>
              <a:rPr lang="pl-PL" dirty="0" smtClean="0"/>
              <a:t>na szkiełku </a:t>
            </a:r>
            <a:r>
              <a:rPr lang="pl-PL" dirty="0"/>
              <a:t>z zastosowaniem specjalnych sond znakowanych fluorescencyjnie (</a:t>
            </a:r>
            <a:r>
              <a:rPr lang="pl-PL" i="1" dirty="0" err="1"/>
              <a:t>fluorescent</a:t>
            </a:r>
            <a:r>
              <a:rPr lang="pl-PL" i="1" dirty="0"/>
              <a:t>  </a:t>
            </a:r>
            <a:r>
              <a:rPr lang="pl-PL" i="1" dirty="0" smtClean="0"/>
              <a:t>in situ </a:t>
            </a:r>
            <a:r>
              <a:rPr lang="pl-PL" i="1" dirty="0" err="1"/>
              <a:t>hybridization</a:t>
            </a:r>
            <a:r>
              <a:rPr lang="pl-PL" dirty="0"/>
              <a:t>, FISH). </a:t>
            </a:r>
            <a:endParaRPr lang="pl-PL" dirty="0" smtClean="0"/>
          </a:p>
          <a:p>
            <a:r>
              <a:rPr lang="pl-PL" dirty="0" smtClean="0"/>
              <a:t>Ponieważ </a:t>
            </a:r>
            <a:r>
              <a:rPr lang="pl-PL" dirty="0"/>
              <a:t>na tak wczesnym etapie rozwoju embrionalnego nie </a:t>
            </a:r>
            <a:r>
              <a:rPr lang="pl-PL" dirty="0" smtClean="0"/>
              <a:t>dochodzi </a:t>
            </a:r>
            <a:r>
              <a:rPr lang="pl-PL" dirty="0"/>
              <a:t>jeszcze do </a:t>
            </a:r>
            <a:r>
              <a:rPr lang="pl-PL" dirty="0" smtClean="0"/>
              <a:t>różnicowania się </a:t>
            </a:r>
            <a:r>
              <a:rPr lang="pl-PL" dirty="0"/>
              <a:t>komórek, pobranie 1-2 komórek zarodka nie prowadzi </a:t>
            </a:r>
            <a:r>
              <a:rPr lang="pl-PL" dirty="0" smtClean="0"/>
              <a:t>do istotnego </a:t>
            </a:r>
            <a:r>
              <a:rPr lang="pl-PL" dirty="0"/>
              <a:t>zmniejszenia jego potencjału rozwojowego. Natomiast zaleta diagnozy na </a:t>
            </a:r>
            <a:r>
              <a:rPr lang="pl-PL" dirty="0" smtClean="0"/>
              <a:t>podstawie badania </a:t>
            </a:r>
            <a:r>
              <a:rPr lang="pl-PL" dirty="0"/>
              <a:t>genomu ciałek kierunkowych lub komórek </a:t>
            </a:r>
            <a:r>
              <a:rPr lang="pl-PL" dirty="0" err="1" smtClean="0"/>
              <a:t>trofoektodermy</a:t>
            </a:r>
            <a:r>
              <a:rPr lang="pl-PL" dirty="0" smtClean="0"/>
              <a:t> </a:t>
            </a:r>
            <a:r>
              <a:rPr lang="pl-PL" dirty="0"/>
              <a:t>jest </a:t>
            </a:r>
            <a:r>
              <a:rPr lang="pl-PL" dirty="0" smtClean="0"/>
              <a:t>nienaruszenie układu </a:t>
            </a:r>
            <a:r>
              <a:rPr lang="pl-PL" dirty="0"/>
              <a:t>komórek </a:t>
            </a:r>
            <a:r>
              <a:rPr lang="pl-PL" dirty="0" smtClean="0"/>
              <a:t>wchodzących </a:t>
            </a:r>
            <a:r>
              <a:rPr lang="pl-PL" dirty="0"/>
              <a:t>w skład samego zarodka.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1510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err="1"/>
              <a:t>Preimplantacyjna</a:t>
            </a:r>
            <a:r>
              <a:rPr lang="pl-PL" dirty="0"/>
              <a:t> diagnostyka genetyczna </a:t>
            </a:r>
            <a:r>
              <a:rPr lang="pl-PL" dirty="0" smtClean="0"/>
              <a:t>służy </a:t>
            </a:r>
            <a:r>
              <a:rPr lang="pl-PL" dirty="0"/>
              <a:t>do identyfikacji komórek jajowych lub </a:t>
            </a:r>
            <a:r>
              <a:rPr lang="pl-PL" dirty="0" smtClean="0"/>
              <a:t>zarodków posiadających określone własności </a:t>
            </a:r>
            <a:r>
              <a:rPr lang="pl-PL" dirty="0"/>
              <a:t>genetyczne. Metoda ta </a:t>
            </a:r>
            <a:r>
              <a:rPr lang="pl-PL" dirty="0" smtClean="0"/>
              <a:t>może być wykorzystywana w </a:t>
            </a:r>
            <a:r>
              <a:rPr lang="pl-PL" dirty="0"/>
              <a:t>celu identyfikacji i wykluczania z dalszego procesu medycznie wspomaganej </a:t>
            </a:r>
            <a:r>
              <a:rPr lang="pl-PL" dirty="0" smtClean="0"/>
              <a:t>prokreacji gamet żeńskich </a:t>
            </a:r>
            <a:r>
              <a:rPr lang="pl-PL" dirty="0"/>
              <a:t>lub zarodków </a:t>
            </a:r>
            <a:r>
              <a:rPr lang="pl-PL" dirty="0" smtClean="0"/>
              <a:t>obciążonych </a:t>
            </a:r>
            <a:r>
              <a:rPr lang="pl-PL" dirty="0"/>
              <a:t>znana i jednoznacznie zdefiniowana choroba </a:t>
            </a:r>
            <a:r>
              <a:rPr lang="pl-PL" dirty="0" smtClean="0"/>
              <a:t>genetyczna, spowodowana </a:t>
            </a:r>
            <a:r>
              <a:rPr lang="pl-PL" dirty="0"/>
              <a:t>przez dziedziczna genetyczna mutacje albo zaburzenie </a:t>
            </a:r>
            <a:r>
              <a:rPr lang="pl-PL" dirty="0" smtClean="0"/>
              <a:t>chromosomowe przenoszone </a:t>
            </a:r>
            <a:r>
              <a:rPr lang="pl-PL" dirty="0"/>
              <a:t>przez jednego lub obojga biologicznych rodziców (diagnostyka </a:t>
            </a:r>
            <a:r>
              <a:rPr lang="pl-PL" dirty="0" err="1" smtClean="0"/>
              <a:t>preimplantacyjna</a:t>
            </a:r>
            <a:r>
              <a:rPr lang="pl-PL" dirty="0" smtClean="0"/>
              <a:t> </a:t>
            </a:r>
            <a:r>
              <a:rPr lang="pl-PL" i="1" dirty="0" smtClean="0"/>
              <a:t>sensu  </a:t>
            </a:r>
            <a:r>
              <a:rPr lang="pl-PL" i="1" dirty="0"/>
              <a:t>stricto)</a:t>
            </a:r>
            <a:r>
              <a:rPr lang="pl-PL" dirty="0"/>
              <a:t>, </a:t>
            </a:r>
            <a:r>
              <a:rPr lang="pl-PL" dirty="0" smtClean="0"/>
              <a:t>bądź </a:t>
            </a:r>
            <a:r>
              <a:rPr lang="pl-PL" dirty="0"/>
              <a:t>te w celu identyfikacji i wykluczenia z dalszego </a:t>
            </a:r>
            <a:r>
              <a:rPr lang="pl-PL" dirty="0" smtClean="0"/>
              <a:t>procesu medycznie </a:t>
            </a:r>
            <a:r>
              <a:rPr lang="pl-PL" dirty="0"/>
              <a:t>wspomaganej prokreacji zarodków </a:t>
            </a:r>
            <a:r>
              <a:rPr lang="pl-PL" dirty="0" smtClean="0"/>
              <a:t>obciążonych </a:t>
            </a:r>
            <a:r>
              <a:rPr lang="pl-PL" dirty="0"/>
              <a:t>zaburzeniami </a:t>
            </a:r>
            <a:r>
              <a:rPr lang="pl-PL" dirty="0" smtClean="0"/>
              <a:t>chromosomowymi (</a:t>
            </a:r>
            <a:r>
              <a:rPr lang="pl-PL" dirty="0" err="1" smtClean="0"/>
              <a:t>aneuploidia</a:t>
            </a:r>
            <a:r>
              <a:rPr lang="pl-PL" dirty="0"/>
              <a:t>, </a:t>
            </a:r>
            <a:r>
              <a:rPr lang="pl-PL" dirty="0" err="1"/>
              <a:t>poliploidia</a:t>
            </a:r>
            <a:r>
              <a:rPr lang="pl-PL" dirty="0"/>
              <a:t>, translokacja), powstałymi </a:t>
            </a:r>
            <a:r>
              <a:rPr lang="pl-PL" i="1" dirty="0"/>
              <a:t>de </a:t>
            </a:r>
            <a:r>
              <a:rPr lang="pl-PL" i="1" dirty="0" err="1"/>
              <a:t>novo</a:t>
            </a:r>
            <a:r>
              <a:rPr lang="pl-PL" i="1" dirty="0"/>
              <a:t> </a:t>
            </a:r>
            <a:r>
              <a:rPr lang="pl-PL" dirty="0"/>
              <a:t>w embrionach </a:t>
            </a:r>
            <a:r>
              <a:rPr lang="pl-PL" dirty="0" smtClean="0"/>
              <a:t>pochodzących od zdrowych </a:t>
            </a:r>
            <a:r>
              <a:rPr lang="pl-PL" dirty="0"/>
              <a:t>rodziców (</a:t>
            </a:r>
            <a:r>
              <a:rPr lang="pl-PL" dirty="0" err="1"/>
              <a:t>preimplantacyjny</a:t>
            </a:r>
            <a:r>
              <a:rPr lang="pl-PL" dirty="0"/>
              <a:t> </a:t>
            </a:r>
            <a:r>
              <a:rPr lang="pl-PL" dirty="0" err="1"/>
              <a:t>skrining</a:t>
            </a:r>
            <a:r>
              <a:rPr lang="pl-PL" dirty="0"/>
              <a:t> genetyczny, ang. </a:t>
            </a:r>
            <a:r>
              <a:rPr lang="pl-PL" i="1" dirty="0" err="1"/>
              <a:t>preimplantation</a:t>
            </a:r>
            <a:r>
              <a:rPr lang="pl-PL" i="1" dirty="0"/>
              <a:t>  </a:t>
            </a:r>
            <a:r>
              <a:rPr lang="pl-PL" i="1" dirty="0" err="1"/>
              <a:t>genetic</a:t>
            </a:r>
            <a:r>
              <a:rPr lang="pl-PL" i="1" dirty="0"/>
              <a:t> </a:t>
            </a:r>
            <a:r>
              <a:rPr lang="pl-PL" i="1" dirty="0" smtClean="0"/>
              <a:t>screening </a:t>
            </a:r>
            <a:r>
              <a:rPr lang="pl-PL" i="1" dirty="0"/>
              <a:t>(</a:t>
            </a:r>
            <a:r>
              <a:rPr lang="pl-PL" i="1" dirty="0" err="1"/>
              <a:t>testing</a:t>
            </a:r>
            <a:r>
              <a:rPr lang="pl-PL" i="1" dirty="0"/>
              <a:t>)</a:t>
            </a:r>
            <a:r>
              <a:rPr lang="pl-PL" dirty="0"/>
              <a:t>, PGS).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 PGD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8593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Komitet Bioetyki ma </a:t>
            </a:r>
            <a:r>
              <a:rPr lang="pl-PL" dirty="0" smtClean="0"/>
              <a:t>świadomość, </a:t>
            </a:r>
            <a:r>
              <a:rPr lang="pl-PL" dirty="0"/>
              <a:t>e stosowanie </a:t>
            </a:r>
            <a:r>
              <a:rPr lang="pl-PL" dirty="0" err="1"/>
              <a:t>preimplantacyjnej</a:t>
            </a:r>
            <a:r>
              <a:rPr lang="pl-PL" dirty="0"/>
              <a:t> diagnostyki genetycznej</a:t>
            </a:r>
          </a:p>
          <a:p>
            <a:r>
              <a:rPr lang="pl-PL" dirty="0"/>
              <a:t>rodzi liczne kontrowersje natury etycznej. </a:t>
            </a:r>
            <a:r>
              <a:rPr lang="pl-PL" dirty="0" smtClean="0"/>
              <a:t>Koncentrują się </a:t>
            </a:r>
            <a:r>
              <a:rPr lang="pl-PL" dirty="0"/>
              <a:t>one wokół trzech </a:t>
            </a:r>
            <a:r>
              <a:rPr lang="pl-PL" dirty="0" smtClean="0"/>
              <a:t>fundamentalnych zagadnień:</a:t>
            </a:r>
            <a:endParaRPr lang="pl-PL" dirty="0"/>
          </a:p>
          <a:p>
            <a:r>
              <a:rPr lang="pl-PL" dirty="0"/>
              <a:t>• etycznej </a:t>
            </a:r>
            <a:r>
              <a:rPr lang="pl-PL" dirty="0" smtClean="0"/>
              <a:t>dopuszczalności </a:t>
            </a:r>
            <a:r>
              <a:rPr lang="pl-PL" dirty="0"/>
              <a:t>stosowania procedur zapłodnienia pozaustrojowego;</a:t>
            </a:r>
          </a:p>
          <a:p>
            <a:r>
              <a:rPr lang="pl-PL" dirty="0"/>
              <a:t>• etycznej </a:t>
            </a:r>
            <a:r>
              <a:rPr lang="pl-PL" dirty="0" smtClean="0"/>
              <a:t>dopuszczalności </a:t>
            </a:r>
            <a:r>
              <a:rPr lang="pl-PL" dirty="0"/>
              <a:t>decydowania przez rodziców o stanie zdrowia przyszłego potomstwa;</a:t>
            </a:r>
          </a:p>
          <a:p>
            <a:r>
              <a:rPr lang="pl-PL" dirty="0"/>
              <a:t>• statusu ludzkich zarodków.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Etyczne aspekty diagnostyki </a:t>
            </a:r>
            <a:r>
              <a:rPr lang="pl-PL" b="1" dirty="0" err="1"/>
              <a:t>preimplantacyjnej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6072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</TotalTime>
  <Words>3562</Words>
  <Application>Microsoft Office PowerPoint</Application>
  <PresentationFormat>Pokaz na ekranie (4:3)</PresentationFormat>
  <Paragraphs>228</Paragraphs>
  <Slides>46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46</vt:i4>
      </vt:variant>
    </vt:vector>
  </HeadingPairs>
  <TitlesOfParts>
    <vt:vector size="47" baseType="lpstr">
      <vt:lpstr>Hol</vt:lpstr>
      <vt:lpstr>Stanowisko Komitetu Bioetyki przy Prezydium PAN nr  2/2012  z dnia 8 czerwca 2012 r. w sprawie preimplantacyjnej diagnostyki genetycznej  </vt:lpstr>
      <vt:lpstr>Preimplantacyjna diagnostyka genetyczna </vt:lpstr>
      <vt:lpstr>Prezentacja programu PowerPoint</vt:lpstr>
      <vt:lpstr>Prezentacja programu PowerPoint</vt:lpstr>
      <vt:lpstr>Medyczne aspekty diagnostyki preimplantacyjnej</vt:lpstr>
      <vt:lpstr>Prezentacja programu PowerPoint</vt:lpstr>
      <vt:lpstr>Prezentacja programu PowerPoint</vt:lpstr>
      <vt:lpstr>Cel PGD </vt:lpstr>
      <vt:lpstr>Etyczne aspekty diagnostyki preimplantacyjnej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Prawne aspekty diagnostyki preimplantacyjnej</vt:lpstr>
      <vt:lpstr>Prezentacja programu PowerPoint</vt:lpstr>
      <vt:lpstr>Prezentacja programu PowerPoint</vt:lpstr>
      <vt:lpstr>Prezentacja programu PowerPoint</vt:lpstr>
      <vt:lpstr>Prezentacja programu PowerPoint</vt:lpstr>
      <vt:lpstr>REKOMENDACJE KOMITETU BIOETYKI</vt:lpstr>
      <vt:lpstr>Prezentacja programu PowerPoint</vt:lpstr>
      <vt:lpstr>Prezentacja programu PowerPoint</vt:lpstr>
      <vt:lpstr>Prezentacja programu PowerPoint</vt:lpstr>
      <vt:lpstr>COSTA I PAVAN PRZECIWKO WŁOCHOM ORZECZENIE 28 SIERPNIA 2012R., IZBA (SEKCJA  II), SKARGA NR  54270/10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KONWENCJA O OCHRONIE PRAW CZŁOWIEKA I GODNOŚCI ISTOTY LUDZKIEJ WOBEC ZASTOSOWAŃ BIOLOGII I MEDYCYNY: Konwencja o prawach człowieka i biomedycynie  Przyjęta przez Komitet Ministrów w dniu 19 listopada 1996 roku  </vt:lpstr>
      <vt:lpstr>U S T A W A z dnia 25czerwca 2015 r. o leczeniu niepłodności Dz.U. 2015 poz. 1087 </vt:lpstr>
      <vt:lpstr>Źródła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Stanowisko Komitetu Bioetyki przy Prezydium PAN nr  2/2012  z dnia 8 czerwca 2012 r. w sprawie preimplantacyjnej diagnostyki genetycznej</dc:title>
  <dc:creator>Agata Wnukiewicz-Kozłowska</dc:creator>
  <cp:lastModifiedBy>Agata Wnukiewicz-Kozłowska</cp:lastModifiedBy>
  <cp:revision>14</cp:revision>
  <dcterms:created xsi:type="dcterms:W3CDTF">2018-01-04T10:53:31Z</dcterms:created>
  <dcterms:modified xsi:type="dcterms:W3CDTF">2018-01-04T12:41:05Z</dcterms:modified>
</cp:coreProperties>
</file>