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3A701-26FD-46E2-A74B-89656B6A1F59}" type="datetimeFigureOut">
              <a:rPr lang="pl-PL" smtClean="0"/>
              <a:pPr/>
              <a:t>2016-11-14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5A8B5-8E37-43A3-B9C5-0B29936CBB2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3A701-26FD-46E2-A74B-89656B6A1F59}" type="datetimeFigureOut">
              <a:rPr lang="pl-PL" smtClean="0"/>
              <a:pPr/>
              <a:t>2016-11-14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5A8B5-8E37-43A3-B9C5-0B29936CBB2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3A701-26FD-46E2-A74B-89656B6A1F59}" type="datetimeFigureOut">
              <a:rPr lang="pl-PL" smtClean="0"/>
              <a:pPr/>
              <a:t>2016-11-14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5A8B5-8E37-43A3-B9C5-0B29936CBB2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3A701-26FD-46E2-A74B-89656B6A1F59}" type="datetimeFigureOut">
              <a:rPr lang="pl-PL" smtClean="0"/>
              <a:pPr/>
              <a:t>2016-11-14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5A8B5-8E37-43A3-B9C5-0B29936CBB2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3A701-26FD-46E2-A74B-89656B6A1F59}" type="datetimeFigureOut">
              <a:rPr lang="pl-PL" smtClean="0"/>
              <a:pPr/>
              <a:t>2016-11-14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5A8B5-8E37-43A3-B9C5-0B29936CBB2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3A701-26FD-46E2-A74B-89656B6A1F59}" type="datetimeFigureOut">
              <a:rPr lang="pl-PL" smtClean="0"/>
              <a:pPr/>
              <a:t>2016-11-14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5A8B5-8E37-43A3-B9C5-0B29936CBB2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3A701-26FD-46E2-A74B-89656B6A1F59}" type="datetimeFigureOut">
              <a:rPr lang="pl-PL" smtClean="0"/>
              <a:pPr/>
              <a:t>2016-11-14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5A8B5-8E37-43A3-B9C5-0B29936CBB2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3A701-26FD-46E2-A74B-89656B6A1F59}" type="datetimeFigureOut">
              <a:rPr lang="pl-PL" smtClean="0"/>
              <a:pPr/>
              <a:t>2016-11-14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5A8B5-8E37-43A3-B9C5-0B29936CBB2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3A701-26FD-46E2-A74B-89656B6A1F59}" type="datetimeFigureOut">
              <a:rPr lang="pl-PL" smtClean="0"/>
              <a:pPr/>
              <a:t>2016-11-14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5A8B5-8E37-43A3-B9C5-0B29936CBB2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3A701-26FD-46E2-A74B-89656B6A1F59}" type="datetimeFigureOut">
              <a:rPr lang="pl-PL" smtClean="0"/>
              <a:pPr/>
              <a:t>2016-11-14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5A8B5-8E37-43A3-B9C5-0B29936CBB2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3A701-26FD-46E2-A74B-89656B6A1F59}" type="datetimeFigureOut">
              <a:rPr lang="pl-PL" smtClean="0"/>
              <a:pPr/>
              <a:t>2016-11-14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5A8B5-8E37-43A3-B9C5-0B29936CBB2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3A701-26FD-46E2-A74B-89656B6A1F59}" type="datetimeFigureOut">
              <a:rPr lang="pl-PL" smtClean="0"/>
              <a:pPr/>
              <a:t>2016-11-14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05A8B5-8E37-43A3-B9C5-0B29936CBB24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u="sng" dirty="0" smtClean="0"/>
              <a:t>Stosowanie prawa</a:t>
            </a:r>
            <a:endParaRPr lang="pl-PL" b="1" u="sng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u="sng" dirty="0" smtClean="0"/>
              <a:t>Typ sądowy stosowania prawa</a:t>
            </a:r>
            <a:endParaRPr lang="pl-PL" b="1" u="sng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b="1" dirty="0" smtClean="0"/>
              <a:t>Cechy</a:t>
            </a:r>
            <a:r>
              <a:rPr lang="pl-PL" dirty="0" smtClean="0"/>
              <a:t>:</a:t>
            </a:r>
          </a:p>
          <a:p>
            <a:r>
              <a:rPr lang="pl-PL" dirty="0" smtClean="0"/>
              <a:t>Niepozostawanie podmiotu stosującego prawo w relacji nadrzędności organizacyjnej z adresatami wydanej decyzji stosowania prawa;</a:t>
            </a:r>
          </a:p>
          <a:p>
            <a:r>
              <a:rPr lang="pl-PL" dirty="0" smtClean="0"/>
              <a:t>Decyzja stanowi w istocie przekształcenie normy generalnej i abstrakcyjnej w normę indywidualną i konkretną – rola ewentualnej swobody decyzyjnej jest w znacznym stopniu ograniczona;</a:t>
            </a:r>
            <a:endParaRPr 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sz="2800" dirty="0" smtClean="0"/>
              <a:t>Decyzja stosowania prawa podejmowana jest wyłącznie w sytuacji sporu prawnego lub nieustalenia sytuacji prawnej;</a:t>
            </a:r>
          </a:p>
          <a:p>
            <a:r>
              <a:rPr lang="pl-PL" sz="2800" dirty="0" smtClean="0"/>
              <a:t>Podmiot stosujący prawo działa na podstawie i w granicach kompetencji wyznaczonej przez tzw. przepisy o właściwości ( miejscowej, rzeczowej);</a:t>
            </a:r>
          </a:p>
          <a:p>
            <a:r>
              <a:rPr lang="pl-PL" sz="2800" dirty="0" smtClean="0"/>
              <a:t>Istotą stosowania prawa jest zestawienie zewnętrznego wobec sędziego i apriorycznie istniejącego prawa z ustalonym na podstawie racjonalnych reguł (prawnych i pozaprawnych) stanem faktycznym.</a:t>
            </a:r>
            <a:endParaRPr lang="pl-PL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u="sng" dirty="0" smtClean="0"/>
              <a:t>Typ administracyjny stosowania prawa</a:t>
            </a:r>
            <a:endParaRPr lang="pl-PL" b="1" u="sng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Podmiot stosujący prawo nie jest niezależny od stron postępowania (władztwo administracyjne). Jest zwykle zainteresowany decyzją, jednakże tylko jako organ nie zaś jako konkretny podmiot. Wydanie decyzji rodzi zwykle prawa / obowiązki dla organu;</a:t>
            </a:r>
          </a:p>
          <a:p>
            <a:r>
              <a:rPr lang="pl-PL" dirty="0" smtClean="0"/>
              <a:t>Podmiot stosujący prawo działa na podstawie kompetencji i w jej granicach;</a:t>
            </a:r>
            <a:endParaRPr lang="pl-P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Podmiot stosujący prawo działa na wniosek stron albo z urzędu;</a:t>
            </a:r>
          </a:p>
          <a:p>
            <a:r>
              <a:rPr lang="pl-PL" dirty="0" smtClean="0"/>
              <a:t>Istotą stosowania prawa jest zestawienie faktów i prawa;</a:t>
            </a:r>
          </a:p>
          <a:p>
            <a:r>
              <a:rPr lang="pl-PL" dirty="0" smtClean="0"/>
              <a:t>Decyzja stosowania prawa jest normą indywidualną i konkretną.</a:t>
            </a:r>
            <a:endParaRPr lang="pl-P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u="sng" dirty="0" smtClean="0"/>
              <a:t>Typ kierowniczy stosowania prawa</a:t>
            </a:r>
            <a:endParaRPr lang="pl-PL" b="1" u="sng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Stosowany w warunkach kierowania organizacją;</a:t>
            </a:r>
          </a:p>
          <a:p>
            <a:r>
              <a:rPr lang="pl-PL" dirty="0" smtClean="0"/>
              <a:t>Oparty na prawnym i osobistym zainteresowaniu podmiotu stosującego prawo rozstrzyganą sprawą;</a:t>
            </a:r>
          </a:p>
          <a:p>
            <a:r>
              <a:rPr lang="pl-PL" dirty="0" smtClean="0"/>
              <a:t>Zwiększona rola uznania i zwyczaju.</a:t>
            </a:r>
            <a:endParaRPr lang="pl-P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u="sng" dirty="0" smtClean="0"/>
              <a:t>Ideologia stosowania prawa</a:t>
            </a:r>
            <a:endParaRPr lang="pl-PL" b="1" u="sng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800" dirty="0" smtClean="0"/>
              <a:t>Całokształt postulatów i ocen na temat tego, jak organy powinny stosować prawo, wraz z ewentualnym uzasadnieniem teoretycznym formułowanych postulatów. Ideologia określa generalny kierunek stosowania prawa. Może być bardziej lub mniej kompletna</a:t>
            </a:r>
            <a:r>
              <a:rPr lang="pl-PL" dirty="0" smtClean="0"/>
              <a:t>.</a:t>
            </a:r>
          </a:p>
          <a:p>
            <a:r>
              <a:rPr lang="pl-PL" sz="2400" i="1" dirty="0" smtClean="0"/>
              <a:t>Ideologia praworządnej i racjonalnej decyzji stosowania prawa</a:t>
            </a:r>
            <a:r>
              <a:rPr lang="pl-PL" sz="2400" dirty="0" smtClean="0"/>
              <a:t>;</a:t>
            </a:r>
          </a:p>
          <a:p>
            <a:r>
              <a:rPr lang="pl-PL" sz="2400" i="1" dirty="0" smtClean="0"/>
              <a:t>Ideologia swobodnej decyzji sądowej</a:t>
            </a:r>
            <a:r>
              <a:rPr lang="pl-PL" sz="2400" dirty="0" smtClean="0"/>
              <a:t>;</a:t>
            </a:r>
          </a:p>
          <a:p>
            <a:r>
              <a:rPr lang="pl-PL" sz="2400" i="1" dirty="0" smtClean="0"/>
              <a:t>Ideologia związanej decyzji stosowania prawa</a:t>
            </a:r>
            <a:r>
              <a:rPr lang="pl-PL" sz="2400" dirty="0" smtClean="0"/>
              <a:t>.</a:t>
            </a:r>
          </a:p>
          <a:p>
            <a:endParaRPr lang="pl-PL"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u="sng" dirty="0" smtClean="0"/>
              <a:t>Model sylogistyczny stosowania prawa</a:t>
            </a:r>
            <a:endParaRPr lang="pl-PL" b="1" u="sng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W tradycyjnym pozytywizmie istotą stosowania prawa we wszystkich jego typach jest tzw. sylogizm </a:t>
            </a:r>
            <a:r>
              <a:rPr lang="pl-PL" dirty="0" err="1" smtClean="0"/>
              <a:t>subsumpcyjny</a:t>
            </a:r>
            <a:r>
              <a:rPr lang="pl-PL" dirty="0" smtClean="0"/>
              <a:t>. W uproszczeniu pewien typ wnioskowania, oparty na dwóch przesłankach: </a:t>
            </a:r>
            <a:r>
              <a:rPr lang="pl-PL" i="1" dirty="0" smtClean="0"/>
              <a:t>większa</a:t>
            </a:r>
            <a:r>
              <a:rPr lang="pl-PL" dirty="0" smtClean="0"/>
              <a:t> (norma generalna i abstrakcyjna), </a:t>
            </a:r>
            <a:r>
              <a:rPr lang="pl-PL" i="1" dirty="0" smtClean="0"/>
              <a:t>mniejsza</a:t>
            </a:r>
            <a:r>
              <a:rPr lang="pl-PL" dirty="0" smtClean="0"/>
              <a:t> (wiąże się z ustaleniem stanu faktycznego) i </a:t>
            </a:r>
            <a:r>
              <a:rPr lang="pl-PL" i="1" dirty="0" smtClean="0"/>
              <a:t>wniosek</a:t>
            </a:r>
            <a:r>
              <a:rPr lang="pl-PL" dirty="0" smtClean="0"/>
              <a:t> (decyzja podmiotu stosującego prawo).</a:t>
            </a:r>
            <a:endParaRPr lang="pl-P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Podmiot stosujący prawo podciąga stan faktyczny pod normę prawną. Koncepcja sylogizmu opiera się na założeniu, że norma generalna ma charakter obiektywny, ponadto w sposób obiektywny można ustalić stan faktyczny, sylogistyczne rozstrzyganie jako czynność oparta na schemacie jest formalnie niezależna od przeprowadzającego tę </a:t>
            </a:r>
            <a:r>
              <a:rPr lang="pl-PL" smtClean="0"/>
              <a:t>czynność podmiotu.</a:t>
            </a:r>
            <a:endParaRPr lang="pl-PL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u="sng" dirty="0" smtClean="0"/>
              <a:t>Pojęcie</a:t>
            </a:r>
            <a:endParaRPr lang="pl-PL" b="1" u="sng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Stosowanie prawa jest terminem </a:t>
            </a:r>
            <a:r>
              <a:rPr lang="pl-PL" u="sng" dirty="0" smtClean="0"/>
              <a:t>wieloznacznym</a:t>
            </a:r>
            <a:r>
              <a:rPr lang="pl-PL" dirty="0" smtClean="0"/>
              <a:t>. W podstawowym znaczeniu stosowanie prawa rozumiane jest jako proces ustalania przez organ władzy publicznej konsekwencji prawnych faktów, na podstawie obowiązującego prawa. Zgodnie z tą definicją stosowanie prawa charakteryzowane jest przez cztery elementy: </a:t>
            </a:r>
            <a:r>
              <a:rPr lang="pl-PL" i="1" dirty="0" smtClean="0"/>
              <a:t>podmiot, aktywność, skutek, system prawa.</a:t>
            </a:r>
            <a:endParaRPr lang="pl-PL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u="sng" dirty="0" smtClean="0"/>
              <a:t>Podmiot</a:t>
            </a:r>
            <a:endParaRPr lang="pl-PL" b="1" u="sng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Stosowanie prawa charakteryzowane jest jako rodzaj aktywności wskazanego podmiotu, polegającej na wiążącym ustaleniu praw lub obowiązków osób, ewentualnie stanu prawnego. Jednocześnie przyjmuje się, iż podmiotem stosującym prawo jest w każdym przypadku organ władzy publicznej, ewentualnie inny podmiot, który otrzymał kompetencję do stosowania prawa na podstawie normy prawnej.</a:t>
            </a:r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u="sng" dirty="0" smtClean="0"/>
              <a:t>Stosowanie prawa a przestrzeganie </a:t>
            </a:r>
            <a:endParaRPr lang="pl-PL" b="1" u="sng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Ze względu na podmiot stosowanie prawa jest odróżniane od pojęcia przestrzeganie prawa, w którym </a:t>
            </a:r>
            <a:r>
              <a:rPr lang="pl-PL" b="1" dirty="0" smtClean="0"/>
              <a:t>podmiot </a:t>
            </a:r>
            <a:r>
              <a:rPr lang="pl-PL" dirty="0" smtClean="0"/>
              <a:t>jest ujmowany szeroko i odnosi się do każdego hipotetycznego adresata danej normy prawnej.</a:t>
            </a:r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u="sng" dirty="0" smtClean="0"/>
              <a:t>Aktywność</a:t>
            </a:r>
            <a:endParaRPr lang="pl-PL" b="1" u="sng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4400" dirty="0" smtClean="0"/>
              <a:t>Stosowanie prawa to ściśle określony proces formułowania decyzji, w którym każda sekwencja determinuje kolejną.</a:t>
            </a:r>
            <a:endParaRPr lang="pl-PL" sz="4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u="sng" dirty="0" smtClean="0"/>
              <a:t>Skutek stosowania prawa</a:t>
            </a:r>
            <a:endParaRPr lang="pl-PL" b="1" u="sng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Może być analizowany w trzech rozumieniach:</a:t>
            </a:r>
          </a:p>
          <a:p>
            <a:r>
              <a:rPr lang="pl-PL" b="1" u="sng" dirty="0" smtClean="0"/>
              <a:t>Językowym</a:t>
            </a:r>
            <a:r>
              <a:rPr lang="pl-PL" dirty="0" smtClean="0"/>
              <a:t> – skutek stosowania prawa stanowi </a:t>
            </a:r>
            <a:r>
              <a:rPr lang="pl-PL" i="1" dirty="0" smtClean="0"/>
              <a:t>językową postać decyzji stosowania prawa,</a:t>
            </a:r>
            <a:r>
              <a:rPr lang="pl-PL" dirty="0" smtClean="0"/>
              <a:t> </a:t>
            </a:r>
            <a:r>
              <a:rPr lang="pl-PL" u="sng" dirty="0" smtClean="0"/>
              <a:t>obejmującą określoną normę indywidualno – konkretną, rozumianą jako typ wypowiedzi o określonej treści oraz jej uzasadnienie</a:t>
            </a:r>
            <a:r>
              <a:rPr lang="pl-PL" dirty="0" smtClean="0"/>
              <a:t>.</a:t>
            </a:r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u="sng" dirty="0" smtClean="0"/>
              <a:t>Normatywnym </a:t>
            </a:r>
            <a:r>
              <a:rPr lang="pl-PL" dirty="0" smtClean="0"/>
              <a:t>– to oznaczone uprawnienie lub obowiązek podmiotu wskazanego w decyzji.</a:t>
            </a:r>
          </a:p>
          <a:p>
            <a:r>
              <a:rPr lang="pl-PL" b="1" u="sng" dirty="0" smtClean="0"/>
              <a:t>Realnym</a:t>
            </a:r>
            <a:r>
              <a:rPr lang="pl-PL" dirty="0" smtClean="0"/>
              <a:t>- to określone przysporzenie, uzyskanie pewności w zakresie stanu prawnego lub dolegliwość dotykająca określonego adresata.</a:t>
            </a:r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u="sng" dirty="0" smtClean="0"/>
              <a:t>System prawa</a:t>
            </a:r>
            <a:endParaRPr lang="pl-PL" b="1" u="sng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Charakteryzuje normatywną podstawę każdej decyzji formułowanej w tym procesie i jednocześnie stanowi jedno z kryterium oceny poprawności stosowania prawa. Równocześnie typ systemu prawa, w ramach którego dokonywane jest jego stosowanie, wpływa tak na jego przebieg, jak i na istotę.</a:t>
            </a:r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u="sng" dirty="0" smtClean="0"/>
              <a:t>Etapy stosowania prawa</a:t>
            </a:r>
            <a:endParaRPr lang="pl-PL" b="1" u="sng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Etap pierwszy</a:t>
            </a:r>
            <a:r>
              <a:rPr lang="pl-PL" dirty="0" smtClean="0"/>
              <a:t>: </a:t>
            </a:r>
            <a:r>
              <a:rPr lang="pl-PL" i="1" dirty="0" smtClean="0"/>
              <a:t>Decyzja walidacyjna</a:t>
            </a:r>
            <a:r>
              <a:rPr lang="pl-PL" dirty="0" smtClean="0"/>
              <a:t>;</a:t>
            </a:r>
          </a:p>
          <a:p>
            <a:r>
              <a:rPr lang="pl-PL" b="1" dirty="0" smtClean="0"/>
              <a:t>Etap drugi</a:t>
            </a:r>
            <a:r>
              <a:rPr lang="pl-PL" dirty="0" smtClean="0"/>
              <a:t>: </a:t>
            </a:r>
            <a:r>
              <a:rPr lang="pl-PL" i="1" dirty="0" smtClean="0"/>
              <a:t>Decyzja interpretacyjna</a:t>
            </a:r>
            <a:r>
              <a:rPr lang="pl-PL" dirty="0" smtClean="0"/>
              <a:t>;</a:t>
            </a:r>
          </a:p>
          <a:p>
            <a:r>
              <a:rPr lang="pl-PL" b="1" dirty="0" smtClean="0"/>
              <a:t>Etap trzeci</a:t>
            </a:r>
            <a:r>
              <a:rPr lang="pl-PL" dirty="0" smtClean="0"/>
              <a:t>:  Ustalenie stanu faktycznego. </a:t>
            </a:r>
            <a:r>
              <a:rPr lang="pl-PL" i="1" dirty="0" smtClean="0"/>
              <a:t>Decyzja dowodowa</a:t>
            </a:r>
            <a:r>
              <a:rPr lang="pl-PL" dirty="0" smtClean="0"/>
              <a:t>;</a:t>
            </a:r>
          </a:p>
          <a:p>
            <a:r>
              <a:rPr lang="pl-PL" b="1" dirty="0" smtClean="0"/>
              <a:t>Etap czwarty</a:t>
            </a:r>
            <a:r>
              <a:rPr lang="pl-PL" dirty="0" smtClean="0"/>
              <a:t>: </a:t>
            </a:r>
            <a:r>
              <a:rPr lang="pl-PL" dirty="0" err="1" smtClean="0"/>
              <a:t>Subsumpcja</a:t>
            </a:r>
            <a:r>
              <a:rPr lang="pl-PL" dirty="0" smtClean="0"/>
              <a:t>;</a:t>
            </a:r>
          </a:p>
          <a:p>
            <a:r>
              <a:rPr lang="pl-PL" b="1" dirty="0" smtClean="0"/>
              <a:t>Etap piąty</a:t>
            </a:r>
            <a:r>
              <a:rPr lang="pl-PL" dirty="0" smtClean="0"/>
              <a:t>: Ustalenie konsekwencji i wydanie </a:t>
            </a:r>
            <a:r>
              <a:rPr lang="pl-PL" i="1" dirty="0" smtClean="0"/>
              <a:t>finalnej decyzji stosowania prawa</a:t>
            </a:r>
            <a:r>
              <a:rPr lang="pl-PL" dirty="0" smtClean="0"/>
              <a:t>.</a:t>
            </a:r>
            <a:endParaRPr lang="pl-P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698</Words>
  <Application>Microsoft Office PowerPoint</Application>
  <PresentationFormat>Pokaz na ekranie (4:3)</PresentationFormat>
  <Paragraphs>47</Paragraphs>
  <Slides>17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18" baseType="lpstr">
      <vt:lpstr>Motyw pakietu Office</vt:lpstr>
      <vt:lpstr>Stosowanie prawa</vt:lpstr>
      <vt:lpstr>Pojęcie</vt:lpstr>
      <vt:lpstr>Podmiot</vt:lpstr>
      <vt:lpstr>Stosowanie prawa a przestrzeganie </vt:lpstr>
      <vt:lpstr>Aktywność</vt:lpstr>
      <vt:lpstr>Skutek stosowania prawa</vt:lpstr>
      <vt:lpstr>Slajd 7</vt:lpstr>
      <vt:lpstr>System prawa</vt:lpstr>
      <vt:lpstr>Etapy stosowania prawa</vt:lpstr>
      <vt:lpstr>Typ sądowy stosowania prawa</vt:lpstr>
      <vt:lpstr>Slajd 11</vt:lpstr>
      <vt:lpstr>Typ administracyjny stosowania prawa</vt:lpstr>
      <vt:lpstr>Slajd 13</vt:lpstr>
      <vt:lpstr>Typ kierowniczy stosowania prawa</vt:lpstr>
      <vt:lpstr>Ideologia stosowania prawa</vt:lpstr>
      <vt:lpstr>Model sylogistyczny stosowania prawa</vt:lpstr>
      <vt:lpstr>Slajd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Stosowanie prawa</dc:title>
  <dc:creator>Helios</dc:creator>
  <cp:lastModifiedBy>Helios</cp:lastModifiedBy>
  <cp:revision>12</cp:revision>
  <dcterms:created xsi:type="dcterms:W3CDTF">2013-12-18T16:12:20Z</dcterms:created>
  <dcterms:modified xsi:type="dcterms:W3CDTF">2016-11-14T08:41:35Z</dcterms:modified>
</cp:coreProperties>
</file>