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71" r:id="rId11"/>
    <p:sldId id="272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09-12-2016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09-12-2016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09-12-2016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09-12-2016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09-12-2016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09-12-2016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09-12-2016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09-12-2016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09-12-2016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09-12-2016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09-12-2016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3A701-26FD-46E2-A74B-89656B6A1F59}" type="datetimeFigureOut">
              <a:rPr lang="pl-PL" smtClean="0"/>
              <a:pPr/>
              <a:t>09-12-2016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u="sng" dirty="0" smtClean="0"/>
              <a:t>Stosowanie prawa</a:t>
            </a:r>
            <a:endParaRPr lang="pl-PL" b="1" u="sng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u="sng" dirty="0" smtClean="0"/>
              <a:t>Model sylogistyczny stosowania prawa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tradycyjnym pozytywizmie istotą stosowania prawa we wszystkich jego typach jest tzw. sylogizm </a:t>
            </a:r>
            <a:r>
              <a:rPr lang="pl-PL" dirty="0" err="1" smtClean="0"/>
              <a:t>subsumpcyjny</a:t>
            </a:r>
            <a:r>
              <a:rPr lang="pl-PL" dirty="0" smtClean="0"/>
              <a:t>. W uproszczeniu pewien typ wnioskowania, oparty na dwóch przesłankach: </a:t>
            </a:r>
            <a:r>
              <a:rPr lang="pl-PL" i="1" dirty="0" smtClean="0"/>
              <a:t>większa</a:t>
            </a:r>
            <a:r>
              <a:rPr lang="pl-PL" dirty="0" smtClean="0"/>
              <a:t> (norma generalna i abstrakcyjna), </a:t>
            </a:r>
            <a:r>
              <a:rPr lang="pl-PL" i="1" dirty="0" smtClean="0"/>
              <a:t>mniejsza</a:t>
            </a:r>
            <a:r>
              <a:rPr lang="pl-PL" dirty="0" smtClean="0"/>
              <a:t> (wiąże się z ustaleniem stanu faktycznego) i </a:t>
            </a:r>
            <a:r>
              <a:rPr lang="pl-PL" i="1" dirty="0" smtClean="0"/>
              <a:t>wniosek</a:t>
            </a:r>
            <a:r>
              <a:rPr lang="pl-PL" dirty="0" smtClean="0"/>
              <a:t> (decyzja podmiotu stosującego prawo).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Podmiot stosujący prawo podciąga stan faktyczny pod normę prawną. Koncepcja sylogizmu opiera się na założeniu, że norma generalna ma charakter obiektywny, ponadto w sposób obiektywny można ustalić stan faktyczny, sylogistyczne rozstrzyganie jako czynność oparta na schemacie jest formalnie niezależna od przeprowadzającego tę </a:t>
            </a:r>
            <a:r>
              <a:rPr lang="pl-PL" smtClean="0"/>
              <a:t>czynność podmiotu.</a:t>
            </a:r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/>
              <a:t>Pojęcie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Stosowanie prawa jest terminem </a:t>
            </a:r>
            <a:r>
              <a:rPr lang="pl-PL" u="sng" dirty="0" smtClean="0"/>
              <a:t>wieloznacznym</a:t>
            </a:r>
            <a:r>
              <a:rPr lang="pl-PL" dirty="0" smtClean="0"/>
              <a:t>. W podstawowym znaczeniu stosowanie prawa rozumiane jest jako proces ustalania przez organ władzy publicznej konsekwencji prawnych faktów, na podstawie obowiązującego prawa. Zgodnie z tą definicją stosowanie prawa charakteryzowane jest przez cztery elementy: </a:t>
            </a:r>
            <a:r>
              <a:rPr lang="pl-PL" i="1" dirty="0" smtClean="0"/>
              <a:t>podmiot, aktywność, skutek, system prawa.</a:t>
            </a:r>
            <a:endParaRPr lang="pl-PL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u="sng" dirty="0" smtClean="0"/>
              <a:t>Stosowanie prawa a przestrzeganie 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Ze względu na podmiot stosowanie prawa jest odróżniane od pojęcia przestrzeganie prawa, w którym </a:t>
            </a:r>
            <a:r>
              <a:rPr lang="pl-PL" b="1" dirty="0" smtClean="0"/>
              <a:t>podmiot </a:t>
            </a:r>
            <a:r>
              <a:rPr lang="pl-PL" dirty="0" smtClean="0"/>
              <a:t>jest ujmowany szeroko i odnosi się do każdego hipotetycznego adresata danej normy prawnej.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/>
              <a:t>Etapy stosowania prawa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Etap pierwszy</a:t>
            </a:r>
            <a:r>
              <a:rPr lang="pl-PL" dirty="0" smtClean="0"/>
              <a:t>: </a:t>
            </a:r>
            <a:r>
              <a:rPr lang="pl-PL" i="1" dirty="0" smtClean="0"/>
              <a:t>Decyzja walidacyjna</a:t>
            </a:r>
            <a:r>
              <a:rPr lang="pl-PL" dirty="0" smtClean="0"/>
              <a:t>;</a:t>
            </a:r>
          </a:p>
          <a:p>
            <a:r>
              <a:rPr lang="pl-PL" b="1" dirty="0" smtClean="0"/>
              <a:t>Etap drugi</a:t>
            </a:r>
            <a:r>
              <a:rPr lang="pl-PL" dirty="0" smtClean="0"/>
              <a:t>: </a:t>
            </a:r>
            <a:r>
              <a:rPr lang="pl-PL" i="1" dirty="0" smtClean="0"/>
              <a:t>Decyzja interpretacyjna</a:t>
            </a:r>
            <a:r>
              <a:rPr lang="pl-PL" dirty="0" smtClean="0"/>
              <a:t>;</a:t>
            </a:r>
          </a:p>
          <a:p>
            <a:r>
              <a:rPr lang="pl-PL" b="1" dirty="0" smtClean="0"/>
              <a:t>Etap trzeci</a:t>
            </a:r>
            <a:r>
              <a:rPr lang="pl-PL" dirty="0" smtClean="0"/>
              <a:t>:  Ustalenie stanu faktycznego. </a:t>
            </a:r>
            <a:r>
              <a:rPr lang="pl-PL" i="1" dirty="0" smtClean="0"/>
              <a:t>Decyzja dowodowa</a:t>
            </a:r>
            <a:r>
              <a:rPr lang="pl-PL" dirty="0" smtClean="0"/>
              <a:t>;</a:t>
            </a:r>
          </a:p>
          <a:p>
            <a:r>
              <a:rPr lang="pl-PL" b="1" dirty="0" smtClean="0"/>
              <a:t>Etap czwarty</a:t>
            </a:r>
            <a:r>
              <a:rPr lang="pl-PL" dirty="0" smtClean="0"/>
              <a:t>: </a:t>
            </a:r>
            <a:r>
              <a:rPr lang="pl-PL" dirty="0" err="1" smtClean="0"/>
              <a:t>Subsumpcja</a:t>
            </a:r>
            <a:r>
              <a:rPr lang="pl-PL" dirty="0" smtClean="0"/>
              <a:t>;</a:t>
            </a:r>
          </a:p>
          <a:p>
            <a:r>
              <a:rPr lang="pl-PL" b="1" dirty="0" smtClean="0"/>
              <a:t>Etap piąty</a:t>
            </a:r>
            <a:r>
              <a:rPr lang="pl-PL" dirty="0" smtClean="0"/>
              <a:t>: Ustalenie konsekwencji i wydanie </a:t>
            </a:r>
            <a:r>
              <a:rPr lang="pl-PL" i="1" dirty="0" smtClean="0"/>
              <a:t>finalnej decyzji stosowania prawa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/>
              <a:t>Typ sądowy stosowania prawa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b="1" dirty="0" smtClean="0"/>
              <a:t>Cechy</a:t>
            </a:r>
            <a:r>
              <a:rPr lang="pl-PL" dirty="0" smtClean="0"/>
              <a:t>:</a:t>
            </a:r>
          </a:p>
          <a:p>
            <a:r>
              <a:rPr lang="pl-PL" dirty="0" smtClean="0"/>
              <a:t>Niepozostawanie podmiotu stosującego prawo w relacji nadrzędności organizacyjnej z adresatami wydanej decyzji stosowania prawa;</a:t>
            </a:r>
          </a:p>
          <a:p>
            <a:r>
              <a:rPr lang="pl-PL" dirty="0" smtClean="0"/>
              <a:t>Decyzja stanowi w istocie przekształcenie normy generalnej i abstrakcyjnej w normę indywidualną i konkretną – rola ewentualnej swobody decyzyjnej jest w znacznym stopniu ograniczona;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800" dirty="0" smtClean="0"/>
              <a:t>Decyzja stosowania prawa podejmowana jest wyłącznie w sytuacji sporu prawnego lub nieustalenia sytuacji prawnej;</a:t>
            </a:r>
          </a:p>
          <a:p>
            <a:r>
              <a:rPr lang="pl-PL" sz="2800" dirty="0" smtClean="0"/>
              <a:t>Podmiot stosujący prawo działa na podstawie i w granicach kompetencji wyznaczonej przez tzw. przepisy o właściwości ( miejscowej, rzeczowej);</a:t>
            </a:r>
          </a:p>
          <a:p>
            <a:r>
              <a:rPr lang="pl-PL" sz="2800" dirty="0" smtClean="0"/>
              <a:t>Istotą stosowania prawa jest zestawienie zewnętrznego wobec sędziego i apriorycznie istniejącego prawa z ustalonym na podstawie racjonalnych reguł (prawnych i pozaprawnych) stanem faktycznym.</a:t>
            </a:r>
            <a:endParaRPr lang="pl-PL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u="sng" dirty="0" smtClean="0"/>
              <a:t>Typ administracyjny stosowania prawa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Podmiot stosujący prawo nie jest niezależny od stron postępowania (władztwo administracyjne). Jest zwykle zainteresowany decyzją, jednakże tylko jako organ nie zaś jako konkretny podmiot. Wydanie decyzji rodzi zwykle prawa / obowiązki dla organu;</a:t>
            </a:r>
          </a:p>
          <a:p>
            <a:r>
              <a:rPr lang="pl-PL" dirty="0" smtClean="0"/>
              <a:t>Podmiot stosujący prawo działa na podstawie kompetencji i w jej granicach;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Podmiot stosujący prawo działa na wniosek stron albo z urzędu;</a:t>
            </a:r>
          </a:p>
          <a:p>
            <a:r>
              <a:rPr lang="pl-PL" dirty="0" smtClean="0"/>
              <a:t>Istotą stosowania prawa jest zestawienie faktów i prawa;</a:t>
            </a:r>
          </a:p>
          <a:p>
            <a:r>
              <a:rPr lang="pl-PL" dirty="0" smtClean="0"/>
              <a:t>Decyzja stosowania prawa jest normą indywidualną i konkretną.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/>
              <a:t>Typ kierowniczy stosowania prawa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Stosowany w warunkach kierowania organizacją;</a:t>
            </a:r>
          </a:p>
          <a:p>
            <a:r>
              <a:rPr lang="pl-PL" dirty="0" smtClean="0"/>
              <a:t>Oparty na prawnym i osobistym zainteresowaniu podmiotu stosującego prawo rozstrzyganą sprawą;</a:t>
            </a:r>
          </a:p>
          <a:p>
            <a:r>
              <a:rPr lang="pl-PL" dirty="0" smtClean="0"/>
              <a:t>Zwiększona rola uznania i zwyczaju.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453</Words>
  <Application>Microsoft Office PowerPoint</Application>
  <PresentationFormat>Pokaz na ekranie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Stosowanie prawa</vt:lpstr>
      <vt:lpstr>Pojęcie</vt:lpstr>
      <vt:lpstr>Stosowanie prawa a przestrzeganie </vt:lpstr>
      <vt:lpstr>Etapy stosowania prawa</vt:lpstr>
      <vt:lpstr>Typ sądowy stosowania prawa</vt:lpstr>
      <vt:lpstr>Prezentacja programu PowerPoint</vt:lpstr>
      <vt:lpstr>Typ administracyjny stosowania prawa</vt:lpstr>
      <vt:lpstr>Prezentacja programu PowerPoint</vt:lpstr>
      <vt:lpstr>Typ kierowniczy stosowania prawa</vt:lpstr>
      <vt:lpstr>Model sylogistyczny stosowania prawa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Stosowanie prawa</dc:title>
  <dc:creator>Helios</dc:creator>
  <cp:lastModifiedBy>PD</cp:lastModifiedBy>
  <cp:revision>13</cp:revision>
  <dcterms:created xsi:type="dcterms:W3CDTF">2013-12-18T16:12:20Z</dcterms:created>
  <dcterms:modified xsi:type="dcterms:W3CDTF">2016-12-09T17:08:12Z</dcterms:modified>
</cp:coreProperties>
</file>