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2" r:id="rId11"/>
    <p:sldId id="266" r:id="rId12"/>
    <p:sldId id="267" r:id="rId1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30" y="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oliniowy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ytuł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16" name="Symbol zastępczy daty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2867D-CD82-44A9-ACB6-9310F5C72314}" type="datetimeFigureOut">
              <a:rPr lang="pl-PL" smtClean="0"/>
              <a:t>2017-03-04</a:t>
            </a:fld>
            <a:endParaRPr lang="pl-PL"/>
          </a:p>
        </p:txBody>
      </p:sp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5" name="Symbol zastępczy numeru slajd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779FD7B-1975-4582-91CB-2EBA8F796AC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2867D-CD82-44A9-ACB6-9310F5C72314}" type="datetimeFigureOut">
              <a:rPr lang="pl-PL" smtClean="0"/>
              <a:t>2017-03-04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9FD7B-1975-4582-91CB-2EBA8F796AC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2867D-CD82-44A9-ACB6-9310F5C72314}" type="datetimeFigureOut">
              <a:rPr lang="pl-PL" smtClean="0"/>
              <a:t>2017-03-04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9FD7B-1975-4582-91CB-2EBA8F796AC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ytuł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7" name="Symbol zastępczy zawartości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5" name="Symbol zastępczy daty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2867D-CD82-44A9-ACB6-9310F5C72314}" type="datetimeFigureOut">
              <a:rPr lang="pl-PL" smtClean="0"/>
              <a:t>2017-03-04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779FD7B-1975-4582-91CB-2EBA8F796AC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oliniowy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ymbol zastępczy tekstu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9" name="Symbol zastępczy daty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2867D-CD82-44A9-ACB6-9310F5C72314}" type="datetimeFigureOut">
              <a:rPr lang="pl-PL" smtClean="0"/>
              <a:t>2017-03-04</a:t>
            </a:fld>
            <a:endParaRPr lang="pl-PL"/>
          </a:p>
        </p:txBody>
      </p:sp>
      <p:sp>
        <p:nvSpPr>
          <p:cNvPr id="11" name="Symbol zastępczy stopki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9FD7B-1975-4582-91CB-2EBA8F796AC1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ytuł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4" name="Symbol zastępczy zawartości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1" name="Symbol zastępczy daty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2867D-CD82-44A9-ACB6-9310F5C72314}" type="datetimeFigureOut">
              <a:rPr lang="pl-PL" smtClean="0"/>
              <a:t>2017-03-04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1" name="Symbol zastępczy numeru slajd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9FD7B-1975-4582-91CB-2EBA8F796AC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ytuł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25" name="Symbol zastępczy tekstu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8" name="Symbol zastępczy zawartości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2867D-CD82-44A9-ACB6-9310F5C72314}" type="datetimeFigureOut">
              <a:rPr lang="pl-PL" smtClean="0"/>
              <a:t>2017-03-04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779FD7B-1975-4582-91CB-2EBA8F796AC1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Łącznik prostoliniowy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ytuł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2" name="Symbol zastępczy daty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2867D-CD82-44A9-ACB6-9310F5C72314}" type="datetimeFigureOut">
              <a:rPr lang="pl-PL" smtClean="0"/>
              <a:t>2017-03-04</a:t>
            </a:fld>
            <a:endParaRPr lang="pl-PL"/>
          </a:p>
        </p:txBody>
      </p:sp>
      <p:sp>
        <p:nvSpPr>
          <p:cNvPr id="21" name="Symbol zastępczy stopki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9FD7B-1975-4582-91CB-2EBA8F796AC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2867D-CD82-44A9-ACB6-9310F5C72314}" type="datetimeFigureOut">
              <a:rPr lang="pl-PL" smtClean="0"/>
              <a:t>2017-03-04</a:t>
            </a:fld>
            <a:endParaRPr lang="pl-PL"/>
          </a:p>
        </p:txBody>
      </p:sp>
      <p:sp>
        <p:nvSpPr>
          <p:cNvPr id="24" name="Symbol zastępczy stopki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9FD7B-1975-4582-91CB-2EBA8F796AC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Łącznik prostoliniowy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ytuł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6" name="Symbol zastępczy tekstu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4" name="Symbol zastępczy zawartości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5" name="Symbol zastępczy daty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2867D-CD82-44A9-ACB6-9310F5C72314}" type="datetimeFigureOut">
              <a:rPr lang="pl-PL" smtClean="0"/>
              <a:t>2017-03-04</a:t>
            </a:fld>
            <a:endParaRPr lang="pl-PL"/>
          </a:p>
        </p:txBody>
      </p:sp>
      <p:sp>
        <p:nvSpPr>
          <p:cNvPr id="29" name="Symbol zastępczy stopki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9FD7B-1975-4582-91CB-2EBA8F796AC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obrazu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2867D-CD82-44A9-ACB6-9310F5C72314}" type="datetimeFigureOut">
              <a:rPr lang="pl-PL" smtClean="0"/>
              <a:t>2017-03-04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1" name="Symbol zastępczy numeru slajd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9FD7B-1975-4582-91CB-2EBA8F796AC1}" type="slidenum">
              <a:rPr lang="pl-PL" smtClean="0"/>
              <a:t>‹#›</a:t>
            </a:fld>
            <a:endParaRPr lang="pl-PL"/>
          </a:p>
        </p:txBody>
      </p:sp>
      <p:sp>
        <p:nvSpPr>
          <p:cNvPr id="17" name="Tytuł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6" name="Symbol zastępczy tekstu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oliniowy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Symbol zastępczy tekstu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1" name="Symbol zastępczy daty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872867D-CD82-44A9-ACB6-9310F5C72314}" type="datetimeFigureOut">
              <a:rPr lang="pl-PL" smtClean="0"/>
              <a:t>2017-03-04</a:t>
            </a:fld>
            <a:endParaRPr lang="pl-PL"/>
          </a:p>
        </p:txBody>
      </p:sp>
      <p:sp>
        <p:nvSpPr>
          <p:cNvPr id="28" name="Symbol zastępczy stopki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779FD7B-1975-4582-91CB-2EBA8F796AC1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Symbol zastępczy tytułu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Łącznik prostoliniowy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Łącznik prostoliniowy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Stosunki między zakresami nazw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4072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04800" y="1124744"/>
            <a:ext cx="8686800" cy="495538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600" dirty="0" smtClean="0"/>
              <a:t>UWAGA NA SYNONIMY!</a:t>
            </a:r>
          </a:p>
          <a:p>
            <a:pPr marL="0" indent="0" algn="just">
              <a:buNone/>
            </a:pPr>
            <a:r>
              <a:rPr lang="pl-PL" sz="2600" dirty="0" smtClean="0"/>
              <a:t>Samochód – auto (mają takie same zakresy – są zamienne)</a:t>
            </a:r>
          </a:p>
          <a:p>
            <a:pPr marL="0" indent="0" algn="just">
              <a:buNone/>
            </a:pPr>
            <a:r>
              <a:rPr lang="pl-PL" sz="2600" dirty="0" smtClean="0"/>
              <a:t>Niekiedy zakresy są zamienne, jednak nazwy mają odmienne znaczenie np. najwyższy szczyt świata (A) oraz najwyższy szczyt Nepalu (B), najwyższy szczyt Chin (C). Nazwy te </a:t>
            </a:r>
            <a:r>
              <a:rPr lang="pl-PL" sz="2600" b="1" dirty="0" smtClean="0"/>
              <a:t>wskazują na odmienne cechy </a:t>
            </a:r>
            <a:r>
              <a:rPr lang="pl-PL" sz="2600" dirty="0" smtClean="0"/>
              <a:t>tego samego desygnatu. </a:t>
            </a:r>
            <a:endParaRPr lang="pl-PL" sz="2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437112"/>
            <a:ext cx="3161928" cy="2102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960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104081"/>
            <a:ext cx="86868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700" dirty="0" smtClean="0"/>
              <a:t>UWAGA NA NAZWY ZBIOROWE </a:t>
            </a:r>
          </a:p>
          <a:p>
            <a:pPr marL="0" indent="0" algn="just">
              <a:buNone/>
            </a:pPr>
            <a:r>
              <a:rPr lang="pl-PL" sz="2700" dirty="0" smtClean="0"/>
              <a:t>Należy odróżnić stosunki między zakresami nazw (np. nadrzędności lub podrzędności) od stosunku między całością a częścią jakiegoś złożonego przedmiotu!</a:t>
            </a:r>
          </a:p>
          <a:p>
            <a:pPr marL="0" indent="0" algn="just">
              <a:buNone/>
            </a:pPr>
            <a:r>
              <a:rPr lang="pl-PL" sz="2700" dirty="0" smtClean="0"/>
              <a:t>Np. „cegła” „mur” – między tymi nazwami zachodzi stosunek wykluczania a nie podporządkowania lub nadrzędności!</a:t>
            </a:r>
            <a:endParaRPr lang="pl-PL" sz="27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4725144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293096"/>
            <a:ext cx="3484541" cy="2312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919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zadania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556792"/>
            <a:ext cx="8686800" cy="5301208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pl-PL" sz="3400" b="1" dirty="0" smtClean="0"/>
              <a:t>Pokaż </a:t>
            </a:r>
            <a:r>
              <a:rPr lang="pl-PL" sz="3400" b="1" dirty="0"/>
              <a:t>na okręgach relację między następującymi nazwami:</a:t>
            </a:r>
          </a:p>
          <a:p>
            <a:pPr marL="0" indent="0" algn="just">
              <a:buNone/>
            </a:pPr>
            <a:r>
              <a:rPr lang="pl-PL" sz="3400" dirty="0"/>
              <a:t>a)	ustawa, akt prawny, rozporządzenie, akt prawny regulujący sprawy oświaty</a:t>
            </a:r>
          </a:p>
          <a:p>
            <a:pPr marL="0" indent="0" algn="just">
              <a:buNone/>
            </a:pPr>
            <a:r>
              <a:rPr lang="pl-PL" sz="3400" dirty="0"/>
              <a:t>b)	wróbel, ptak, istota żyjąca w Polsce</a:t>
            </a:r>
          </a:p>
          <a:p>
            <a:pPr marL="0" indent="0" algn="just">
              <a:buNone/>
            </a:pPr>
            <a:r>
              <a:rPr lang="pl-PL" sz="3400" dirty="0"/>
              <a:t>c)	adwokat, obywatel Polski, osoba nosząca okulary</a:t>
            </a:r>
          </a:p>
          <a:p>
            <a:pPr marL="514350" indent="-514350" algn="just">
              <a:buAutoNum type="alphaLcParenR" startAt="4"/>
            </a:pPr>
            <a:r>
              <a:rPr lang="pl-PL" sz="3400" dirty="0" smtClean="0"/>
              <a:t>pies</a:t>
            </a:r>
            <a:r>
              <a:rPr lang="pl-PL" sz="3400" dirty="0"/>
              <a:t>, jamnik, ssak, istota żyjąca w </a:t>
            </a:r>
            <a:r>
              <a:rPr lang="pl-PL" sz="3400" dirty="0" smtClean="0"/>
              <a:t>Polsce</a:t>
            </a:r>
          </a:p>
          <a:p>
            <a:pPr marL="514350" indent="-514350" algn="just">
              <a:buAutoNum type="alphaLcParenR" startAt="4"/>
            </a:pPr>
            <a:endParaRPr lang="pl-PL" sz="3400" dirty="0"/>
          </a:p>
          <a:p>
            <a:pPr marL="0" indent="0" algn="just">
              <a:buNone/>
            </a:pPr>
            <a:r>
              <a:rPr lang="pl-PL" sz="3400" b="1" dirty="0" smtClean="0"/>
              <a:t>Do </a:t>
            </a:r>
            <a:r>
              <a:rPr lang="pl-PL" sz="3400" b="1" dirty="0"/>
              <a:t>każdej z poniższych nazw dobierz siedem innych, tak żeby uzyskać przykłady wszystkich możliwych relacji między zakresami.</a:t>
            </a:r>
          </a:p>
          <a:p>
            <a:pPr marL="0" indent="0" algn="just">
              <a:buNone/>
            </a:pPr>
            <a:r>
              <a:rPr lang="pl-PL" sz="3400" dirty="0"/>
              <a:t>a)	student</a:t>
            </a:r>
          </a:p>
          <a:p>
            <a:pPr marL="0" indent="0" algn="just">
              <a:buNone/>
            </a:pPr>
            <a:r>
              <a:rPr lang="pl-PL" sz="3400" dirty="0"/>
              <a:t>b)	 człowiek</a:t>
            </a:r>
          </a:p>
          <a:p>
            <a:pPr marL="0" indent="0" algn="just">
              <a:buNone/>
            </a:pPr>
            <a:r>
              <a:rPr lang="pl-PL" sz="3400" dirty="0"/>
              <a:t>c)	ustawa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9218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196752"/>
            <a:ext cx="8740080" cy="4883373"/>
          </a:xfrm>
        </p:spPr>
        <p:txBody>
          <a:bodyPr/>
          <a:lstStyle/>
          <a:p>
            <a:pPr marL="0" indent="0" algn="just">
              <a:buNone/>
            </a:pPr>
            <a:r>
              <a:rPr lang="pl-PL" b="1" dirty="0" smtClean="0"/>
              <a:t>Klasa uniwersalna </a:t>
            </a:r>
            <a:r>
              <a:rPr lang="pl-PL" dirty="0" smtClean="0"/>
              <a:t>przedmiotów to klasa obejmująca wszelkie przedmioty w świecie (tzw. uniwersum). To inaczej desygnaty nazw: „coś”, „ktoś”, „przedmiot”.</a:t>
            </a:r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501008"/>
            <a:ext cx="4752528" cy="3060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906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504" y="404664"/>
            <a:ext cx="8884096" cy="597666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l-PL" sz="2400" dirty="0" smtClean="0"/>
          </a:p>
          <a:p>
            <a:pPr marL="0" indent="0" algn="just">
              <a:buNone/>
            </a:pPr>
            <a:r>
              <a:rPr lang="pl-PL" sz="2400" dirty="0" smtClean="0"/>
              <a:t>Wypowiadając jakąkolwiek nazwę z klasy uniwersalnej wyodrębniamy klasę przedmiotów oznaczonych tą nazwą, która jednocześnie stanowi podzbiór klasy uniwersalnej. </a:t>
            </a:r>
          </a:p>
          <a:p>
            <a:pPr marL="0" indent="0" algn="just">
              <a:buNone/>
            </a:pPr>
            <a:r>
              <a:rPr lang="pl-PL" sz="2400" dirty="0" smtClean="0"/>
              <a:t>Pozostała część klasy uniwersalnej, to tzw. </a:t>
            </a:r>
            <a:r>
              <a:rPr lang="pl-PL" sz="2400" b="1" dirty="0" smtClean="0"/>
              <a:t>klasa negatywna</a:t>
            </a:r>
            <a:r>
              <a:rPr lang="pl-PL" sz="2400" dirty="0" smtClean="0"/>
              <a:t>, która dopełnia wydzielony podzbiór do klasy uniwersalnej.</a:t>
            </a:r>
          </a:p>
          <a:p>
            <a:pPr marL="0" indent="0" algn="just">
              <a:buNone/>
            </a:pPr>
            <a:endParaRPr lang="pl-PL" sz="2400" dirty="0" smtClean="0"/>
          </a:p>
          <a:p>
            <a:pPr marL="0" indent="0" algn="just">
              <a:buNone/>
            </a:pPr>
            <a:r>
              <a:rPr lang="pl-PL" sz="2400" dirty="0" smtClean="0"/>
              <a:t>PIES  - klasa wyodrębniona</a:t>
            </a:r>
          </a:p>
          <a:p>
            <a:pPr marL="0" indent="0" algn="just">
              <a:buNone/>
            </a:pPr>
            <a:r>
              <a:rPr lang="pl-PL" sz="2400" dirty="0" smtClean="0"/>
              <a:t>NIE-PIES – klasa negatywna </a:t>
            </a:r>
          </a:p>
          <a:p>
            <a:pPr marL="0" indent="0" algn="just">
              <a:buNone/>
            </a:pPr>
            <a:r>
              <a:rPr lang="pl-PL" sz="2400" dirty="0" smtClean="0"/>
              <a:t>(wszystko, co nie jest PSEM)</a:t>
            </a:r>
          </a:p>
          <a:p>
            <a:pPr marL="0" indent="0" algn="just">
              <a:buNone/>
            </a:pPr>
            <a:r>
              <a:rPr lang="pl-PL" sz="2400" dirty="0" smtClean="0"/>
              <a:t>PIES + NIE-PIES = UNIWERSUM</a:t>
            </a:r>
            <a:endParaRPr lang="pl-PL" sz="2400" dirty="0"/>
          </a:p>
        </p:txBody>
      </p:sp>
      <p:sp>
        <p:nvSpPr>
          <p:cNvPr id="4" name="Elipsa 3"/>
          <p:cNvSpPr/>
          <p:nvPr/>
        </p:nvSpPr>
        <p:spPr>
          <a:xfrm>
            <a:off x="4499992" y="3473624"/>
            <a:ext cx="3960440" cy="33843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 dirty="0" smtClean="0">
              <a:solidFill>
                <a:schemeClr val="tx1"/>
              </a:solidFill>
            </a:endParaRPr>
          </a:p>
          <a:p>
            <a:pPr algn="ctr"/>
            <a:endParaRPr lang="pl-PL" sz="2400" dirty="0">
              <a:solidFill>
                <a:schemeClr val="tx1"/>
              </a:solidFill>
            </a:endParaRPr>
          </a:p>
          <a:p>
            <a:pPr algn="ctr"/>
            <a:r>
              <a:rPr lang="pl-PL" sz="2400" dirty="0" smtClean="0">
                <a:solidFill>
                  <a:schemeClr val="tx1"/>
                </a:solidFill>
              </a:rPr>
              <a:t>NIE-PIES</a:t>
            </a:r>
            <a:endParaRPr lang="pl-PL" sz="2400" dirty="0">
              <a:solidFill>
                <a:schemeClr val="tx1"/>
              </a:solidFill>
            </a:endParaRPr>
          </a:p>
        </p:txBody>
      </p:sp>
      <p:sp>
        <p:nvSpPr>
          <p:cNvPr id="5" name="Elipsa 4"/>
          <p:cNvSpPr/>
          <p:nvPr/>
        </p:nvSpPr>
        <p:spPr>
          <a:xfrm>
            <a:off x="6876256" y="4342553"/>
            <a:ext cx="1008112" cy="108012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pl-PL" sz="2000" dirty="0" smtClean="0">
                <a:solidFill>
                  <a:schemeClr val="tx1"/>
                </a:solidFill>
              </a:rPr>
              <a:t>PIES</a:t>
            </a:r>
            <a:endParaRPr lang="pl-PL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93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548680"/>
            <a:ext cx="8812088" cy="5531445"/>
          </a:xfrm>
        </p:spPr>
        <p:txBody>
          <a:bodyPr/>
          <a:lstStyle/>
          <a:p>
            <a:pPr marL="0" indent="0" algn="ctr">
              <a:buNone/>
            </a:pPr>
            <a:r>
              <a:rPr lang="pl-PL" b="1" dirty="0" smtClean="0"/>
              <a:t>RODZAJE STOSUNKÓW MIĘDZY ZAKRESAMI NAZW</a:t>
            </a:r>
          </a:p>
          <a:p>
            <a:pPr marL="0" indent="0" algn="just">
              <a:buNone/>
            </a:pPr>
            <a:r>
              <a:rPr lang="pl-PL" sz="2700" dirty="0" smtClean="0"/>
              <a:t>I STOSUNEK ZAMIENNOŚCI ZAKRESÓW – istnieją przedmioty, które są jednocześnie desygnatami nazwy S i </a:t>
            </a:r>
            <a:r>
              <a:rPr lang="pl-PL" sz="2700" dirty="0"/>
              <a:t>P</a:t>
            </a:r>
            <a:r>
              <a:rPr lang="pl-PL" sz="2700" dirty="0" smtClean="0"/>
              <a:t>, lecz nie ma takich desygnatów nazwy S, które nie byłyby desygnatami nazwy P i nie ma takich desygnatów nazwy P, które nie są S.</a:t>
            </a:r>
          </a:p>
          <a:p>
            <a:pPr marL="0" indent="0" algn="just">
              <a:buNone/>
            </a:pPr>
            <a:r>
              <a:rPr lang="pl-PL" sz="2700" dirty="0" smtClean="0"/>
              <a:t>Np. S – ośmiotysięcznik; P – szczyt górski, którego wierzchołek wznosi się ponad 8000 m </a:t>
            </a:r>
            <a:r>
              <a:rPr lang="pl-PL" sz="2700" dirty="0" err="1" smtClean="0"/>
              <a:t>n.p.p</a:t>
            </a:r>
            <a:r>
              <a:rPr lang="pl-PL" sz="2700" dirty="0" smtClean="0"/>
              <a:t>.</a:t>
            </a:r>
            <a:endParaRPr lang="pl-PL" sz="2700" dirty="0"/>
          </a:p>
        </p:txBody>
      </p:sp>
      <p:sp>
        <p:nvSpPr>
          <p:cNvPr id="4" name="Elipsa 3"/>
          <p:cNvSpPr/>
          <p:nvPr/>
        </p:nvSpPr>
        <p:spPr>
          <a:xfrm>
            <a:off x="6372200" y="4526294"/>
            <a:ext cx="2448272" cy="2304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 smtClean="0">
                <a:solidFill>
                  <a:schemeClr val="tx1"/>
                </a:solidFill>
              </a:rPr>
              <a:t>SP</a:t>
            </a:r>
            <a:endParaRPr lang="pl-PL" sz="2400" dirty="0">
              <a:solidFill>
                <a:schemeClr val="tx1"/>
              </a:solidFill>
            </a:endParaRPr>
          </a:p>
        </p:txBody>
      </p:sp>
      <p:cxnSp>
        <p:nvCxnSpPr>
          <p:cNvPr id="5" name="Łącznik prostoliniowy 4"/>
          <p:cNvCxnSpPr/>
          <p:nvPr/>
        </p:nvCxnSpPr>
        <p:spPr>
          <a:xfrm>
            <a:off x="1403648" y="5618653"/>
            <a:ext cx="26642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Nawias klamrowy zamykający 6"/>
          <p:cNvSpPr/>
          <p:nvPr/>
        </p:nvSpPr>
        <p:spPr>
          <a:xfrm>
            <a:off x="1691680" y="4514937"/>
            <a:ext cx="792088" cy="1313318"/>
          </a:xfrm>
          <a:prstGeom prst="rightBrace">
            <a:avLst/>
          </a:prstGeom>
          <a:ln>
            <a:solidFill>
              <a:schemeClr val="accent6">
                <a:lumMod val="50000"/>
              </a:schemeClr>
            </a:solidFill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817" y="4757258"/>
            <a:ext cx="1354137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655" y="5585933"/>
            <a:ext cx="1354137" cy="82867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108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817" y="5598257"/>
            <a:ext cx="1384300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pole tekstowe 7"/>
          <p:cNvSpPr txBox="1"/>
          <p:nvPr/>
        </p:nvSpPr>
        <p:spPr>
          <a:xfrm>
            <a:off x="1907704" y="4757258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S</a:t>
            </a:r>
            <a:endParaRPr lang="pl-PL" b="1" dirty="0"/>
          </a:p>
        </p:txBody>
      </p:sp>
      <p:sp>
        <p:nvSpPr>
          <p:cNvPr id="9" name="pole tekstowe 8"/>
          <p:cNvSpPr txBox="1"/>
          <p:nvPr/>
        </p:nvSpPr>
        <p:spPr>
          <a:xfrm>
            <a:off x="1929667" y="6512942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P</a:t>
            </a:r>
            <a:endParaRPr lang="pl-PL" b="1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3423885" y="4757258"/>
            <a:ext cx="699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nie-S</a:t>
            </a:r>
            <a:endParaRPr lang="pl-PL" b="1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3007485" y="6457094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n</a:t>
            </a:r>
            <a:r>
              <a:rPr lang="pl-PL" b="1" dirty="0" smtClean="0"/>
              <a:t>ie-P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79294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700" dirty="0" smtClean="0"/>
              <a:t>II STOSUNEK PODRZĘDNOŚCI   zakresu nazwy A względem zakresu nazwy B: istnieją przedmioty, które są desygnatami i nazwy A i nazwy B, nie ma takich przedmiotów, które byłyby A nie będąc B, ale są takie, które są desygnatami nazwy B, choć nie są A;</a:t>
            </a:r>
          </a:p>
          <a:p>
            <a:pPr marL="0" indent="0" algn="just">
              <a:buNone/>
            </a:pPr>
            <a:r>
              <a:rPr lang="pl-PL" sz="2700" dirty="0" smtClean="0"/>
              <a:t>Np. A – proso, B – zboża</a:t>
            </a:r>
          </a:p>
          <a:p>
            <a:pPr marL="0" indent="0" algn="just">
              <a:buNone/>
            </a:pPr>
            <a:endParaRPr lang="pl-PL" sz="2700" dirty="0"/>
          </a:p>
        </p:txBody>
      </p:sp>
      <p:sp>
        <p:nvSpPr>
          <p:cNvPr id="4" name="Elipsa 3"/>
          <p:cNvSpPr/>
          <p:nvPr/>
        </p:nvSpPr>
        <p:spPr>
          <a:xfrm>
            <a:off x="5436096" y="3861048"/>
            <a:ext cx="2808312" cy="25202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B</a:t>
            </a:r>
          </a:p>
          <a:p>
            <a:pPr algn="ctr"/>
            <a:endParaRPr lang="pl-PL" dirty="0"/>
          </a:p>
          <a:p>
            <a:pPr algn="ctr"/>
            <a:endParaRPr lang="pl-PL" dirty="0" smtClean="0"/>
          </a:p>
          <a:p>
            <a:pPr algn="ctr"/>
            <a:r>
              <a:rPr lang="pl-PL" sz="230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6" name="Elipsa 5"/>
          <p:cNvSpPr/>
          <p:nvPr/>
        </p:nvSpPr>
        <p:spPr>
          <a:xfrm>
            <a:off x="6012160" y="4249215"/>
            <a:ext cx="1080120" cy="10441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300" dirty="0" smtClean="0">
                <a:solidFill>
                  <a:schemeClr val="tx1"/>
                </a:solidFill>
              </a:rPr>
              <a:t>A</a:t>
            </a:r>
            <a:endParaRPr lang="pl-PL" sz="2300" dirty="0">
              <a:solidFill>
                <a:schemeClr val="tx1"/>
              </a:solidFill>
            </a:endParaRPr>
          </a:p>
        </p:txBody>
      </p:sp>
      <p:cxnSp>
        <p:nvCxnSpPr>
          <p:cNvPr id="8" name="Łącznik prostoliniowy 7"/>
          <p:cNvCxnSpPr/>
          <p:nvPr/>
        </p:nvCxnSpPr>
        <p:spPr>
          <a:xfrm>
            <a:off x="467544" y="5733256"/>
            <a:ext cx="2952328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Nawias klamrowy zamykający 8"/>
          <p:cNvSpPr/>
          <p:nvPr/>
        </p:nvSpPr>
        <p:spPr>
          <a:xfrm>
            <a:off x="399727" y="4890558"/>
            <a:ext cx="936104" cy="763961"/>
          </a:xfrm>
          <a:prstGeom prst="rightBrace">
            <a:avLst/>
          </a:prstGeom>
          <a:ln>
            <a:solidFill>
              <a:schemeClr val="accent6">
                <a:lumMod val="50000"/>
              </a:schemeClr>
            </a:solidFill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Nawias klamrowy zamykający 10"/>
          <p:cNvSpPr/>
          <p:nvPr/>
        </p:nvSpPr>
        <p:spPr>
          <a:xfrm>
            <a:off x="1834004" y="4228422"/>
            <a:ext cx="1008112" cy="2088232"/>
          </a:xfrm>
          <a:prstGeom prst="rightBrace">
            <a:avLst/>
          </a:prstGeom>
          <a:ln>
            <a:solidFill>
              <a:schemeClr val="accent6">
                <a:lumMod val="50000"/>
              </a:schemeClr>
            </a:solidFill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Nawias klamrowy zamykający 13"/>
          <p:cNvSpPr/>
          <p:nvPr/>
        </p:nvSpPr>
        <p:spPr>
          <a:xfrm>
            <a:off x="1047799" y="5137076"/>
            <a:ext cx="288032" cy="1440160"/>
          </a:xfrm>
          <a:prstGeom prst="rightBrace">
            <a:avLst/>
          </a:prstGeom>
          <a:ln>
            <a:solidFill>
              <a:schemeClr val="accent6">
                <a:lumMod val="50000"/>
              </a:schemeClr>
            </a:solidFill>
          </a:ln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746" y="5692849"/>
            <a:ext cx="1481137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pole tekstowe 14"/>
          <p:cNvSpPr txBox="1"/>
          <p:nvPr/>
        </p:nvSpPr>
        <p:spPr>
          <a:xfrm>
            <a:off x="683568" y="4521226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A</a:t>
            </a:r>
            <a:endParaRPr lang="pl-PL" dirty="0"/>
          </a:p>
        </p:txBody>
      </p:sp>
      <p:sp>
        <p:nvSpPr>
          <p:cNvPr id="16" name="pole tekstowe 15"/>
          <p:cNvSpPr txBox="1"/>
          <p:nvPr/>
        </p:nvSpPr>
        <p:spPr>
          <a:xfrm>
            <a:off x="2338060" y="4521226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Nie-A</a:t>
            </a:r>
            <a:endParaRPr lang="pl-PL" dirty="0"/>
          </a:p>
        </p:txBody>
      </p:sp>
      <p:sp>
        <p:nvSpPr>
          <p:cNvPr id="18" name="pole tekstowe 17"/>
          <p:cNvSpPr txBox="1"/>
          <p:nvPr/>
        </p:nvSpPr>
        <p:spPr>
          <a:xfrm>
            <a:off x="1047799" y="6165304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B</a:t>
            </a:r>
            <a:endParaRPr lang="pl-PL" dirty="0"/>
          </a:p>
        </p:txBody>
      </p:sp>
      <p:sp>
        <p:nvSpPr>
          <p:cNvPr id="19" name="pole tekstowe 18"/>
          <p:cNvSpPr txBox="1"/>
          <p:nvPr/>
        </p:nvSpPr>
        <p:spPr>
          <a:xfrm>
            <a:off x="2347678" y="6165304"/>
            <a:ext cx="726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Nie-B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3155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124744"/>
            <a:ext cx="8812088" cy="495538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700" dirty="0" smtClean="0"/>
              <a:t>III STOSUNEK NADRZĘDNOŚCI ZAKRESU NAZWY A WZGLĘDEM ZAKRESU NAZWY B: istnieją przedmioty, które są desygnatami nazwy A i nazwy B, prócz tego są przedmioty będące desygnatami nazwy A, które nie są desygnatami nazwy B, lecz nie ma takich, które byłyby desygnatami B nie będąc desygnatami A.</a:t>
            </a:r>
          </a:p>
          <a:p>
            <a:pPr marL="0" indent="0" algn="just">
              <a:buNone/>
            </a:pPr>
            <a:r>
              <a:rPr lang="pl-PL" sz="2700" dirty="0" smtClean="0"/>
              <a:t>Np. A – prawnik, B - notariusz</a:t>
            </a:r>
            <a:endParaRPr lang="pl-PL" sz="2700" dirty="0"/>
          </a:p>
        </p:txBody>
      </p:sp>
      <p:sp>
        <p:nvSpPr>
          <p:cNvPr id="4" name="Elipsa 3"/>
          <p:cNvSpPr/>
          <p:nvPr/>
        </p:nvSpPr>
        <p:spPr>
          <a:xfrm>
            <a:off x="5292080" y="3717032"/>
            <a:ext cx="3024336" cy="24208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100" dirty="0" smtClean="0">
                <a:solidFill>
                  <a:schemeClr val="tx1"/>
                </a:solidFill>
              </a:rPr>
              <a:t>A</a:t>
            </a:r>
          </a:p>
          <a:p>
            <a:pPr algn="ctr"/>
            <a:endParaRPr lang="pl-PL" dirty="0"/>
          </a:p>
          <a:p>
            <a:pPr algn="ctr"/>
            <a:endParaRPr lang="pl-PL" dirty="0" smtClean="0"/>
          </a:p>
          <a:p>
            <a:pPr algn="ctr"/>
            <a:endParaRPr lang="pl-PL" dirty="0"/>
          </a:p>
          <a:p>
            <a:pPr algn="ctr"/>
            <a:endParaRPr lang="pl-PL" dirty="0"/>
          </a:p>
        </p:txBody>
      </p:sp>
      <p:sp>
        <p:nvSpPr>
          <p:cNvPr id="5" name="Elipsa 4"/>
          <p:cNvSpPr/>
          <p:nvPr/>
        </p:nvSpPr>
        <p:spPr>
          <a:xfrm>
            <a:off x="5652120" y="4797152"/>
            <a:ext cx="936104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100" dirty="0" smtClean="0">
                <a:solidFill>
                  <a:schemeClr val="tx1"/>
                </a:solidFill>
              </a:rPr>
              <a:t>B</a:t>
            </a:r>
            <a:endParaRPr lang="pl-PL" sz="2100" dirty="0">
              <a:solidFill>
                <a:schemeClr val="tx1"/>
              </a:solidFill>
            </a:endParaRPr>
          </a:p>
        </p:txBody>
      </p:sp>
      <p:cxnSp>
        <p:nvCxnSpPr>
          <p:cNvPr id="6" name="Łącznik prostoliniowy 5"/>
          <p:cNvCxnSpPr/>
          <p:nvPr/>
        </p:nvCxnSpPr>
        <p:spPr>
          <a:xfrm>
            <a:off x="683568" y="5301208"/>
            <a:ext cx="2938463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213156"/>
            <a:ext cx="2133600" cy="104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168" y="4326483"/>
            <a:ext cx="804863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Nawias klamrowy zamykający 7"/>
          <p:cNvSpPr/>
          <p:nvPr/>
        </p:nvSpPr>
        <p:spPr>
          <a:xfrm>
            <a:off x="1115616" y="4927476"/>
            <a:ext cx="504056" cy="1344048"/>
          </a:xfrm>
          <a:prstGeom prst="rightBrace">
            <a:avLst>
              <a:gd name="adj1" fmla="val 8333"/>
              <a:gd name="adj2" fmla="val 49014"/>
            </a:avLst>
          </a:prstGeom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017" y="5330146"/>
            <a:ext cx="1497013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pole tekstowe 8"/>
          <p:cNvSpPr txBox="1"/>
          <p:nvPr/>
        </p:nvSpPr>
        <p:spPr>
          <a:xfrm>
            <a:off x="1619672" y="4141817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A</a:t>
            </a:r>
            <a:endParaRPr lang="pl-PL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3059138" y="4141817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Nie-A</a:t>
            </a:r>
            <a:endParaRPr lang="pl-PL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1259632" y="6137920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B</a:t>
            </a:r>
            <a:endParaRPr lang="pl-PL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2817168" y="6137920"/>
            <a:ext cx="726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Nie-B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0813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/>
              <a:t>IV STOSUNEK KRZYŻOWANI A SIĘ ZAKRESÓW: istnieją A, które są zarazem B, istnieją A, które nie są B oraz istnieją B, które nie są A. </a:t>
            </a:r>
          </a:p>
          <a:p>
            <a:pPr marL="0" indent="0">
              <a:buNone/>
            </a:pPr>
            <a:r>
              <a:rPr lang="pl-PL" dirty="0" smtClean="0"/>
              <a:t>Np. A – lekarz, B - sportowiec</a:t>
            </a:r>
            <a:endParaRPr lang="pl-PL" dirty="0"/>
          </a:p>
        </p:txBody>
      </p:sp>
      <p:sp>
        <p:nvSpPr>
          <p:cNvPr id="4" name="Elipsa 3"/>
          <p:cNvSpPr/>
          <p:nvPr/>
        </p:nvSpPr>
        <p:spPr>
          <a:xfrm>
            <a:off x="1043608" y="4221088"/>
            <a:ext cx="3096344" cy="24482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500" dirty="0" smtClean="0">
                <a:solidFill>
                  <a:schemeClr val="tx1"/>
                </a:solidFill>
              </a:rPr>
              <a:t>A</a:t>
            </a:r>
            <a:endParaRPr lang="pl-PL" sz="2500" dirty="0">
              <a:solidFill>
                <a:schemeClr val="tx1"/>
              </a:solidFill>
            </a:endParaRPr>
          </a:p>
        </p:txBody>
      </p:sp>
      <p:sp>
        <p:nvSpPr>
          <p:cNvPr id="9" name="Elipsa 8"/>
          <p:cNvSpPr/>
          <p:nvPr/>
        </p:nvSpPr>
        <p:spPr>
          <a:xfrm>
            <a:off x="3134879" y="4238906"/>
            <a:ext cx="2952328" cy="2448272"/>
          </a:xfrm>
          <a:prstGeom prst="ellipse">
            <a:avLst/>
          </a:prstGeom>
          <a:solidFill>
            <a:schemeClr val="accent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500" dirty="0" smtClean="0">
                <a:solidFill>
                  <a:schemeClr val="tx1"/>
                </a:solidFill>
              </a:rPr>
              <a:t>B</a:t>
            </a:r>
            <a:endParaRPr lang="pl-PL" sz="2500" dirty="0">
              <a:solidFill>
                <a:schemeClr val="tx1"/>
              </a:solidFill>
            </a:endParaRPr>
          </a:p>
        </p:txBody>
      </p:sp>
      <p:cxnSp>
        <p:nvCxnSpPr>
          <p:cNvPr id="5" name="Łącznik prostoliniowy 4"/>
          <p:cNvCxnSpPr/>
          <p:nvPr/>
        </p:nvCxnSpPr>
        <p:spPr>
          <a:xfrm flipV="1">
            <a:off x="6087207" y="3483743"/>
            <a:ext cx="2670102" cy="17265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Nawias klamrowy otwierający 5"/>
          <p:cNvSpPr/>
          <p:nvPr/>
        </p:nvSpPr>
        <p:spPr>
          <a:xfrm>
            <a:off x="6087207" y="2999623"/>
            <a:ext cx="432048" cy="504056"/>
          </a:xfrm>
          <a:prstGeom prst="leftBrace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4384" y="3013843"/>
            <a:ext cx="542925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Nawias klamrowy zamykający 7"/>
          <p:cNvSpPr/>
          <p:nvPr/>
        </p:nvSpPr>
        <p:spPr>
          <a:xfrm>
            <a:off x="7047772" y="2380473"/>
            <a:ext cx="645033" cy="1624591"/>
          </a:xfrm>
          <a:prstGeom prst="rightBrace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Nawias klamrowy zamykający 9"/>
          <p:cNvSpPr/>
          <p:nvPr/>
        </p:nvSpPr>
        <p:spPr>
          <a:xfrm>
            <a:off x="6483387" y="3062136"/>
            <a:ext cx="504056" cy="1328142"/>
          </a:xfrm>
          <a:prstGeom prst="rightBrace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709" y="3466269"/>
            <a:ext cx="137160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pole tekstowe 10"/>
          <p:cNvSpPr txBox="1"/>
          <p:nvPr/>
        </p:nvSpPr>
        <p:spPr>
          <a:xfrm>
            <a:off x="7118102" y="2690775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B</a:t>
            </a:r>
            <a:endParaRPr lang="pl-PL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8165830" y="2644511"/>
            <a:ext cx="726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Nie-B</a:t>
            </a:r>
            <a:endParaRPr lang="pl-PL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128" y="2628584"/>
            <a:ext cx="83502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pole tekstowe 12"/>
          <p:cNvSpPr txBox="1"/>
          <p:nvPr/>
        </p:nvSpPr>
        <p:spPr>
          <a:xfrm>
            <a:off x="6570145" y="4153037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A</a:t>
            </a:r>
            <a:endParaRPr lang="pl-PL" dirty="0"/>
          </a:p>
        </p:txBody>
      </p:sp>
      <p:sp>
        <p:nvSpPr>
          <p:cNvPr id="14" name="pole tekstowe 13"/>
          <p:cNvSpPr txBox="1"/>
          <p:nvPr/>
        </p:nvSpPr>
        <p:spPr>
          <a:xfrm>
            <a:off x="7692805" y="4153037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Nie-A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6335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124744"/>
            <a:ext cx="8812088" cy="4955381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/>
              <a:t>V STOSUNEK WYKLUCZANIA SIĘ ZAKRESÓW  - istnieją A, które nie są B, istnieją B, które nie są A, nie istnieją przedmioty, które byłyby desygnatami A i B zarazem.</a:t>
            </a:r>
          </a:p>
          <a:p>
            <a:pPr marL="0" indent="0">
              <a:buNone/>
            </a:pPr>
            <a:r>
              <a:rPr lang="pl-PL" dirty="0" smtClean="0"/>
              <a:t>Np. A – drzewo, B - chmura</a:t>
            </a:r>
            <a:endParaRPr lang="pl-PL" dirty="0"/>
          </a:p>
        </p:txBody>
      </p:sp>
      <p:sp>
        <p:nvSpPr>
          <p:cNvPr id="4" name="Elipsa 3"/>
          <p:cNvSpPr/>
          <p:nvPr/>
        </p:nvSpPr>
        <p:spPr>
          <a:xfrm>
            <a:off x="1435736" y="3861048"/>
            <a:ext cx="3240360" cy="27363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500" dirty="0" smtClean="0">
                <a:solidFill>
                  <a:schemeClr val="tx1"/>
                </a:solidFill>
              </a:rPr>
              <a:t>A</a:t>
            </a:r>
            <a:endParaRPr lang="pl-PL" sz="2500" dirty="0">
              <a:solidFill>
                <a:schemeClr val="tx1"/>
              </a:solidFill>
            </a:endParaRPr>
          </a:p>
        </p:txBody>
      </p:sp>
      <p:sp>
        <p:nvSpPr>
          <p:cNvPr id="5" name="Elipsa 4"/>
          <p:cNvSpPr/>
          <p:nvPr/>
        </p:nvSpPr>
        <p:spPr>
          <a:xfrm>
            <a:off x="4932040" y="3861048"/>
            <a:ext cx="3240360" cy="27363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500" dirty="0" smtClean="0">
                <a:solidFill>
                  <a:schemeClr val="tx1"/>
                </a:solidFill>
              </a:rPr>
              <a:t>B</a:t>
            </a:r>
            <a:endParaRPr lang="pl-PL" sz="2500" dirty="0">
              <a:solidFill>
                <a:schemeClr val="tx1"/>
              </a:solidFill>
            </a:endParaRPr>
          </a:p>
        </p:txBody>
      </p:sp>
      <p:cxnSp>
        <p:nvCxnSpPr>
          <p:cNvPr id="6" name="Łącznik prostoliniowy 5"/>
          <p:cNvCxnSpPr/>
          <p:nvPr/>
        </p:nvCxnSpPr>
        <p:spPr>
          <a:xfrm>
            <a:off x="5436096" y="3140968"/>
            <a:ext cx="29098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307" y="2420888"/>
            <a:ext cx="2133600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113" y="2551131"/>
            <a:ext cx="804863" cy="564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376" y="3141911"/>
            <a:ext cx="2133600" cy="71913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108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513" y="3151784"/>
            <a:ext cx="804863" cy="56673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108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pole tekstowe 7"/>
          <p:cNvSpPr txBox="1"/>
          <p:nvPr/>
        </p:nvSpPr>
        <p:spPr>
          <a:xfrm>
            <a:off x="6475107" y="2708012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S</a:t>
            </a:r>
            <a:endParaRPr lang="pl-PL" dirty="0"/>
          </a:p>
        </p:txBody>
      </p:sp>
      <p:sp>
        <p:nvSpPr>
          <p:cNvPr id="9" name="pole tekstowe 8"/>
          <p:cNvSpPr txBox="1"/>
          <p:nvPr/>
        </p:nvSpPr>
        <p:spPr>
          <a:xfrm>
            <a:off x="8172400" y="2523346"/>
            <a:ext cx="7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Nie-S</a:t>
            </a:r>
            <a:endParaRPr lang="pl-PL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5559181" y="3718521"/>
            <a:ext cx="72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Nie-P</a:t>
            </a:r>
            <a:endParaRPr lang="pl-PL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7176891" y="3854844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P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8106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196752"/>
            <a:ext cx="8740080" cy="4883373"/>
          </a:xfrm>
        </p:spPr>
        <p:txBody>
          <a:bodyPr>
            <a:normAutofit/>
          </a:bodyPr>
          <a:lstStyle/>
          <a:p>
            <a:pPr algn="just"/>
            <a:r>
              <a:rPr lang="pl-PL" sz="2900" dirty="0" smtClean="0"/>
              <a:t>2 wersje stosunku wykluczania:</a:t>
            </a:r>
          </a:p>
          <a:p>
            <a:pPr marL="514350" indent="-514350" algn="just">
              <a:buAutoNum type="alphaLcParenR"/>
            </a:pPr>
            <a:r>
              <a:rPr lang="pl-PL" sz="2900" dirty="0" smtClean="0"/>
              <a:t>Sprzeczność – gdy mamy określoną nazwę oraz nazwę do niej negatywna (np. kot i nie-kot). Są to nazwy sprzeczne. </a:t>
            </a:r>
            <a:r>
              <a:rPr lang="pl-PL" sz="2900" u="sng" dirty="0" smtClean="0"/>
              <a:t>Ich desygnaty łącznie tworzą klasę uniwersalną</a:t>
            </a:r>
            <a:r>
              <a:rPr lang="pl-PL" sz="2900" dirty="0" smtClean="0"/>
              <a:t>;</a:t>
            </a:r>
          </a:p>
          <a:p>
            <a:pPr marL="514350" indent="-514350" algn="just">
              <a:buAutoNum type="alphaLcParenR"/>
            </a:pPr>
            <a:r>
              <a:rPr lang="pl-PL" sz="2900" dirty="0" smtClean="0"/>
              <a:t>Przeciwieństwo – nazwy nie mają wspólnych desygnatów i </a:t>
            </a:r>
            <a:r>
              <a:rPr lang="pl-PL" sz="2900" u="sng" dirty="0" smtClean="0"/>
              <a:t>zakresy obu nazw łącznie nie tworzą klasy uniwersalnej np</a:t>
            </a:r>
            <a:r>
              <a:rPr lang="pl-PL" sz="2900" dirty="0" smtClean="0"/>
              <a:t>. „koń” oraz „goryl”. </a:t>
            </a:r>
            <a:endParaRPr lang="pl-PL" sz="2900" dirty="0"/>
          </a:p>
        </p:txBody>
      </p:sp>
    </p:spTree>
    <p:extLst>
      <p:ext uri="{BB962C8B-B14F-4D97-AF65-F5344CB8AC3E}">
        <p14:creationId xmlns:p14="http://schemas.microsoft.com/office/powerpoint/2010/main" val="114613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ędrówka">
  <a:themeElements>
    <a:clrScheme name="Przejrzystość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Moduł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ędrówk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161</TotalTime>
  <Words>575</Words>
  <Application>Microsoft Office PowerPoint</Application>
  <PresentationFormat>Pokaz na ekranie (4:3)</PresentationFormat>
  <Paragraphs>79</Paragraphs>
  <Slides>12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3" baseType="lpstr">
      <vt:lpstr>Wędrówka</vt:lpstr>
      <vt:lpstr>Stosunki między zakresami nazw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zadania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user</dc:creator>
  <cp:lastModifiedBy>user</cp:lastModifiedBy>
  <cp:revision>16</cp:revision>
  <dcterms:created xsi:type="dcterms:W3CDTF">2017-02-25T17:14:27Z</dcterms:created>
  <dcterms:modified xsi:type="dcterms:W3CDTF">2017-03-04T19:47:11Z</dcterms:modified>
</cp:coreProperties>
</file>