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333" autoAdjust="0"/>
  </p:normalViewPr>
  <p:slideViewPr>
    <p:cSldViewPr>
      <p:cViewPr>
        <p:scale>
          <a:sx n="100" d="100"/>
          <a:sy n="100" d="100"/>
        </p:scale>
        <p:origin x="-1704" y="-24"/>
      </p:cViewPr>
      <p:guideLst>
        <p:guide orient="horz" pos="2160"/>
        <p:guide pos="2880"/>
      </p:guideLst>
    </p:cSldViewPr>
  </p:slideViewPr>
  <p:outlineViewPr>
    <p:cViewPr>
      <p:scale>
        <a:sx n="33" d="100"/>
        <a:sy n="33" d="100"/>
      </p:scale>
      <p:origin x="258" y="275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72E81C88-DFEA-414C-A5EF-AE37F349844A}" type="slidenum">
              <a:rPr lang="pl-PL" smtClean="0"/>
              <a:pPr/>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2E81C88-DFEA-414C-A5EF-AE37F349844A}" type="slidenum">
              <a:rPr lang="pl-PL" smtClean="0"/>
              <a:pPr/>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72E81C88-DFEA-414C-A5EF-AE37F349844A}" type="slidenum">
              <a:rPr lang="pl-PL" smtClean="0"/>
              <a:pPr/>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72E81C88-DFEA-414C-A5EF-AE37F349844A}"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A927A8EE-4922-4F22-981C-F00C587721C6}" type="datetimeFigureOut">
              <a:rPr lang="pl-PL" smtClean="0"/>
              <a:pPr/>
              <a:t>19-01-2018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72E81C88-DFEA-414C-A5EF-AE37F349844A}" type="slidenum">
              <a:rPr lang="pl-PL" smtClean="0"/>
              <a:pPr/>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927A8EE-4922-4F22-981C-F00C587721C6}" type="datetimeFigureOut">
              <a:rPr lang="pl-PL" smtClean="0"/>
              <a:pPr/>
              <a:t>19-01-2018</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E81C88-DFEA-414C-A5EF-AE37F349844A}" type="slidenum">
              <a:rPr lang="pl-PL" smtClean="0"/>
              <a:pPr/>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ln>
            <a:solidFill>
              <a:schemeClr val="accent3"/>
            </a:solidFill>
          </a:ln>
        </p:spPr>
        <p:txBody>
          <a:bodyPr/>
          <a:lstStyle/>
          <a:p>
            <a:r>
              <a:rPr lang="pl-PL" b="1" u="sng" dirty="0" smtClean="0"/>
              <a:t>Stosunki prawne</a:t>
            </a:r>
            <a:endParaRPr lang="pl-PL" b="1" u="sng" dirty="0"/>
          </a:p>
        </p:txBody>
      </p:sp>
      <p:sp>
        <p:nvSpPr>
          <p:cNvPr id="3" name="Podtytuł 2"/>
          <p:cNvSpPr>
            <a:spLocks noGrp="1"/>
          </p:cNvSpPr>
          <p:nvPr>
            <p:ph type="subTitle" idx="1"/>
          </p:nvPr>
        </p:nvSpPr>
        <p:spPr>
          <a:ln>
            <a:solidFill>
              <a:schemeClr val="accent2"/>
            </a:solidFill>
          </a:ln>
        </p:spPr>
        <p:txBody>
          <a:bodyPr/>
          <a:lstStyle/>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2">
                <a:lumMod val="50000"/>
              </a:schemeClr>
            </a:solidFill>
          </a:ln>
        </p:spPr>
        <p:txBody>
          <a:bodyPr/>
          <a:lstStyle/>
          <a:p>
            <a:r>
              <a:rPr lang="pl-PL" b="1" u="sng" dirty="0" smtClean="0"/>
              <a:t>Czynność prawna</a:t>
            </a:r>
            <a:endParaRPr lang="pl-PL" b="1" u="sng" dirty="0"/>
          </a:p>
        </p:txBody>
      </p:sp>
      <p:sp>
        <p:nvSpPr>
          <p:cNvPr id="3" name="Symbol zastępczy zawartości 2"/>
          <p:cNvSpPr>
            <a:spLocks noGrp="1"/>
          </p:cNvSpPr>
          <p:nvPr>
            <p:ph idx="1"/>
          </p:nvPr>
        </p:nvSpPr>
        <p:spPr>
          <a:ln>
            <a:solidFill>
              <a:schemeClr val="accent6">
                <a:lumMod val="75000"/>
              </a:schemeClr>
            </a:solidFill>
          </a:ln>
        </p:spPr>
        <p:txBody>
          <a:bodyPr>
            <a:normAutofit fontScale="92500" lnSpcReduction="10000"/>
          </a:bodyPr>
          <a:lstStyle/>
          <a:p>
            <a:r>
              <a:rPr lang="pl-PL" dirty="0" smtClean="0"/>
              <a:t> To świadome działanie człowieka zmierzające do wywołania określonego przez prawo skutku. Świadomość podmiotu działania obejmuje nie tylko samo zachowanie jako fakt empiryczny mogący przyczynowo powodować określone następstwa, ale przede wszystkim powinna obejmować skutki prawne działania. Czynnością prawną jest składanie oświadczeń woli, także akty tworzenia i stosowania prawa.</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4">
                <a:lumMod val="50000"/>
              </a:schemeClr>
            </a:solidFill>
          </a:ln>
        </p:spPr>
        <p:txBody>
          <a:bodyPr>
            <a:normAutofit fontScale="90000"/>
          </a:bodyPr>
          <a:lstStyle/>
          <a:p>
            <a:r>
              <a:rPr lang="pl-PL" b="1" u="sng" dirty="0" smtClean="0"/>
              <a:t>Podmioty stosunku prawnego</a:t>
            </a:r>
            <a:endParaRPr lang="pl-PL" b="1" u="sng" dirty="0"/>
          </a:p>
        </p:txBody>
      </p:sp>
      <p:sp>
        <p:nvSpPr>
          <p:cNvPr id="3" name="Symbol zastępczy zawartości 2"/>
          <p:cNvSpPr>
            <a:spLocks noGrp="1"/>
          </p:cNvSpPr>
          <p:nvPr>
            <p:ph idx="1"/>
          </p:nvPr>
        </p:nvSpPr>
        <p:spPr>
          <a:ln>
            <a:solidFill>
              <a:schemeClr val="accent4">
                <a:lumMod val="50000"/>
              </a:schemeClr>
            </a:solidFill>
          </a:ln>
        </p:spPr>
        <p:txBody>
          <a:bodyPr>
            <a:normAutofit/>
          </a:bodyPr>
          <a:lstStyle/>
          <a:p>
            <a:r>
              <a:rPr lang="pl-PL" sz="4000" dirty="0" smtClean="0"/>
              <a:t>Mogą nimi być </a:t>
            </a:r>
            <a:r>
              <a:rPr lang="pl-PL" sz="4000" b="1" dirty="0" smtClean="0"/>
              <a:t>osoby fizyczne</a:t>
            </a:r>
            <a:r>
              <a:rPr lang="pl-PL" sz="4000" dirty="0" smtClean="0"/>
              <a:t>, </a:t>
            </a:r>
            <a:r>
              <a:rPr lang="pl-PL" sz="4000" b="1" dirty="0" smtClean="0"/>
              <a:t>osoby prawne</a:t>
            </a:r>
            <a:r>
              <a:rPr lang="pl-PL" sz="4000" u="sng" dirty="0" smtClean="0"/>
              <a:t>,</a:t>
            </a:r>
            <a:r>
              <a:rPr lang="pl-PL" sz="4000" dirty="0" smtClean="0"/>
              <a:t> a także </a:t>
            </a:r>
            <a:r>
              <a:rPr lang="pl-PL" sz="4000" b="1" dirty="0" smtClean="0"/>
              <a:t>ułomne osoby prawne</a:t>
            </a:r>
            <a:r>
              <a:rPr lang="pl-PL" sz="4000" u="sng" dirty="0" smtClean="0"/>
              <a:t>,</a:t>
            </a:r>
            <a:r>
              <a:rPr lang="pl-PL" sz="4000" dirty="0" smtClean="0"/>
              <a:t> czyli jednostki organizacyjne nieposiadające osobowości prawnej (np. osobowe spółki prawa handlowego).</a:t>
            </a:r>
            <a:endParaRPr lang="pl-PL"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6">
                <a:lumMod val="50000"/>
              </a:schemeClr>
            </a:solidFill>
          </a:ln>
        </p:spPr>
        <p:txBody>
          <a:bodyPr/>
          <a:lstStyle/>
          <a:p>
            <a:r>
              <a:rPr lang="pl-PL" b="1" u="sng" dirty="0" smtClean="0"/>
              <a:t>Zdolność prawna</a:t>
            </a:r>
            <a:endParaRPr lang="pl-PL" b="1" u="sng" dirty="0"/>
          </a:p>
        </p:txBody>
      </p:sp>
      <p:sp>
        <p:nvSpPr>
          <p:cNvPr id="3" name="Symbol zastępczy zawartości 2"/>
          <p:cNvSpPr>
            <a:spLocks noGrp="1"/>
          </p:cNvSpPr>
          <p:nvPr>
            <p:ph idx="1"/>
          </p:nvPr>
        </p:nvSpPr>
        <p:spPr>
          <a:ln>
            <a:solidFill>
              <a:schemeClr val="accent3">
                <a:lumMod val="50000"/>
              </a:schemeClr>
            </a:solidFill>
          </a:ln>
        </p:spPr>
        <p:txBody>
          <a:bodyPr>
            <a:normAutofit/>
          </a:bodyPr>
          <a:lstStyle/>
          <a:p>
            <a:r>
              <a:rPr lang="pl-PL" sz="4400" dirty="0" smtClean="0"/>
              <a:t>Kategoria </a:t>
            </a:r>
            <a:r>
              <a:rPr lang="pl-PL" sz="4400" b="1" dirty="0" smtClean="0"/>
              <a:t>bierna</a:t>
            </a:r>
            <a:r>
              <a:rPr lang="pl-PL" sz="4400" dirty="0" smtClean="0"/>
              <a:t>. Oznacza </a:t>
            </a:r>
            <a:r>
              <a:rPr lang="pl-PL" sz="4400" i="1" dirty="0" smtClean="0"/>
              <a:t>zdolność do bycia podmiotem prawa. </a:t>
            </a:r>
            <a:r>
              <a:rPr lang="pl-PL" sz="4400" dirty="0" smtClean="0"/>
              <a:t>Jest to zdolność do posiadania praw i obowiązków przez określony podmiot.</a:t>
            </a:r>
            <a:endParaRPr lang="pl-PL"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u="sng" dirty="0" smtClean="0"/>
              <a:t>Zdolność do czynności prawnych</a:t>
            </a:r>
            <a:endParaRPr lang="pl-PL" b="1" u="sng" dirty="0"/>
          </a:p>
        </p:txBody>
      </p:sp>
      <p:sp>
        <p:nvSpPr>
          <p:cNvPr id="3" name="Symbol zastępczy zawartości 2"/>
          <p:cNvSpPr>
            <a:spLocks noGrp="1"/>
          </p:cNvSpPr>
          <p:nvPr>
            <p:ph idx="1"/>
          </p:nvPr>
        </p:nvSpPr>
        <p:spPr>
          <a:ln>
            <a:solidFill>
              <a:schemeClr val="accent4">
                <a:lumMod val="50000"/>
              </a:schemeClr>
            </a:solidFill>
          </a:ln>
        </p:spPr>
        <p:txBody>
          <a:bodyPr>
            <a:normAutofit fontScale="85000" lnSpcReduction="20000"/>
          </a:bodyPr>
          <a:lstStyle/>
          <a:p>
            <a:r>
              <a:rPr lang="pl-PL" sz="2800" dirty="0" smtClean="0"/>
              <a:t>Kategoria </a:t>
            </a:r>
            <a:r>
              <a:rPr lang="pl-PL" sz="2800" b="1" dirty="0" smtClean="0"/>
              <a:t>czynna</a:t>
            </a:r>
            <a:r>
              <a:rPr lang="pl-PL" sz="2800" dirty="0" smtClean="0"/>
              <a:t>, oznacza zdolność do nabywania praw i obowiązków przez własne działanie danego podmiotu.</a:t>
            </a:r>
          </a:p>
          <a:p>
            <a:r>
              <a:rPr lang="pl-PL" sz="2800" b="1" dirty="0" smtClean="0"/>
              <a:t>Brak zdolności do czynności prawnych</a:t>
            </a:r>
            <a:r>
              <a:rPr lang="pl-PL" sz="2800" dirty="0" smtClean="0"/>
              <a:t>: </a:t>
            </a:r>
            <a:r>
              <a:rPr lang="pl-PL" sz="2800" i="1" dirty="0" err="1" smtClean="0"/>
              <a:t>nasciturus</a:t>
            </a:r>
            <a:r>
              <a:rPr lang="pl-PL" sz="2800" i="1" dirty="0" smtClean="0"/>
              <a:t> </a:t>
            </a:r>
            <a:r>
              <a:rPr lang="pl-PL" sz="2800" dirty="0" smtClean="0"/>
              <a:t>oraz dziecko od momentu urodzenia do momentu ukończenia 13 roku życia. Także osoby ubezwłasnowolnione całkowicie.</a:t>
            </a:r>
          </a:p>
          <a:p>
            <a:r>
              <a:rPr lang="pl-PL" sz="2800" b="1" dirty="0" smtClean="0"/>
              <a:t>Ograniczona zdolność do czynności prawnych</a:t>
            </a:r>
            <a:r>
              <a:rPr lang="pl-PL" sz="2800" dirty="0" smtClean="0"/>
              <a:t>: 13 – 18 lat, osoby ubezwłasnowolnione częściowo.</a:t>
            </a:r>
          </a:p>
          <a:p>
            <a:r>
              <a:rPr lang="pl-PL" sz="2800" b="1" dirty="0" smtClean="0"/>
              <a:t>Pełna zdolność do czynności prawnych</a:t>
            </a:r>
            <a:r>
              <a:rPr lang="pl-PL" dirty="0" smtClean="0"/>
              <a:t>: </a:t>
            </a:r>
            <a:r>
              <a:rPr lang="pl-PL" sz="2600" dirty="0" smtClean="0"/>
              <a:t>osoba fizyczna z chwilą ukończenia 18 lat (jeżeli nie została ubezwłasnowolniona);  wyjątkowo kobieta, która ukończyła lat 16 i zawarła za zgodą właściwego sądu związek małżeński.</a:t>
            </a:r>
            <a:endParaRPr lang="pl-PL"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tx2"/>
            </a:solidFill>
          </a:ln>
        </p:spPr>
        <p:txBody>
          <a:bodyPr>
            <a:normAutofit fontScale="90000"/>
          </a:bodyPr>
          <a:lstStyle/>
          <a:p>
            <a:r>
              <a:rPr lang="pl-PL" b="1" u="sng" dirty="0" smtClean="0"/>
              <a:t>Przedmiot stosunku prawnego</a:t>
            </a:r>
            <a:endParaRPr lang="pl-PL" b="1" u="sng" dirty="0"/>
          </a:p>
        </p:txBody>
      </p:sp>
      <p:sp>
        <p:nvSpPr>
          <p:cNvPr id="3" name="Symbol zastępczy zawartości 2"/>
          <p:cNvSpPr>
            <a:spLocks noGrp="1"/>
          </p:cNvSpPr>
          <p:nvPr>
            <p:ph idx="1"/>
          </p:nvPr>
        </p:nvSpPr>
        <p:spPr>
          <a:ln>
            <a:solidFill>
              <a:schemeClr val="accent4">
                <a:lumMod val="50000"/>
              </a:schemeClr>
            </a:solidFill>
          </a:ln>
        </p:spPr>
        <p:txBody>
          <a:bodyPr/>
          <a:lstStyle/>
          <a:p>
            <a:r>
              <a:rPr lang="pl-PL" b="1" dirty="0" smtClean="0"/>
              <a:t>Rzeczy</a:t>
            </a:r>
            <a:r>
              <a:rPr lang="pl-PL" dirty="0" smtClean="0"/>
              <a:t> materialne i niematerialne</a:t>
            </a:r>
            <a:r>
              <a:rPr lang="pl-PL" i="1" dirty="0" smtClean="0"/>
              <a:t>.</a:t>
            </a:r>
          </a:p>
          <a:p>
            <a:r>
              <a:rPr lang="pl-PL" b="1" dirty="0" smtClean="0"/>
              <a:t>Zachowania</a:t>
            </a:r>
            <a:r>
              <a:rPr lang="pl-PL" dirty="0" smtClean="0"/>
              <a:t> stron stosunku prawnego związane z tym stosunkiem.</a:t>
            </a:r>
          </a:p>
          <a:p>
            <a:r>
              <a:rPr lang="pl-PL" dirty="0" smtClean="0"/>
              <a:t>Zasadniczo przedmiotem stosunku prawnego może być każda rzecz i każde zachowanie. Wyjątek stanowią zachowania niezgodne z prawem oraz rzeczy nieistniejące i niemożliwe.</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6">
                <a:lumMod val="50000"/>
              </a:schemeClr>
            </a:solidFill>
          </a:ln>
        </p:spPr>
        <p:txBody>
          <a:bodyPr/>
          <a:lstStyle/>
          <a:p>
            <a:r>
              <a:rPr lang="pl-PL" b="1" u="sng" dirty="0" smtClean="0"/>
              <a:t>Treść stosunku prawnego</a:t>
            </a:r>
            <a:endParaRPr lang="pl-PL" b="1" u="sng" dirty="0"/>
          </a:p>
        </p:txBody>
      </p:sp>
      <p:sp>
        <p:nvSpPr>
          <p:cNvPr id="3" name="Symbol zastępczy zawartości 2"/>
          <p:cNvSpPr>
            <a:spLocks noGrp="1"/>
          </p:cNvSpPr>
          <p:nvPr>
            <p:ph idx="1"/>
          </p:nvPr>
        </p:nvSpPr>
        <p:spPr>
          <a:ln>
            <a:solidFill>
              <a:schemeClr val="accent3">
                <a:lumMod val="50000"/>
              </a:schemeClr>
            </a:solidFill>
          </a:ln>
        </p:spPr>
        <p:txBody>
          <a:bodyPr>
            <a:normAutofit fontScale="92500" lnSpcReduction="10000"/>
          </a:bodyPr>
          <a:lstStyle/>
          <a:p>
            <a:r>
              <a:rPr lang="pl-PL" dirty="0" smtClean="0"/>
              <a:t>To wyznaczone przez normy prawne uprawnienia i obowiązki, także wolności.</a:t>
            </a:r>
          </a:p>
          <a:p>
            <a:r>
              <a:rPr lang="pl-PL" b="1" dirty="0" smtClean="0"/>
              <a:t>Uprawnieniem</a:t>
            </a:r>
            <a:r>
              <a:rPr lang="pl-PL" b="1" u="sng" dirty="0" smtClean="0"/>
              <a:t> </a:t>
            </a:r>
            <a:r>
              <a:rPr lang="pl-PL" dirty="0" smtClean="0"/>
              <a:t>jest dwustronna relacja prawna powstająca ze względu na normy prawne, w której występuje podmiot uprawniony do żądania określonego świadczenia oraz podmiot zobowiązany do wykonania tego świadczenia. Świadczenie to jest korzystne dla podmiotu uprawnionego i jest realizowane w jego interesie.</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4">
                <a:lumMod val="50000"/>
              </a:schemeClr>
            </a:solidFill>
          </a:ln>
        </p:spPr>
        <p:txBody>
          <a:bodyPr/>
          <a:lstStyle/>
          <a:p>
            <a:r>
              <a:rPr lang="pl-PL" b="1" u="sng" dirty="0" smtClean="0"/>
              <a:t>Treść stosunku prawnego</a:t>
            </a:r>
            <a:endParaRPr lang="pl-PL" b="1" u="sng" dirty="0"/>
          </a:p>
        </p:txBody>
      </p:sp>
      <p:sp>
        <p:nvSpPr>
          <p:cNvPr id="3" name="Symbol zastępczy zawartości 2"/>
          <p:cNvSpPr>
            <a:spLocks noGrp="1"/>
          </p:cNvSpPr>
          <p:nvPr>
            <p:ph idx="1"/>
          </p:nvPr>
        </p:nvSpPr>
        <p:spPr>
          <a:ln>
            <a:solidFill>
              <a:schemeClr val="bg2">
                <a:lumMod val="10000"/>
              </a:schemeClr>
            </a:solidFill>
          </a:ln>
        </p:spPr>
        <p:txBody>
          <a:bodyPr/>
          <a:lstStyle/>
          <a:p>
            <a:r>
              <a:rPr lang="pl-PL" b="1" dirty="0" smtClean="0"/>
              <a:t>Obowiązek</a:t>
            </a:r>
            <a:r>
              <a:rPr lang="pl-PL" dirty="0" smtClean="0"/>
              <a:t> to nakaz albo zakaz określonego działania / zaniechania.</a:t>
            </a:r>
          </a:p>
          <a:p>
            <a:r>
              <a:rPr lang="pl-PL" b="1" dirty="0" smtClean="0"/>
              <a:t>Wolność prawnie </a:t>
            </a:r>
            <a:r>
              <a:rPr lang="pl-PL" b="1" smtClean="0"/>
              <a:t>chroniona </a:t>
            </a:r>
            <a:r>
              <a:rPr lang="pl-PL" smtClean="0"/>
              <a:t>to </a:t>
            </a:r>
            <a:r>
              <a:rPr lang="pl-PL" dirty="0" smtClean="0"/>
              <a:t>szczególny przypadek uprawnienia. Podmiot ma wolność prawnie chronioną wtedy, gdy prawo zakazuje innym podmiotom ingerencji w jakąś sferę jego działalności.</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tx2"/>
            </a:solidFill>
          </a:ln>
        </p:spPr>
        <p:txBody>
          <a:bodyPr/>
          <a:lstStyle/>
          <a:p>
            <a:r>
              <a:rPr lang="pl-PL" dirty="0" smtClean="0"/>
              <a:t>Pojęcie stosunku prawnego</a:t>
            </a:r>
            <a:endParaRPr lang="pl-PL" dirty="0"/>
          </a:p>
        </p:txBody>
      </p:sp>
      <p:sp>
        <p:nvSpPr>
          <p:cNvPr id="3" name="Symbol zastępczy zawartości 2"/>
          <p:cNvSpPr>
            <a:spLocks noGrp="1"/>
          </p:cNvSpPr>
          <p:nvPr>
            <p:ph idx="1"/>
          </p:nvPr>
        </p:nvSpPr>
        <p:spPr>
          <a:ln>
            <a:solidFill>
              <a:schemeClr val="tx2">
                <a:lumMod val="50000"/>
              </a:schemeClr>
            </a:solidFill>
          </a:ln>
        </p:spPr>
        <p:txBody>
          <a:bodyPr>
            <a:normAutofit fontScale="92500" lnSpcReduction="20000"/>
          </a:bodyPr>
          <a:lstStyle/>
          <a:p>
            <a:r>
              <a:rPr lang="pl-PL" dirty="0" smtClean="0"/>
              <a:t> To stosunek społeczny określony normami należącymi do systemu prawa.</a:t>
            </a:r>
          </a:p>
          <a:p>
            <a:r>
              <a:rPr lang="pl-PL" dirty="0" smtClean="0"/>
              <a:t> Może mieć formę stosunku podległości kompetencji lub stosunku zobowiązaniowego.</a:t>
            </a:r>
          </a:p>
          <a:p>
            <a:r>
              <a:rPr lang="pl-PL" dirty="0" smtClean="0"/>
              <a:t> Może wiązać jednostki zarówno w warunkach ich świadomości, jak i nieświadomości.</a:t>
            </a:r>
          </a:p>
          <a:p>
            <a:r>
              <a:rPr lang="pl-PL" dirty="0" smtClean="0"/>
              <a:t>Jest zmienny w czasie. Powstaje, zmienia się i ustaje wskutek wystąpienia określonych faktów.</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2"/>
            </a:solidFill>
          </a:ln>
        </p:spPr>
        <p:txBody>
          <a:bodyPr>
            <a:normAutofit fontScale="90000"/>
          </a:bodyPr>
          <a:lstStyle/>
          <a:p>
            <a:r>
              <a:rPr lang="pl-PL" dirty="0" smtClean="0"/>
              <a:t>Stosunek podległości kompetencji</a:t>
            </a:r>
            <a:endParaRPr lang="pl-PL" dirty="0"/>
          </a:p>
        </p:txBody>
      </p:sp>
      <p:sp>
        <p:nvSpPr>
          <p:cNvPr id="3" name="Symbol zastępczy zawartości 2"/>
          <p:cNvSpPr>
            <a:spLocks noGrp="1"/>
          </p:cNvSpPr>
          <p:nvPr>
            <p:ph idx="1"/>
          </p:nvPr>
        </p:nvSpPr>
        <p:spPr>
          <a:ln>
            <a:solidFill>
              <a:schemeClr val="accent2">
                <a:lumMod val="50000"/>
              </a:schemeClr>
            </a:solidFill>
          </a:ln>
        </p:spPr>
        <p:txBody>
          <a:bodyPr>
            <a:normAutofit fontScale="92500" lnSpcReduction="10000"/>
          </a:bodyPr>
          <a:lstStyle/>
          <a:p>
            <a:r>
              <a:rPr lang="pl-PL" sz="2800" dirty="0" smtClean="0"/>
              <a:t>Rodzaj stosunku prawnego wyznaczony przez normę kompetencyjną. Jest to </a:t>
            </a:r>
            <a:r>
              <a:rPr lang="pl-PL" sz="2800" b="1" dirty="0" smtClean="0"/>
              <a:t>stosunek formalnego podlegania</a:t>
            </a:r>
            <a:r>
              <a:rPr lang="pl-PL" sz="2800" dirty="0" smtClean="0"/>
              <a:t> przez adresata normy kompetencyjnej władzy podmiotu posiadającego kompetencję. Ma charakter </a:t>
            </a:r>
            <a:r>
              <a:rPr lang="pl-PL" sz="2800" b="1" dirty="0" smtClean="0"/>
              <a:t>asymetryczny</a:t>
            </a:r>
            <a:r>
              <a:rPr lang="pl-PL" sz="2800" dirty="0" smtClean="0"/>
              <a:t>, czyli zakładający władczy prymat podmiotu kompetencji nad adresatem powstającego obowiązku. Może też mieć charakter </a:t>
            </a:r>
            <a:r>
              <a:rPr lang="pl-PL" sz="2800" b="1" dirty="0" smtClean="0"/>
              <a:t>wzajemny</a:t>
            </a:r>
            <a:r>
              <a:rPr lang="pl-PL" sz="2800" dirty="0" smtClean="0"/>
              <a:t>, czyli powstające lub aktualizujące się obowiązki będą się wzajemnie równoważyć. Stosunek ten może powstawać zarówno na gruncie prawa publicznego, jak i prawa prywatnego.</a:t>
            </a:r>
            <a:endParaRPr lang="pl-P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4">
                <a:lumMod val="50000"/>
              </a:schemeClr>
            </a:solidFill>
          </a:ln>
        </p:spPr>
        <p:txBody>
          <a:bodyPr/>
          <a:lstStyle/>
          <a:p>
            <a:r>
              <a:rPr lang="pl-PL" dirty="0" smtClean="0"/>
              <a:t>Stosunek zobowiązaniowy</a:t>
            </a:r>
            <a:endParaRPr lang="pl-PL" dirty="0"/>
          </a:p>
        </p:txBody>
      </p:sp>
      <p:sp>
        <p:nvSpPr>
          <p:cNvPr id="3" name="Symbol zastępczy zawartości 2"/>
          <p:cNvSpPr>
            <a:spLocks noGrp="1"/>
          </p:cNvSpPr>
          <p:nvPr>
            <p:ph idx="1"/>
          </p:nvPr>
        </p:nvSpPr>
        <p:spPr>
          <a:ln>
            <a:solidFill>
              <a:schemeClr val="accent4">
                <a:lumMod val="50000"/>
              </a:schemeClr>
            </a:solidFill>
          </a:ln>
        </p:spPr>
        <p:txBody>
          <a:bodyPr>
            <a:normAutofit/>
          </a:bodyPr>
          <a:lstStyle/>
          <a:p>
            <a:r>
              <a:rPr lang="pl-PL" sz="3600" dirty="0" smtClean="0"/>
              <a:t>W tym stosunku przynajmniej jedna ze stron jest zobowiązana do standardowego korzystnego świadczenia na rzecz drugiej. </a:t>
            </a:r>
          </a:p>
          <a:p>
            <a:r>
              <a:rPr lang="pl-PL" sz="3600" dirty="0" smtClean="0"/>
              <a:t>Może mieć charakter </a:t>
            </a:r>
            <a:r>
              <a:rPr lang="pl-PL" sz="3600" b="1" dirty="0" smtClean="0"/>
              <a:t>jednostronny</a:t>
            </a:r>
            <a:r>
              <a:rPr lang="pl-PL" sz="3600" dirty="0" smtClean="0"/>
              <a:t> (np. zobowiązanie podatkowe) lub </a:t>
            </a:r>
            <a:r>
              <a:rPr lang="pl-PL" sz="3600" b="1" dirty="0" smtClean="0"/>
              <a:t>dwustronny</a:t>
            </a:r>
            <a:r>
              <a:rPr lang="pl-PL" sz="3600" dirty="0" smtClean="0"/>
              <a:t> (np. zobowiązanie cywilnoprawne).</a:t>
            </a:r>
            <a:endParaRPr lang="pl-PL"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bg2">
                <a:lumMod val="10000"/>
              </a:schemeClr>
            </a:solidFill>
          </a:ln>
        </p:spPr>
        <p:txBody>
          <a:bodyPr>
            <a:normAutofit fontScale="90000"/>
          </a:bodyPr>
          <a:lstStyle/>
          <a:p>
            <a:r>
              <a:rPr lang="pl-PL" b="1" u="sng" dirty="0" smtClean="0"/>
              <a:t>Elementy stosunku prawnego</a:t>
            </a:r>
            <a:endParaRPr lang="pl-PL" b="1" u="sng" dirty="0"/>
          </a:p>
        </p:txBody>
      </p:sp>
      <p:sp>
        <p:nvSpPr>
          <p:cNvPr id="3" name="Symbol zastępczy zawartości 2"/>
          <p:cNvSpPr>
            <a:spLocks noGrp="1"/>
          </p:cNvSpPr>
          <p:nvPr>
            <p:ph idx="1"/>
          </p:nvPr>
        </p:nvSpPr>
        <p:spPr>
          <a:ln>
            <a:solidFill>
              <a:schemeClr val="tx1">
                <a:lumMod val="95000"/>
                <a:lumOff val="5000"/>
              </a:schemeClr>
            </a:solidFill>
          </a:ln>
        </p:spPr>
        <p:txBody>
          <a:bodyPr>
            <a:normAutofit/>
          </a:bodyPr>
          <a:lstStyle/>
          <a:p>
            <a:r>
              <a:rPr lang="pl-PL" sz="4800" b="1" dirty="0" smtClean="0"/>
              <a:t>Podmioty</a:t>
            </a:r>
            <a:r>
              <a:rPr lang="pl-PL" sz="4800" dirty="0" smtClean="0"/>
              <a:t> stosunku prawnego</a:t>
            </a:r>
          </a:p>
          <a:p>
            <a:r>
              <a:rPr lang="pl-PL" sz="4800" b="1" dirty="0" smtClean="0"/>
              <a:t>Przedmiot</a:t>
            </a:r>
            <a:r>
              <a:rPr lang="pl-PL" sz="4800" dirty="0" smtClean="0"/>
              <a:t> stosunku prawnego</a:t>
            </a:r>
          </a:p>
          <a:p>
            <a:r>
              <a:rPr lang="pl-PL" sz="4800" b="1" dirty="0" smtClean="0"/>
              <a:t>Treść </a:t>
            </a:r>
            <a:r>
              <a:rPr lang="pl-PL" sz="4800" dirty="0" smtClean="0"/>
              <a:t>stosunku prawnego</a:t>
            </a:r>
            <a:endParaRPr lang="pl-PL"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3">
                <a:lumMod val="50000"/>
              </a:schemeClr>
            </a:solidFill>
          </a:ln>
        </p:spPr>
        <p:txBody>
          <a:bodyPr/>
          <a:lstStyle/>
          <a:p>
            <a:r>
              <a:rPr lang="pl-PL" b="1" u="sng" dirty="0" smtClean="0"/>
              <a:t>Fakty prawne</a:t>
            </a:r>
            <a:endParaRPr lang="pl-PL" b="1" u="sng" dirty="0"/>
          </a:p>
        </p:txBody>
      </p:sp>
      <p:sp>
        <p:nvSpPr>
          <p:cNvPr id="3" name="Symbol zastępczy zawartości 2"/>
          <p:cNvSpPr>
            <a:spLocks noGrp="1"/>
          </p:cNvSpPr>
          <p:nvPr>
            <p:ph idx="1"/>
          </p:nvPr>
        </p:nvSpPr>
        <p:spPr>
          <a:ln>
            <a:solidFill>
              <a:schemeClr val="accent3">
                <a:lumMod val="50000"/>
              </a:schemeClr>
            </a:solidFill>
          </a:ln>
        </p:spPr>
        <p:txBody>
          <a:bodyPr>
            <a:normAutofit/>
          </a:bodyPr>
          <a:lstStyle/>
          <a:p>
            <a:r>
              <a:rPr lang="pl-PL" sz="4000" dirty="0" smtClean="0"/>
              <a:t>To okoliczności wpływające na powstanie, zmianę bądź ustanie stosunku prawnego.</a:t>
            </a:r>
          </a:p>
          <a:p>
            <a:r>
              <a:rPr lang="pl-PL" sz="4000" dirty="0" smtClean="0"/>
              <a:t>Dzielą się na dwie kategorie – </a:t>
            </a:r>
            <a:r>
              <a:rPr lang="pl-PL" sz="4000" b="1" dirty="0" smtClean="0"/>
              <a:t>zdarzenia</a:t>
            </a:r>
            <a:r>
              <a:rPr lang="pl-PL" sz="4000" i="1" dirty="0" smtClean="0"/>
              <a:t> </a:t>
            </a:r>
            <a:r>
              <a:rPr lang="pl-PL" sz="4000" dirty="0" smtClean="0"/>
              <a:t>i </a:t>
            </a:r>
            <a:r>
              <a:rPr lang="pl-PL" sz="4000" b="1" dirty="0" smtClean="0"/>
              <a:t>zachowania</a:t>
            </a:r>
            <a:r>
              <a:rPr lang="pl-PL" sz="4000" dirty="0" smtClean="0"/>
              <a:t>.</a:t>
            </a:r>
            <a:endParaRPr lang="pl-PL"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6">
                <a:lumMod val="50000"/>
              </a:schemeClr>
            </a:solidFill>
          </a:ln>
        </p:spPr>
        <p:txBody>
          <a:bodyPr/>
          <a:lstStyle/>
          <a:p>
            <a:r>
              <a:rPr lang="pl-PL" b="1" u="sng" dirty="0" smtClean="0"/>
              <a:t>Zdarzenia</a:t>
            </a:r>
            <a:endParaRPr lang="pl-PL" b="1" u="sng" dirty="0"/>
          </a:p>
        </p:txBody>
      </p:sp>
      <p:sp>
        <p:nvSpPr>
          <p:cNvPr id="3" name="Symbol zastępczy zawartości 2"/>
          <p:cNvSpPr>
            <a:spLocks noGrp="1"/>
          </p:cNvSpPr>
          <p:nvPr>
            <p:ph idx="1"/>
          </p:nvPr>
        </p:nvSpPr>
        <p:spPr>
          <a:ln>
            <a:solidFill>
              <a:schemeClr val="accent6">
                <a:lumMod val="75000"/>
              </a:schemeClr>
            </a:solidFill>
          </a:ln>
        </p:spPr>
        <p:txBody>
          <a:bodyPr>
            <a:normAutofit/>
          </a:bodyPr>
          <a:lstStyle/>
          <a:p>
            <a:r>
              <a:rPr lang="pl-PL" sz="4000" dirty="0" smtClean="0"/>
              <a:t>To fakty, które nie są bezpośrednio związane z działaniem człowieka, np. choroba, katastrofa, klęska żywiołowa na skutek działania sił przyrody.</a:t>
            </a:r>
            <a:endParaRPr lang="pl-PL"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accent4">
                <a:lumMod val="50000"/>
              </a:schemeClr>
            </a:solidFill>
          </a:ln>
        </p:spPr>
        <p:txBody>
          <a:bodyPr/>
          <a:lstStyle/>
          <a:p>
            <a:r>
              <a:rPr lang="pl-PL" b="1" u="sng" dirty="0" smtClean="0"/>
              <a:t>Zachowania</a:t>
            </a:r>
            <a:endParaRPr lang="pl-PL" b="1" u="sng" dirty="0"/>
          </a:p>
        </p:txBody>
      </p:sp>
      <p:sp>
        <p:nvSpPr>
          <p:cNvPr id="3" name="Symbol zastępczy zawartości 2"/>
          <p:cNvSpPr>
            <a:spLocks noGrp="1"/>
          </p:cNvSpPr>
          <p:nvPr>
            <p:ph idx="1"/>
          </p:nvPr>
        </p:nvSpPr>
        <p:spPr>
          <a:ln>
            <a:solidFill>
              <a:schemeClr val="accent4">
                <a:lumMod val="50000"/>
              </a:schemeClr>
            </a:solidFill>
          </a:ln>
        </p:spPr>
        <p:txBody>
          <a:bodyPr>
            <a:normAutofit/>
          </a:bodyPr>
          <a:lstStyle/>
          <a:p>
            <a:r>
              <a:rPr lang="pl-PL" sz="4000" dirty="0" smtClean="0"/>
              <a:t>Są przejawem ludzkiej aktywności, która bezpośrednio powoduje powstanie, zmianę bądź ustanie stosunku prawnego. </a:t>
            </a:r>
          </a:p>
          <a:p>
            <a:r>
              <a:rPr lang="pl-PL" sz="4000" dirty="0" smtClean="0"/>
              <a:t> Dzielą się na </a:t>
            </a:r>
            <a:r>
              <a:rPr lang="pl-PL" sz="4000" b="1" dirty="0" smtClean="0"/>
              <a:t>czyny</a:t>
            </a:r>
            <a:r>
              <a:rPr lang="pl-PL" sz="4000" i="1" dirty="0" smtClean="0"/>
              <a:t> </a:t>
            </a:r>
            <a:r>
              <a:rPr lang="pl-PL" sz="4000" dirty="0" smtClean="0"/>
              <a:t>i </a:t>
            </a:r>
            <a:r>
              <a:rPr lang="pl-PL" sz="4000" b="1" dirty="0" smtClean="0"/>
              <a:t>czynności prawne</a:t>
            </a:r>
            <a:r>
              <a:rPr lang="pl-PL" sz="4000" dirty="0" smtClean="0"/>
              <a:t>.</a:t>
            </a:r>
            <a:endParaRPr lang="pl-PL"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ln>
            <a:solidFill>
              <a:schemeClr val="bg1">
                <a:lumMod val="50000"/>
              </a:schemeClr>
            </a:solidFill>
          </a:ln>
        </p:spPr>
        <p:txBody>
          <a:bodyPr/>
          <a:lstStyle/>
          <a:p>
            <a:r>
              <a:rPr lang="pl-PL" b="1" u="sng" dirty="0" smtClean="0"/>
              <a:t>Czyn</a:t>
            </a:r>
            <a:endParaRPr lang="pl-PL" b="1" u="sng" dirty="0"/>
          </a:p>
        </p:txBody>
      </p:sp>
      <p:sp>
        <p:nvSpPr>
          <p:cNvPr id="3" name="Symbol zastępczy zawartości 2"/>
          <p:cNvSpPr>
            <a:spLocks noGrp="1"/>
          </p:cNvSpPr>
          <p:nvPr>
            <p:ph idx="1"/>
          </p:nvPr>
        </p:nvSpPr>
        <p:spPr>
          <a:ln>
            <a:solidFill>
              <a:schemeClr val="tx1">
                <a:lumMod val="85000"/>
                <a:lumOff val="15000"/>
              </a:schemeClr>
            </a:solidFill>
          </a:ln>
        </p:spPr>
        <p:txBody>
          <a:bodyPr>
            <a:normAutofit/>
          </a:bodyPr>
          <a:lstStyle/>
          <a:p>
            <a:r>
              <a:rPr lang="pl-PL" sz="2400" dirty="0" smtClean="0"/>
              <a:t>To zachowanie dowolne, tj. takie, które podmiotowi działania stwarza możliwość wyboru angażującego jego wolę. Czynom towarzyszy zawsze element świadomości. </a:t>
            </a:r>
          </a:p>
          <a:p>
            <a:r>
              <a:rPr lang="pl-PL" sz="2400" dirty="0" smtClean="0"/>
              <a:t> Jest rodzajem zachowania, jest pewnym zdarzeniem uzewnętrznionym. </a:t>
            </a:r>
          </a:p>
          <a:p>
            <a:r>
              <a:rPr lang="pl-PL" sz="2400" dirty="0" smtClean="0"/>
              <a:t> Może być działaniem zgodnym z prawem lub bezprawnym. W obu przypadkach są to zachowania prawnie doniosłe.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TotalTime>
  <Words>653</Words>
  <Application>Microsoft Office PowerPoint</Application>
  <PresentationFormat>Pokaz na ekranie (4:3)</PresentationFormat>
  <Paragraphs>48</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Przesilenie</vt:lpstr>
      <vt:lpstr>Stosunki prawne</vt:lpstr>
      <vt:lpstr>Pojęcie stosunku prawnego</vt:lpstr>
      <vt:lpstr>Stosunek podległości kompetencji</vt:lpstr>
      <vt:lpstr>Stosunek zobowiązaniowy</vt:lpstr>
      <vt:lpstr>Elementy stosunku prawnego</vt:lpstr>
      <vt:lpstr>Fakty prawne</vt:lpstr>
      <vt:lpstr>Zdarzenia</vt:lpstr>
      <vt:lpstr>Zachowania</vt:lpstr>
      <vt:lpstr>Czyn</vt:lpstr>
      <vt:lpstr>Czynność prawna</vt:lpstr>
      <vt:lpstr>Podmioty stosunku prawnego</vt:lpstr>
      <vt:lpstr>Zdolność prawna</vt:lpstr>
      <vt:lpstr>Zdolność do czynności prawnych</vt:lpstr>
      <vt:lpstr>Przedmiot stosunku prawnego</vt:lpstr>
      <vt:lpstr>Treść stosunku prawnego</vt:lpstr>
      <vt:lpstr>Treść stosunku prawnego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Stosunki prawne</dc:title>
  <dc:creator>Helios</dc:creator>
  <cp:lastModifiedBy>PD</cp:lastModifiedBy>
  <cp:revision>20</cp:revision>
  <dcterms:created xsi:type="dcterms:W3CDTF">2013-12-26T11:09:35Z</dcterms:created>
  <dcterms:modified xsi:type="dcterms:W3CDTF">2018-01-19T15:23:45Z</dcterms:modified>
</cp:coreProperties>
</file>