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56"/>
  </p:notesMasterIdLst>
  <p:sldIdLst>
    <p:sldId id="356" r:id="rId2"/>
    <p:sldId id="357" r:id="rId3"/>
    <p:sldId id="298" r:id="rId4"/>
    <p:sldId id="301" r:id="rId5"/>
    <p:sldId id="360" r:id="rId6"/>
    <p:sldId id="359" r:id="rId7"/>
    <p:sldId id="257" r:id="rId8"/>
    <p:sldId id="258" r:id="rId9"/>
    <p:sldId id="262" r:id="rId10"/>
    <p:sldId id="263" r:id="rId11"/>
    <p:sldId id="261" r:id="rId12"/>
    <p:sldId id="264" r:id="rId13"/>
    <p:sldId id="285" r:id="rId14"/>
    <p:sldId id="286" r:id="rId15"/>
    <p:sldId id="287" r:id="rId16"/>
    <p:sldId id="362" r:id="rId17"/>
    <p:sldId id="363" r:id="rId18"/>
    <p:sldId id="306" r:id="rId19"/>
    <p:sldId id="307" r:id="rId20"/>
    <p:sldId id="308" r:id="rId21"/>
    <p:sldId id="337" r:id="rId22"/>
    <p:sldId id="309" r:id="rId23"/>
    <p:sldId id="310" r:id="rId24"/>
    <p:sldId id="311" r:id="rId25"/>
    <p:sldId id="353" r:id="rId26"/>
    <p:sldId id="354" r:id="rId27"/>
    <p:sldId id="313" r:id="rId28"/>
    <p:sldId id="314" r:id="rId29"/>
    <p:sldId id="315" r:id="rId30"/>
    <p:sldId id="344" r:id="rId31"/>
    <p:sldId id="316" r:id="rId32"/>
    <p:sldId id="317" r:id="rId33"/>
    <p:sldId id="348" r:id="rId34"/>
    <p:sldId id="349" r:id="rId35"/>
    <p:sldId id="355" r:id="rId36"/>
    <p:sldId id="320" r:id="rId37"/>
    <p:sldId id="321" r:id="rId38"/>
    <p:sldId id="322" r:id="rId39"/>
    <p:sldId id="323" r:id="rId40"/>
    <p:sldId id="325" r:id="rId41"/>
    <p:sldId id="351" r:id="rId42"/>
    <p:sldId id="326" r:id="rId43"/>
    <p:sldId id="327" r:id="rId44"/>
    <p:sldId id="328" r:id="rId45"/>
    <p:sldId id="329" r:id="rId46"/>
    <p:sldId id="330" r:id="rId47"/>
    <p:sldId id="331" r:id="rId48"/>
    <p:sldId id="332" r:id="rId49"/>
    <p:sldId id="333" r:id="rId50"/>
    <p:sldId id="352" r:id="rId51"/>
    <p:sldId id="334" r:id="rId52"/>
    <p:sldId id="335" r:id="rId53"/>
    <p:sldId id="336" r:id="rId54"/>
    <p:sldId id="350"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a:t>
          </a:r>
          <a:r>
            <a:rPr lang="pl-PL" b="1" dirty="0"/>
            <a:t>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1 k.p.k.)</a:t>
          </a:r>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oskarżyciela prywatnego i jego pełnomocnika  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A936FAAD-048E-42C2-8565-DB01BCC58FE0}" type="presOf" srcId="{EF173FFB-2B37-496D-9E9B-2727E9A7D7F0}" destId="{48567D14-7A04-438D-9A51-198B0FE827A8}" srcOrd="0" destOrd="0"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F25104-DEF7-4389-8672-B74F5CB6361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pl-PL"/>
        </a:p>
      </dgm:t>
    </dgm:pt>
    <dgm:pt modelId="{65D47B37-44CB-47AE-98EC-1D6995BDF470}">
      <dgm:prSet/>
      <dgm:spPr/>
      <dgm:t>
        <a:bodyPr/>
        <a:lstStyle/>
        <a:p>
          <a:pPr rtl="0"/>
          <a:r>
            <a:rPr lang="pl-PL"/>
            <a:t>Art. 375 </a:t>
          </a:r>
        </a:p>
      </dgm:t>
    </dgm:pt>
    <dgm:pt modelId="{87D294C2-AB99-4DCA-9ACF-1CABF177DBEC}" type="parTrans" cxnId="{11911D74-E207-4E3F-9863-625A02B319B0}">
      <dgm:prSet/>
      <dgm:spPr/>
      <dgm:t>
        <a:bodyPr/>
        <a:lstStyle/>
        <a:p>
          <a:endParaRPr lang="pl-PL"/>
        </a:p>
      </dgm:t>
    </dgm:pt>
    <dgm:pt modelId="{CE14D6B3-3E0C-4E08-9079-EE4BEA615AB9}" type="sibTrans" cxnId="{11911D74-E207-4E3F-9863-625A02B319B0}">
      <dgm:prSet/>
      <dgm:spPr/>
      <dgm:t>
        <a:bodyPr/>
        <a:lstStyle/>
        <a:p>
          <a:endParaRPr lang="pl-PL"/>
        </a:p>
      </dgm:t>
    </dgm:pt>
    <dgm:pt modelId="{CD798316-2AFE-432F-8222-74AFE870898E}">
      <dgm:prSet/>
      <dgm:spPr/>
      <dgm:t>
        <a:bodyPr/>
        <a:lstStyle/>
        <a:p>
          <a:pPr algn="just" rtl="0"/>
          <a:r>
            <a:rPr lang="pl-PL" dirty="0"/>
            <a:t>§1. Jeżeli oskarżony pomimo upomnienia go przez przewodniczącego zachowuje się nadal w sposób zakłócający porządek rozprawy lub godzący w powagę sądu, przewodniczący może wydalić go na pewien czas z sali rozprawy.</a:t>
          </a:r>
        </a:p>
      </dgm:t>
    </dgm:pt>
    <dgm:pt modelId="{26BBAD00-60CC-4221-A5E5-84FE2DE0C8AE}" type="parTrans" cxnId="{712DFF86-C2A9-4794-89B6-5917594ED640}">
      <dgm:prSet/>
      <dgm:spPr/>
      <dgm:t>
        <a:bodyPr/>
        <a:lstStyle/>
        <a:p>
          <a:endParaRPr lang="pl-PL"/>
        </a:p>
      </dgm:t>
    </dgm:pt>
    <dgm:pt modelId="{0E30BAFE-7079-4EA5-8BFB-83251AE6A588}" type="sibTrans" cxnId="{712DFF86-C2A9-4794-89B6-5917594ED640}">
      <dgm:prSet/>
      <dgm:spPr/>
      <dgm:t>
        <a:bodyPr/>
        <a:lstStyle/>
        <a:p>
          <a:endParaRPr lang="pl-PL"/>
        </a:p>
      </dgm:t>
    </dgm:pt>
    <dgm:pt modelId="{35F24518-EF75-4F80-BA22-2172A8BD43E4}">
      <dgm:prSet/>
      <dgm:spPr/>
      <dgm:t>
        <a:bodyPr/>
        <a:lstStyle/>
        <a:p>
          <a:pPr algn="just" rtl="0"/>
          <a:r>
            <a:rPr lang="pl-PL" dirty="0"/>
            <a:t>§ 2. Zezwalając oskarżonemu na powrót, przewodniczący niezwłocznie informuje go o  przebiegu rozprawy w czasie jego nieobecności oraz umożliwia mu złożenie wyjaśnień co do  przeprowadzonych w czasie jego nieobecności dowodów.</a:t>
          </a:r>
        </a:p>
      </dgm:t>
    </dgm:pt>
    <dgm:pt modelId="{F61EA740-F8D7-4C21-B310-54402DD4307E}" type="parTrans" cxnId="{DEB50043-3529-45C8-A0A5-56FC76999F2C}">
      <dgm:prSet/>
      <dgm:spPr/>
      <dgm:t>
        <a:bodyPr/>
        <a:lstStyle/>
        <a:p>
          <a:endParaRPr lang="pl-PL"/>
        </a:p>
      </dgm:t>
    </dgm:pt>
    <dgm:pt modelId="{97CDB827-962B-4828-B7E0-CBA72F75279F}" type="sibTrans" cxnId="{DEB50043-3529-45C8-A0A5-56FC76999F2C}">
      <dgm:prSet/>
      <dgm:spPr/>
      <dgm:t>
        <a:bodyPr/>
        <a:lstStyle/>
        <a:p>
          <a:endParaRPr lang="pl-PL"/>
        </a:p>
      </dgm:t>
    </dgm:pt>
    <dgm:pt modelId="{D3B60E08-1B99-4F18-BD86-CCEE7D0D365E}">
      <dgm:prSet/>
      <dgm:spPr/>
      <dgm:t>
        <a:bodyPr/>
        <a:lstStyle/>
        <a:p>
          <a:pPr rtl="0"/>
          <a:r>
            <a:rPr lang="pl-PL"/>
            <a:t>Art. 376 </a:t>
          </a:r>
        </a:p>
      </dgm:t>
    </dgm:pt>
    <dgm:pt modelId="{7465253A-4198-45D7-A0C7-EA0E2BACE66C}" type="parTrans" cxnId="{8869B25F-27DD-49F9-9E1A-FF70E03FCE13}">
      <dgm:prSet/>
      <dgm:spPr/>
      <dgm:t>
        <a:bodyPr/>
        <a:lstStyle/>
        <a:p>
          <a:endParaRPr lang="pl-PL"/>
        </a:p>
      </dgm:t>
    </dgm:pt>
    <dgm:pt modelId="{2A63F659-2E2C-4639-AE95-48011863597B}" type="sibTrans" cxnId="{8869B25F-27DD-49F9-9E1A-FF70E03FCE13}">
      <dgm:prSet/>
      <dgm:spPr/>
      <dgm:t>
        <a:bodyPr/>
        <a:lstStyle/>
        <a:p>
          <a:endParaRPr lang="pl-PL"/>
        </a:p>
      </dgm:t>
    </dgm:pt>
    <dgm:pt modelId="{5F8713EE-0397-4242-8F28-642D2BEFC34D}">
      <dgm:prSet/>
      <dgm:spPr/>
      <dgm:t>
        <a:bodyPr/>
        <a:lstStyle/>
        <a:p>
          <a:pPr algn="just" rtl="0"/>
          <a:r>
            <a:rPr lang="pl-PL" dirty="0"/>
            <a:t>§ 1. Jeżeli  oskarżony, którego obecność na rozprawie jest obowiązkowa, złożył  już wyjaśnienia i opuścił salę rozprawy bez zezwolenia przewodniczącego, sąd może prowadzić  rozprawę w dalszym ciągu pomimo nieobecności oskarżonego. Sąd zarządza zatrzymanie i  przymusowe doprowadzenie oskarżonego, jeżeli uznaje jego obecność za niezbędną. Na postanowienie w przedmiocie zatrzymania i przymusowego doprowadzenia przysługuje zażalenie do innego równorzędnego składu tego sądu. </a:t>
          </a:r>
        </a:p>
      </dgm:t>
    </dgm:pt>
    <dgm:pt modelId="{2CA3830F-3511-484C-A09E-CE56906CF2A8}" type="parTrans" cxnId="{2A479FA4-7940-4DD4-97E5-50FCED0C65C3}">
      <dgm:prSet/>
      <dgm:spPr/>
      <dgm:t>
        <a:bodyPr/>
        <a:lstStyle/>
        <a:p>
          <a:endParaRPr lang="pl-PL"/>
        </a:p>
      </dgm:t>
    </dgm:pt>
    <dgm:pt modelId="{BF00926F-ED99-4DD1-98CD-DABF29C3C179}" type="sibTrans" cxnId="{2A479FA4-7940-4DD4-97E5-50FCED0C65C3}">
      <dgm:prSet/>
      <dgm:spPr/>
      <dgm:t>
        <a:bodyPr/>
        <a:lstStyle/>
        <a:p>
          <a:endParaRPr lang="pl-PL"/>
        </a:p>
      </dgm:t>
    </dgm:pt>
    <dgm:pt modelId="{A1FBA3ED-A041-4258-96AA-54C53435BFB9}">
      <dgm:prSet/>
      <dgm:spPr/>
      <dgm:t>
        <a:bodyPr/>
        <a:lstStyle/>
        <a:p>
          <a:pPr algn="just" rtl="0"/>
          <a:r>
            <a:rPr lang="pl-PL" dirty="0"/>
            <a:t>§ 2. Przepis § 1 stosuje się odpowiednio, jeżeli oskarżony, którego obecność na rozprawie jest obowiązkowa, zawiadomiony o terminie rozprawy odroczonej lub przerwanej nie stawił się na tę rozprawę bez usprawiedliwienia.§ 3.Jeżeli na rozprawę odroczoną lub przerwaną nie stawił się współoskarżony, którego obecność jest obowiązkowa, sąd może prowadzić rozprawę w zakresie niedotyczącym bezpośrednio tego oskarżonego.</a:t>
          </a:r>
        </a:p>
      </dgm:t>
    </dgm:pt>
    <dgm:pt modelId="{D2421849-B3E1-49B7-B216-A1E5BCF01D5F}" type="parTrans" cxnId="{F889E365-0A64-4DF9-ABB8-7AA956F2F5A6}">
      <dgm:prSet/>
      <dgm:spPr/>
      <dgm:t>
        <a:bodyPr/>
        <a:lstStyle/>
        <a:p>
          <a:endParaRPr lang="pl-PL"/>
        </a:p>
      </dgm:t>
    </dgm:pt>
    <dgm:pt modelId="{91B130EA-FB7E-4945-BDB3-E8B4077C4910}" type="sibTrans" cxnId="{F889E365-0A64-4DF9-ABB8-7AA956F2F5A6}">
      <dgm:prSet/>
      <dgm:spPr/>
      <dgm:t>
        <a:bodyPr/>
        <a:lstStyle/>
        <a:p>
          <a:endParaRPr lang="pl-PL"/>
        </a:p>
      </dgm:t>
    </dgm:pt>
    <dgm:pt modelId="{64607560-1449-47F8-BEA4-587FADEEB74A}">
      <dgm:prSet/>
      <dgm:spPr/>
      <dgm:t>
        <a:bodyPr/>
        <a:lstStyle/>
        <a:p>
          <a:pPr rtl="0"/>
          <a:r>
            <a:rPr lang="pl-PL"/>
            <a:t>Art. 377 </a:t>
          </a:r>
        </a:p>
      </dgm:t>
    </dgm:pt>
    <dgm:pt modelId="{F8011F35-3578-4DB0-8416-3F0C205A7540}" type="parTrans" cxnId="{602A7976-1730-4E25-9336-AB3B13D92EAA}">
      <dgm:prSet/>
      <dgm:spPr/>
      <dgm:t>
        <a:bodyPr/>
        <a:lstStyle/>
        <a:p>
          <a:endParaRPr lang="pl-PL"/>
        </a:p>
      </dgm:t>
    </dgm:pt>
    <dgm:pt modelId="{90FD049D-761E-4A64-A8E3-FF4A29879E8D}" type="sibTrans" cxnId="{602A7976-1730-4E25-9336-AB3B13D92EAA}">
      <dgm:prSet/>
      <dgm:spPr/>
      <dgm:t>
        <a:bodyPr/>
        <a:lstStyle/>
        <a:p>
          <a:endParaRPr lang="pl-PL"/>
        </a:p>
      </dgm:t>
    </dgm:pt>
    <dgm:pt modelId="{B0FE91DA-2FF8-4FFC-BFC8-07D345FA4F12}">
      <dgm:prSet/>
      <dgm:spPr/>
      <dgm:t>
        <a:bodyPr/>
        <a:lstStyle/>
        <a:p>
          <a:pPr algn="just" rtl="0"/>
          <a:r>
            <a:rPr lang="pl-PL" dirty="0"/>
            <a:t>§ 1.Jeżeli oskarżony wprawił się ze swej winy w stan powodujący niezdolność do udziału w rozprawie lub w posiedzeniu, w których jego udział jest obowiązkowy, sąd może postanowić o prowadzeniu postępowania pomimo jego nieobecności, nawet jeżeli nie złożył jeszcze wyjaśnień. </a:t>
          </a:r>
        </a:p>
      </dgm:t>
    </dgm:pt>
    <dgm:pt modelId="{00A84098-3758-4DD5-BB19-E76C15500BAE}" type="parTrans" cxnId="{E8701FE0-D113-45A7-8C1C-9B149FE0BCFA}">
      <dgm:prSet/>
      <dgm:spPr/>
      <dgm:t>
        <a:bodyPr/>
        <a:lstStyle/>
        <a:p>
          <a:endParaRPr lang="pl-PL"/>
        </a:p>
      </dgm:t>
    </dgm:pt>
    <dgm:pt modelId="{43F60B4A-37DD-4B72-B466-F16358FE48F0}" type="sibTrans" cxnId="{E8701FE0-D113-45A7-8C1C-9B149FE0BCFA}">
      <dgm:prSet/>
      <dgm:spPr/>
      <dgm:t>
        <a:bodyPr/>
        <a:lstStyle/>
        <a:p>
          <a:endParaRPr lang="pl-PL"/>
        </a:p>
      </dgm:t>
    </dgm:pt>
    <dgm:pt modelId="{401A6D2B-053E-4BC1-8A77-2DC1EB38FE6E}">
      <dgm:prSet/>
      <dgm:spPr/>
      <dgm:t>
        <a:bodyPr/>
        <a:lstStyle/>
        <a:p>
          <a:pPr algn="just" rtl="0"/>
          <a:r>
            <a:rPr lang="pl-PL" dirty="0"/>
            <a:t>§ 2. Przed wydaniem postanowienia, o którym mowa w § 1, sąd zapoznaje się ze świadectwem lekarza,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urządzenia. </a:t>
          </a:r>
        </a:p>
      </dgm:t>
    </dgm:pt>
    <dgm:pt modelId="{896A6DB7-93C1-41C3-96B7-7067D1838D26}" type="parTrans" cxnId="{8A03E772-B063-4E38-9EEF-34E3AE12C17C}">
      <dgm:prSet/>
      <dgm:spPr/>
      <dgm:t>
        <a:bodyPr/>
        <a:lstStyle/>
        <a:p>
          <a:endParaRPr lang="pl-PL"/>
        </a:p>
      </dgm:t>
    </dgm:pt>
    <dgm:pt modelId="{0955BBD2-1F93-470C-BA32-8BACE863F00A}" type="sibTrans" cxnId="{8A03E772-B063-4E38-9EEF-34E3AE12C17C}">
      <dgm:prSet/>
      <dgm:spPr/>
      <dgm:t>
        <a:bodyPr/>
        <a:lstStyle/>
        <a:p>
          <a:endParaRPr lang="pl-PL"/>
        </a:p>
      </dgm:t>
    </dgm:pt>
    <dgm:pt modelId="{337F29EA-2874-4523-A1F3-560B8453CCF8}">
      <dgm:prSet/>
      <dgm:spPr/>
      <dgm:t>
        <a:bodyPr/>
        <a:lstStyle/>
        <a:p>
          <a:pPr algn="just" rtl="0"/>
          <a:r>
            <a:rPr lang="pl-PL" dirty="0"/>
            <a:t>§ 3.Jeżeli oskarżony, którego obecność na rozprawie jest obowiązkowa, zawiadomiony o terminie rozprawy oświadcza, że nie weźmie udziału w rozprawie, uniemożliwia doprowadzenie go na rozprawę albo zawiadomiony o niej osobiście nie stawia się na rozprawę bez usprawiedliwienia, sąd może prowadzić postępowanie bez jego udziału; sąd może jednak zarządzić zatrzymanie i przymusowe doprowadzenie oskarżonego. Na postanowienie w przedmiocie zatrzymania i przymusowego doprowadzenia przysługuje zażalenie do innego równorzędnego składu tego sądu. </a:t>
          </a:r>
        </a:p>
      </dgm:t>
    </dgm:pt>
    <dgm:pt modelId="{7E6C130F-7FE2-4240-9F4E-AB103EF84CC4}" type="parTrans" cxnId="{5445A939-6B4F-4F69-A70F-8B6D60073889}">
      <dgm:prSet/>
      <dgm:spPr/>
      <dgm:t>
        <a:bodyPr/>
        <a:lstStyle/>
        <a:p>
          <a:endParaRPr lang="pl-PL"/>
        </a:p>
      </dgm:t>
    </dgm:pt>
    <dgm:pt modelId="{5F4E3073-FC98-4694-BACC-CC4E2B067CDD}" type="sibTrans" cxnId="{5445A939-6B4F-4F69-A70F-8B6D60073889}">
      <dgm:prSet/>
      <dgm:spPr/>
      <dgm:t>
        <a:bodyPr/>
        <a:lstStyle/>
        <a:p>
          <a:endParaRPr lang="pl-PL"/>
        </a:p>
      </dgm:t>
    </dgm:pt>
    <dgm:pt modelId="{34F611FB-6BA7-4E47-A6F6-997C459C9449}">
      <dgm:prSet/>
      <dgm:spPr/>
      <dgm:t>
        <a:bodyPr/>
        <a:lstStyle/>
        <a:p>
          <a:pPr algn="just" rtl="0"/>
          <a:r>
            <a:rPr lang="pl-PL" dirty="0"/>
            <a:t>§ 4. Jeżeli oskarżony nie złożył jeszcze wyjaśnień przed sądem, można zastosować art. 396 § 2 lub uznać za wystarczające odczytanie jego poprzednio złożonych wyjaśnień. Przesłuchania oskarżonego można dokonać z wykorzystaniem środków, o których mowa w art. 177 § 1a</a:t>
          </a:r>
        </a:p>
      </dgm:t>
    </dgm:pt>
    <dgm:pt modelId="{30810F30-9D28-40A4-904C-44268A1D9CF2}" type="parTrans" cxnId="{25C56DB9-252D-4EC4-A5B8-A9BBDB12CBC7}">
      <dgm:prSet/>
      <dgm:spPr/>
      <dgm:t>
        <a:bodyPr/>
        <a:lstStyle/>
        <a:p>
          <a:endParaRPr lang="pl-PL"/>
        </a:p>
      </dgm:t>
    </dgm:pt>
    <dgm:pt modelId="{405D9CB6-6C17-415D-86B4-9D24921A8276}" type="sibTrans" cxnId="{25C56DB9-252D-4EC4-A5B8-A9BBDB12CBC7}">
      <dgm:prSet/>
      <dgm:spPr/>
      <dgm:t>
        <a:bodyPr/>
        <a:lstStyle/>
        <a:p>
          <a:endParaRPr lang="pl-PL"/>
        </a:p>
      </dgm:t>
    </dgm:pt>
    <dgm:pt modelId="{94D9FDE3-6D53-4A3A-A5A8-FB76BB6AEE70}">
      <dgm:prSet/>
      <dgm:spPr/>
      <dgm:t>
        <a:bodyPr/>
        <a:lstStyle/>
        <a:p>
          <a:pPr rtl="0"/>
          <a:r>
            <a:rPr lang="pl-PL"/>
            <a:t>Art. 390</a:t>
          </a:r>
        </a:p>
      </dgm:t>
    </dgm:pt>
    <dgm:pt modelId="{14AC4B8E-D309-4F7A-8809-DA73E64DC7AA}" type="parTrans" cxnId="{58065579-95BB-4BF4-AB57-9DEC20A6D3C0}">
      <dgm:prSet/>
      <dgm:spPr/>
      <dgm:t>
        <a:bodyPr/>
        <a:lstStyle/>
        <a:p>
          <a:endParaRPr lang="pl-PL"/>
        </a:p>
      </dgm:t>
    </dgm:pt>
    <dgm:pt modelId="{D4811C7B-2E4B-4A68-94F9-EFFE54C186DA}" type="sibTrans" cxnId="{58065579-95BB-4BF4-AB57-9DEC20A6D3C0}">
      <dgm:prSet/>
      <dgm:spPr/>
      <dgm:t>
        <a:bodyPr/>
        <a:lstStyle/>
        <a:p>
          <a:endParaRPr lang="pl-PL"/>
        </a:p>
      </dgm:t>
    </dgm:pt>
    <dgm:pt modelId="{7D36231F-945C-424C-BBC9-F481DB130F55}">
      <dgm:prSet/>
      <dgm:spPr/>
      <dgm:t>
        <a:bodyPr/>
        <a:lstStyle/>
        <a:p>
          <a:pPr algn="just" rtl="0"/>
          <a:r>
            <a:rPr lang="pl-PL"/>
            <a:t>§ 1. Oskarżony ma prawo być obecny przy wszystkich czynnościach postępowania dowodowego. </a:t>
          </a:r>
        </a:p>
      </dgm:t>
    </dgm:pt>
    <dgm:pt modelId="{2FD9031E-196A-45BB-BC35-8F513FF69139}" type="parTrans" cxnId="{5B62B5E1-17DC-49EB-91C3-80CE9C858FB2}">
      <dgm:prSet/>
      <dgm:spPr/>
      <dgm:t>
        <a:bodyPr/>
        <a:lstStyle/>
        <a:p>
          <a:endParaRPr lang="pl-PL"/>
        </a:p>
      </dgm:t>
    </dgm:pt>
    <dgm:pt modelId="{985605FC-76D9-4FBF-ACE6-D20BBCBA78CC}" type="sibTrans" cxnId="{5B62B5E1-17DC-49EB-91C3-80CE9C858FB2}">
      <dgm:prSet/>
      <dgm:spPr/>
      <dgm:t>
        <a:bodyPr/>
        <a:lstStyle/>
        <a:p>
          <a:endParaRPr lang="pl-PL"/>
        </a:p>
      </dgm:t>
    </dgm:pt>
    <dgm:pt modelId="{730E1799-E635-4376-A4E5-AF6F5A3C388B}">
      <dgm:prSet/>
      <dgm:spPr/>
      <dgm:t>
        <a:bodyPr/>
        <a:lstStyle/>
        <a:p>
          <a:pPr algn="just" rtl="0"/>
          <a:r>
            <a:rPr lang="pl-PL"/>
            <a:t>§ 2. W 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sądową. Przepis art. 375 § 2 stosuje się odpowiednio. </a:t>
          </a:r>
        </a:p>
      </dgm:t>
    </dgm:pt>
    <dgm:pt modelId="{5DD8F353-C758-4C74-AF2B-33BAF0E455FC}" type="parTrans" cxnId="{83AB613B-4E11-4B4B-8F93-4D5D69DFC068}">
      <dgm:prSet/>
      <dgm:spPr/>
      <dgm:t>
        <a:bodyPr/>
        <a:lstStyle/>
        <a:p>
          <a:endParaRPr lang="pl-PL"/>
        </a:p>
      </dgm:t>
    </dgm:pt>
    <dgm:pt modelId="{AA573076-C6BD-4381-A211-2DB277DE765A}" type="sibTrans" cxnId="{83AB613B-4E11-4B4B-8F93-4D5D69DFC068}">
      <dgm:prSet/>
      <dgm:spPr/>
      <dgm:t>
        <a:bodyPr/>
        <a:lstStyle/>
        <a:p>
          <a:endParaRPr lang="pl-PL"/>
        </a:p>
      </dgm:t>
    </dgm:pt>
    <dgm:pt modelId="{709888B3-6A01-478E-82A8-6A4E02AF0658}">
      <dgm:prSet/>
      <dgm:spPr/>
      <dgm:t>
        <a:bodyPr/>
        <a:lstStyle/>
        <a:p>
          <a:pPr algn="just" rtl="0"/>
          <a:r>
            <a:rPr lang="pl-PL" dirty="0"/>
            <a:t>§ 3. W wypadkach przewidzianych w § 2 przewodniczący może również przeprowadzić przesłuchanie przy użyciu urządzeń technicznych umożliwiających przeprowadzenie tej czynności na odległość z jednoczesnym bezpośrednim przekazem obrazu i dźwięku. W miejscu składania wyjaśnień lub zeznań w czynności bierze udział referendarz sądowy, asystent sędziego lub urzędnik sądowy.</a:t>
          </a:r>
        </a:p>
      </dgm:t>
    </dgm:pt>
    <dgm:pt modelId="{6C350592-661B-40D5-BCA0-468D33D7EEA8}" type="parTrans" cxnId="{EE6723D3-9601-49BB-A818-5C07282B136D}">
      <dgm:prSet/>
      <dgm:spPr/>
      <dgm:t>
        <a:bodyPr/>
        <a:lstStyle/>
        <a:p>
          <a:endParaRPr lang="pl-PL"/>
        </a:p>
      </dgm:t>
    </dgm:pt>
    <dgm:pt modelId="{71E377A9-D819-4F49-94C3-4B3199DFECE7}" type="sibTrans" cxnId="{EE6723D3-9601-49BB-A818-5C07282B136D}">
      <dgm:prSet/>
      <dgm:spPr/>
      <dgm:t>
        <a:bodyPr/>
        <a:lstStyle/>
        <a:p>
          <a:endParaRPr lang="pl-PL"/>
        </a:p>
      </dgm:t>
    </dgm:pt>
    <dgm:pt modelId="{0B63DCE3-6CD0-4AC1-A666-43531C1294D3}" type="pres">
      <dgm:prSet presAssocID="{0EF25104-DEF7-4389-8672-B74F5CB6361E}" presName="linear" presStyleCnt="0">
        <dgm:presLayoutVars>
          <dgm:animLvl val="lvl"/>
          <dgm:resizeHandles val="exact"/>
        </dgm:presLayoutVars>
      </dgm:prSet>
      <dgm:spPr/>
    </dgm:pt>
    <dgm:pt modelId="{DCB97369-CFCE-4F41-8A64-B2697746BED6}" type="pres">
      <dgm:prSet presAssocID="{65D47B37-44CB-47AE-98EC-1D6995BDF470}" presName="parentText" presStyleLbl="node1" presStyleIdx="0" presStyleCnt="4">
        <dgm:presLayoutVars>
          <dgm:chMax val="0"/>
          <dgm:bulletEnabled val="1"/>
        </dgm:presLayoutVars>
      </dgm:prSet>
      <dgm:spPr/>
    </dgm:pt>
    <dgm:pt modelId="{D622A08D-F627-41D8-BC2D-0933C06D0A29}" type="pres">
      <dgm:prSet presAssocID="{65D47B37-44CB-47AE-98EC-1D6995BDF470}" presName="childText" presStyleLbl="revTx" presStyleIdx="0" presStyleCnt="4">
        <dgm:presLayoutVars>
          <dgm:bulletEnabled val="1"/>
        </dgm:presLayoutVars>
      </dgm:prSet>
      <dgm:spPr/>
    </dgm:pt>
    <dgm:pt modelId="{423B7375-6EF2-4E76-899F-F1B41178F401}" type="pres">
      <dgm:prSet presAssocID="{D3B60E08-1B99-4F18-BD86-CCEE7D0D365E}" presName="parentText" presStyleLbl="node1" presStyleIdx="1" presStyleCnt="4">
        <dgm:presLayoutVars>
          <dgm:chMax val="0"/>
          <dgm:bulletEnabled val="1"/>
        </dgm:presLayoutVars>
      </dgm:prSet>
      <dgm:spPr/>
    </dgm:pt>
    <dgm:pt modelId="{F2184BA0-FF8B-44F2-BBD4-1041C23B723E}" type="pres">
      <dgm:prSet presAssocID="{D3B60E08-1B99-4F18-BD86-CCEE7D0D365E}" presName="childText" presStyleLbl="revTx" presStyleIdx="1" presStyleCnt="4">
        <dgm:presLayoutVars>
          <dgm:bulletEnabled val="1"/>
        </dgm:presLayoutVars>
      </dgm:prSet>
      <dgm:spPr/>
    </dgm:pt>
    <dgm:pt modelId="{414D8D41-08BB-4248-B061-9CC3CA2F7B16}" type="pres">
      <dgm:prSet presAssocID="{64607560-1449-47F8-BEA4-587FADEEB74A}" presName="parentText" presStyleLbl="node1" presStyleIdx="2" presStyleCnt="4">
        <dgm:presLayoutVars>
          <dgm:chMax val="0"/>
          <dgm:bulletEnabled val="1"/>
        </dgm:presLayoutVars>
      </dgm:prSet>
      <dgm:spPr/>
    </dgm:pt>
    <dgm:pt modelId="{14B6F81C-4A56-4EBE-8A1D-B10E5B72BB48}" type="pres">
      <dgm:prSet presAssocID="{64607560-1449-47F8-BEA4-587FADEEB74A}" presName="childText" presStyleLbl="revTx" presStyleIdx="2" presStyleCnt="4">
        <dgm:presLayoutVars>
          <dgm:bulletEnabled val="1"/>
        </dgm:presLayoutVars>
      </dgm:prSet>
      <dgm:spPr/>
    </dgm:pt>
    <dgm:pt modelId="{023B63E4-33B3-4937-9B78-96F2445FEA59}" type="pres">
      <dgm:prSet presAssocID="{94D9FDE3-6D53-4A3A-A5A8-FB76BB6AEE70}" presName="parentText" presStyleLbl="node1" presStyleIdx="3" presStyleCnt="4">
        <dgm:presLayoutVars>
          <dgm:chMax val="0"/>
          <dgm:bulletEnabled val="1"/>
        </dgm:presLayoutVars>
      </dgm:prSet>
      <dgm:spPr/>
    </dgm:pt>
    <dgm:pt modelId="{9F03B9A3-7E3A-46C4-9B8C-7B5B2520F5CA}" type="pres">
      <dgm:prSet presAssocID="{94D9FDE3-6D53-4A3A-A5A8-FB76BB6AEE70}" presName="childText" presStyleLbl="revTx" presStyleIdx="3" presStyleCnt="4">
        <dgm:presLayoutVars>
          <dgm:bulletEnabled val="1"/>
        </dgm:presLayoutVars>
      </dgm:prSet>
      <dgm:spPr/>
    </dgm:pt>
  </dgm:ptLst>
  <dgm:cxnLst>
    <dgm:cxn modelId="{C6E4C004-BEC0-481A-AF51-583A5BC196C2}" type="presOf" srcId="{34F611FB-6BA7-4E47-A6F6-997C459C9449}" destId="{14B6F81C-4A56-4EBE-8A1D-B10E5B72BB48}" srcOrd="0" destOrd="3" presId="urn:microsoft.com/office/officeart/2005/8/layout/vList2"/>
    <dgm:cxn modelId="{55252E07-20C1-4BCE-9B92-44A0E5BA02C3}" type="presOf" srcId="{CD798316-2AFE-432F-8222-74AFE870898E}" destId="{D622A08D-F627-41D8-BC2D-0933C06D0A29}" srcOrd="0" destOrd="0" presId="urn:microsoft.com/office/officeart/2005/8/layout/vList2"/>
    <dgm:cxn modelId="{E140DF10-5609-4867-8FCF-061A5C861BC1}" type="presOf" srcId="{401A6D2B-053E-4BC1-8A77-2DC1EB38FE6E}" destId="{14B6F81C-4A56-4EBE-8A1D-B10E5B72BB48}" srcOrd="0" destOrd="1" presId="urn:microsoft.com/office/officeart/2005/8/layout/vList2"/>
    <dgm:cxn modelId="{CDE1371C-D47A-4A59-A3CD-82FE1B90DBE9}" type="presOf" srcId="{65D47B37-44CB-47AE-98EC-1D6995BDF470}" destId="{DCB97369-CFCE-4F41-8A64-B2697746BED6}" srcOrd="0" destOrd="0" presId="urn:microsoft.com/office/officeart/2005/8/layout/vList2"/>
    <dgm:cxn modelId="{A22A9A21-74C2-4FE7-B6F4-8E8478536CEE}" type="presOf" srcId="{35F24518-EF75-4F80-BA22-2172A8BD43E4}" destId="{D622A08D-F627-41D8-BC2D-0933C06D0A29}" srcOrd="0" destOrd="1" presId="urn:microsoft.com/office/officeart/2005/8/layout/vList2"/>
    <dgm:cxn modelId="{0E228E22-C3A4-469E-8AC5-B14A38757634}" type="presOf" srcId="{A1FBA3ED-A041-4258-96AA-54C53435BFB9}" destId="{F2184BA0-FF8B-44F2-BBD4-1041C23B723E}" srcOrd="0" destOrd="1" presId="urn:microsoft.com/office/officeart/2005/8/layout/vList2"/>
    <dgm:cxn modelId="{FC861037-6C94-4067-B128-93060BD6DAEF}" type="presOf" srcId="{7D36231F-945C-424C-BBC9-F481DB130F55}" destId="{9F03B9A3-7E3A-46C4-9B8C-7B5B2520F5CA}" srcOrd="0" destOrd="0" presId="urn:microsoft.com/office/officeart/2005/8/layout/vList2"/>
    <dgm:cxn modelId="{5445A939-6B4F-4F69-A70F-8B6D60073889}" srcId="{64607560-1449-47F8-BEA4-587FADEEB74A}" destId="{337F29EA-2874-4523-A1F3-560B8453CCF8}" srcOrd="2" destOrd="0" parTransId="{7E6C130F-7FE2-4240-9F4E-AB103EF84CC4}" sibTransId="{5F4E3073-FC98-4694-BACC-CC4E2B067CDD}"/>
    <dgm:cxn modelId="{83AB613B-4E11-4B4B-8F93-4D5D69DFC068}" srcId="{94D9FDE3-6D53-4A3A-A5A8-FB76BB6AEE70}" destId="{730E1799-E635-4376-A4E5-AF6F5A3C388B}" srcOrd="1" destOrd="0" parTransId="{5DD8F353-C758-4C74-AF2B-33BAF0E455FC}" sibTransId="{AA573076-C6BD-4381-A211-2DB277DE765A}"/>
    <dgm:cxn modelId="{8869B25F-27DD-49F9-9E1A-FF70E03FCE13}" srcId="{0EF25104-DEF7-4389-8672-B74F5CB6361E}" destId="{D3B60E08-1B99-4F18-BD86-CCEE7D0D365E}" srcOrd="1" destOrd="0" parTransId="{7465253A-4198-45D7-A0C7-EA0E2BACE66C}" sibTransId="{2A63F659-2E2C-4639-AE95-48011863597B}"/>
    <dgm:cxn modelId="{F7BA7D41-0CD7-4768-85B3-DADA923DCD21}" type="presOf" srcId="{337F29EA-2874-4523-A1F3-560B8453CCF8}" destId="{14B6F81C-4A56-4EBE-8A1D-B10E5B72BB48}" srcOrd="0" destOrd="2" presId="urn:microsoft.com/office/officeart/2005/8/layout/vList2"/>
    <dgm:cxn modelId="{DEB50043-3529-45C8-A0A5-56FC76999F2C}" srcId="{65D47B37-44CB-47AE-98EC-1D6995BDF470}" destId="{35F24518-EF75-4F80-BA22-2172A8BD43E4}" srcOrd="1" destOrd="0" parTransId="{F61EA740-F8D7-4C21-B310-54402DD4307E}" sibTransId="{97CDB827-962B-4828-B7E0-CBA72F75279F}"/>
    <dgm:cxn modelId="{F889E365-0A64-4DF9-ABB8-7AA956F2F5A6}" srcId="{D3B60E08-1B99-4F18-BD86-CCEE7D0D365E}" destId="{A1FBA3ED-A041-4258-96AA-54C53435BFB9}" srcOrd="1" destOrd="0" parTransId="{D2421849-B3E1-49B7-B216-A1E5BCF01D5F}" sibTransId="{91B130EA-FB7E-4945-BDB3-E8B4077C4910}"/>
    <dgm:cxn modelId="{9B92C266-40B3-40F7-B04B-3C74E0DB4D32}" type="presOf" srcId="{5F8713EE-0397-4242-8F28-642D2BEFC34D}" destId="{F2184BA0-FF8B-44F2-BBD4-1041C23B723E}" srcOrd="0" destOrd="0" presId="urn:microsoft.com/office/officeart/2005/8/layout/vList2"/>
    <dgm:cxn modelId="{8A03E772-B063-4E38-9EEF-34E3AE12C17C}" srcId="{64607560-1449-47F8-BEA4-587FADEEB74A}" destId="{401A6D2B-053E-4BC1-8A77-2DC1EB38FE6E}" srcOrd="1" destOrd="0" parTransId="{896A6DB7-93C1-41C3-96B7-7067D1838D26}" sibTransId="{0955BBD2-1F93-470C-BA32-8BACE863F00A}"/>
    <dgm:cxn modelId="{11911D74-E207-4E3F-9863-625A02B319B0}" srcId="{0EF25104-DEF7-4389-8672-B74F5CB6361E}" destId="{65D47B37-44CB-47AE-98EC-1D6995BDF470}" srcOrd="0" destOrd="0" parTransId="{87D294C2-AB99-4DCA-9ACF-1CABF177DBEC}" sibTransId="{CE14D6B3-3E0C-4E08-9079-EE4BEA615AB9}"/>
    <dgm:cxn modelId="{602A7976-1730-4E25-9336-AB3B13D92EAA}" srcId="{0EF25104-DEF7-4389-8672-B74F5CB6361E}" destId="{64607560-1449-47F8-BEA4-587FADEEB74A}" srcOrd="2" destOrd="0" parTransId="{F8011F35-3578-4DB0-8416-3F0C205A7540}" sibTransId="{90FD049D-761E-4A64-A8E3-FF4A29879E8D}"/>
    <dgm:cxn modelId="{58065579-95BB-4BF4-AB57-9DEC20A6D3C0}" srcId="{0EF25104-DEF7-4389-8672-B74F5CB6361E}" destId="{94D9FDE3-6D53-4A3A-A5A8-FB76BB6AEE70}" srcOrd="3" destOrd="0" parTransId="{14AC4B8E-D309-4F7A-8809-DA73E64DC7AA}" sibTransId="{D4811C7B-2E4B-4A68-94F9-EFFE54C186DA}"/>
    <dgm:cxn modelId="{712DFF86-C2A9-4794-89B6-5917594ED640}" srcId="{65D47B37-44CB-47AE-98EC-1D6995BDF470}" destId="{CD798316-2AFE-432F-8222-74AFE870898E}" srcOrd="0" destOrd="0" parTransId="{26BBAD00-60CC-4221-A5E5-84FE2DE0C8AE}" sibTransId="{0E30BAFE-7079-4EA5-8BFB-83251AE6A588}"/>
    <dgm:cxn modelId="{B8C7848A-32C0-4FE7-AE0B-B4AA97BE601C}" type="presOf" srcId="{94D9FDE3-6D53-4A3A-A5A8-FB76BB6AEE70}" destId="{023B63E4-33B3-4937-9B78-96F2445FEA59}" srcOrd="0" destOrd="0" presId="urn:microsoft.com/office/officeart/2005/8/layout/vList2"/>
    <dgm:cxn modelId="{752EE791-C2AE-4BE1-BE35-6A7B14EF3783}" type="presOf" srcId="{64607560-1449-47F8-BEA4-587FADEEB74A}" destId="{414D8D41-08BB-4248-B061-9CC3CA2F7B16}" srcOrd="0" destOrd="0" presId="urn:microsoft.com/office/officeart/2005/8/layout/vList2"/>
    <dgm:cxn modelId="{CCF0DE9B-D998-404C-BA96-4CA4B42DF6BA}" type="presOf" srcId="{B0FE91DA-2FF8-4FFC-BFC8-07D345FA4F12}" destId="{14B6F81C-4A56-4EBE-8A1D-B10E5B72BB48}" srcOrd="0" destOrd="0" presId="urn:microsoft.com/office/officeart/2005/8/layout/vList2"/>
    <dgm:cxn modelId="{9D3ED2A1-3785-4E0D-9FEB-49079A0E7F45}" type="presOf" srcId="{0EF25104-DEF7-4389-8672-B74F5CB6361E}" destId="{0B63DCE3-6CD0-4AC1-A666-43531C1294D3}" srcOrd="0" destOrd="0" presId="urn:microsoft.com/office/officeart/2005/8/layout/vList2"/>
    <dgm:cxn modelId="{2A479FA4-7940-4DD4-97E5-50FCED0C65C3}" srcId="{D3B60E08-1B99-4F18-BD86-CCEE7D0D365E}" destId="{5F8713EE-0397-4242-8F28-642D2BEFC34D}" srcOrd="0" destOrd="0" parTransId="{2CA3830F-3511-484C-A09E-CE56906CF2A8}" sibTransId="{BF00926F-ED99-4DD1-98CD-DABF29C3C179}"/>
    <dgm:cxn modelId="{25C56DB9-252D-4EC4-A5B8-A9BBDB12CBC7}" srcId="{64607560-1449-47F8-BEA4-587FADEEB74A}" destId="{34F611FB-6BA7-4E47-A6F6-997C459C9449}" srcOrd="3" destOrd="0" parTransId="{30810F30-9D28-40A4-904C-44268A1D9CF2}" sibTransId="{405D9CB6-6C17-415D-86B4-9D24921A8276}"/>
    <dgm:cxn modelId="{422D07D3-3652-410E-9F6D-5DEBA0F602B4}" type="presOf" srcId="{D3B60E08-1B99-4F18-BD86-CCEE7D0D365E}" destId="{423B7375-6EF2-4E76-899F-F1B41178F401}" srcOrd="0" destOrd="0" presId="urn:microsoft.com/office/officeart/2005/8/layout/vList2"/>
    <dgm:cxn modelId="{EE6723D3-9601-49BB-A818-5C07282B136D}" srcId="{94D9FDE3-6D53-4A3A-A5A8-FB76BB6AEE70}" destId="{709888B3-6A01-478E-82A8-6A4E02AF0658}" srcOrd="2" destOrd="0" parTransId="{6C350592-661B-40D5-BCA0-468D33D7EEA8}" sibTransId="{71E377A9-D819-4F49-94C3-4B3199DFECE7}"/>
    <dgm:cxn modelId="{C9D709D7-9742-4E4F-AA46-319BC9A37904}" type="presOf" srcId="{730E1799-E635-4376-A4E5-AF6F5A3C388B}" destId="{9F03B9A3-7E3A-46C4-9B8C-7B5B2520F5CA}" srcOrd="0" destOrd="1" presId="urn:microsoft.com/office/officeart/2005/8/layout/vList2"/>
    <dgm:cxn modelId="{E8701FE0-D113-45A7-8C1C-9B149FE0BCFA}" srcId="{64607560-1449-47F8-BEA4-587FADEEB74A}" destId="{B0FE91DA-2FF8-4FFC-BFC8-07D345FA4F12}" srcOrd="0" destOrd="0" parTransId="{00A84098-3758-4DD5-BB19-E76C15500BAE}" sibTransId="{43F60B4A-37DD-4B72-B466-F16358FE48F0}"/>
    <dgm:cxn modelId="{5B62B5E1-17DC-49EB-91C3-80CE9C858FB2}" srcId="{94D9FDE3-6D53-4A3A-A5A8-FB76BB6AEE70}" destId="{7D36231F-945C-424C-BBC9-F481DB130F55}" srcOrd="0" destOrd="0" parTransId="{2FD9031E-196A-45BB-BC35-8F513FF69139}" sibTransId="{985605FC-76D9-4FBF-ACE6-D20BBCBA78CC}"/>
    <dgm:cxn modelId="{A50EE2F8-8FD0-447F-9BC0-FA411AFE740C}" type="presOf" srcId="{709888B3-6A01-478E-82A8-6A4E02AF0658}" destId="{9F03B9A3-7E3A-46C4-9B8C-7B5B2520F5CA}" srcOrd="0" destOrd="2" presId="urn:microsoft.com/office/officeart/2005/8/layout/vList2"/>
    <dgm:cxn modelId="{D5150A74-9F09-4AAA-B909-E45899884CF5}" type="presParOf" srcId="{0B63DCE3-6CD0-4AC1-A666-43531C1294D3}" destId="{DCB97369-CFCE-4F41-8A64-B2697746BED6}" srcOrd="0" destOrd="0" presId="urn:microsoft.com/office/officeart/2005/8/layout/vList2"/>
    <dgm:cxn modelId="{E56C6D0D-3890-4DE8-BA82-EAA35FEB73DC}" type="presParOf" srcId="{0B63DCE3-6CD0-4AC1-A666-43531C1294D3}" destId="{D622A08D-F627-41D8-BC2D-0933C06D0A29}" srcOrd="1" destOrd="0" presId="urn:microsoft.com/office/officeart/2005/8/layout/vList2"/>
    <dgm:cxn modelId="{F79BAD3C-7849-4EEB-884E-AB2474A20D41}" type="presParOf" srcId="{0B63DCE3-6CD0-4AC1-A666-43531C1294D3}" destId="{423B7375-6EF2-4E76-899F-F1B41178F401}" srcOrd="2" destOrd="0" presId="urn:microsoft.com/office/officeart/2005/8/layout/vList2"/>
    <dgm:cxn modelId="{A0E12750-95F1-4B02-8929-FBB2635673F1}" type="presParOf" srcId="{0B63DCE3-6CD0-4AC1-A666-43531C1294D3}" destId="{F2184BA0-FF8B-44F2-BBD4-1041C23B723E}" srcOrd="3" destOrd="0" presId="urn:microsoft.com/office/officeart/2005/8/layout/vList2"/>
    <dgm:cxn modelId="{E1269FC6-1A99-49BE-8377-BCEE9EF3CCE3}" type="presParOf" srcId="{0B63DCE3-6CD0-4AC1-A666-43531C1294D3}" destId="{414D8D41-08BB-4248-B061-9CC3CA2F7B16}" srcOrd="4" destOrd="0" presId="urn:microsoft.com/office/officeart/2005/8/layout/vList2"/>
    <dgm:cxn modelId="{72AC5616-BE10-4812-99DB-E4F8F6A7EBD8}" type="presParOf" srcId="{0B63DCE3-6CD0-4AC1-A666-43531C1294D3}" destId="{14B6F81C-4A56-4EBE-8A1D-B10E5B72BB48}" srcOrd="5" destOrd="0" presId="urn:microsoft.com/office/officeart/2005/8/layout/vList2"/>
    <dgm:cxn modelId="{561B252E-46E4-4729-90D1-4E545741D323}" type="presParOf" srcId="{0B63DCE3-6CD0-4AC1-A666-43531C1294D3}" destId="{023B63E4-33B3-4937-9B78-96F2445FEA59}" srcOrd="6" destOrd="0" presId="urn:microsoft.com/office/officeart/2005/8/layout/vList2"/>
    <dgm:cxn modelId="{38266D0C-0CE4-4AFF-9C19-58C9347F6F2E}" type="presParOf" srcId="{0B63DCE3-6CD0-4AC1-A666-43531C1294D3}" destId="{9F03B9A3-7E3A-46C4-9B8C-7B5B2520F5CA}"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8854ACD-2FE4-4F5C-939C-9FC2E06A5941}"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pl-PL"/>
        </a:p>
      </dgm:t>
    </dgm:pt>
    <dgm:pt modelId="{F698B9B8-27E7-4EF2-952E-7B719E3E108E}">
      <dgm:prSet/>
      <dgm:spPr/>
      <dgm:t>
        <a:bodyPr/>
        <a:lstStyle/>
        <a:p>
          <a:pPr rtl="0"/>
          <a:r>
            <a:rPr lang="pl-PL" dirty="0"/>
            <a:t>4 grupy wyjątków od zasady bezpośredniości</a:t>
          </a:r>
        </a:p>
      </dgm:t>
    </dgm:pt>
    <dgm:pt modelId="{3F4DD6F6-BDD8-4D3E-95BB-E01DC32D1410}" type="parTrans" cxnId="{2F300224-6222-4396-B2D8-5F4C15ED2846}">
      <dgm:prSet/>
      <dgm:spPr/>
      <dgm:t>
        <a:bodyPr/>
        <a:lstStyle/>
        <a:p>
          <a:endParaRPr lang="pl-PL"/>
        </a:p>
      </dgm:t>
    </dgm:pt>
    <dgm:pt modelId="{28835B54-07CB-4192-B1CB-1332E9FCC043}" type="sibTrans" cxnId="{2F300224-6222-4396-B2D8-5F4C15ED2846}">
      <dgm:prSet/>
      <dgm:spPr/>
      <dgm:t>
        <a:bodyPr/>
        <a:lstStyle/>
        <a:p>
          <a:endParaRPr lang="pl-PL"/>
        </a:p>
      </dgm:t>
    </dgm:pt>
    <dgm:pt modelId="{09CB6321-7F5F-425D-9D37-2016133D9287}">
      <dgm:prSet/>
      <dgm:spPr/>
      <dgm:t>
        <a:bodyPr/>
        <a:lstStyle/>
        <a:p>
          <a:pPr rtl="0"/>
          <a:r>
            <a:rPr lang="pl-PL" b="1" dirty="0"/>
            <a:t>dopuszczalne jest ustalenie faktu za pomocą dowodu pochodnego, gdy dowód pierwotny nie istnieje lub nie jest dostępny</a:t>
          </a:r>
          <a:endParaRPr lang="pl-PL" dirty="0"/>
        </a:p>
      </dgm:t>
    </dgm:pt>
    <dgm:pt modelId="{B807A087-F403-4F99-AE80-B4331F290FE5}" type="parTrans" cxnId="{F5BACE07-BA8F-4063-922E-CBD5BF93A228}">
      <dgm:prSet/>
      <dgm:spPr/>
      <dgm:t>
        <a:bodyPr/>
        <a:lstStyle/>
        <a:p>
          <a:endParaRPr lang="pl-PL"/>
        </a:p>
      </dgm:t>
    </dgm:pt>
    <dgm:pt modelId="{A57F3F7B-7B36-445E-BE84-C1F8B734619F}" type="sibTrans" cxnId="{F5BACE07-BA8F-4063-922E-CBD5BF93A228}">
      <dgm:prSet/>
      <dgm:spPr/>
      <dgm:t>
        <a:bodyPr/>
        <a:lstStyle/>
        <a:p>
          <a:endParaRPr lang="pl-PL"/>
        </a:p>
      </dgm:t>
    </dgm:pt>
    <dgm:pt modelId="{D0EF7979-97FE-41A0-BA6E-E4A3819C4CDD}">
      <dgm:prSet/>
      <dgm:spPr/>
      <dgm:t>
        <a:bodyPr/>
        <a:lstStyle/>
        <a:p>
          <a:pPr rtl="0"/>
          <a:r>
            <a:rPr lang="pl-PL" b="1" dirty="0"/>
            <a:t>dopuszczalne jest przeprowadzenie dowodu pochodnego, gdy zachodzi potrzeba skontrolowania dowodu pierwotnego</a:t>
          </a:r>
          <a:endParaRPr lang="pl-PL" dirty="0"/>
        </a:p>
      </dgm:t>
    </dgm:pt>
    <dgm:pt modelId="{EF7F01F0-1206-461A-B33F-3F0A5DB40318}" type="parTrans" cxnId="{73531853-0824-40E6-8048-8EAAC43589CA}">
      <dgm:prSet/>
      <dgm:spPr/>
      <dgm:t>
        <a:bodyPr/>
        <a:lstStyle/>
        <a:p>
          <a:endParaRPr lang="pl-PL"/>
        </a:p>
      </dgm:t>
    </dgm:pt>
    <dgm:pt modelId="{22DAC00E-59E6-4839-8181-69F52685C172}" type="sibTrans" cxnId="{73531853-0824-40E6-8048-8EAAC43589CA}">
      <dgm:prSet/>
      <dgm:spPr/>
      <dgm:t>
        <a:bodyPr/>
        <a:lstStyle/>
        <a:p>
          <a:endParaRPr lang="pl-PL"/>
        </a:p>
      </dgm:t>
    </dgm:pt>
    <dgm:pt modelId="{EDDB3097-D8AD-4F31-B9E4-9E08AA5A5EFC}">
      <dgm:prSet/>
      <dgm:spPr/>
      <dgm:t>
        <a:bodyPr/>
        <a:lstStyle/>
        <a:p>
          <a:pPr rtl="0"/>
          <a:r>
            <a:rPr lang="pl-PL" b="1" dirty="0"/>
            <a:t>niektóre dowody są ze swojej istoty dowodami pochodnymi np. opinie biegłych</a:t>
          </a:r>
          <a:endParaRPr lang="pl-PL" dirty="0"/>
        </a:p>
      </dgm:t>
    </dgm:pt>
    <dgm:pt modelId="{73D0D1E4-C7E7-43E3-8F34-D6955C6A595B}" type="parTrans" cxnId="{BF57AEF4-1DD1-4937-9DDD-4BF54E72D975}">
      <dgm:prSet/>
      <dgm:spPr/>
      <dgm:t>
        <a:bodyPr/>
        <a:lstStyle/>
        <a:p>
          <a:endParaRPr lang="pl-PL"/>
        </a:p>
      </dgm:t>
    </dgm:pt>
    <dgm:pt modelId="{ECA158C7-537A-451E-965E-77A099F1A61B}" type="sibTrans" cxnId="{BF57AEF4-1DD1-4937-9DDD-4BF54E72D975}">
      <dgm:prSet/>
      <dgm:spPr/>
      <dgm:t>
        <a:bodyPr/>
        <a:lstStyle/>
        <a:p>
          <a:endParaRPr lang="pl-PL"/>
        </a:p>
      </dgm:t>
    </dgm:pt>
    <dgm:pt modelId="{0C2BBFC8-4405-4CE8-A41B-C5CAA2C3E08F}">
      <dgm:prSet/>
      <dgm:spPr/>
      <dgm:t>
        <a:bodyPr/>
        <a:lstStyle/>
        <a:p>
          <a:pPr rtl="0"/>
          <a:r>
            <a:rPr lang="pl-PL" b="1"/>
            <a:t>dopuszczalny jest dowód pochodny, gdy wymagają tego postulaty szybkości i ekonomii procesu</a:t>
          </a:r>
          <a:endParaRPr lang="pl-PL"/>
        </a:p>
      </dgm:t>
    </dgm:pt>
    <dgm:pt modelId="{98224792-363C-49AB-9637-0440FE907AE7}" type="parTrans" cxnId="{C67DDDB3-F30B-4018-9C75-6C144B83B210}">
      <dgm:prSet/>
      <dgm:spPr/>
      <dgm:t>
        <a:bodyPr/>
        <a:lstStyle/>
        <a:p>
          <a:endParaRPr lang="pl-PL"/>
        </a:p>
      </dgm:t>
    </dgm:pt>
    <dgm:pt modelId="{B61C9ED5-A23D-4E7A-8595-7F29B75446FD}" type="sibTrans" cxnId="{C67DDDB3-F30B-4018-9C75-6C144B83B210}">
      <dgm:prSet/>
      <dgm:spPr/>
      <dgm:t>
        <a:bodyPr/>
        <a:lstStyle/>
        <a:p>
          <a:endParaRPr lang="pl-PL"/>
        </a:p>
      </dgm:t>
    </dgm:pt>
    <dgm:pt modelId="{4BC1C6D6-4038-456C-957C-5736FE05D9B7}" type="pres">
      <dgm:prSet presAssocID="{28854ACD-2FE4-4F5C-939C-9FC2E06A5941}" presName="Name0" presStyleCnt="0">
        <dgm:presLayoutVars>
          <dgm:chPref val="1"/>
          <dgm:dir/>
          <dgm:animOne val="branch"/>
          <dgm:animLvl val="lvl"/>
          <dgm:resizeHandles val="exact"/>
        </dgm:presLayoutVars>
      </dgm:prSet>
      <dgm:spPr/>
    </dgm:pt>
    <dgm:pt modelId="{AE9FB3E9-233F-49FB-8E70-AB2E97AC63CA}" type="pres">
      <dgm:prSet presAssocID="{F698B9B8-27E7-4EF2-952E-7B719E3E108E}" presName="root1" presStyleCnt="0"/>
      <dgm:spPr/>
    </dgm:pt>
    <dgm:pt modelId="{C09EEE9D-3E5A-4640-A385-0CBE088D41B1}" type="pres">
      <dgm:prSet presAssocID="{F698B9B8-27E7-4EF2-952E-7B719E3E108E}" presName="LevelOneTextNode" presStyleLbl="node0" presStyleIdx="0" presStyleCnt="1">
        <dgm:presLayoutVars>
          <dgm:chPref val="3"/>
        </dgm:presLayoutVars>
      </dgm:prSet>
      <dgm:spPr/>
    </dgm:pt>
    <dgm:pt modelId="{CFF73AC9-5275-4C50-B87D-EF04415F33DC}" type="pres">
      <dgm:prSet presAssocID="{F698B9B8-27E7-4EF2-952E-7B719E3E108E}" presName="level2hierChild" presStyleCnt="0"/>
      <dgm:spPr/>
    </dgm:pt>
    <dgm:pt modelId="{EEE50EED-F650-48DD-8D27-415756354A18}" type="pres">
      <dgm:prSet presAssocID="{B807A087-F403-4F99-AE80-B4331F290FE5}" presName="conn2-1" presStyleLbl="parChTrans1D2" presStyleIdx="0" presStyleCnt="4"/>
      <dgm:spPr/>
    </dgm:pt>
    <dgm:pt modelId="{97A8BDC9-848B-4350-85AF-1E155B72A195}" type="pres">
      <dgm:prSet presAssocID="{B807A087-F403-4F99-AE80-B4331F290FE5}" presName="connTx" presStyleLbl="parChTrans1D2" presStyleIdx="0" presStyleCnt="4"/>
      <dgm:spPr/>
    </dgm:pt>
    <dgm:pt modelId="{F9B625E8-43F0-45A5-8BE9-AF72EECB9CC5}" type="pres">
      <dgm:prSet presAssocID="{09CB6321-7F5F-425D-9D37-2016133D9287}" presName="root2" presStyleCnt="0"/>
      <dgm:spPr/>
    </dgm:pt>
    <dgm:pt modelId="{29DE4CC0-C2BD-40C4-8191-11E513535B9E}" type="pres">
      <dgm:prSet presAssocID="{09CB6321-7F5F-425D-9D37-2016133D9287}" presName="LevelTwoTextNode" presStyleLbl="node2" presStyleIdx="0" presStyleCnt="4">
        <dgm:presLayoutVars>
          <dgm:chPref val="3"/>
        </dgm:presLayoutVars>
      </dgm:prSet>
      <dgm:spPr/>
    </dgm:pt>
    <dgm:pt modelId="{A52FF06F-6589-4F6C-912F-1D604B03E21D}" type="pres">
      <dgm:prSet presAssocID="{09CB6321-7F5F-425D-9D37-2016133D9287}" presName="level3hierChild" presStyleCnt="0"/>
      <dgm:spPr/>
    </dgm:pt>
    <dgm:pt modelId="{3CF56B99-8994-45DF-A21F-B6B97647C3BE}" type="pres">
      <dgm:prSet presAssocID="{EF7F01F0-1206-461A-B33F-3F0A5DB40318}" presName="conn2-1" presStyleLbl="parChTrans1D2" presStyleIdx="1" presStyleCnt="4"/>
      <dgm:spPr/>
    </dgm:pt>
    <dgm:pt modelId="{0BEF6366-4417-4E73-8D35-A279C79A6C52}" type="pres">
      <dgm:prSet presAssocID="{EF7F01F0-1206-461A-B33F-3F0A5DB40318}" presName="connTx" presStyleLbl="parChTrans1D2" presStyleIdx="1" presStyleCnt="4"/>
      <dgm:spPr/>
    </dgm:pt>
    <dgm:pt modelId="{D316ECC6-CB54-4525-BED6-ED40C5F5F04C}" type="pres">
      <dgm:prSet presAssocID="{D0EF7979-97FE-41A0-BA6E-E4A3819C4CDD}" presName="root2" presStyleCnt="0"/>
      <dgm:spPr/>
    </dgm:pt>
    <dgm:pt modelId="{7C062D75-50C2-4A41-B65D-E4B02D455A2B}" type="pres">
      <dgm:prSet presAssocID="{D0EF7979-97FE-41A0-BA6E-E4A3819C4CDD}" presName="LevelTwoTextNode" presStyleLbl="node2" presStyleIdx="1" presStyleCnt="4">
        <dgm:presLayoutVars>
          <dgm:chPref val="3"/>
        </dgm:presLayoutVars>
      </dgm:prSet>
      <dgm:spPr/>
    </dgm:pt>
    <dgm:pt modelId="{1EEC70D8-DB64-4BD8-BFD5-840277C5AA6E}" type="pres">
      <dgm:prSet presAssocID="{D0EF7979-97FE-41A0-BA6E-E4A3819C4CDD}" presName="level3hierChild" presStyleCnt="0"/>
      <dgm:spPr/>
    </dgm:pt>
    <dgm:pt modelId="{34516C4A-EF29-4C1F-95C9-D4C6F2D0F9FE}" type="pres">
      <dgm:prSet presAssocID="{73D0D1E4-C7E7-43E3-8F34-D6955C6A595B}" presName="conn2-1" presStyleLbl="parChTrans1D2" presStyleIdx="2" presStyleCnt="4"/>
      <dgm:spPr/>
    </dgm:pt>
    <dgm:pt modelId="{5E943CF4-6BB8-4DB2-8AFC-FF4DF15DE6EB}" type="pres">
      <dgm:prSet presAssocID="{73D0D1E4-C7E7-43E3-8F34-D6955C6A595B}" presName="connTx" presStyleLbl="parChTrans1D2" presStyleIdx="2" presStyleCnt="4"/>
      <dgm:spPr/>
    </dgm:pt>
    <dgm:pt modelId="{E0A7CB8A-9835-4954-85E5-D97539DBE0BD}" type="pres">
      <dgm:prSet presAssocID="{EDDB3097-D8AD-4F31-B9E4-9E08AA5A5EFC}" presName="root2" presStyleCnt="0"/>
      <dgm:spPr/>
    </dgm:pt>
    <dgm:pt modelId="{4CD0B3FF-795F-43E9-9F1E-8B7967E5262E}" type="pres">
      <dgm:prSet presAssocID="{EDDB3097-D8AD-4F31-B9E4-9E08AA5A5EFC}" presName="LevelTwoTextNode" presStyleLbl="node2" presStyleIdx="2" presStyleCnt="4">
        <dgm:presLayoutVars>
          <dgm:chPref val="3"/>
        </dgm:presLayoutVars>
      </dgm:prSet>
      <dgm:spPr/>
    </dgm:pt>
    <dgm:pt modelId="{D0BC4029-6EE7-4C32-B775-7B8608F021E9}" type="pres">
      <dgm:prSet presAssocID="{EDDB3097-D8AD-4F31-B9E4-9E08AA5A5EFC}" presName="level3hierChild" presStyleCnt="0"/>
      <dgm:spPr/>
    </dgm:pt>
    <dgm:pt modelId="{07C6DEA1-8B40-4E63-8ABF-FF3882209A16}" type="pres">
      <dgm:prSet presAssocID="{98224792-363C-49AB-9637-0440FE907AE7}" presName="conn2-1" presStyleLbl="parChTrans1D2" presStyleIdx="3" presStyleCnt="4"/>
      <dgm:spPr/>
    </dgm:pt>
    <dgm:pt modelId="{213C7B9E-B6E9-475F-8516-958B998BB420}" type="pres">
      <dgm:prSet presAssocID="{98224792-363C-49AB-9637-0440FE907AE7}" presName="connTx" presStyleLbl="parChTrans1D2" presStyleIdx="3" presStyleCnt="4"/>
      <dgm:spPr/>
    </dgm:pt>
    <dgm:pt modelId="{E3BE40E7-A23C-4E5C-BDEB-DE6CA0236BB4}" type="pres">
      <dgm:prSet presAssocID="{0C2BBFC8-4405-4CE8-A41B-C5CAA2C3E08F}" presName="root2" presStyleCnt="0"/>
      <dgm:spPr/>
    </dgm:pt>
    <dgm:pt modelId="{4286D4D3-D172-4183-B65C-E1866B00E667}" type="pres">
      <dgm:prSet presAssocID="{0C2BBFC8-4405-4CE8-A41B-C5CAA2C3E08F}" presName="LevelTwoTextNode" presStyleLbl="node2" presStyleIdx="3" presStyleCnt="4">
        <dgm:presLayoutVars>
          <dgm:chPref val="3"/>
        </dgm:presLayoutVars>
      </dgm:prSet>
      <dgm:spPr/>
    </dgm:pt>
    <dgm:pt modelId="{9B887708-FAA8-4BFB-A8FD-C88685E9D1FE}" type="pres">
      <dgm:prSet presAssocID="{0C2BBFC8-4405-4CE8-A41B-C5CAA2C3E08F}" presName="level3hierChild" presStyleCnt="0"/>
      <dgm:spPr/>
    </dgm:pt>
  </dgm:ptLst>
  <dgm:cxnLst>
    <dgm:cxn modelId="{DAD65E03-9AF2-4E48-858D-27657940F955}" type="presOf" srcId="{EF7F01F0-1206-461A-B33F-3F0A5DB40318}" destId="{3CF56B99-8994-45DF-A21F-B6B97647C3BE}" srcOrd="0" destOrd="0" presId="urn:microsoft.com/office/officeart/2008/layout/HorizontalMultiLevelHierarchy"/>
    <dgm:cxn modelId="{F5BACE07-BA8F-4063-922E-CBD5BF93A228}" srcId="{F698B9B8-27E7-4EF2-952E-7B719E3E108E}" destId="{09CB6321-7F5F-425D-9D37-2016133D9287}" srcOrd="0" destOrd="0" parTransId="{B807A087-F403-4F99-AE80-B4331F290FE5}" sibTransId="{A57F3F7B-7B36-445E-BE84-C1F8B734619F}"/>
    <dgm:cxn modelId="{2DD09908-E8B3-434C-A8C6-689288BE44DF}" type="presOf" srcId="{98224792-363C-49AB-9637-0440FE907AE7}" destId="{07C6DEA1-8B40-4E63-8ABF-FF3882209A16}" srcOrd="0" destOrd="0" presId="urn:microsoft.com/office/officeart/2008/layout/HorizontalMultiLevelHierarchy"/>
    <dgm:cxn modelId="{74D2140C-9D94-4C47-A47C-3054732E23DD}" type="presOf" srcId="{0C2BBFC8-4405-4CE8-A41B-C5CAA2C3E08F}" destId="{4286D4D3-D172-4183-B65C-E1866B00E667}" srcOrd="0" destOrd="0" presId="urn:microsoft.com/office/officeart/2008/layout/HorizontalMultiLevelHierarchy"/>
    <dgm:cxn modelId="{2191911D-B079-4794-A11B-279CF834451F}" type="presOf" srcId="{D0EF7979-97FE-41A0-BA6E-E4A3819C4CDD}" destId="{7C062D75-50C2-4A41-B65D-E4B02D455A2B}" srcOrd="0" destOrd="0" presId="urn:microsoft.com/office/officeart/2008/layout/HorizontalMultiLevelHierarchy"/>
    <dgm:cxn modelId="{08809C21-A470-49DB-8C94-08BE9EF37A36}" type="presOf" srcId="{B807A087-F403-4F99-AE80-B4331F290FE5}" destId="{EEE50EED-F650-48DD-8D27-415756354A18}" srcOrd="0" destOrd="0" presId="urn:microsoft.com/office/officeart/2008/layout/HorizontalMultiLevelHierarchy"/>
    <dgm:cxn modelId="{2F300224-6222-4396-B2D8-5F4C15ED2846}" srcId="{28854ACD-2FE4-4F5C-939C-9FC2E06A5941}" destId="{F698B9B8-27E7-4EF2-952E-7B719E3E108E}" srcOrd="0" destOrd="0" parTransId="{3F4DD6F6-BDD8-4D3E-95BB-E01DC32D1410}" sibTransId="{28835B54-07CB-4192-B1CB-1332E9FCC043}"/>
    <dgm:cxn modelId="{984D1427-7A5C-4A85-A522-6D9B23540C47}" type="presOf" srcId="{73D0D1E4-C7E7-43E3-8F34-D6955C6A595B}" destId="{34516C4A-EF29-4C1F-95C9-D4C6F2D0F9FE}" srcOrd="0" destOrd="0" presId="urn:microsoft.com/office/officeart/2008/layout/HorizontalMultiLevelHierarchy"/>
    <dgm:cxn modelId="{9797E835-8B85-4A53-9645-DD127F150845}" type="presOf" srcId="{98224792-363C-49AB-9637-0440FE907AE7}" destId="{213C7B9E-B6E9-475F-8516-958B998BB420}" srcOrd="1" destOrd="0" presId="urn:microsoft.com/office/officeart/2008/layout/HorizontalMultiLevelHierarchy"/>
    <dgm:cxn modelId="{3E9EB56E-1F85-42F4-9874-AF3AAF605DB4}" type="presOf" srcId="{09CB6321-7F5F-425D-9D37-2016133D9287}" destId="{29DE4CC0-C2BD-40C4-8191-11E513535B9E}" srcOrd="0" destOrd="0" presId="urn:microsoft.com/office/officeart/2008/layout/HorizontalMultiLevelHierarchy"/>
    <dgm:cxn modelId="{73531853-0824-40E6-8048-8EAAC43589CA}" srcId="{F698B9B8-27E7-4EF2-952E-7B719E3E108E}" destId="{D0EF7979-97FE-41A0-BA6E-E4A3819C4CDD}" srcOrd="1" destOrd="0" parTransId="{EF7F01F0-1206-461A-B33F-3F0A5DB40318}" sibTransId="{22DAC00E-59E6-4839-8181-69F52685C172}"/>
    <dgm:cxn modelId="{1945F278-4575-4CC8-A9D7-2EEB284E16B8}" type="presOf" srcId="{B807A087-F403-4F99-AE80-B4331F290FE5}" destId="{97A8BDC9-848B-4350-85AF-1E155B72A195}" srcOrd="1" destOrd="0" presId="urn:microsoft.com/office/officeart/2008/layout/HorizontalMultiLevelHierarchy"/>
    <dgm:cxn modelId="{4D39258C-5A7C-427A-B7A6-2BE629F75E96}" type="presOf" srcId="{F698B9B8-27E7-4EF2-952E-7B719E3E108E}" destId="{C09EEE9D-3E5A-4640-A385-0CBE088D41B1}" srcOrd="0" destOrd="0" presId="urn:microsoft.com/office/officeart/2008/layout/HorizontalMultiLevelHierarchy"/>
    <dgm:cxn modelId="{7B836399-A2A9-433B-BA69-CE62EFFD50F2}" type="presOf" srcId="{EDDB3097-D8AD-4F31-B9E4-9E08AA5A5EFC}" destId="{4CD0B3FF-795F-43E9-9F1E-8B7967E5262E}" srcOrd="0" destOrd="0" presId="urn:microsoft.com/office/officeart/2008/layout/HorizontalMultiLevelHierarchy"/>
    <dgm:cxn modelId="{C87721AA-E553-49CC-8FC8-E15F6C0A5779}" type="presOf" srcId="{73D0D1E4-C7E7-43E3-8F34-D6955C6A595B}" destId="{5E943CF4-6BB8-4DB2-8AFC-FF4DF15DE6EB}" srcOrd="1" destOrd="0" presId="urn:microsoft.com/office/officeart/2008/layout/HorizontalMultiLevelHierarchy"/>
    <dgm:cxn modelId="{C67DDDB3-F30B-4018-9C75-6C144B83B210}" srcId="{F698B9B8-27E7-4EF2-952E-7B719E3E108E}" destId="{0C2BBFC8-4405-4CE8-A41B-C5CAA2C3E08F}" srcOrd="3" destOrd="0" parTransId="{98224792-363C-49AB-9637-0440FE907AE7}" sibTransId="{B61C9ED5-A23D-4E7A-8595-7F29B75446FD}"/>
    <dgm:cxn modelId="{2C49E1BB-EC72-45D2-9CDE-C64706C34949}" type="presOf" srcId="{EF7F01F0-1206-461A-B33F-3F0A5DB40318}" destId="{0BEF6366-4417-4E73-8D35-A279C79A6C52}" srcOrd="1" destOrd="0" presId="urn:microsoft.com/office/officeart/2008/layout/HorizontalMultiLevelHierarchy"/>
    <dgm:cxn modelId="{6CF133C5-FA87-4904-95A9-ED28FAAC7508}" type="presOf" srcId="{28854ACD-2FE4-4F5C-939C-9FC2E06A5941}" destId="{4BC1C6D6-4038-456C-957C-5736FE05D9B7}" srcOrd="0" destOrd="0" presId="urn:microsoft.com/office/officeart/2008/layout/HorizontalMultiLevelHierarchy"/>
    <dgm:cxn modelId="{BF57AEF4-1DD1-4937-9DDD-4BF54E72D975}" srcId="{F698B9B8-27E7-4EF2-952E-7B719E3E108E}" destId="{EDDB3097-D8AD-4F31-B9E4-9E08AA5A5EFC}" srcOrd="2" destOrd="0" parTransId="{73D0D1E4-C7E7-43E3-8F34-D6955C6A595B}" sibTransId="{ECA158C7-537A-451E-965E-77A099F1A61B}"/>
    <dgm:cxn modelId="{32220F8A-7196-478D-B8F3-2DB4D9D20EBE}" type="presParOf" srcId="{4BC1C6D6-4038-456C-957C-5736FE05D9B7}" destId="{AE9FB3E9-233F-49FB-8E70-AB2E97AC63CA}" srcOrd="0" destOrd="0" presId="urn:microsoft.com/office/officeart/2008/layout/HorizontalMultiLevelHierarchy"/>
    <dgm:cxn modelId="{01D2DCA7-CC53-48D9-BEB6-C478853FB342}" type="presParOf" srcId="{AE9FB3E9-233F-49FB-8E70-AB2E97AC63CA}" destId="{C09EEE9D-3E5A-4640-A385-0CBE088D41B1}" srcOrd="0" destOrd="0" presId="urn:microsoft.com/office/officeart/2008/layout/HorizontalMultiLevelHierarchy"/>
    <dgm:cxn modelId="{D757FFF6-5EF0-4C33-9234-0EE338DDEFAA}" type="presParOf" srcId="{AE9FB3E9-233F-49FB-8E70-AB2E97AC63CA}" destId="{CFF73AC9-5275-4C50-B87D-EF04415F33DC}" srcOrd="1" destOrd="0" presId="urn:microsoft.com/office/officeart/2008/layout/HorizontalMultiLevelHierarchy"/>
    <dgm:cxn modelId="{09F0A6A8-B0BE-4E7F-81E6-260238958276}" type="presParOf" srcId="{CFF73AC9-5275-4C50-B87D-EF04415F33DC}" destId="{EEE50EED-F650-48DD-8D27-415756354A18}" srcOrd="0" destOrd="0" presId="urn:microsoft.com/office/officeart/2008/layout/HorizontalMultiLevelHierarchy"/>
    <dgm:cxn modelId="{DBD3E96B-C463-4678-81FC-F92201C002FF}" type="presParOf" srcId="{EEE50EED-F650-48DD-8D27-415756354A18}" destId="{97A8BDC9-848B-4350-85AF-1E155B72A195}" srcOrd="0" destOrd="0" presId="urn:microsoft.com/office/officeart/2008/layout/HorizontalMultiLevelHierarchy"/>
    <dgm:cxn modelId="{5E978B43-8224-4329-A616-BD64918625FC}" type="presParOf" srcId="{CFF73AC9-5275-4C50-B87D-EF04415F33DC}" destId="{F9B625E8-43F0-45A5-8BE9-AF72EECB9CC5}" srcOrd="1" destOrd="0" presId="urn:microsoft.com/office/officeart/2008/layout/HorizontalMultiLevelHierarchy"/>
    <dgm:cxn modelId="{796FFF2B-4718-432C-A782-68ACF0E92B79}" type="presParOf" srcId="{F9B625E8-43F0-45A5-8BE9-AF72EECB9CC5}" destId="{29DE4CC0-C2BD-40C4-8191-11E513535B9E}" srcOrd="0" destOrd="0" presId="urn:microsoft.com/office/officeart/2008/layout/HorizontalMultiLevelHierarchy"/>
    <dgm:cxn modelId="{0CD41F0D-0C5D-41C6-AEA1-EFA98B87AFD8}" type="presParOf" srcId="{F9B625E8-43F0-45A5-8BE9-AF72EECB9CC5}" destId="{A52FF06F-6589-4F6C-912F-1D604B03E21D}" srcOrd="1" destOrd="0" presId="urn:microsoft.com/office/officeart/2008/layout/HorizontalMultiLevelHierarchy"/>
    <dgm:cxn modelId="{1A25C30D-BF3F-4526-930D-CCA7F92B71A0}" type="presParOf" srcId="{CFF73AC9-5275-4C50-B87D-EF04415F33DC}" destId="{3CF56B99-8994-45DF-A21F-B6B97647C3BE}" srcOrd="2" destOrd="0" presId="urn:microsoft.com/office/officeart/2008/layout/HorizontalMultiLevelHierarchy"/>
    <dgm:cxn modelId="{C070B028-AE8C-4405-B5F6-AEBC6656A4C5}" type="presParOf" srcId="{3CF56B99-8994-45DF-A21F-B6B97647C3BE}" destId="{0BEF6366-4417-4E73-8D35-A279C79A6C52}" srcOrd="0" destOrd="0" presId="urn:microsoft.com/office/officeart/2008/layout/HorizontalMultiLevelHierarchy"/>
    <dgm:cxn modelId="{58959611-3418-4D13-8012-C0240D71B3F6}" type="presParOf" srcId="{CFF73AC9-5275-4C50-B87D-EF04415F33DC}" destId="{D316ECC6-CB54-4525-BED6-ED40C5F5F04C}" srcOrd="3" destOrd="0" presId="urn:microsoft.com/office/officeart/2008/layout/HorizontalMultiLevelHierarchy"/>
    <dgm:cxn modelId="{0CB0E702-AD14-4172-894A-ADAF01FA42D6}" type="presParOf" srcId="{D316ECC6-CB54-4525-BED6-ED40C5F5F04C}" destId="{7C062D75-50C2-4A41-B65D-E4B02D455A2B}" srcOrd="0" destOrd="0" presId="urn:microsoft.com/office/officeart/2008/layout/HorizontalMultiLevelHierarchy"/>
    <dgm:cxn modelId="{BA1D1571-B9E5-4AC9-9387-46C782A8F8C6}" type="presParOf" srcId="{D316ECC6-CB54-4525-BED6-ED40C5F5F04C}" destId="{1EEC70D8-DB64-4BD8-BFD5-840277C5AA6E}" srcOrd="1" destOrd="0" presId="urn:microsoft.com/office/officeart/2008/layout/HorizontalMultiLevelHierarchy"/>
    <dgm:cxn modelId="{0F4FEE30-37EB-4384-BC4F-E9C9D8CA6260}" type="presParOf" srcId="{CFF73AC9-5275-4C50-B87D-EF04415F33DC}" destId="{34516C4A-EF29-4C1F-95C9-D4C6F2D0F9FE}" srcOrd="4" destOrd="0" presId="urn:microsoft.com/office/officeart/2008/layout/HorizontalMultiLevelHierarchy"/>
    <dgm:cxn modelId="{3889CE86-96A5-41A0-BCFC-50E468A9BFDE}" type="presParOf" srcId="{34516C4A-EF29-4C1F-95C9-D4C6F2D0F9FE}" destId="{5E943CF4-6BB8-4DB2-8AFC-FF4DF15DE6EB}" srcOrd="0" destOrd="0" presId="urn:microsoft.com/office/officeart/2008/layout/HorizontalMultiLevelHierarchy"/>
    <dgm:cxn modelId="{A79DFCB3-5A1B-4966-886A-E516A05A056B}" type="presParOf" srcId="{CFF73AC9-5275-4C50-B87D-EF04415F33DC}" destId="{E0A7CB8A-9835-4954-85E5-D97539DBE0BD}" srcOrd="5" destOrd="0" presId="urn:microsoft.com/office/officeart/2008/layout/HorizontalMultiLevelHierarchy"/>
    <dgm:cxn modelId="{5548D3F5-D029-4016-B2D4-7B1F7D315669}" type="presParOf" srcId="{E0A7CB8A-9835-4954-85E5-D97539DBE0BD}" destId="{4CD0B3FF-795F-43E9-9F1E-8B7967E5262E}" srcOrd="0" destOrd="0" presId="urn:microsoft.com/office/officeart/2008/layout/HorizontalMultiLevelHierarchy"/>
    <dgm:cxn modelId="{1042EFEE-3A5B-4C82-86BD-9EA0C2BC7C69}" type="presParOf" srcId="{E0A7CB8A-9835-4954-85E5-D97539DBE0BD}" destId="{D0BC4029-6EE7-4C32-B775-7B8608F021E9}" srcOrd="1" destOrd="0" presId="urn:microsoft.com/office/officeart/2008/layout/HorizontalMultiLevelHierarchy"/>
    <dgm:cxn modelId="{44262CDC-7D4C-4F5C-B592-D50B985251C3}" type="presParOf" srcId="{CFF73AC9-5275-4C50-B87D-EF04415F33DC}" destId="{07C6DEA1-8B40-4E63-8ABF-FF3882209A16}" srcOrd="6" destOrd="0" presId="urn:microsoft.com/office/officeart/2008/layout/HorizontalMultiLevelHierarchy"/>
    <dgm:cxn modelId="{3459F589-978B-48A6-8FD4-EF9A49D75AE2}" type="presParOf" srcId="{07C6DEA1-8B40-4E63-8ABF-FF3882209A16}" destId="{213C7B9E-B6E9-475F-8516-958B998BB420}" srcOrd="0" destOrd="0" presId="urn:microsoft.com/office/officeart/2008/layout/HorizontalMultiLevelHierarchy"/>
    <dgm:cxn modelId="{880A787E-1FA1-4A8C-A3AC-160472B0265E}" type="presParOf" srcId="{CFF73AC9-5275-4C50-B87D-EF04415F33DC}" destId="{E3BE40E7-A23C-4E5C-BDEB-DE6CA0236BB4}" srcOrd="7" destOrd="0" presId="urn:microsoft.com/office/officeart/2008/layout/HorizontalMultiLevelHierarchy"/>
    <dgm:cxn modelId="{5CA4838D-5D25-42C6-AB36-D8ADEAE0EF30}" type="presParOf" srcId="{E3BE40E7-A23C-4E5C-BDEB-DE6CA0236BB4}" destId="{4286D4D3-D172-4183-B65C-E1866B00E667}" srcOrd="0" destOrd="0" presId="urn:microsoft.com/office/officeart/2008/layout/HorizontalMultiLevelHierarchy"/>
    <dgm:cxn modelId="{D2C2E3B5-D2F9-4BF6-BEE5-77A5BB4D1D59}" type="presParOf" srcId="{E3BE40E7-A23C-4E5C-BDEB-DE6CA0236BB4}" destId="{9B887708-FAA8-4BFB-A8FD-C88685E9D1F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14300" lvl="1" indent="-114300" algn="just" defTabSz="577850" rtl="0">
            <a:lnSpc>
              <a:spcPct val="90000"/>
            </a:lnSpc>
            <a:spcBef>
              <a:spcPct val="0"/>
            </a:spcBef>
            <a:spcAft>
              <a:spcPct val="15000"/>
            </a:spcAft>
            <a:buChar char="•"/>
          </a:pPr>
          <a:r>
            <a:rPr lang="pl-PL" sz="1300" kern="1200" dirty="0"/>
            <a:t>Subsydiarny </a:t>
          </a:r>
          <a:r>
            <a:rPr lang="pl-PL" sz="1300" kern="1200" dirty="0">
              <a:sym typeface="Wingdings" panose="05000000000000000000" pitchFamily="2" charset="2"/>
            </a:rPr>
            <a:t></a:t>
          </a:r>
          <a:r>
            <a:rPr lang="pl-PL" sz="1300" kern="1200" dirty="0"/>
            <a:t> ten, który samodzielnie wniósł akt oskarżenia w sprawie </a:t>
          </a:r>
          <a:r>
            <a:rPr lang="pl-PL" sz="1300" u="sng" kern="1200" dirty="0"/>
            <a:t>z oskarżenia publicznego </a:t>
          </a:r>
          <a:r>
            <a:rPr lang="pl-PL" sz="1300" kern="1200" dirty="0"/>
            <a:t>i działa w postępowaniu</a:t>
          </a:r>
          <a:r>
            <a:rPr lang="pl-PL" sz="1300" u="sng" kern="1200" dirty="0"/>
            <a:t> zamiast </a:t>
          </a:r>
          <a:r>
            <a:rPr lang="pl-PL" sz="1300" kern="1200" dirty="0"/>
            <a:t>oskarżyciela publicznego</a:t>
          </a:r>
        </a:p>
        <a:p>
          <a:pPr marL="114300" lvl="1" indent="-114300" algn="just" defTabSz="577850" rtl="0">
            <a:lnSpc>
              <a:spcPct val="90000"/>
            </a:lnSpc>
            <a:spcBef>
              <a:spcPct val="0"/>
            </a:spcBef>
            <a:spcAft>
              <a:spcPct val="15000"/>
            </a:spcAft>
            <a:buChar char="•"/>
          </a:pPr>
          <a:r>
            <a:rPr lang="pl-PL" sz="1300" kern="1200"/>
            <a:t>Uboczny </a:t>
          </a:r>
          <a:r>
            <a:rPr lang="pl-PL" sz="1300" kern="1200">
              <a:sym typeface="Wingdings" panose="05000000000000000000" pitchFamily="2" charset="2"/>
            </a:rPr>
            <a:t></a:t>
          </a:r>
          <a:r>
            <a:rPr lang="pl-PL" sz="13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a:t>
          </a:r>
          <a:r>
            <a:rPr lang="pl-PL" sz="1600" b="1" kern="1200" dirty="0"/>
            <a:t>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1 k.p.k.)</a:t>
          </a:r>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oskarżyciela prywatnego i jego pełnomocnika  na rozprawie głównej bez usprawiedliwionych przyczyn uważa się za odstąpienie od oskarżenia</a:t>
          </a:r>
        </a:p>
      </dsp:txBody>
      <dsp:txXfrm>
        <a:off x="9035620" y="862358"/>
        <a:ext cx="2640710" cy="447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97369-CFCE-4F41-8A64-B2697746BED6}">
      <dsp:nvSpPr>
        <dsp:cNvPr id="0" name=""/>
        <dsp:cNvSpPr/>
      </dsp:nvSpPr>
      <dsp:spPr>
        <a:xfrm>
          <a:off x="0" y="113399"/>
          <a:ext cx="12192000" cy="374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375 </a:t>
          </a:r>
        </a:p>
      </dsp:txBody>
      <dsp:txXfrm>
        <a:off x="18277" y="131676"/>
        <a:ext cx="12155446" cy="337846"/>
      </dsp:txXfrm>
    </dsp:sp>
    <dsp:sp modelId="{D622A08D-F627-41D8-BC2D-0933C06D0A29}">
      <dsp:nvSpPr>
        <dsp:cNvPr id="0" name=""/>
        <dsp:cNvSpPr/>
      </dsp:nvSpPr>
      <dsp:spPr>
        <a:xfrm>
          <a:off x="0" y="487799"/>
          <a:ext cx="121920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§1. Jeżeli oskarżony pomimo upomnienia go przez przewodniczącego zachowuje się nadal w sposób zakłócający porządek rozprawy lub godzący w powagę sądu, przewodniczący może wydalić go na pewien czas z sali rozprawy.</a:t>
          </a:r>
        </a:p>
        <a:p>
          <a:pPr marL="114300" lvl="1" indent="-114300" algn="just" defTabSz="533400" rtl="0">
            <a:lnSpc>
              <a:spcPct val="90000"/>
            </a:lnSpc>
            <a:spcBef>
              <a:spcPct val="0"/>
            </a:spcBef>
            <a:spcAft>
              <a:spcPct val="20000"/>
            </a:spcAft>
            <a:buChar char="•"/>
          </a:pPr>
          <a:r>
            <a:rPr lang="pl-PL" sz="1200" kern="1200" dirty="0"/>
            <a:t>§ 2. Zezwalając oskarżonemu na powrót, przewodniczący niezwłocznie informuje go o  przebiegu rozprawy w czasie jego nieobecności oraz umożliwia mu złożenie wyjaśnień co do  przeprowadzonych w czasie jego nieobecności dowodów.</a:t>
          </a:r>
        </a:p>
      </dsp:txBody>
      <dsp:txXfrm>
        <a:off x="0" y="487799"/>
        <a:ext cx="12192000" cy="728640"/>
      </dsp:txXfrm>
    </dsp:sp>
    <dsp:sp modelId="{423B7375-6EF2-4E76-899F-F1B41178F401}">
      <dsp:nvSpPr>
        <dsp:cNvPr id="0" name=""/>
        <dsp:cNvSpPr/>
      </dsp:nvSpPr>
      <dsp:spPr>
        <a:xfrm>
          <a:off x="0" y="1216439"/>
          <a:ext cx="12192000" cy="374400"/>
        </a:xfrm>
        <a:prstGeom prst="roundRect">
          <a:avLst/>
        </a:prstGeom>
        <a:solidFill>
          <a:schemeClr val="accent2">
            <a:hueOff val="-1912890"/>
            <a:satOff val="1692"/>
            <a:lumOff val="300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376 </a:t>
          </a:r>
        </a:p>
      </dsp:txBody>
      <dsp:txXfrm>
        <a:off x="18277" y="1234716"/>
        <a:ext cx="12155446" cy="337846"/>
      </dsp:txXfrm>
    </dsp:sp>
    <dsp:sp modelId="{F2184BA0-FF8B-44F2-BBD4-1041C23B723E}">
      <dsp:nvSpPr>
        <dsp:cNvPr id="0" name=""/>
        <dsp:cNvSpPr/>
      </dsp:nvSpPr>
      <dsp:spPr>
        <a:xfrm>
          <a:off x="0" y="1590839"/>
          <a:ext cx="12192000"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 1. Jeżeli  oskarżony, którego obecność na rozprawie jest obowiązkowa, złożył  już wyjaśnienia i opuścił salę rozprawy bez zezwolenia przewodniczącego, sąd może prowadzić  rozprawę w dalszym ciągu pomimo nieobecności oskarżonego. Sąd zarządza zatrzymanie i  przymusowe doprowadzenie oskarżonego, jeżeli uznaje jego obecność za niezbędną. Na postanowienie w przedmiocie zatrzymania i przymusowego doprowadzenia przysługuje zażalenie do innego równorzędnego składu tego sądu. </a:t>
          </a:r>
        </a:p>
        <a:p>
          <a:pPr marL="114300" lvl="1" indent="-114300" algn="just" defTabSz="533400" rtl="0">
            <a:lnSpc>
              <a:spcPct val="90000"/>
            </a:lnSpc>
            <a:spcBef>
              <a:spcPct val="0"/>
            </a:spcBef>
            <a:spcAft>
              <a:spcPct val="20000"/>
            </a:spcAft>
            <a:buChar char="•"/>
          </a:pPr>
          <a:r>
            <a:rPr lang="pl-PL" sz="1200" kern="1200" dirty="0"/>
            <a:t>§ 2. Przepis § 1 stosuje się odpowiednio, jeżeli oskarżony, którego obecność na rozprawie jest obowiązkowa, zawiadomiony o terminie rozprawy odroczonej lub przerwanej nie stawił się na tę rozprawę bez usprawiedliwienia.§ 3.Jeżeli na rozprawę odroczoną lub przerwaną nie stawił się współoskarżony, którego obecność jest obowiązkowa, sąd może prowadzić rozprawę w zakresie niedotyczącym bezpośrednio tego oskarżonego.</a:t>
          </a:r>
        </a:p>
      </dsp:txBody>
      <dsp:txXfrm>
        <a:off x="0" y="1590839"/>
        <a:ext cx="12192000" cy="1225440"/>
      </dsp:txXfrm>
    </dsp:sp>
    <dsp:sp modelId="{414D8D41-08BB-4248-B061-9CC3CA2F7B16}">
      <dsp:nvSpPr>
        <dsp:cNvPr id="0" name=""/>
        <dsp:cNvSpPr/>
      </dsp:nvSpPr>
      <dsp:spPr>
        <a:xfrm>
          <a:off x="0" y="2816279"/>
          <a:ext cx="12192000" cy="374400"/>
        </a:xfrm>
        <a:prstGeom prst="roundRect">
          <a:avLst/>
        </a:prstGeom>
        <a:solidFill>
          <a:schemeClr val="accent2">
            <a:hueOff val="-3825781"/>
            <a:satOff val="3385"/>
            <a:lumOff val="601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377 </a:t>
          </a:r>
        </a:p>
      </dsp:txBody>
      <dsp:txXfrm>
        <a:off x="18277" y="2834556"/>
        <a:ext cx="12155446" cy="337846"/>
      </dsp:txXfrm>
    </dsp:sp>
    <dsp:sp modelId="{14B6F81C-4A56-4EBE-8A1D-B10E5B72BB48}">
      <dsp:nvSpPr>
        <dsp:cNvPr id="0" name=""/>
        <dsp:cNvSpPr/>
      </dsp:nvSpPr>
      <dsp:spPr>
        <a:xfrm>
          <a:off x="0" y="3190680"/>
          <a:ext cx="12192000" cy="192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 1.Jeżeli oskarżony wprawił się ze swej winy w stan powodujący niezdolność do udziału w rozprawie lub w posiedzeniu, w których jego udział jest obowiązkowy, sąd może postanowić o prowadzeniu postępowania pomimo jego nieobecności, nawet jeżeli nie złożył jeszcze wyjaśnień. </a:t>
          </a:r>
        </a:p>
        <a:p>
          <a:pPr marL="114300" lvl="1" indent="-114300" algn="just" defTabSz="533400" rtl="0">
            <a:lnSpc>
              <a:spcPct val="90000"/>
            </a:lnSpc>
            <a:spcBef>
              <a:spcPct val="0"/>
            </a:spcBef>
            <a:spcAft>
              <a:spcPct val="20000"/>
            </a:spcAft>
            <a:buChar char="•"/>
          </a:pPr>
          <a:r>
            <a:rPr lang="pl-PL" sz="1200" kern="1200" dirty="0"/>
            <a:t>§ 2. Przed wydaniem postanowienia, o którym mowa w § 1, sąd zapoznaje się ze świadectwem lekarza,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urządzenia. </a:t>
          </a:r>
        </a:p>
        <a:p>
          <a:pPr marL="114300" lvl="1" indent="-114300" algn="just" defTabSz="533400" rtl="0">
            <a:lnSpc>
              <a:spcPct val="90000"/>
            </a:lnSpc>
            <a:spcBef>
              <a:spcPct val="0"/>
            </a:spcBef>
            <a:spcAft>
              <a:spcPct val="20000"/>
            </a:spcAft>
            <a:buChar char="•"/>
          </a:pPr>
          <a:r>
            <a:rPr lang="pl-PL" sz="1200" kern="1200" dirty="0"/>
            <a:t>§ 3.Jeżeli oskarżony, którego obecność na rozprawie jest obowiązkowa, zawiadomiony o terminie rozprawy oświadcza, że nie weźmie udziału w rozprawie, uniemożliwia doprowadzenie go na rozprawę albo zawiadomiony o niej osobiście nie stawia się na rozprawę bez usprawiedliwienia, sąd może prowadzić postępowanie bez jego udziału; sąd może jednak zarządzić zatrzymanie i przymusowe doprowadzenie oskarżonego. Na postanowienie w przedmiocie zatrzymania i przymusowego doprowadzenia przysługuje zażalenie do innego równorzędnego składu tego sądu. </a:t>
          </a:r>
        </a:p>
        <a:p>
          <a:pPr marL="114300" lvl="1" indent="-114300" algn="just" defTabSz="533400" rtl="0">
            <a:lnSpc>
              <a:spcPct val="90000"/>
            </a:lnSpc>
            <a:spcBef>
              <a:spcPct val="0"/>
            </a:spcBef>
            <a:spcAft>
              <a:spcPct val="20000"/>
            </a:spcAft>
            <a:buChar char="•"/>
          </a:pPr>
          <a:r>
            <a:rPr lang="pl-PL" sz="1200" kern="1200" dirty="0"/>
            <a:t>§ 4. Jeżeli oskarżony nie złożył jeszcze wyjaśnień przed sądem, można zastosować art. 396 § 2 lub uznać za wystarczające odczytanie jego poprzednio złożonych wyjaśnień. Przesłuchania oskarżonego można dokonać z wykorzystaniem środków, o których mowa w art. 177 § 1a</a:t>
          </a:r>
        </a:p>
      </dsp:txBody>
      <dsp:txXfrm>
        <a:off x="0" y="3190680"/>
        <a:ext cx="12192000" cy="1920960"/>
      </dsp:txXfrm>
    </dsp:sp>
    <dsp:sp modelId="{023B63E4-33B3-4937-9B78-96F2445FEA59}">
      <dsp:nvSpPr>
        <dsp:cNvPr id="0" name=""/>
        <dsp:cNvSpPr/>
      </dsp:nvSpPr>
      <dsp:spPr>
        <a:xfrm>
          <a:off x="0" y="5111640"/>
          <a:ext cx="12192000" cy="374400"/>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390</a:t>
          </a:r>
        </a:p>
      </dsp:txBody>
      <dsp:txXfrm>
        <a:off x="18277" y="5129917"/>
        <a:ext cx="12155446" cy="337846"/>
      </dsp:txXfrm>
    </dsp:sp>
    <dsp:sp modelId="{9F03B9A3-7E3A-46C4-9B8C-7B5B2520F5CA}">
      <dsp:nvSpPr>
        <dsp:cNvPr id="0" name=""/>
        <dsp:cNvSpPr/>
      </dsp:nvSpPr>
      <dsp:spPr>
        <a:xfrm>
          <a:off x="0" y="5486040"/>
          <a:ext cx="12192000" cy="1258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a:t>§ 1. Oskarżony ma prawo być obecny przy wszystkich czynnościach postępowania dowodowego. </a:t>
          </a:r>
        </a:p>
        <a:p>
          <a:pPr marL="114300" lvl="1" indent="-114300" algn="just" defTabSz="533400" rtl="0">
            <a:lnSpc>
              <a:spcPct val="90000"/>
            </a:lnSpc>
            <a:spcBef>
              <a:spcPct val="0"/>
            </a:spcBef>
            <a:spcAft>
              <a:spcPct val="20000"/>
            </a:spcAft>
            <a:buChar char="•"/>
          </a:pPr>
          <a:r>
            <a:rPr lang="pl-PL" sz="1200" kern="1200"/>
            <a:t>§ 2. W 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sądową. Przepis art. 375 § 2 stosuje się odpowiednio. </a:t>
          </a:r>
        </a:p>
        <a:p>
          <a:pPr marL="114300" lvl="1" indent="-114300" algn="just" defTabSz="533400" rtl="0">
            <a:lnSpc>
              <a:spcPct val="90000"/>
            </a:lnSpc>
            <a:spcBef>
              <a:spcPct val="0"/>
            </a:spcBef>
            <a:spcAft>
              <a:spcPct val="20000"/>
            </a:spcAft>
            <a:buChar char="•"/>
          </a:pPr>
          <a:r>
            <a:rPr lang="pl-PL" sz="1200" kern="1200" dirty="0"/>
            <a:t>§ 3. W wypadkach przewidzianych w § 2 przewodniczący może również przeprowadzić przesłuchanie przy użyciu urządzeń technicznych umożliwiających przeprowadzenie tej czynności na odległość z jednoczesnym bezpośrednim przekazem obrazu i dźwięku. W miejscu składania wyjaśnień lub zeznań w czynności bierze udział referendarz sądowy, asystent sędziego lub urzędnik sądowy.</a:t>
          </a:r>
        </a:p>
      </dsp:txBody>
      <dsp:txXfrm>
        <a:off x="0" y="5486040"/>
        <a:ext cx="12192000" cy="12585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Rozpoczęcie rozprawy (sprawdzenie obecności, prawidłowość doręczeń,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6DEA1-8B40-4E63-8ABF-FF3882209A16}">
      <dsp:nvSpPr>
        <dsp:cNvPr id="0" name=""/>
        <dsp:cNvSpPr/>
      </dsp:nvSpPr>
      <dsp:spPr>
        <a:xfrm>
          <a:off x="3324506" y="2628899"/>
          <a:ext cx="655332" cy="1873090"/>
        </a:xfrm>
        <a:custGeom>
          <a:avLst/>
          <a:gdLst/>
          <a:ahLst/>
          <a:cxnLst/>
          <a:rect l="0" t="0" r="0" b="0"/>
          <a:pathLst>
            <a:path>
              <a:moveTo>
                <a:pt x="0" y="0"/>
              </a:moveTo>
              <a:lnTo>
                <a:pt x="327666" y="0"/>
              </a:lnTo>
              <a:lnTo>
                <a:pt x="327666" y="1873090"/>
              </a:lnTo>
              <a:lnTo>
                <a:pt x="655332" y="187309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3515834"/>
        <a:ext cx="99221" cy="99221"/>
      </dsp:txXfrm>
    </dsp:sp>
    <dsp:sp modelId="{34516C4A-EF29-4C1F-95C9-D4C6F2D0F9FE}">
      <dsp:nvSpPr>
        <dsp:cNvPr id="0" name=""/>
        <dsp:cNvSpPr/>
      </dsp:nvSpPr>
      <dsp:spPr>
        <a:xfrm>
          <a:off x="3324506" y="2628899"/>
          <a:ext cx="655332" cy="624363"/>
        </a:xfrm>
        <a:custGeom>
          <a:avLst/>
          <a:gdLst/>
          <a:ahLst/>
          <a:cxnLst/>
          <a:rect l="0" t="0" r="0" b="0"/>
          <a:pathLst>
            <a:path>
              <a:moveTo>
                <a:pt x="0" y="0"/>
              </a:moveTo>
              <a:lnTo>
                <a:pt x="327666" y="0"/>
              </a:lnTo>
              <a:lnTo>
                <a:pt x="327666" y="624363"/>
              </a:lnTo>
              <a:lnTo>
                <a:pt x="655332" y="6243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918452"/>
        <a:ext cx="45257" cy="45257"/>
      </dsp:txXfrm>
    </dsp:sp>
    <dsp:sp modelId="{3CF56B99-8994-45DF-A21F-B6B97647C3BE}">
      <dsp:nvSpPr>
        <dsp:cNvPr id="0" name=""/>
        <dsp:cNvSpPr/>
      </dsp:nvSpPr>
      <dsp:spPr>
        <a:xfrm>
          <a:off x="3324506" y="2004535"/>
          <a:ext cx="655332" cy="624363"/>
        </a:xfrm>
        <a:custGeom>
          <a:avLst/>
          <a:gdLst/>
          <a:ahLst/>
          <a:cxnLst/>
          <a:rect l="0" t="0" r="0" b="0"/>
          <a:pathLst>
            <a:path>
              <a:moveTo>
                <a:pt x="0" y="624363"/>
              </a:moveTo>
              <a:lnTo>
                <a:pt x="327666" y="624363"/>
              </a:lnTo>
              <a:lnTo>
                <a:pt x="327666" y="0"/>
              </a:lnTo>
              <a:lnTo>
                <a:pt x="655332" y="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294089"/>
        <a:ext cx="45257" cy="45257"/>
      </dsp:txXfrm>
    </dsp:sp>
    <dsp:sp modelId="{EEE50EED-F650-48DD-8D27-415756354A18}">
      <dsp:nvSpPr>
        <dsp:cNvPr id="0" name=""/>
        <dsp:cNvSpPr/>
      </dsp:nvSpPr>
      <dsp:spPr>
        <a:xfrm>
          <a:off x="3324506" y="755808"/>
          <a:ext cx="655332" cy="1873090"/>
        </a:xfrm>
        <a:custGeom>
          <a:avLst/>
          <a:gdLst/>
          <a:ahLst/>
          <a:cxnLst/>
          <a:rect l="0" t="0" r="0" b="0"/>
          <a:pathLst>
            <a:path>
              <a:moveTo>
                <a:pt x="0" y="1873090"/>
              </a:moveTo>
              <a:lnTo>
                <a:pt x="327666" y="1873090"/>
              </a:lnTo>
              <a:lnTo>
                <a:pt x="327666" y="0"/>
              </a:lnTo>
              <a:lnTo>
                <a:pt x="655332" y="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1642743"/>
        <a:ext cx="99221" cy="99221"/>
      </dsp:txXfrm>
    </dsp:sp>
    <dsp:sp modelId="{C09EEE9D-3E5A-4640-A385-0CBE088D41B1}">
      <dsp:nvSpPr>
        <dsp:cNvPr id="0" name=""/>
        <dsp:cNvSpPr/>
      </dsp:nvSpPr>
      <dsp:spPr>
        <a:xfrm rot="16200000">
          <a:off x="196115" y="2129408"/>
          <a:ext cx="5257798" cy="9989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0">
            <a:lnSpc>
              <a:spcPct val="90000"/>
            </a:lnSpc>
            <a:spcBef>
              <a:spcPct val="0"/>
            </a:spcBef>
            <a:spcAft>
              <a:spcPct val="35000"/>
            </a:spcAft>
            <a:buNone/>
          </a:pPr>
          <a:r>
            <a:rPr lang="pl-PL" sz="3500" kern="1200" dirty="0"/>
            <a:t>4 grupy wyjątków od zasady bezpośredniości</a:t>
          </a:r>
        </a:p>
      </dsp:txBody>
      <dsp:txXfrm>
        <a:off x="196115" y="2129408"/>
        <a:ext cx="5257798" cy="998981"/>
      </dsp:txXfrm>
    </dsp:sp>
    <dsp:sp modelId="{29DE4CC0-C2BD-40C4-8191-11E513535B9E}">
      <dsp:nvSpPr>
        <dsp:cNvPr id="0" name=""/>
        <dsp:cNvSpPr/>
      </dsp:nvSpPr>
      <dsp:spPr>
        <a:xfrm>
          <a:off x="3979838" y="256317"/>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dopuszczalne jest ustalenie faktu za pomocą dowodu pochodnego, gdy dowód pierwotny nie istnieje lub nie jest dostępny</a:t>
          </a:r>
          <a:endParaRPr lang="pl-PL" sz="1400" kern="1200" dirty="0"/>
        </a:p>
      </dsp:txBody>
      <dsp:txXfrm>
        <a:off x="3979838" y="256317"/>
        <a:ext cx="3276660" cy="998981"/>
      </dsp:txXfrm>
    </dsp:sp>
    <dsp:sp modelId="{7C062D75-50C2-4A41-B65D-E4B02D455A2B}">
      <dsp:nvSpPr>
        <dsp:cNvPr id="0" name=""/>
        <dsp:cNvSpPr/>
      </dsp:nvSpPr>
      <dsp:spPr>
        <a:xfrm>
          <a:off x="3979838" y="1505044"/>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dopuszczalne jest przeprowadzenie dowodu pochodnego, gdy zachodzi potrzeba skontrolowania dowodu pierwotnego</a:t>
          </a:r>
          <a:endParaRPr lang="pl-PL" sz="1400" kern="1200" dirty="0"/>
        </a:p>
      </dsp:txBody>
      <dsp:txXfrm>
        <a:off x="3979838" y="1505044"/>
        <a:ext cx="3276660" cy="998981"/>
      </dsp:txXfrm>
    </dsp:sp>
    <dsp:sp modelId="{4CD0B3FF-795F-43E9-9F1E-8B7967E5262E}">
      <dsp:nvSpPr>
        <dsp:cNvPr id="0" name=""/>
        <dsp:cNvSpPr/>
      </dsp:nvSpPr>
      <dsp:spPr>
        <a:xfrm>
          <a:off x="3979838" y="2753772"/>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niektóre dowody są ze swojej istoty dowodami pochodnymi np. opinie biegłych</a:t>
          </a:r>
          <a:endParaRPr lang="pl-PL" sz="1400" kern="1200" dirty="0"/>
        </a:p>
      </dsp:txBody>
      <dsp:txXfrm>
        <a:off x="3979838" y="2753772"/>
        <a:ext cx="3276660" cy="998981"/>
      </dsp:txXfrm>
    </dsp:sp>
    <dsp:sp modelId="{4286D4D3-D172-4183-B65C-E1866B00E667}">
      <dsp:nvSpPr>
        <dsp:cNvPr id="0" name=""/>
        <dsp:cNvSpPr/>
      </dsp:nvSpPr>
      <dsp:spPr>
        <a:xfrm>
          <a:off x="3979838" y="4002499"/>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a:t>dopuszczalny jest dowód pochodny, gdy wymagają tego postulaty szybkości i ekonomii procesu</a:t>
          </a:r>
          <a:endParaRPr lang="pl-PL" sz="1400" kern="1200"/>
        </a:p>
      </dsp:txBody>
      <dsp:txXfrm>
        <a:off x="3979838" y="4002499"/>
        <a:ext cx="3276660" cy="9989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31.10.2021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39795B-0A9D-4A92-9DC8-12AAFF06F16C}" type="slidenum">
              <a:rPr lang="pl-PL" smtClean="0"/>
              <a:t>34</a:t>
            </a:fld>
            <a:endParaRPr lang="pl-PL"/>
          </a:p>
        </p:txBody>
      </p:sp>
    </p:spTree>
    <p:extLst>
      <p:ext uri="{BB962C8B-B14F-4D97-AF65-F5344CB8AC3E}">
        <p14:creationId xmlns:p14="http://schemas.microsoft.com/office/powerpoint/2010/main" val="261751569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10/31/2021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10/31/2021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10/31/2021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7A037E-A510-49EE-AF33-002D8716F2E1}"/>
              </a:ext>
            </a:extLst>
          </p:cNvPr>
          <p:cNvSpPr>
            <a:spLocks noGrp="1"/>
          </p:cNvSpPr>
          <p:nvPr>
            <p:ph type="ctrTitle"/>
          </p:nvPr>
        </p:nvSpPr>
        <p:spPr/>
        <p:txBody>
          <a:bodyPr/>
          <a:lstStyle/>
          <a:p>
            <a:r>
              <a:rPr lang="pl-PL" dirty="0"/>
              <a:t>Symulacja rozpraw sądowych – </a:t>
            </a:r>
            <a:r>
              <a:rPr lang="pl-PL" i="1" dirty="0" err="1"/>
              <a:t>moot</a:t>
            </a:r>
            <a:r>
              <a:rPr lang="pl-PL" i="1" dirty="0"/>
              <a:t> </a:t>
            </a:r>
            <a:r>
              <a:rPr lang="pl-PL" i="1" dirty="0" err="1"/>
              <a:t>court</a:t>
            </a:r>
            <a:endParaRPr lang="pl-PL" i="1" dirty="0"/>
          </a:p>
        </p:txBody>
      </p:sp>
      <p:sp>
        <p:nvSpPr>
          <p:cNvPr id="3" name="Podtytuł 2">
            <a:extLst>
              <a:ext uri="{FF2B5EF4-FFF2-40B4-BE49-F238E27FC236}">
                <a16:creationId xmlns:a16="http://schemas.microsoft.com/office/drawing/2014/main" id="{78DABCA1-783F-42DA-84CD-FFF1413C694B}"/>
              </a:ext>
            </a:extLst>
          </p:cNvPr>
          <p:cNvSpPr>
            <a:spLocks noGrp="1"/>
          </p:cNvSpPr>
          <p:nvPr>
            <p:ph type="subTitle" idx="1"/>
          </p:nvPr>
        </p:nvSpPr>
        <p:spPr/>
        <p:txBody>
          <a:bodyPr/>
          <a:lstStyle/>
          <a:p>
            <a:r>
              <a:rPr lang="pl-PL" dirty="0"/>
              <a:t>mgr Karol Jarząbek</a:t>
            </a:r>
          </a:p>
        </p:txBody>
      </p:sp>
    </p:spTree>
    <p:extLst>
      <p:ext uri="{BB962C8B-B14F-4D97-AF65-F5344CB8AC3E}">
        <p14:creationId xmlns:p14="http://schemas.microsoft.com/office/powerpoint/2010/main" val="295795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a:t>
            </a:r>
          </a:p>
        </p:txBody>
      </p:sp>
    </p:spTree>
    <p:extLst>
      <p:ext uri="{BB962C8B-B14F-4D97-AF65-F5344CB8AC3E}">
        <p14:creationId xmlns:p14="http://schemas.microsoft.com/office/powerpoint/2010/main" val="361940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7711" y="624110"/>
            <a:ext cx="11568223" cy="1117226"/>
          </a:xfrm>
        </p:spPr>
        <p:txBody>
          <a:bodyPr>
            <a:normAutofit fontScale="90000"/>
          </a:bodyPr>
          <a:lstStyle/>
          <a:p>
            <a:r>
              <a:rPr lang="pl-PL" sz="4000" dirty="0"/>
              <a:t>Posiedzenie przygotowawcze – art. 349 (nowelizacja z czerwca 2021 r.)</a:t>
            </a:r>
          </a:p>
        </p:txBody>
      </p:sp>
      <p:sp>
        <p:nvSpPr>
          <p:cNvPr id="3" name="Symbol zastępczy zawartości 2"/>
          <p:cNvSpPr>
            <a:spLocks noGrp="1"/>
          </p:cNvSpPr>
          <p:nvPr>
            <p:ph idx="1"/>
          </p:nvPr>
        </p:nvSpPr>
        <p:spPr>
          <a:xfrm>
            <a:off x="297711" y="1804946"/>
            <a:ext cx="11568223" cy="4744710"/>
          </a:xfrm>
        </p:spPr>
        <p:txBody>
          <a:bodyPr>
            <a:normAutofit lnSpcReduction="10000"/>
          </a:bodyPr>
          <a:lstStyle/>
          <a:p>
            <a:pPr algn="just"/>
            <a:r>
              <a:rPr lang="pl-PL" dirty="0"/>
              <a:t>Nowa konstrukcja posiedzenia przygotowawczego, której celem jest przyspieszenie i usprawnienie postępowania oraz należyte zaplanowanie czynności procesowych, co sprzyja koncentracji materiału dowodowego na rozprawie. </a:t>
            </a:r>
          </a:p>
          <a:p>
            <a:pPr algn="just"/>
            <a:r>
              <a:rPr lang="pl-PL" dirty="0"/>
              <a:t>Jeżeli przewidywany zakres postępowania dowodowego uzasadnia przypuszczenie, że przewód sądowy </a:t>
            </a:r>
            <a:r>
              <a:rPr lang="pl-PL" b="1" dirty="0"/>
              <a:t>nie zostanie zamknięty na pierwszym terminie rozprawy</a:t>
            </a:r>
            <a:r>
              <a:rPr lang="pl-PL" dirty="0"/>
              <a:t>, prezes sądu niezwłocznie wyznacza sędziego albo członków składu orzekającego, a przewodniczący składu orzekającego kieruje sprawę na posiedzenie wstępne. Posiedzenie wstępne może zostać wyznaczone na ten sam dzień, na który wyznaczono pierwszy termin rozprawy głównej. Posiedzenia wstępnego można nie przeprowadzać, jeżeli złożono wniosek, o którym mowa w art. 387 § 1.</a:t>
            </a:r>
          </a:p>
          <a:p>
            <a:pPr algn="just"/>
            <a:r>
              <a:rPr lang="pl-PL" dirty="0"/>
              <a:t>O przeprowadzeniu tego typu posiedzenia wydaje się decyzję w formie zarządzenia.</a:t>
            </a:r>
          </a:p>
          <a:p>
            <a:pPr algn="just"/>
            <a:r>
              <a:rPr lang="pl-PL" dirty="0"/>
              <a:t>Udział prokuratora, obrońcy i pełnomocnika oskarżyciela posiłkowego w posiedzeniu wstępnym jest </a:t>
            </a:r>
            <a:r>
              <a:rPr lang="pl-PL" b="1" dirty="0"/>
              <a:t>obowiązkowy</a:t>
            </a:r>
            <a:r>
              <a:rPr lang="pl-PL" dirty="0"/>
              <a:t>, a pozostałych stron i pokrzywdzonego - jeżeli przewodniczący tak zarządzi. Niestawiennictwo strony, obrońcy, pełnomocnika lub pokrzywdzonego, należycie wezwanych na posiedzenie lub zawiadomionych o jego terminie, nie stoi na przeszkodzie przeprowadzeniu posiedzenia. Strony pozbawionej wolności nie sprowadza się, chyba że przewodniczący uzna to za konieczne.</a:t>
            </a:r>
          </a:p>
          <a:p>
            <a:pPr algn="just"/>
            <a:endParaRPr lang="pl-PL" dirty="0"/>
          </a:p>
        </p:txBody>
      </p:sp>
    </p:spTree>
    <p:extLst>
      <p:ext uri="{BB962C8B-B14F-4D97-AF65-F5344CB8AC3E}">
        <p14:creationId xmlns:p14="http://schemas.microsoft.com/office/powerpoint/2010/main" val="28846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85000" lnSpcReduction="20000"/>
          </a:bodyPr>
          <a:lstStyle/>
          <a:p>
            <a:endParaRPr lang="pl-PL" dirty="0"/>
          </a:p>
          <a:p>
            <a:pPr algn="just"/>
            <a:r>
              <a:rPr lang="pl-PL" dirty="0"/>
              <a:t>Strony i inne osoby, których udział w posiedzeniu wstępnym jest obowiązkowy, a także pozostałe strony i pokrzywdzony mogą przedstawić stanowisko w przedmiocie planowania i organizacji rozprawy głównej. </a:t>
            </a:r>
            <a:r>
              <a:rPr lang="pl-PL" b="1" dirty="0"/>
              <a:t>Stanowisko przedstawia się na piśmie, a na posiedzeniu można je przedstawić również ustnie</a:t>
            </a:r>
            <a:r>
              <a:rPr lang="pl-PL" dirty="0"/>
              <a:t>. Przewodniczący może wezwać strony i inne osoby obowiązane lub uprawnione do udziału w posiedzeniu wstępnym do przedstawienia na piśmie oświadczeń lub wniosków, o których mowa w § 5, zakreślając w tym celu stosowny termin.</a:t>
            </a:r>
          </a:p>
          <a:p>
            <a:pPr marL="0" indent="0" algn="just">
              <a:buNone/>
            </a:pPr>
            <a:r>
              <a:rPr lang="pl-PL" b="1" dirty="0"/>
              <a:t>Stanowisko, o którym mowa w § 4, może obejmować</a:t>
            </a:r>
            <a:r>
              <a:rPr lang="pl-PL" dirty="0"/>
              <a:t>:</a:t>
            </a:r>
          </a:p>
          <a:p>
            <a:pPr algn="just"/>
            <a:r>
              <a:rPr lang="pl-PL" dirty="0"/>
              <a:t> oświadczenia o proponowanych terminach rozprawy i okresach występowania obiektywnych przeszkód uniemożliwiających udział w rozprawie, </a:t>
            </a:r>
          </a:p>
          <a:p>
            <a:pPr algn="just"/>
            <a:r>
              <a:rPr lang="pl-PL" dirty="0"/>
              <a:t>wnioski o przeprowadzenie dowodów bezpośrednio lub poprzez ich odczytanie, a także o ich przeprowadzenie w określonej kolejności, </a:t>
            </a:r>
          </a:p>
          <a:p>
            <a:pPr algn="just"/>
            <a:r>
              <a:rPr lang="pl-PL" dirty="0"/>
              <a:t>wnioski o sprowadzenie dowodu rzeczowego na rozprawę lub uzyskanie przez sąd określonego dokumentu urzędowego mającego znaczenie dla rozstrzygnięcia sprawy, </a:t>
            </a:r>
          </a:p>
          <a:p>
            <a:pPr algn="just"/>
            <a:r>
              <a:rPr lang="pl-PL" dirty="0"/>
              <a:t>wnioski o zezwolenie na udział w rozprawie na odległość z wykorzystaniem urządzeń umożliwiających jednoczesny i bezpośredni przekaz obrazu i dźwięku,</a:t>
            </a:r>
          </a:p>
          <a:p>
            <a:pPr algn="just"/>
            <a:r>
              <a:rPr lang="pl-PL" dirty="0"/>
              <a:t>inne oświadczenia i wnioski dotyczące okoliczności istotnych dla sprawnego i prawidłowego przeprowadzenia przewodu sądowego</a:t>
            </a:r>
          </a:p>
          <a:p>
            <a:pPr algn="just"/>
            <a:r>
              <a:rPr lang="pl-PL" dirty="0"/>
              <a:t>może też obejmować wnioski dowodowe, jak również odniesienie się do wniosków dowodowych złożonych przez inną stronę.</a:t>
            </a:r>
          </a:p>
          <a:p>
            <a:pPr algn="just"/>
            <a:endParaRPr lang="pl-PL" u="sng" dirty="0"/>
          </a:p>
        </p:txBody>
      </p:sp>
    </p:spTree>
    <p:extLst>
      <p:ext uri="{BB962C8B-B14F-4D97-AF65-F5344CB8AC3E}">
        <p14:creationId xmlns:p14="http://schemas.microsoft.com/office/powerpoint/2010/main" val="830870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92500" lnSpcReduction="10000"/>
          </a:bodyPr>
          <a:lstStyle/>
          <a:p>
            <a:endParaRPr lang="pl-PL" dirty="0"/>
          </a:p>
          <a:p>
            <a:pPr algn="just"/>
            <a:r>
              <a:rPr lang="pl-PL" dirty="0"/>
              <a:t>W sprawach, w których wyznaczono posiedzenie wstępne, wnioski formalne dotyczące biegu postępowania, w tym dotyczące właściwości sądu, przekazania sprawy innemu sądowi, występowania okoliczności określonych w art. 17 § 1, przekazania sprawy prokuratorowi w celu uzupełnienia śledztwa lub dochodzenia, a także wnioski o wyłączenie sędziego </a:t>
            </a:r>
            <a:r>
              <a:rPr lang="pl-PL" b="1" dirty="0"/>
              <a:t>powinny być złożone najpóźniej na tym posiedzeniu – </a:t>
            </a:r>
            <a:r>
              <a:rPr lang="pl-PL" b="1" i="1" dirty="0"/>
              <a:t>modyfikacja terminu z art. 41 </a:t>
            </a:r>
            <a:r>
              <a:rPr lang="pl-PL" b="1" dirty="0"/>
              <a:t>§ 2</a:t>
            </a:r>
            <a:r>
              <a:rPr lang="pl-PL" b="1" i="1" dirty="0"/>
              <a:t>k.p.k</a:t>
            </a:r>
            <a:r>
              <a:rPr lang="pl-PL" dirty="0"/>
              <a:t>.</a:t>
            </a:r>
          </a:p>
          <a:p>
            <a:pPr algn="just"/>
            <a:r>
              <a:rPr lang="pl-PL" dirty="0"/>
              <a:t>Wnioski, o których mowa w § 6, złożone po zakończeniu posiedzenia wstępnego </a:t>
            </a:r>
            <a:r>
              <a:rPr lang="pl-PL" b="1" dirty="0"/>
              <a:t>pozostawia się bez rozpoznania</a:t>
            </a:r>
            <a:r>
              <a:rPr lang="pl-PL" dirty="0"/>
              <a:t>, chyba że wnioskodawca wykaże, iż okoliczności uzasadniające złożenie wniosku powstały albo stały się mu znane później.</a:t>
            </a:r>
          </a:p>
          <a:p>
            <a:pPr algn="just"/>
            <a:r>
              <a:rPr lang="pl-PL" dirty="0"/>
              <a:t>Na posiedzeniu wstępnym rozpoznaje się wnioski, o których mowa w § 6, a w razie potrzeby </a:t>
            </a:r>
            <a:r>
              <a:rPr lang="pl-PL" b="1" dirty="0"/>
              <a:t>można rozpoznać wnioski dowodowe</a:t>
            </a:r>
            <a:r>
              <a:rPr lang="pl-PL" dirty="0"/>
              <a:t>. Przewodniczący, biorąc pod uwagę stanowiska, o których mowa w § 5, rozstrzyga w drodze zarządzenia co do objętych nimi okoliczności oraz innych okoliczności istotnych dla sprawnego i prawidłowego przeprowadzenia przewodu sądowego, </a:t>
            </a:r>
            <a:r>
              <a:rPr lang="pl-PL" b="1" dirty="0"/>
              <a:t>wyznacza terminy rozprawy, w liczbie co najmniej 5, o ile zakres przewidywanego postępowania dowodowego nie uzasadnia ich mniejszej liczby, a następnie ogłasza je stronom i innym osobom biorącym udział w posiedzeniu</a:t>
            </a:r>
            <a:r>
              <a:rPr lang="pl-PL" dirty="0"/>
              <a:t>. Ogłoszenie wyznaczonych terminów rozprawy ma skutek równoznaczny z wezwaniem do stawiennictwa na rozprawie lub zawiadomieniem o jej terminie.</a:t>
            </a:r>
          </a:p>
          <a:p>
            <a:pPr algn="just"/>
            <a:endParaRPr lang="pl-PL" u="sng" dirty="0"/>
          </a:p>
        </p:txBody>
      </p:sp>
    </p:spTree>
    <p:extLst>
      <p:ext uri="{BB962C8B-B14F-4D97-AF65-F5344CB8AC3E}">
        <p14:creationId xmlns:p14="http://schemas.microsoft.com/office/powerpoint/2010/main" val="3813616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a:bodyPr>
          <a:lstStyle/>
          <a:p>
            <a:endParaRPr lang="pl-PL" dirty="0"/>
          </a:p>
          <a:p>
            <a:pPr algn="just"/>
            <a:r>
              <a:rPr lang="pl-PL" dirty="0"/>
              <a:t>Jeżeli strona, obrońca lub pełnomocnik </a:t>
            </a:r>
            <a:r>
              <a:rPr lang="pl-PL" b="1" dirty="0"/>
              <a:t>nie brali udziału w posiedzeniu wstępnym, o wyznaczonych terminach rozprawy powiadamia się ich na piśmie</a:t>
            </a:r>
            <a:r>
              <a:rPr lang="pl-PL" dirty="0"/>
              <a:t>; powiadomienie ma skutek równoznaczny z wezwaniem do stawiennictwa na rozprawie lub zawiadomieniem o jej terminie. Przepisy art. 129 § 1 i 2 stosuje się odpowiednio.</a:t>
            </a:r>
          </a:p>
          <a:p>
            <a:pPr algn="just"/>
            <a:r>
              <a:rPr lang="pl-PL" b="1" dirty="0"/>
              <a:t>Wniosek o zmianę terminu rozprawy wyznaczonego na posiedzeniu wstępnym można pozostawić bez rozpoznania, chyba że w sposób oczywisty zasługuje na uwzględnienie</a:t>
            </a:r>
            <a:r>
              <a:rPr lang="pl-PL" dirty="0"/>
              <a:t>.</a:t>
            </a:r>
          </a:p>
          <a:p>
            <a:pPr algn="just"/>
            <a:r>
              <a:rPr lang="pl-PL" dirty="0"/>
              <a:t>Na wniosek strony lub z urzędu można wyznaczyć posiedzenie w przedmiocie planowania i organizacji rozprawy głównej również po rozpoczęciu przewodu sądowego, jeżeli przyczyni się to do usprawnienia dalszego biegu postępowania. Przepisy § 3-10 stosuje się odpowiednio.</a:t>
            </a:r>
          </a:p>
          <a:p>
            <a:pPr algn="just"/>
            <a:endParaRPr lang="pl-PL" u="sng" dirty="0"/>
          </a:p>
        </p:txBody>
      </p:sp>
    </p:spTree>
    <p:extLst>
      <p:ext uri="{BB962C8B-B14F-4D97-AF65-F5344CB8AC3E}">
        <p14:creationId xmlns:p14="http://schemas.microsoft.com/office/powerpoint/2010/main" val="3311161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4287262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p:txBody>
          <a:bodyPr/>
          <a:lstStyle/>
          <a:p>
            <a:pPr marL="0" indent="0" algn="just">
              <a:buNone/>
            </a:pPr>
            <a:endParaRPr lang="pl-PL" dirty="0"/>
          </a:p>
          <a:p>
            <a:pPr algn="just"/>
            <a:r>
              <a:rPr lang="pl-PL" dirty="0" err="1"/>
              <a:t>Iiczba</a:t>
            </a:r>
            <a:r>
              <a:rPr lang="pl-PL" dirty="0"/>
              <a:t> zajęć: 12 godzin (6 zajęć)</a:t>
            </a:r>
          </a:p>
          <a:p>
            <a:pPr algn="just"/>
            <a:r>
              <a:rPr lang="pl-PL" dirty="0"/>
              <a:t>Prowadzący: </a:t>
            </a:r>
            <a:r>
              <a:rPr lang="pl-PL" b="1" dirty="0"/>
              <a:t>mgr Karol Jarząbek</a:t>
            </a:r>
          </a:p>
          <a:p>
            <a:pPr algn="just"/>
            <a:r>
              <a:rPr lang="pl-PL" dirty="0"/>
              <a:t>Kontakt: karol.jarzabek@uwr.edu.pl</a:t>
            </a:r>
          </a:p>
          <a:p>
            <a:pPr algn="just"/>
            <a:r>
              <a:rPr lang="pl-PL" dirty="0"/>
              <a:t>Konsultacje: terminy na stronie wydziałowej</a:t>
            </a:r>
          </a:p>
          <a:p>
            <a:pPr algn="just"/>
            <a:r>
              <a:rPr lang="pl-PL" dirty="0"/>
              <a:t>W każdej sprawie zachęcam do kontaktu mailowego.</a:t>
            </a:r>
          </a:p>
          <a:p>
            <a:pPr algn="just"/>
            <a:endParaRPr lang="pl-PL" dirty="0"/>
          </a:p>
        </p:txBody>
      </p:sp>
    </p:spTree>
    <p:extLst>
      <p:ext uri="{BB962C8B-B14F-4D97-AF65-F5344CB8AC3E}">
        <p14:creationId xmlns:p14="http://schemas.microsoft.com/office/powerpoint/2010/main" val="2336189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val="1444741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a:t>
            </a:r>
            <a:r>
              <a:rPr lang="pl-PL" b="1" dirty="0"/>
              <a:t>po dwie osoby wskazane przez oskarżyciela publicznego, posiłkowego, oskarżyciela prywatnego i oskarżonego.</a:t>
            </a:r>
            <a:r>
              <a:rPr lang="pl-PL" dirty="0"/>
              <a:t> Jeżeli jest kilku oskarżycieli lub oskarżonych, każdy z nich może żądać pozostawienia na sali rozpraw po jednej osobie. </a:t>
            </a:r>
            <a:r>
              <a:rPr lang="pl-PL" dirty="0">
                <a:sym typeface="Wingdings" pitchFamily="2" charset="2"/>
              </a:rPr>
              <a:t> instytucja </a:t>
            </a:r>
            <a:r>
              <a:rPr lang="pl-PL" b="1" dirty="0">
                <a:sym typeface="Wingdings" pitchFamily="2" charset="2"/>
              </a:rPr>
              <a:t>osób godnych zaufania </a:t>
            </a:r>
            <a:endParaRPr lang="pl-PL" b="1"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37636166"/>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92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228540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85000" lnSpcReduction="1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3334246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2845999116"/>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498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84658319"/>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8"/>
            <a:ext cx="9814625" cy="1485810"/>
          </a:xfrm>
        </p:spPr>
        <p:txBody>
          <a:bodyPr/>
          <a:lstStyle/>
          <a:p>
            <a:pPr algn="ctr"/>
            <a:r>
              <a:rPr lang="pl-PL" dirty="0"/>
              <a:t>Materiały do nauki</a:t>
            </a:r>
          </a:p>
        </p:txBody>
      </p:sp>
      <p:sp>
        <p:nvSpPr>
          <p:cNvPr id="3" name="Symbol zastępczy zawartości 2"/>
          <p:cNvSpPr>
            <a:spLocks noGrp="1"/>
          </p:cNvSpPr>
          <p:nvPr>
            <p:ph idx="1"/>
          </p:nvPr>
        </p:nvSpPr>
        <p:spPr>
          <a:xfrm>
            <a:off x="494157" y="1812798"/>
            <a:ext cx="10844784" cy="5230368"/>
          </a:xfrm>
        </p:spPr>
        <p:txBody>
          <a:bodyPr>
            <a:normAutofit/>
          </a:bodyPr>
          <a:lstStyle/>
          <a:p>
            <a:pPr marL="457200" indent="-457200" algn="just">
              <a:buAutoNum type="arabicPeriod"/>
            </a:pPr>
            <a:r>
              <a:rPr lang="pl-PL" b="1" u="sng" dirty="0"/>
              <a:t>Akty prawne</a:t>
            </a:r>
            <a:r>
              <a:rPr lang="pl-PL" dirty="0"/>
              <a:t>: k.p.k., k.k.</a:t>
            </a:r>
          </a:p>
          <a:p>
            <a:pPr marL="457200" indent="-457200" algn="just">
              <a:buAutoNum type="arabicPeriod"/>
            </a:pPr>
            <a:r>
              <a:rPr lang="pl-PL" dirty="0"/>
              <a:t>Komentarze:</a:t>
            </a:r>
          </a:p>
          <a:p>
            <a:pPr marL="0" indent="0" algn="just">
              <a:buNone/>
            </a:pPr>
            <a:r>
              <a:rPr lang="pl-PL" dirty="0"/>
              <a:t>a) D. Świecki (red. naukowa), Kodeks postępowania karnego. Komentarz. Tom I </a:t>
            </a:r>
            <a:r>
              <a:rPr lang="pl-PL" dirty="0" err="1"/>
              <a:t>i</a:t>
            </a:r>
            <a:r>
              <a:rPr lang="pl-PL" dirty="0"/>
              <a:t> II, Wolters Kluwer 2021 (komentarz dostępny w bazie LEX)</a:t>
            </a:r>
          </a:p>
          <a:p>
            <a:pPr marL="0" indent="0" algn="just">
              <a:buNone/>
            </a:pPr>
            <a:r>
              <a:rPr lang="pl-PL" dirty="0"/>
              <a:t>b) J. Skorupka (red.), Kodeks postępowania karnego. Komentarz, C.H. Beck 2021 (komentarz dostępny w bazie Legalis)</a:t>
            </a:r>
          </a:p>
          <a:p>
            <a:pPr marL="457200" indent="-457200" algn="just">
              <a:buFont typeface="+mj-lt"/>
              <a:buAutoNum type="arabicPeriod" startAt="3"/>
            </a:pPr>
            <a:r>
              <a:rPr lang="pl-PL" dirty="0"/>
              <a:t>System Prawa Karnego Procesowego (wydanie wielotomowe, różni autorzy i redaktorzy).</a:t>
            </a:r>
          </a:p>
        </p:txBody>
      </p:sp>
    </p:spTree>
    <p:extLst>
      <p:ext uri="{BB962C8B-B14F-4D97-AF65-F5344CB8AC3E}">
        <p14:creationId xmlns:p14="http://schemas.microsoft.com/office/powerpoint/2010/main" val="2774286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latin typeface="Times New Roman"/>
                <a:cs typeface="Times New Roman"/>
              </a:rPr>
              <a:t>§ 1 zdanie trzecie stosuje się (art. 382 k.p.k.). </a:t>
            </a:r>
            <a:r>
              <a:rPr lang="pl-PL" b="1" i="1" dirty="0">
                <a:latin typeface="Times New Roman"/>
                <a:cs typeface="Times New Roman"/>
              </a:rPr>
              <a:t>Obowiązkowa obecność oskarżonego – art. 374 k.p.k.</a:t>
            </a:r>
            <a:endParaRPr lang="pl-PL" dirty="0">
              <a:latin typeface="Times New Roman"/>
              <a:cs typeface="Times New Roman"/>
            </a:endParaRPr>
          </a:p>
          <a:p>
            <a:pPr marL="457200" indent="-457200" algn="just">
              <a:buAutoNum type="arabicPeriod"/>
            </a:pPr>
            <a:r>
              <a:rPr lang="pl-PL" dirty="0">
                <a:latin typeface="Times New Roman"/>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latin typeface="Times New Roman"/>
                <a:cs typeface="Times New Roman"/>
              </a:rPr>
              <a:t>Pokrzywdzony ma prawo wziąć udział w rozprawie, jeżeli się stawi i pozostać na sali, choćby miał składać zeznania jako świadek. </a:t>
            </a:r>
            <a:r>
              <a:rPr lang="pl-PL" b="1" dirty="0">
                <a:latin typeface="Times New Roman"/>
                <a:cs typeface="Times New Roman"/>
              </a:rPr>
              <a:t>W tym wypadku sąd przesłuchuje go w pierwszej kolejności (art. 384 § 2 k.p.k.)</a:t>
            </a:r>
          </a:p>
          <a:p>
            <a:pPr marL="457200" indent="-457200" algn="just">
              <a:buAutoNum type="arabicPeriod"/>
            </a:pPr>
            <a:r>
              <a:rPr lang="pl-PL" dirty="0">
                <a:latin typeface="Times New Roman"/>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a:t>
            </a:r>
            <a:r>
              <a:rPr lang="pl-PL" b="1" dirty="0"/>
              <a:t>chyba że miało miejsce posiedzenie przygotowawcze</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p:txBody>
      </p:sp>
    </p:spTree>
    <p:extLst>
      <p:ext uri="{BB962C8B-B14F-4D97-AF65-F5344CB8AC3E}">
        <p14:creationId xmlns:p14="http://schemas.microsoft.com/office/powerpoint/2010/main" val="561563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9848" y="484632"/>
            <a:ext cx="10988800" cy="1363218"/>
          </a:xfrm>
        </p:spPr>
        <p:txBody>
          <a:bodyPr/>
          <a:lstStyle/>
          <a:p>
            <a:r>
              <a:rPr lang="pl-PL" dirty="0">
                <a:solidFill>
                  <a:schemeClr val="tx1"/>
                </a:solidFill>
              </a:rPr>
              <a:t>Wyjątki od zasady bezpośredniości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856023492"/>
              </p:ext>
            </p:extLst>
          </p:nvPr>
        </p:nvGraphicFramePr>
        <p:xfrm>
          <a:off x="-2514473" y="1600200"/>
          <a:ext cx="9582023"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ole tekstowe 6"/>
          <p:cNvSpPr txBox="1"/>
          <p:nvPr/>
        </p:nvSpPr>
        <p:spPr>
          <a:xfrm>
            <a:off x="6848475" y="2028825"/>
            <a:ext cx="4972050" cy="369332"/>
          </a:xfrm>
          <a:prstGeom prst="rect">
            <a:avLst/>
          </a:prstGeom>
          <a:noFill/>
        </p:spPr>
        <p:txBody>
          <a:bodyPr wrap="square" rtlCol="0">
            <a:spAutoFit/>
          </a:bodyPr>
          <a:lstStyle/>
          <a:p>
            <a:pPr lvl="0"/>
            <a:endParaRPr lang="pl-PL" dirty="0"/>
          </a:p>
        </p:txBody>
      </p:sp>
      <p:sp>
        <p:nvSpPr>
          <p:cNvPr id="8" name="pole tekstowe 7"/>
          <p:cNvSpPr txBox="1"/>
          <p:nvPr/>
        </p:nvSpPr>
        <p:spPr>
          <a:xfrm>
            <a:off x="6134100" y="2028825"/>
            <a:ext cx="5686426" cy="2585323"/>
          </a:xfrm>
          <a:prstGeom prst="rect">
            <a:avLst/>
          </a:prstGeom>
          <a:noFill/>
        </p:spPr>
        <p:txBody>
          <a:bodyPr wrap="square" rtlCol="0">
            <a:spAutoFit/>
          </a:bodyPr>
          <a:lstStyle/>
          <a:p>
            <a:pPr algn="just"/>
            <a:r>
              <a:rPr lang="pl-PL" dirty="0"/>
              <a:t>Nie zawsze możliwe jest spełnienie postulatów wynikających z zasady bezpośredniości. Niekiedy rygorystyczne jej przestrzeganie mogłoby doprowadzić do znacznej przewlekłości postępowania. Ponadto ustawodawca pierwszeństwo przyznaje ochronie interesów uczestników postępowania (np. bezpieczeństwo świadka </a:t>
            </a:r>
            <a:r>
              <a:rPr lang="pl-PL" i="1" dirty="0"/>
              <a:t>incognito</a:t>
            </a:r>
            <a:r>
              <a:rPr lang="pl-PL" dirty="0"/>
              <a:t>, ochrona małoletnich świadków i pokrzywdzonych). </a:t>
            </a:r>
          </a:p>
        </p:txBody>
      </p:sp>
    </p:spTree>
    <p:extLst>
      <p:ext uri="{BB962C8B-B14F-4D97-AF65-F5344CB8AC3E}">
        <p14:creationId xmlns:p14="http://schemas.microsoft.com/office/powerpoint/2010/main" val="748671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lstStyle/>
          <a:p>
            <a:r>
              <a:rPr lang="pl-PL" dirty="0"/>
              <a:t>1) Odczytanie protokołów wyjaśnień oskarżonego na podstawie art. 389 k.p.k.</a:t>
            </a:r>
          </a:p>
          <a:p>
            <a:r>
              <a:rPr lang="pl-PL" dirty="0"/>
              <a:t>2) Odczytanie protokołów zeznań świadka na podstawie art. 391 k.p.k.</a:t>
            </a:r>
          </a:p>
        </p:txBody>
      </p:sp>
    </p:spTree>
    <p:extLst>
      <p:ext uri="{BB962C8B-B14F-4D97-AF65-F5344CB8AC3E}">
        <p14:creationId xmlns:p14="http://schemas.microsoft.com/office/powerpoint/2010/main" val="970644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3333242"/>
          </a:xfrm>
          <a:ln>
            <a:solidFill>
              <a:schemeClr val="accent2"/>
            </a:solidFill>
          </a:ln>
        </p:spPr>
        <p:txBody>
          <a:bodyPr>
            <a:normAutofit fontScale="5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oskarżony może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356616" y="1403859"/>
            <a:ext cx="11363325" cy="576262"/>
          </a:xfrm>
        </p:spPr>
        <p:txBody>
          <a:bodyPr/>
          <a:lstStyle/>
          <a:p>
            <a:pPr algn="ctr"/>
            <a:r>
              <a:rPr lang="pl-PL" dirty="0"/>
              <a:t>Art. 387 – dobrowolne poddanie się karze </a:t>
            </a:r>
          </a:p>
        </p:txBody>
      </p:sp>
      <p:sp>
        <p:nvSpPr>
          <p:cNvPr id="6" name="Symbol zastępczy tekstu 5"/>
          <p:cNvSpPr>
            <a:spLocks noGrp="1"/>
          </p:cNvSpPr>
          <p:nvPr>
            <p:ph type="body" sz="quarter" idx="4294967295"/>
          </p:nvPr>
        </p:nvSpPr>
        <p:spPr>
          <a:xfrm>
            <a:off x="356616" y="4774406"/>
            <a:ext cx="11655425" cy="576263"/>
          </a:xfrm>
        </p:spPr>
        <p:txBody>
          <a:bodyPr/>
          <a:lstStyle/>
          <a:p>
            <a:pPr algn="ctr"/>
            <a:r>
              <a:rPr lang="pl-PL" dirty="0"/>
              <a:t>388 – skrócona rozprawa </a:t>
            </a:r>
          </a:p>
        </p:txBody>
      </p:sp>
      <p:sp>
        <p:nvSpPr>
          <p:cNvPr id="7" name="Symbol zastępczy zawartości 6"/>
          <p:cNvSpPr>
            <a:spLocks noGrp="1"/>
          </p:cNvSpPr>
          <p:nvPr>
            <p:ph sz="quarter" idx="4294967295"/>
          </p:nvPr>
        </p:nvSpPr>
        <p:spPr>
          <a:xfrm>
            <a:off x="136525" y="5269294"/>
            <a:ext cx="12055475" cy="1122362"/>
          </a:xfrm>
          <a:ln>
            <a:solidFill>
              <a:schemeClr val="accent2"/>
            </a:solidFill>
          </a:ln>
        </p:spPr>
        <p:txBody>
          <a:bodyPr>
            <a:normAutofit fontScale="62500" lnSpcReduction="20000"/>
          </a:body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620382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Harmonogram zajęć</a:t>
            </a:r>
          </a:p>
        </p:txBody>
      </p:sp>
      <p:sp>
        <p:nvSpPr>
          <p:cNvPr id="3" name="Symbol zastępczy zawartości 2"/>
          <p:cNvSpPr>
            <a:spLocks noGrp="1"/>
          </p:cNvSpPr>
          <p:nvPr>
            <p:ph idx="1"/>
          </p:nvPr>
        </p:nvSpPr>
        <p:spPr>
          <a:xfrm>
            <a:off x="0" y="1371599"/>
            <a:ext cx="12115800" cy="4562475"/>
          </a:xfrm>
        </p:spPr>
        <p:txBody>
          <a:bodyPr>
            <a:noAutofit/>
          </a:bodyPr>
          <a:lstStyle/>
          <a:p>
            <a:pPr marL="0" indent="0" algn="just">
              <a:buNone/>
            </a:pPr>
            <a:endParaRPr lang="pl-PL" sz="2800" dirty="0">
              <a:latin typeface="Times New Roman" pitchFamily="18" charset="0"/>
              <a:cs typeface="Times New Roman" pitchFamily="18" charset="0"/>
            </a:endParaRPr>
          </a:p>
          <a:p>
            <a:pPr marL="0" indent="0" algn="just">
              <a:buNone/>
            </a:pPr>
            <a:endParaRPr lang="pl-PL" sz="2800" dirty="0">
              <a:latin typeface="Times New Roman" pitchFamily="18" charset="0"/>
              <a:cs typeface="Times New Roman" pitchFamily="18" charset="0"/>
            </a:endParaRPr>
          </a:p>
          <a:p>
            <a:pPr marL="342900" lvl="0" indent="-342900" algn="just">
              <a:lnSpc>
                <a:spcPct val="115000"/>
              </a:lnSpc>
              <a:buFont typeface="+mj-lt"/>
              <a:buAutoNum type="arabicPeriod"/>
            </a:pPr>
            <a:r>
              <a:rPr lang="pl-PL" dirty="0">
                <a:effectLst/>
                <a:latin typeface="Cambria" panose="02040503050406030204" pitchFamily="18" charset="0"/>
                <a:ea typeface="Calibri" panose="020F0502020204030204" pitchFamily="34" charset="0"/>
                <a:cs typeface="Times New Roman" panose="02020603050405020304" pitchFamily="18" charset="0"/>
              </a:rPr>
              <a:t>Zajęcia organizacyjne – warunki zaliczenia ćwiczeń; przypomnienie podstawowych informacji o procesie karnym ze szczególnym uwzględnieniem przebiegu rozprawy głównej.</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pl-PL" dirty="0">
                <a:effectLst/>
                <a:latin typeface="Cambria" panose="02040503050406030204" pitchFamily="18" charset="0"/>
                <a:ea typeface="Calibri" panose="020F0502020204030204" pitchFamily="34" charset="0"/>
                <a:cs typeface="Times New Roman" panose="02020603050405020304" pitchFamily="18" charset="0"/>
              </a:rPr>
              <a:t>Omówienie akt postępowania lub kazusu, na podstawie którego przeprowadzona zostanie symulacja rozprawy głównej. Wniesienie aktu oskarżenia, kontrola formalna i merytoryczna aktu oskarżenia; sporządzanie w grupach projektu pisma procesowego – aktu oskarżenia; kontrola formalna aktu oskarżenia.</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pl-PL" dirty="0">
                <a:effectLst/>
                <a:latin typeface="Cambria" panose="02040503050406030204" pitchFamily="18" charset="0"/>
                <a:ea typeface="Calibri" panose="020F0502020204030204" pitchFamily="34" charset="0"/>
                <a:cs typeface="Times New Roman" panose="02020603050405020304" pitchFamily="18" charset="0"/>
              </a:rPr>
              <a:t>Posiedzenia przed rozprawą. </a:t>
            </a:r>
            <a:r>
              <a:rPr lang="pl-PL" b="1" dirty="0">
                <a:effectLst/>
                <a:latin typeface="Cambria" panose="02040503050406030204" pitchFamily="18" charset="0"/>
                <a:ea typeface="Calibri" panose="020F0502020204030204" pitchFamily="34" charset="0"/>
                <a:cs typeface="Times New Roman" panose="02020603050405020304" pitchFamily="18" charset="0"/>
              </a:rPr>
              <a:t>Symulacja pierwszej części rozprawy głównej. </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pl-PL" b="1" dirty="0">
                <a:effectLst/>
                <a:latin typeface="Cambria" panose="02040503050406030204" pitchFamily="18" charset="0"/>
                <a:ea typeface="Calibri" panose="020F0502020204030204" pitchFamily="34" charset="0"/>
                <a:cs typeface="Times New Roman" panose="02020603050405020304" pitchFamily="18" charset="0"/>
              </a:rPr>
              <a:t>Symulacja rozprawy głównej</a:t>
            </a:r>
            <a:r>
              <a:rPr lang="pl-PL" dirty="0">
                <a:effectLst/>
                <a:latin typeface="Cambria" panose="02040503050406030204" pitchFamily="18" charset="0"/>
                <a:ea typeface="Calibri" panose="020F0502020204030204" pitchFamily="34" charset="0"/>
                <a:cs typeface="Times New Roman" panose="02020603050405020304" pitchFamily="18" charset="0"/>
              </a:rPr>
              <a:t>. Omówienie symulacji i wystawienie ocen.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6481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p:txBody>
          <a:bodyPr>
            <a:normAutofit fontScale="90000"/>
          </a:bodyPr>
          <a:lstStyle/>
          <a:p>
            <a:r>
              <a:rPr lang="pl-PL" dirty="0"/>
              <a:t>ZAMKNIĘCIE PRZEWODU SĄDOWEGO – NOWELIZACJA ART. 405</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p:txBody>
          <a:bodyPr>
            <a:normAutofit fontScale="92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sp>
        <p:nvSpPr>
          <p:cNvPr id="3" name="Symbol zastępczy zawartości 2"/>
          <p:cNvSpPr>
            <a:spLocks noGrp="1"/>
          </p:cNvSpPr>
          <p:nvPr>
            <p:ph idx="1"/>
          </p:nvPr>
        </p:nvSpPr>
        <p:spPr/>
        <p:txBody>
          <a:bodyPr>
            <a:normAutofit fontScale="70000" lnSpcReduction="20000"/>
          </a:bodyPr>
          <a:lstStyle/>
          <a:p>
            <a:r>
              <a:rPr lang="pl-PL" dirty="0"/>
              <a:t>Aż do ogłoszenia wyroku sąd może wznowić przewód sądowy w celu przeprowadzenia dodatkowego dowodu albo w przypadku konieczności poinformowania stron o możliwości zakwalifikowania czynu oskarżonego z innego przepisu (art. 399) </a:t>
            </a:r>
          </a:p>
          <a:p>
            <a:r>
              <a:rPr lang="pl-PL" dirty="0"/>
              <a:t>Można też wrócić do etapu głosów stron i udzielić im dodatkowego głosu </a:t>
            </a:r>
            <a:r>
              <a:rPr lang="pl-PL" dirty="0">
                <a:sym typeface="Wingdings" panose="05000000000000000000" pitchFamily="2" charset="2"/>
              </a:rPr>
              <a:t> nie trzeba wznawiać przewodu sądowego. </a:t>
            </a:r>
          </a:p>
          <a:p>
            <a:r>
              <a:rPr lang="pl-PL" dirty="0">
                <a:sym typeface="Wingdings" panose="05000000000000000000" pitchFamily="2" charset="2"/>
              </a:rPr>
              <a:t>Jest to ostatni etap, na którym można wznowić przewód sądowy. Po ogłoszeniu wyroku jest on już nieodwołalny. </a:t>
            </a:r>
          </a:p>
          <a:p>
            <a:endParaRPr lang="pl-PL" dirty="0">
              <a:sym typeface="Wingdings" panose="05000000000000000000" pitchFamily="2" charset="2"/>
            </a:endParaRPr>
          </a:p>
          <a:p>
            <a:r>
              <a:rPr lang="pl-PL" dirty="0">
                <a:sym typeface="Wingdings" panose="05000000000000000000" pitchFamily="2" charset="2"/>
              </a:rPr>
              <a:t>Art. 410 – podstawę wyroku może stanowić całokształt okoliczności ujawnionych w toku rozprawy głównej. </a:t>
            </a:r>
          </a:p>
          <a:p>
            <a:r>
              <a:rPr lang="pl-PL" dirty="0">
                <a:sym typeface="Wingdings" panose="05000000000000000000" pitchFamily="2" charset="2"/>
              </a:rPr>
              <a:t>Oceniając materiał dowodowy, sąd może wziąć pod uwagę tylko te dowody, które przeprowadzono na rozprawie:</a:t>
            </a:r>
          </a:p>
          <a:p>
            <a:pPr lvl="1"/>
            <a:r>
              <a:rPr lang="pl-PL" dirty="0">
                <a:sym typeface="Wingdings" panose="05000000000000000000" pitchFamily="2" charset="2"/>
              </a:rPr>
              <a:t>Wyjaśnienia i zeznania złożone przed sądem lub odczytane protokoły </a:t>
            </a:r>
          </a:p>
          <a:p>
            <a:pPr lvl="1"/>
            <a:r>
              <a:rPr lang="pl-PL" dirty="0">
                <a:sym typeface="Wingdings" panose="05000000000000000000" pitchFamily="2" charset="2"/>
              </a:rPr>
              <a:t>Opinie biegłych</a:t>
            </a:r>
          </a:p>
          <a:p>
            <a:pPr lvl="1"/>
            <a:r>
              <a:rPr lang="pl-PL" dirty="0">
                <a:sym typeface="Wingdings" panose="05000000000000000000" pitchFamily="2" charset="2"/>
              </a:rPr>
              <a:t>Przeprowadzone oględziny rzeczy lub odczytane protokoły z takich oględzin </a:t>
            </a:r>
          </a:p>
          <a:p>
            <a:pPr lvl="1"/>
            <a:r>
              <a:rPr lang="pl-PL" dirty="0">
                <a:sym typeface="Wingdings" panose="05000000000000000000" pitchFamily="2" charset="2"/>
              </a:rPr>
              <a:t>Odczytane – lub uznane za ujawnione bez odczytywania – inne dokumenty (art. 394)</a:t>
            </a:r>
          </a:p>
          <a:p>
            <a:r>
              <a:rPr lang="pl-PL" b="1" dirty="0">
                <a:sym typeface="Wingdings" panose="05000000000000000000" pitchFamily="2" charset="2"/>
              </a:rPr>
              <a:t>Dowody nieujawnione na rozprawie nie mogą być podstawą wyroku choćby znajdowały się w aktach sprawy (ALE! Obecnie mechanizm z art. 405 k.p.k.)</a:t>
            </a:r>
            <a:endParaRPr lang="pl-PL" b="1" dirty="0"/>
          </a:p>
        </p:txBody>
      </p:sp>
    </p:spTree>
    <p:extLst>
      <p:ext uri="{BB962C8B-B14F-4D97-AF65-F5344CB8AC3E}">
        <p14:creationId xmlns:p14="http://schemas.microsoft.com/office/powerpoint/2010/main" val="1217602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fontScale="70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fontScale="85000" lnSpcReduction="10000"/>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r>
              <a:rPr lang="pl-PL" dirty="0">
                <a:sym typeface="Wingdings" panose="05000000000000000000" pitchFamily="2" charset="2"/>
              </a:rPr>
              <a:t>Umarzając postępowanie sąd stosuje odpowiednio art. 322 </a:t>
            </a:r>
            <a:r>
              <a:rPr lang="pl-PL" dirty="0"/>
              <a:t>§ 2 i 3, 323 § 1 i 2 oraz art. 340 § 2 i 3. </a:t>
            </a:r>
          </a:p>
          <a:p>
            <a:pPr algn="just"/>
            <a:r>
              <a:rPr lang="pl-PL" dirty="0"/>
              <a:t>Art. 415. </a:t>
            </a:r>
          </a:p>
          <a:p>
            <a:pPr lvl="1" algn="just"/>
            <a:r>
              <a:rPr lang="pl-PL" dirty="0"/>
              <a:t>§ 1. W razie </a:t>
            </a:r>
            <a:r>
              <a:rPr lang="pl-PL" b="1" dirty="0"/>
              <a:t>skazania</a:t>
            </a:r>
            <a:r>
              <a:rPr lang="pl-PL" dirty="0"/>
              <a:t> oskarżonego lub </a:t>
            </a:r>
            <a:r>
              <a:rPr lang="pl-PL" b="1" dirty="0"/>
              <a:t>warunkowego umorzenia </a:t>
            </a:r>
            <a:r>
              <a:rPr lang="pl-PL" dirty="0"/>
              <a:t>postępowania w wypadkach wskazanych w ustawie sąd orzeka </a:t>
            </a:r>
            <a:r>
              <a:rPr lang="pl-PL" b="1" dirty="0"/>
              <a:t>nawiązkę na rzecz pokrzywdzonego, obowiązek naprawienia, w całości lub w części, szkody lub zadośćuczynienia za doznaną krzywdę</a:t>
            </a:r>
            <a:r>
              <a:rPr lang="pl-PL" dirty="0"/>
              <a:t>. Nawiązki na rzecz pokrzywdzonego, obowiązku naprawienia szkody lub zadośćuczynienia za doznaną krzywdę </a:t>
            </a:r>
            <a:r>
              <a:rPr lang="pl-PL" u="sng" dirty="0"/>
              <a:t>nie orzeka się, jeżeli roszczenie wynikające z popełnienia przestępstwa jest przedmiotem innego postępowania albo o roszczeniu tym prawomocnie orzeczono.</a:t>
            </a:r>
          </a:p>
          <a:p>
            <a:pPr lvl="1" algn="just"/>
            <a:r>
              <a:rPr lang="pl-PL" dirty="0"/>
              <a:t>§ 2. Jeżeli orzeczony obowiązek naprawienia szkody lub zadośćuczynienia za doznaną krzywdę albo nawiązka orzeczona na rzecz pokrzywdzonego nie pokrywają całej szkody lub nie stanowią pełnego zadośćuczynienia za doznaną krzywdę, pokrzywdzony może dochodzić dodatkowych roszczeń w postępowaniu cywilnym.</a:t>
            </a: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85000" lnSpcReduction="2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 Zgłoszenie zdania odrębnego podaje się do wiadomości, a jeżeli członek składu orzekającego, który zgłosił zdanie odrębne, wyraził na to zgodę, także jego nazwisko. </a:t>
            </a:r>
          </a:p>
          <a:p>
            <a:pPr lvl="1" algn="just"/>
            <a:r>
              <a:rPr lang="pl-PL" dirty="0"/>
              <a:t>§ 3. Po ogłoszeniu przewodniczący lub jeden z członków składu orzekającego podaje ustnie najważniejsze powody wyroku.</a:t>
            </a:r>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p:txBody>
      </p:sp>
    </p:spTree>
    <p:extLst>
      <p:ext uri="{BB962C8B-B14F-4D97-AF65-F5344CB8AC3E}">
        <p14:creationId xmlns:p14="http://schemas.microsoft.com/office/powerpoint/2010/main" val="337157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0" y="1889824"/>
            <a:ext cx="12067504" cy="5205919"/>
          </a:xfrm>
        </p:spPr>
        <p:txBody>
          <a:bodyPr>
            <a:normAutofit/>
          </a:bodyPr>
          <a:lstStyle/>
          <a:p>
            <a:pPr algn="just"/>
            <a:r>
              <a:rPr lang="pl-PL" sz="3600" dirty="0"/>
              <a:t>Obecność na zajęciach.</a:t>
            </a:r>
          </a:p>
          <a:p>
            <a:pPr algn="just"/>
            <a:r>
              <a:rPr lang="pl-PL" sz="3600" dirty="0"/>
              <a:t>Aktywność</a:t>
            </a:r>
          </a:p>
          <a:p>
            <a:pPr algn="just"/>
            <a:r>
              <a:rPr lang="pl-PL" sz="3600" dirty="0"/>
              <a:t>Sporządzanie pism procesowych</a:t>
            </a:r>
          </a:p>
          <a:p>
            <a:pPr algn="just"/>
            <a:r>
              <a:rPr lang="pl-PL" sz="3600" dirty="0"/>
              <a:t>Udział w symulacji</a:t>
            </a:r>
          </a:p>
          <a:p>
            <a:pPr algn="just"/>
            <a:r>
              <a:rPr lang="pl-PL" sz="3600" dirty="0"/>
              <a:t>Ocena końcowa:</a:t>
            </a:r>
          </a:p>
          <a:p>
            <a:pPr marL="0" lvl="0" indent="0" algn="just">
              <a:lnSpc>
                <a:spcPct val="115000"/>
              </a:lnSpc>
              <a:spcAft>
                <a:spcPts val="800"/>
              </a:spcAft>
              <a:buNone/>
            </a:pPr>
            <a:r>
              <a:rPr lang="pl-PL" dirty="0">
                <a:effectLst/>
                <a:latin typeface="Cambria" panose="02040503050406030204" pitchFamily="18" charset="0"/>
                <a:ea typeface="Calibri" panose="020F0502020204030204" pitchFamily="34" charset="0"/>
                <a:cs typeface="Times New Roman" panose="02020603050405020304" pitchFamily="18" charset="0"/>
              </a:rPr>
              <a:t>Na ocenę końcową składa się ocena za udział w symulacji rozprawy (50%), ocena za aktywność na poszczególnych zajęciach (20%), oceny za sporządzenie projektu pisma procesowego w grupach (30%).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buNone/>
            </a:pPr>
            <a:r>
              <a:rPr lang="pl-PL" sz="2600" dirty="0"/>
              <a:t>		</a:t>
            </a:r>
          </a:p>
          <a:p>
            <a:pPr marL="457200" lvl="1" indent="0" algn="just">
              <a:buNone/>
            </a:pPr>
            <a:r>
              <a:rPr lang="pl-PL" dirty="0"/>
              <a:t>		</a:t>
            </a:r>
          </a:p>
          <a:p>
            <a:pPr algn="just"/>
            <a:endParaRPr lang="pl-PL" dirty="0"/>
          </a:p>
        </p:txBody>
      </p:sp>
    </p:spTree>
    <p:extLst>
      <p:ext uri="{BB962C8B-B14F-4D97-AF65-F5344CB8AC3E}">
        <p14:creationId xmlns:p14="http://schemas.microsoft.com/office/powerpoint/2010/main" val="42366599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E6E1E-8D76-48E0-BA41-CF8A9280D637}"/>
              </a:ext>
            </a:extLst>
          </p:cNvPr>
          <p:cNvSpPr>
            <a:spLocks noGrp="1"/>
          </p:cNvSpPr>
          <p:nvPr>
            <p:ph type="title"/>
          </p:nvPr>
        </p:nvSpPr>
        <p:spPr/>
        <p:txBody>
          <a:bodyPr/>
          <a:lstStyle/>
          <a:p>
            <a:r>
              <a:rPr lang="pl-PL" dirty="0"/>
              <a:t>Promulgacja wyroku – nowelizacja art. 418 k.p.k.</a:t>
            </a:r>
          </a:p>
        </p:txBody>
      </p:sp>
      <p:sp>
        <p:nvSpPr>
          <p:cNvPr id="3" name="Symbol zastępczy zawartości 2">
            <a:extLst>
              <a:ext uri="{FF2B5EF4-FFF2-40B4-BE49-F238E27FC236}">
                <a16:creationId xmlns:a16="http://schemas.microsoft.com/office/drawing/2014/main" id="{1A06CFEC-6214-490A-9639-98F38D817A8A}"/>
              </a:ext>
            </a:extLst>
          </p:cNvPr>
          <p:cNvSpPr>
            <a:spLocks noGrp="1"/>
          </p:cNvSpPr>
          <p:nvPr>
            <p:ph idx="1"/>
          </p:nvPr>
        </p:nvSpPr>
        <p:spPr/>
        <p:txBody>
          <a:bodyPr/>
          <a:lstStyle/>
          <a:p>
            <a:pPr algn="just"/>
            <a:r>
              <a:rPr lang="pl-PL" dirty="0"/>
              <a:t>§1b: 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sądu.</a:t>
            </a:r>
          </a:p>
          <a:p>
            <a:endParaRPr lang="pl-PL" dirty="0"/>
          </a:p>
        </p:txBody>
      </p:sp>
    </p:spTree>
    <p:extLst>
      <p:ext uri="{BB962C8B-B14F-4D97-AF65-F5344CB8AC3E}">
        <p14:creationId xmlns:p14="http://schemas.microsoft.com/office/powerpoint/2010/main" val="40929827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41799066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a:t>
            </a:r>
            <a:r>
              <a:rPr lang="pl-PL" b="1" dirty="0"/>
              <a:t>w ciągu 14 dni </a:t>
            </a:r>
            <a:r>
              <a:rPr lang="pl-PL" dirty="0"/>
              <a:t>od daty złożenia wniosku o sporządzenie uzasadnienia, a w wypadku sporządzenia uzasadnienia z  94 urzędu - od daty ogłoszenia wyroku; ku w części odnoszącej się do niektórych czynów, których popełnienie oskarżyciel </a:t>
            </a:r>
            <a:r>
              <a:rPr lang="pl-PL" dirty="0" err="1"/>
              <a:t>zarzuc</a:t>
            </a:r>
            <a:r>
              <a:rPr lang="pl-PL" dirty="0"/>
              <a:t> </a:t>
            </a:r>
            <a:r>
              <a:rPr lang="pl-PL" b="1" dirty="0"/>
              <a:t>w sprawie zawiłej, w razie niemożności sporządzenia uzasadnienia w terminie, prezes sądu może przedłużyć ten termin na czas oznaczony. </a:t>
            </a:r>
          </a:p>
          <a:p>
            <a:pPr lvl="1" algn="just"/>
            <a:r>
              <a:rPr lang="pl-PL" dirty="0"/>
              <a:t>§ 1a. W wypadku złożenia wniosku o uzasadnienie wyroił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E2DAC6-04EB-4DEE-B118-FD99182B3BBF}"/>
              </a:ext>
            </a:extLst>
          </p:cNvPr>
          <p:cNvSpPr>
            <a:spLocks noGrp="1"/>
          </p:cNvSpPr>
          <p:nvPr>
            <p:ph type="title"/>
          </p:nvPr>
        </p:nvSpPr>
        <p:spPr>
          <a:xfrm>
            <a:off x="993648" y="151257"/>
            <a:ext cx="10058400" cy="1609344"/>
          </a:xfrm>
        </p:spPr>
        <p:txBody>
          <a:bodyPr>
            <a:normAutofit/>
          </a:bodyPr>
          <a:lstStyle/>
          <a:p>
            <a:pPr algn="ctr"/>
            <a:r>
              <a:rPr lang="pl-PL" sz="3600" dirty="0"/>
              <a:t>NOWE PRZEPISY – zwróć uwagę!</a:t>
            </a:r>
            <a:br>
              <a:rPr lang="pl-PL" sz="3600" dirty="0"/>
            </a:br>
            <a:r>
              <a:rPr lang="pl-PL" sz="3000" dirty="0"/>
              <a:t>(weszły w życie 5.10.2019r.)</a:t>
            </a:r>
          </a:p>
        </p:txBody>
      </p:sp>
      <p:sp>
        <p:nvSpPr>
          <p:cNvPr id="3" name="Symbol zastępczy zawartości 2">
            <a:extLst>
              <a:ext uri="{FF2B5EF4-FFF2-40B4-BE49-F238E27FC236}">
                <a16:creationId xmlns:a16="http://schemas.microsoft.com/office/drawing/2014/main" id="{D97C1101-551E-403A-A6A4-1BBBDAD6324C}"/>
              </a:ext>
            </a:extLst>
          </p:cNvPr>
          <p:cNvSpPr>
            <a:spLocks noGrp="1"/>
          </p:cNvSpPr>
          <p:nvPr>
            <p:ph idx="1"/>
          </p:nvPr>
        </p:nvSpPr>
        <p:spPr>
          <a:xfrm>
            <a:off x="409575" y="1638299"/>
            <a:ext cx="10915650" cy="4962525"/>
          </a:xfrm>
        </p:spPr>
        <p:txBody>
          <a:bodyPr>
            <a:normAutofit fontScale="92500" lnSpcReduction="20000"/>
          </a:bodyPr>
          <a:lstStyle/>
          <a:p>
            <a:pPr algn="just"/>
            <a:r>
              <a:rPr lang="pl-PL" dirty="0"/>
              <a:t>Art. 338b k.p.k. – żądanie wyznaczenia obrońcy z urzędu.</a:t>
            </a:r>
          </a:p>
          <a:p>
            <a:pPr algn="just"/>
            <a:r>
              <a:rPr lang="pl-PL" dirty="0"/>
              <a:t>Art. 340 k.p.k. – kwestia przepadku i dowodów rzeczowych w przypadku umorzenia postępowania (§ 2 i § 2a).</a:t>
            </a:r>
          </a:p>
          <a:p>
            <a:pPr algn="just"/>
            <a:r>
              <a:rPr lang="pl-PL" dirty="0"/>
              <a:t>Art. 343b k.p.k. – postanowienie o nieuwzględnieniu wniosków z art. 335, 336 § 1 i 338a k.p.k.</a:t>
            </a:r>
          </a:p>
          <a:p>
            <a:pPr algn="just"/>
            <a:r>
              <a:rPr lang="pl-PL" dirty="0"/>
              <a:t>Art. 350a k.p.k. – zaniechanie wezwania na rozprawę świadków.</a:t>
            </a:r>
          </a:p>
          <a:p>
            <a:pPr algn="just"/>
            <a:r>
              <a:rPr lang="pl-PL" dirty="0"/>
              <a:t>Art. 368 k.p.k. – kwestia wniosków dowodowych (dodano § 2).</a:t>
            </a:r>
          </a:p>
          <a:p>
            <a:pPr algn="just"/>
            <a:r>
              <a:rPr lang="pl-PL" dirty="0"/>
              <a:t>Art. 378a k.p.k. – postępowanie dowodowe bez udziału oskarżonego lub obrońcy.</a:t>
            </a:r>
          </a:p>
          <a:p>
            <a:pPr algn="just"/>
            <a:r>
              <a:rPr lang="pl-PL" dirty="0"/>
              <a:t>Art. 391 § 1 k.p.k. – odczytanie protokołów zeznań świadków (zmiana brzmienia).</a:t>
            </a:r>
          </a:p>
          <a:p>
            <a:pPr algn="just"/>
            <a:r>
              <a:rPr lang="pl-PL" dirty="0"/>
              <a:t>Art. 394 k.p.k. – ujawnienie dokumentów bez odczytywania (zmiana brzmienia przepisów).</a:t>
            </a:r>
          </a:p>
          <a:p>
            <a:pPr algn="just"/>
            <a:r>
              <a:rPr lang="pl-PL" dirty="0"/>
              <a:t>Art. 405 k.p.k. – spora zmiana dotycząca </a:t>
            </a:r>
            <a:r>
              <a:rPr lang="pl-PL" b="1" u="sng" dirty="0"/>
              <a:t>zamknięcia przewodu sądowego.</a:t>
            </a:r>
          </a:p>
          <a:p>
            <a:pPr algn="just"/>
            <a:r>
              <a:rPr lang="pl-PL" dirty="0"/>
              <a:t>Art. 418 k.p.k. – ogłoszenie wyroku (dodano § 1b i § 3).</a:t>
            </a:r>
          </a:p>
          <a:p>
            <a:pPr algn="just"/>
            <a:r>
              <a:rPr lang="pl-PL" dirty="0"/>
              <a:t>Dodano też </a:t>
            </a:r>
            <a:r>
              <a:rPr lang="pl-PL" b="1" dirty="0"/>
              <a:t>art. 99a k.p.k. – sporządzenie uzasadnienia wyroku na urzędowym formularzu!</a:t>
            </a:r>
            <a:endParaRPr lang="pl-PL" dirty="0"/>
          </a:p>
          <a:p>
            <a:pPr marL="0" indent="0" algn="just">
              <a:buNone/>
            </a:pPr>
            <a:endParaRPr lang="pl-PL" dirty="0"/>
          </a:p>
          <a:p>
            <a:pPr algn="just"/>
            <a:endParaRPr lang="pl-PL" dirty="0"/>
          </a:p>
        </p:txBody>
      </p:sp>
    </p:spTree>
    <p:extLst>
      <p:ext uri="{BB962C8B-B14F-4D97-AF65-F5344CB8AC3E}">
        <p14:creationId xmlns:p14="http://schemas.microsoft.com/office/powerpoint/2010/main" val="253441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A3C9AC-F33B-4C47-B582-0C6B9CB4456C}"/>
              </a:ext>
            </a:extLst>
          </p:cNvPr>
          <p:cNvSpPr>
            <a:spLocks noGrp="1"/>
          </p:cNvSpPr>
          <p:nvPr>
            <p:ph type="title"/>
          </p:nvPr>
        </p:nvSpPr>
        <p:spPr/>
        <p:txBody>
          <a:bodyPr/>
          <a:lstStyle/>
          <a:p>
            <a:pPr algn="ctr"/>
            <a:r>
              <a:rPr lang="pl-PL" dirty="0"/>
              <a:t>Obecności</a:t>
            </a:r>
          </a:p>
        </p:txBody>
      </p:sp>
      <p:sp>
        <p:nvSpPr>
          <p:cNvPr id="3" name="Symbol zastępczy zawartości 2">
            <a:extLst>
              <a:ext uri="{FF2B5EF4-FFF2-40B4-BE49-F238E27FC236}">
                <a16:creationId xmlns:a16="http://schemas.microsoft.com/office/drawing/2014/main" id="{0A1275AA-98B9-4845-8C95-F574C90F6B5A}"/>
              </a:ext>
            </a:extLst>
          </p:cNvPr>
          <p:cNvSpPr>
            <a:spLocks noGrp="1"/>
          </p:cNvSpPr>
          <p:nvPr>
            <p:ph idx="1"/>
          </p:nvPr>
        </p:nvSpPr>
        <p:spPr/>
        <p:txBody>
          <a:bodyPr>
            <a:normAutofit/>
          </a:bodyPr>
          <a:lstStyle/>
          <a:p>
            <a:pPr algn="just"/>
            <a:r>
              <a:rPr lang="pl-PL" sz="2400" dirty="0">
                <a:effectLst/>
                <a:latin typeface="Cambria" panose="02040503050406030204" pitchFamily="18" charset="0"/>
                <a:ea typeface="Calibri" panose="020F0502020204030204" pitchFamily="34" charset="0"/>
                <a:cs typeface="Times New Roman" panose="02020603050405020304" pitchFamily="18" charset="0"/>
              </a:rPr>
              <a:t>Dopuszczalna jest jedna nieusprawiedliwiona nieobecność (</a:t>
            </a:r>
            <a:r>
              <a:rPr lang="pl-PL" sz="2400" b="1" u="sng" dirty="0">
                <a:effectLst/>
                <a:latin typeface="Cambria" panose="02040503050406030204" pitchFamily="18" charset="0"/>
                <a:ea typeface="Calibri" panose="020F0502020204030204" pitchFamily="34" charset="0"/>
                <a:cs typeface="Times New Roman" panose="02020603050405020304" pitchFamily="18" charset="0"/>
              </a:rPr>
              <a:t>nie dotyczy to zajęć, na których odbędzie się symulacja rozprawy sądowej</a:t>
            </a:r>
            <a:r>
              <a:rPr lang="pl-PL" sz="2400" dirty="0">
                <a:effectLst/>
                <a:latin typeface="Cambria" panose="02040503050406030204" pitchFamily="18" charset="0"/>
                <a:ea typeface="Calibri" panose="020F0502020204030204" pitchFamily="34" charset="0"/>
                <a:cs typeface="Times New Roman" panose="02020603050405020304" pitchFamily="18" charset="0"/>
              </a:rPr>
              <a:t>).  Każda kolejna nieobecność obniża ocenę o 0,5 stopnia, chyba że zostanie odrobiona na konsultacjach w formie wskazanej przez prowadzącego</a:t>
            </a:r>
            <a:endParaRPr lang="pl-PL" sz="2800" dirty="0"/>
          </a:p>
        </p:txBody>
      </p:sp>
    </p:spTree>
    <p:extLst>
      <p:ext uri="{BB962C8B-B14F-4D97-AF65-F5344CB8AC3E}">
        <p14:creationId xmlns:p14="http://schemas.microsoft.com/office/powerpoint/2010/main" val="97568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2376</TotalTime>
  <Words>7760</Words>
  <Application>Microsoft Office PowerPoint</Application>
  <PresentationFormat>Panoramiczny</PresentationFormat>
  <Paragraphs>476</Paragraphs>
  <Slides>54</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54</vt:i4>
      </vt:variant>
    </vt:vector>
  </HeadingPairs>
  <TitlesOfParts>
    <vt:vector size="62" baseType="lpstr">
      <vt:lpstr>Arial</vt:lpstr>
      <vt:lpstr>Bookman Old Style</vt:lpstr>
      <vt:lpstr>Calibri</vt:lpstr>
      <vt:lpstr>Cambria</vt:lpstr>
      <vt:lpstr>Century Gothic</vt:lpstr>
      <vt:lpstr>Times New Roman</vt:lpstr>
      <vt:lpstr>Wingdings</vt:lpstr>
      <vt:lpstr>Drewniana czcionka</vt:lpstr>
      <vt:lpstr>Symulacja rozpraw sądowych – moot court</vt:lpstr>
      <vt:lpstr>Zasady uczestniczenia w zajęciach. Zaliczanie przedmiotu</vt:lpstr>
      <vt:lpstr>Materiały do nauki</vt:lpstr>
      <vt:lpstr>Harmonogram zajęć</vt:lpstr>
      <vt:lpstr>Zasady uczestniczenia w zajęciach. Zaliczanie przedmiotu</vt:lpstr>
      <vt:lpstr>Obecności</vt:lpstr>
      <vt:lpstr>Ogólne informacje o postępowaniu jurysdykcyjnym </vt:lpstr>
      <vt:lpstr>Ogólne informacje o postępowaniu jurysdykcyjnym </vt:lpstr>
      <vt:lpstr>Postępowanie przed sądem I instancji można podzielić na 3 etapy:</vt:lpstr>
      <vt:lpstr>Ogólne informacje o postępowaniu jurysdykcyjnym </vt:lpstr>
      <vt:lpstr>Ogólne informacje o postępowaniu jurysdykcyjnym – strony i organy </vt:lpstr>
      <vt:lpstr>Skargi inicjujące postępowanie sądowe </vt:lpstr>
      <vt:lpstr>Przygotowanie do rozprawy głównej </vt:lpstr>
      <vt:lpstr>Posiedzenie przygotowawcze – art. 349 (nowelizacja z czerwca 2021 r.)</vt:lpstr>
      <vt:lpstr>Posiedzenie przygotowawcze cd. </vt:lpstr>
      <vt:lpstr>Posiedzenie przygotowawcze cd. </vt:lpstr>
      <vt:lpstr>Posiedzenie przygotowawcze cd. </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Postępowanie dowodowe podczas nieobecności oskarżonego lub obrońcy</vt:lpstr>
      <vt:lpstr>Postępowanie dowodowe podczas nieobecności oskarżonego lub obrońcy</vt:lpstr>
      <vt:lpstr>Prezentacja programu PowerPoint</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 </vt:lpstr>
      <vt:lpstr>Wyjątki od zasady bezpośredniości</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ZAMKNIĘCIE PRZEWODU SĄDOWEGO – NOWELIZACJA ART. 405</vt:lpstr>
      <vt:lpstr>Głosy stron</vt:lpstr>
      <vt:lpstr>Wyrokowanie </vt:lpstr>
      <vt:lpstr>Narada i głosowanie nad wyrokiem </vt:lpstr>
      <vt:lpstr>Narada i głosowanie nad wyrokiem </vt:lpstr>
      <vt:lpstr>Narada i głosowanie nad wyrokiem </vt:lpstr>
      <vt:lpstr>Sporządzenie wyroku na piśmie</vt:lpstr>
      <vt:lpstr>Rozstrzygnięcie sądu</vt:lpstr>
      <vt:lpstr>Promulgacja wyroku</vt:lpstr>
      <vt:lpstr>Promulgacja wyroku – nowelizacja art. 418 k.p.k.</vt:lpstr>
      <vt:lpstr>Czynności końcowe </vt:lpstr>
      <vt:lpstr>Uzasadnienie wyroku </vt:lpstr>
      <vt:lpstr>Co powinno zawierać uzasadnienie?</vt:lpstr>
      <vt:lpstr>NOWE PRZEPISY – zwróć uwagę! (weszły w życie 5.10.2019r.)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Karol Jarząbek</cp:lastModifiedBy>
  <cp:revision>72</cp:revision>
  <dcterms:created xsi:type="dcterms:W3CDTF">2017-04-25T08:20:04Z</dcterms:created>
  <dcterms:modified xsi:type="dcterms:W3CDTF">2021-10-31T18:46:30Z</dcterms:modified>
</cp:coreProperties>
</file>