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75" r:id="rId7"/>
    <p:sldId id="274" r:id="rId8"/>
    <p:sldId id="273" r:id="rId9"/>
    <p:sldId id="272" r:id="rId10"/>
    <p:sldId id="277" r:id="rId11"/>
    <p:sldId id="276" r:id="rId12"/>
    <p:sldId id="271" r:id="rId13"/>
    <p:sldId id="282" r:id="rId14"/>
    <p:sldId id="281" r:id="rId15"/>
    <p:sldId id="283" r:id="rId16"/>
    <p:sldId id="280" r:id="rId17"/>
    <p:sldId id="290" r:id="rId18"/>
    <p:sldId id="289" r:id="rId19"/>
    <p:sldId id="288" r:id="rId20"/>
    <p:sldId id="287" r:id="rId21"/>
    <p:sldId id="291" r:id="rId22"/>
    <p:sldId id="298" r:id="rId23"/>
    <p:sldId id="297" r:id="rId24"/>
    <p:sldId id="296" r:id="rId25"/>
    <p:sldId id="295" r:id="rId26"/>
    <p:sldId id="294" r:id="rId27"/>
    <p:sldId id="293" r:id="rId28"/>
    <p:sldId id="292" r:id="rId29"/>
    <p:sldId id="264" r:id="rId30"/>
    <p:sldId id="303" r:id="rId31"/>
    <p:sldId id="305" r:id="rId32"/>
    <p:sldId id="304" r:id="rId33"/>
    <p:sldId id="302" r:id="rId34"/>
    <p:sldId id="310" r:id="rId35"/>
    <p:sldId id="309" r:id="rId36"/>
    <p:sldId id="301" r:id="rId37"/>
    <p:sldId id="314" r:id="rId38"/>
    <p:sldId id="313" r:id="rId39"/>
    <p:sldId id="312" r:id="rId40"/>
    <p:sldId id="258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DAF6F-6972-4F9C-9867-B17BBDF6D013}" type="datetimeFigureOut">
              <a:rPr lang="pl-PL" smtClean="0"/>
              <a:t>2016-10-09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36E3F-78D9-4C31-8867-D74F7FBE99D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b="1" dirty="0" smtClean="0"/>
              <a:t>Szkolnictwo Wyższe 1 </a:t>
            </a:r>
            <a:endParaRPr lang="pl-PL" sz="6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Uprawnienia Uczelni Wyższych </a:t>
            </a:r>
          </a:p>
          <a:p>
            <a:pPr marL="514350" indent="-514350">
              <a:buAutoNum type="arabicParenR"/>
            </a:pPr>
            <a:r>
              <a:rPr lang="pl-PL" dirty="0" smtClean="0"/>
              <a:t>prowadzenia: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badań naukowych i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prac rozwojowych </a:t>
            </a:r>
          </a:p>
          <a:p>
            <a:pPr marL="514350" indent="-514350">
              <a:buNone/>
            </a:pPr>
            <a:r>
              <a:rPr lang="pl-PL" dirty="0" smtClean="0"/>
              <a:t>oraz określania ich kierunków;</a:t>
            </a:r>
          </a:p>
          <a:p>
            <a:pPr>
              <a:buNone/>
            </a:pPr>
            <a:r>
              <a:rPr lang="pl-PL" dirty="0" smtClean="0"/>
              <a:t>2) współpracy z innymi jednostkami akademickimi i naukowymi, w tym zagranicznymi, w realizacji badań naukowych i prac rozwojowych, na podstawie porozumień w celu pozyskiwania funduszy z realizacji badań, w </a:t>
            </a:r>
            <a:r>
              <a:rPr lang="pl-PL" b="1" dirty="0" smtClean="0"/>
              <a:t>tym z ich komercjalizacji oraz wspierania mobilności naukowców;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wspierania badań naukowych prowadzonych przez młodych naukowców, w szczególności przez przeprowadzanie konkursów </a:t>
            </a:r>
            <a:r>
              <a:rPr lang="pl-PL" dirty="0" smtClean="0"/>
              <a:t>finansowanych ze środków, o których mowa w ustawie z dnia 30 kwietnia 2010 r. o zasadach finansowania nauki </a:t>
            </a:r>
          </a:p>
          <a:p>
            <a:pPr>
              <a:buNone/>
            </a:pPr>
            <a:r>
              <a:rPr lang="pl-PL" dirty="0" smtClean="0"/>
              <a:t>(art. 6 ust. 1 pkt. 1-3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Uprawnienia Uczelni Wyższych 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prowadzenia kształcenia </a:t>
            </a:r>
            <a:r>
              <a:rPr lang="pl-PL" dirty="0" smtClean="0"/>
              <a:t>na studiach pierwszego stopnia, studiach drugiego stopnia, jednolitych studiach magisterskich i studiach doktoranckich zgodnie z przysługującymi jej uprawnieniami, w tym: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a) </a:t>
            </a:r>
            <a:r>
              <a:rPr lang="pl-PL" b="1" dirty="0" smtClean="0"/>
              <a:t>ustalania warunków przyjęcia na studia</a:t>
            </a:r>
            <a:r>
              <a:rPr lang="pl-PL" dirty="0" smtClean="0"/>
              <a:t>, w tym liczby miejsc na kierunkach i formach studiów, z wyjątkiem studiów na kierunkach lekarskim i lekarsko-dentystycznym, w zakresie w jakim mają do nich zastosowanie przepisy wydane na podstawie art. 8 ust. 9,</a:t>
            </a:r>
          </a:p>
          <a:p>
            <a:pPr>
              <a:buNone/>
            </a:pPr>
            <a:r>
              <a:rPr lang="pl-PL" dirty="0" smtClean="0"/>
              <a:t>   b) </a:t>
            </a:r>
            <a:r>
              <a:rPr lang="pl-PL" b="1" dirty="0" smtClean="0"/>
              <a:t>ustalania programów kształcenia uwzględniających efekty kształcenia zgodnie z Krajowymi Ramami Kwalifikacji </a:t>
            </a:r>
            <a:r>
              <a:rPr lang="pl-PL" dirty="0" smtClean="0"/>
              <a:t>dla </a:t>
            </a:r>
            <a:r>
              <a:rPr lang="pl-PL" i="1" dirty="0" smtClean="0"/>
              <a:t>Szkolnictwa Wyższego</a:t>
            </a:r>
            <a:r>
              <a:rPr lang="pl-PL" dirty="0" smtClean="0"/>
              <a:t>, zwanymi dalej "Krajowymi Ramami Kwalifikacji";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prowadzenia studiów podyplomowych, kursów dokształcających i szkoleń; </a:t>
            </a:r>
          </a:p>
          <a:p>
            <a:pPr>
              <a:buNone/>
            </a:pPr>
            <a:r>
              <a:rPr lang="pl-PL" dirty="0" smtClean="0"/>
              <a:t>(art. 6 ust. 1 pkt. 4-5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Uprawnienia Uczelni Wyższych </a:t>
            </a:r>
          </a:p>
          <a:p>
            <a:pPr>
              <a:buNone/>
            </a:pPr>
            <a:r>
              <a:rPr lang="pl-PL" dirty="0" smtClean="0"/>
              <a:t>6) </a:t>
            </a:r>
            <a:r>
              <a:rPr lang="pl-PL" b="1" dirty="0" smtClean="0"/>
              <a:t>wydawania dyplomów</a:t>
            </a:r>
            <a:r>
              <a:rPr lang="pl-PL" dirty="0" smtClean="0"/>
              <a:t> ukończenia studiów potwierdzających uzyskanie tytułu zawodowego, świadectw ukończenia studiów podyplomowych, kursów dokształcających i szkoleń;</a:t>
            </a:r>
          </a:p>
          <a:p>
            <a:pPr>
              <a:buNone/>
            </a:pPr>
            <a:r>
              <a:rPr lang="pl-PL" dirty="0" smtClean="0"/>
              <a:t>7) </a:t>
            </a:r>
            <a:r>
              <a:rPr lang="pl-PL" b="1" dirty="0" smtClean="0"/>
              <a:t>potwierdzania efektów uczenia się na zasadach określonych w ustawie. </a:t>
            </a:r>
          </a:p>
          <a:p>
            <a:pPr>
              <a:buNone/>
            </a:pPr>
            <a:r>
              <a:rPr lang="pl-PL" dirty="0" smtClean="0"/>
              <a:t>(art. 6 ust. 1 pkt. 6-7 USW)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Działalność gospodarcza Uczelni Wyższej: </a:t>
            </a:r>
          </a:p>
          <a:p>
            <a:pPr>
              <a:buNone/>
            </a:pPr>
            <a:r>
              <a:rPr lang="pl-PL" dirty="0" smtClean="0"/>
              <a:t>Uczelnia może prowadzić działalność gospodarczą wyodrębnioną organizacyjnie i finansowo od działalności, o której mowa w art. 13 i art. 14, w zakresie i formach określonych w statucie, w szczególności w formie spółek kapitałowych.</a:t>
            </a:r>
          </a:p>
          <a:p>
            <a:pPr>
              <a:buNone/>
            </a:pPr>
            <a:r>
              <a:rPr lang="pl-PL" dirty="0" smtClean="0"/>
              <a:t>(art. 7 USW)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Działalność gospodarcza Uczelni Wyższej: </a:t>
            </a:r>
          </a:p>
          <a:p>
            <a:pPr>
              <a:buNone/>
            </a:pPr>
            <a:r>
              <a:rPr lang="pl-PL" u="sng" dirty="0" smtClean="0"/>
              <a:t>Zadania Uczelni Wyższej: 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kształcenie studentów </a:t>
            </a:r>
            <a:r>
              <a:rPr lang="pl-PL" dirty="0" smtClean="0"/>
              <a:t>w celu zdobywania i uzupełniania wiedzy oraz umiejętności niezbędnych w pracy zawodowej;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wychowywanie studentów </a:t>
            </a:r>
            <a:r>
              <a:rPr lang="pl-PL" dirty="0" smtClean="0"/>
              <a:t>w poczuciu odpowiedzialności za państwo polskie, za umacnianie zasad demokracji i poszanowanie praw człowieka;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prowadzenie badań naukowych i prac rozwojowych</a:t>
            </a:r>
            <a:r>
              <a:rPr lang="pl-PL" dirty="0" smtClean="0"/>
              <a:t>, świadczenie usług badawczych oraz transfer technologii do gospodarki;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kształcenie i promowanie kadr naukowych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upowszechnianie i pomnażanie osiągnięć nauki, kultury narodowej i techniki,</a:t>
            </a:r>
            <a:r>
              <a:rPr lang="pl-PL" dirty="0" smtClean="0"/>
              <a:t> w tym poprzez gromadzenie i udostępnianie zbiorów bibliotecznych i informacyjnych; </a:t>
            </a:r>
          </a:p>
          <a:p>
            <a:pPr>
              <a:buNone/>
            </a:pPr>
            <a:r>
              <a:rPr lang="pl-PL" dirty="0" smtClean="0"/>
              <a:t>(art. 13 ust. 1 pkt. 1-5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Działalność gospodarcza Uczelni Wyższej: </a:t>
            </a:r>
          </a:p>
          <a:p>
            <a:pPr>
              <a:buNone/>
            </a:pPr>
            <a:r>
              <a:rPr lang="pl-PL" u="sng" dirty="0" smtClean="0"/>
              <a:t>Zadania Uczelni Wyższej: </a:t>
            </a:r>
          </a:p>
          <a:p>
            <a:pPr>
              <a:buNone/>
            </a:pPr>
            <a:r>
              <a:rPr lang="pl-PL" dirty="0" smtClean="0"/>
              <a:t>6) </a:t>
            </a:r>
            <a:r>
              <a:rPr lang="pl-PL" b="1" dirty="0" smtClean="0"/>
              <a:t>prowadzenie studiów podyplomowych</a:t>
            </a:r>
            <a:r>
              <a:rPr lang="pl-PL" dirty="0" smtClean="0"/>
              <a:t>, kursów i szkoleń w celu kształcenia nowych umiejętności niezbędnych na rynku pracy w systemie uczenia się przez całe życie;</a:t>
            </a:r>
          </a:p>
          <a:p>
            <a:pPr>
              <a:buNone/>
            </a:pPr>
            <a:r>
              <a:rPr lang="pl-PL" dirty="0" smtClean="0"/>
              <a:t>7) </a:t>
            </a:r>
            <a:r>
              <a:rPr lang="pl-PL" b="1" dirty="0" smtClean="0"/>
              <a:t>stwarzanie warunków do rozwoju kultury fizycznej studentów;</a:t>
            </a:r>
          </a:p>
          <a:p>
            <a:pPr>
              <a:buNone/>
            </a:pPr>
            <a:r>
              <a:rPr lang="pl-PL" dirty="0" smtClean="0"/>
              <a:t>8) </a:t>
            </a:r>
            <a:r>
              <a:rPr lang="pl-PL" b="1" dirty="0" smtClean="0"/>
              <a:t>działanie na rzecz społeczności lokalnych i regionalnych;</a:t>
            </a:r>
          </a:p>
          <a:p>
            <a:pPr>
              <a:buNone/>
            </a:pPr>
            <a:r>
              <a:rPr lang="pl-PL" dirty="0" smtClean="0"/>
              <a:t>9) </a:t>
            </a:r>
            <a:r>
              <a:rPr lang="pl-PL" b="1" dirty="0" smtClean="0"/>
              <a:t>stwarzanie osobom niepełnosprawnym warunków do pełnego udziału w:</a:t>
            </a:r>
          </a:p>
          <a:p>
            <a:pPr>
              <a:buNone/>
            </a:pPr>
            <a:r>
              <a:rPr lang="pl-PL" b="1" dirty="0" smtClean="0"/>
              <a:t>  a) procesie kształcenia,</a:t>
            </a:r>
          </a:p>
          <a:p>
            <a:pPr>
              <a:buNone/>
            </a:pPr>
            <a:r>
              <a:rPr lang="pl-PL" b="1" dirty="0" smtClean="0"/>
              <a:t>  b) badaniach naukowych. </a:t>
            </a:r>
          </a:p>
          <a:p>
            <a:pPr>
              <a:buNone/>
            </a:pPr>
            <a:r>
              <a:rPr lang="pl-PL" dirty="0" smtClean="0"/>
              <a:t>(art. 13 ust. 1 pkt. 6-9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Działalność gospodarcza Uczelni Wyższej: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Uczelnia może prowadzić domy studenckie i stołówki studenckie.</a:t>
            </a:r>
          </a:p>
          <a:p>
            <a:pPr>
              <a:buNone/>
            </a:pPr>
            <a:r>
              <a:rPr lang="pl-PL" dirty="0" smtClean="0"/>
              <a:t>(art. 14 USW)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publicznej: </a:t>
            </a:r>
          </a:p>
          <a:p>
            <a:pPr>
              <a:buNone/>
            </a:pPr>
            <a:r>
              <a:rPr lang="pl-PL" dirty="0" smtClean="0"/>
              <a:t>1. Utworzenie publicznej uczelni akademickiej, jej likwidacja oraz połączenie z inną uczelnią publiczną </a:t>
            </a:r>
            <a:r>
              <a:rPr lang="pl-PL" b="1" dirty="0" smtClean="0"/>
              <a:t>następują w drodze ustawy, </a:t>
            </a:r>
            <a:r>
              <a:rPr lang="pl-PL" dirty="0" smtClean="0"/>
              <a:t>z zastrzeżeniem ust. 6.</a:t>
            </a:r>
          </a:p>
          <a:p>
            <a:pPr>
              <a:buNone/>
            </a:pPr>
            <a:r>
              <a:rPr lang="pl-PL" dirty="0" smtClean="0"/>
              <a:t>1a. </a:t>
            </a:r>
            <a:r>
              <a:rPr lang="pl-PL" b="1" dirty="0" smtClean="0"/>
              <a:t>Zmiana nazwy publicznej uczelni akademickiej następuje w drodze rozporządzenia ministra właściwego </a:t>
            </a:r>
            <a:r>
              <a:rPr lang="pl-PL" dirty="0" smtClean="0"/>
              <a:t>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, z zastrzeżeniem ust. 1b.</a:t>
            </a:r>
          </a:p>
          <a:p>
            <a:pPr>
              <a:buNone/>
            </a:pPr>
            <a:r>
              <a:rPr lang="pl-PL" dirty="0" smtClean="0"/>
              <a:t>1b. </a:t>
            </a:r>
            <a:r>
              <a:rPr lang="pl-PL" b="1" dirty="0" smtClean="0"/>
              <a:t>Zmiany nazwy publicznej uczelni akademickiej dokonuje, w porozumieniu z ministrem właściwym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, w drodze rozporządzenia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1) Minister Obrony Narodowej - w odniesieniu do uczelni wojskowych;</a:t>
            </a:r>
          </a:p>
          <a:p>
            <a:pPr>
              <a:buNone/>
            </a:pPr>
            <a:r>
              <a:rPr lang="pl-PL" dirty="0" smtClean="0"/>
              <a:t>2) minister właściwy do spraw wewnętrznych - w odniesieniu do uczelni służb państwowych;</a:t>
            </a:r>
          </a:p>
          <a:p>
            <a:pPr>
              <a:buNone/>
            </a:pPr>
            <a:r>
              <a:rPr lang="pl-PL" dirty="0" smtClean="0"/>
              <a:t>3) minister właściwy do spraw kultury i ochrony dziedzictwa narodowego - w odniesieniu do uczelni artystycznych;</a:t>
            </a:r>
          </a:p>
          <a:p>
            <a:pPr>
              <a:buNone/>
            </a:pPr>
            <a:r>
              <a:rPr lang="pl-PL" dirty="0" smtClean="0"/>
              <a:t>4) minister właściwy do spraw zdrowia - w odniesieniu do uczelni medycznych;</a:t>
            </a:r>
          </a:p>
          <a:p>
            <a:pPr>
              <a:buNone/>
            </a:pPr>
            <a:r>
              <a:rPr lang="pl-PL" dirty="0" smtClean="0"/>
              <a:t>5) minister właściwy do spraw gospodarki morskiej - w odniesieniu do uczelni morskich. </a:t>
            </a:r>
          </a:p>
          <a:p>
            <a:pPr>
              <a:buNone/>
            </a:pPr>
            <a:r>
              <a:rPr lang="pl-PL" dirty="0" smtClean="0"/>
              <a:t>(art. 18 ust. 1-1b USW)</a:t>
            </a:r>
          </a:p>
          <a:p>
            <a:pPr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publicznej: </a:t>
            </a:r>
          </a:p>
          <a:p>
            <a:pPr>
              <a:buNone/>
            </a:pPr>
            <a:r>
              <a:rPr lang="pl-PL" dirty="0" smtClean="0"/>
              <a:t>2. Utworzenie publicznej uczelni zawodowej, jej likwidacja, zmiana nazwy oraz połączenie z inną publiczną uczelnią zawodową następują w drodze rozporządzenia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3. Likwidacja uczelni publicznej, jej połączenie z inną uczelnią publiczną oraz zmiana jej nazwy następują po zasięgnięciu opinii senatu lub senatów uczelni, których te akty dotyczą.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18 ust. 2-3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publicznej: 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Utworzenie publicznej uczelni zawodowej, jej likwidacja, zmiana nazwy albo połączenie z inną publiczną uczelnią zawodową następują: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1) na wniosek sejmiku województwa;</a:t>
            </a:r>
          </a:p>
          <a:p>
            <a:pPr>
              <a:buNone/>
            </a:pPr>
            <a:r>
              <a:rPr lang="pl-PL" dirty="0" smtClean="0"/>
              <a:t>  2) z inicjatywy:</a:t>
            </a:r>
          </a:p>
          <a:p>
            <a:pPr>
              <a:buNone/>
            </a:pPr>
            <a:r>
              <a:rPr lang="pl-PL" dirty="0" smtClean="0"/>
              <a:t>         a) Ministra Obrony Narodowej - w przypadku wojskowej uczelni zawodowej,</a:t>
            </a:r>
          </a:p>
          <a:p>
            <a:pPr>
              <a:buNone/>
            </a:pPr>
            <a:r>
              <a:rPr lang="pl-PL" dirty="0" smtClean="0"/>
              <a:t>         b) ministra właściwego do spraw wewnętrznych - w przypadku uczelni zawodowej służb państwowych,</a:t>
            </a:r>
          </a:p>
          <a:p>
            <a:pPr>
              <a:buNone/>
            </a:pPr>
            <a:r>
              <a:rPr lang="pl-PL" dirty="0" smtClean="0"/>
              <a:t>        c)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- w przypadku pozostałych publicznych uczelni zawodowych.</a:t>
            </a:r>
          </a:p>
          <a:p>
            <a:pPr>
              <a:buNone/>
            </a:pPr>
            <a:r>
              <a:rPr lang="pl-PL" dirty="0" smtClean="0"/>
              <a:t>Likwidacja albo zmiana nazwy publicznej uczelni zawodowej następują także </a:t>
            </a:r>
            <a:r>
              <a:rPr lang="pl-PL" b="1" dirty="0" smtClean="0"/>
              <a:t>na wniosek rektora tej ucz</a:t>
            </a:r>
            <a:r>
              <a:rPr lang="pl-PL" dirty="0" smtClean="0"/>
              <a:t>elni, a połączenie publicznej uczelni zawodowej z inną publiczną uczelnią zawodową - na wniosek rektorów tych uczelni.</a:t>
            </a:r>
          </a:p>
          <a:p>
            <a:pPr>
              <a:buNone/>
            </a:pPr>
            <a:r>
              <a:rPr lang="pl-PL" dirty="0" smtClean="0"/>
              <a:t>(art. 18 ust. 4-4a USW)</a:t>
            </a:r>
          </a:p>
          <a:p>
            <a:pPr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Zakres zastosowania ustawy</a:t>
            </a:r>
          </a:p>
          <a:p>
            <a:pPr>
              <a:buNone/>
            </a:pPr>
            <a:r>
              <a:rPr lang="pl-PL" dirty="0" smtClean="0"/>
              <a:t>Ustawę stosuje się do: </a:t>
            </a:r>
          </a:p>
          <a:p>
            <a:pPr>
              <a:buFontTx/>
              <a:buChar char="-"/>
            </a:pPr>
            <a:r>
              <a:rPr lang="pl-PL" dirty="0" smtClean="0"/>
              <a:t>publicznych i </a:t>
            </a:r>
          </a:p>
          <a:p>
            <a:pPr>
              <a:buFontTx/>
              <a:buChar char="-"/>
            </a:pPr>
            <a:r>
              <a:rPr lang="pl-PL" dirty="0" smtClean="0"/>
              <a:t>niepublicznych szkół </a:t>
            </a:r>
            <a:r>
              <a:rPr lang="pl-PL" i="1" dirty="0" smtClean="0"/>
              <a:t>wyższych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Ustawy nie stosuje się do </a:t>
            </a:r>
          </a:p>
          <a:p>
            <a:pPr>
              <a:buFontTx/>
              <a:buChar char="-"/>
            </a:pPr>
            <a:r>
              <a:rPr lang="pl-PL" dirty="0" smtClean="0"/>
              <a:t>szkół </a:t>
            </a:r>
            <a:r>
              <a:rPr lang="pl-PL" i="1" dirty="0" smtClean="0"/>
              <a:t>wyższych</a:t>
            </a:r>
            <a:r>
              <a:rPr lang="pl-PL" dirty="0" smtClean="0"/>
              <a:t> i </a:t>
            </a:r>
            <a:r>
              <a:rPr lang="pl-PL" i="1" dirty="0" smtClean="0"/>
              <a:t>wyższych</a:t>
            </a:r>
            <a:r>
              <a:rPr lang="pl-PL" dirty="0" smtClean="0"/>
              <a:t> seminariów duchownych prowadzonych przez kościoły i związki wyznaniowe, </a:t>
            </a:r>
          </a:p>
          <a:p>
            <a:pPr>
              <a:buNone/>
            </a:pPr>
            <a:r>
              <a:rPr lang="pl-PL" dirty="0" smtClean="0"/>
              <a:t>z wyjątkiem Katolickiego Uniwersytetu Lubelskiego, </a:t>
            </a:r>
          </a:p>
          <a:p>
            <a:pPr>
              <a:buFontTx/>
              <a:buChar char="-"/>
            </a:pPr>
            <a:r>
              <a:rPr lang="pl-PL" dirty="0" smtClean="0"/>
              <a:t>chyba że ustawa lub umowa między rządem a władzami kościołów lub związków wyznaniowych stanowi inaczej.</a:t>
            </a:r>
          </a:p>
          <a:p>
            <a:pPr>
              <a:buNone/>
            </a:pPr>
            <a:r>
              <a:rPr lang="pl-PL" dirty="0" smtClean="0"/>
              <a:t>(art. 1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publicznej: </a:t>
            </a:r>
          </a:p>
          <a:p>
            <a:pPr>
              <a:buNone/>
            </a:pPr>
            <a:r>
              <a:rPr lang="pl-PL" b="1" dirty="0" smtClean="0"/>
              <a:t>Akt prawny o utworzeniu uczelni </a:t>
            </a:r>
          </a:p>
          <a:p>
            <a:pPr>
              <a:buNone/>
            </a:pPr>
            <a:r>
              <a:rPr lang="pl-PL" dirty="0" smtClean="0"/>
              <a:t>1. Akt prawny o utworzeniu uczelni publicznej określa jej nazwę oraz siedzibę.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Pierwszego rektora uczelni publicznej powołuje minister właściwy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3. Pierwszy statut uczelni publicznej nadaje minister właściwy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, przy czym statut obowiązuje do czasu uchwalenia przez senat uczelni lub zatwierdzenia przez odpowiedniego ministra nowego statutu. </a:t>
            </a:r>
          </a:p>
          <a:p>
            <a:pPr>
              <a:buNone/>
            </a:pPr>
            <a:r>
              <a:rPr lang="pl-PL" dirty="0" smtClean="0"/>
              <a:t>(art. 19 ust. 1-3 USW)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publicznej: </a:t>
            </a:r>
          </a:p>
          <a:p>
            <a:pPr>
              <a:buNone/>
            </a:pPr>
            <a:r>
              <a:rPr lang="pl-PL" b="1" dirty="0" smtClean="0"/>
              <a:t>Pierwsze władze uczelni wyższej 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Pierwsza kadencja organów </a:t>
            </a:r>
            <a:r>
              <a:rPr lang="pl-PL" dirty="0" smtClean="0"/>
              <a:t>nowo utworzonej uczelni publicznej trwa do dnia 31 sierpnia roku następującego po roku akademickim, w którym uczelnia została utworzona.</a:t>
            </a:r>
          </a:p>
          <a:p>
            <a:pPr>
              <a:buNone/>
            </a:pPr>
            <a:r>
              <a:rPr lang="pl-PL" dirty="0" smtClean="0"/>
              <a:t>5. Uprawnienia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określone w ust. 2 i 3 w odniesieniu do uczelni wojskowych, służb państwowych, artystycznych, medycznych i morskich wykonują odpowiednio ministrowie wskazani w art. 33 ust. 2.</a:t>
            </a:r>
          </a:p>
          <a:p>
            <a:pPr>
              <a:buNone/>
            </a:pPr>
            <a:r>
              <a:rPr lang="pl-PL" dirty="0" smtClean="0"/>
              <a:t>6. Przepisy ust. 1-5 stosuje się odpowiednio w przypadku połączenia uczelni publicznej z inną uczelnią publiczną. </a:t>
            </a:r>
          </a:p>
          <a:p>
            <a:pPr>
              <a:buNone/>
            </a:pPr>
            <a:r>
              <a:rPr lang="pl-PL" dirty="0" smtClean="0"/>
              <a:t>(art. 19 ust. 4-6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Z wnioskiem o pozwolenie na utworzenie uczelni niepublicznej </a:t>
            </a:r>
            <a:r>
              <a:rPr lang="pl-PL" dirty="0" smtClean="0"/>
              <a:t>może wystąpić do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</a:t>
            </a:r>
            <a:r>
              <a:rPr lang="pl-PL" b="1" dirty="0" smtClean="0"/>
              <a:t>osoba fizyczna albo osoba prawna niebędąca państwową ani samorządową osobą prawną.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Utworzenie uczelni niepublicznej oraz uzyskanie przez nią uprawnień do prowadzenia studiów </a:t>
            </a:r>
            <a:r>
              <a:rPr lang="pl-PL" b="1" i="1" dirty="0" smtClean="0"/>
              <a:t>wyższych</a:t>
            </a:r>
            <a:r>
              <a:rPr lang="pl-PL" b="1" dirty="0" smtClean="0"/>
              <a:t> na danym kierunku i określonym poziomie kształcenia wymaga pozwolenia ministra właściwego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W pozwoleniu, o którym mowa w ust. 2, określa się </a:t>
            </a:r>
            <a:r>
              <a:rPr lang="pl-PL" dirty="0" smtClean="0"/>
              <a:t>założyciela uczelni, jej nazwę, siedzibę, prowadzone kierunki studiów i poziom kształcenia, a także </a:t>
            </a:r>
            <a:r>
              <a:rPr lang="pl-PL" b="1" dirty="0" smtClean="0"/>
              <a:t>minimalną wielkość i rodzaj środków majątkowych</a:t>
            </a:r>
            <a:r>
              <a:rPr lang="pl-PL" dirty="0" smtClean="0"/>
              <a:t>, które założyciel jest obowiązany przeznaczyć na jej utworzenie i funkcjonowanie, z tym że wysokość środków finansowych nie może być niższa niż 500 tysięcy złotych. </a:t>
            </a:r>
            <a:endParaRPr lang="pl-PL" dirty="0"/>
          </a:p>
          <a:p>
            <a:pPr>
              <a:buNone/>
            </a:pPr>
            <a:r>
              <a:rPr lang="pl-PL" dirty="0" smtClean="0"/>
              <a:t>(art. 20 ust. 1-2, 3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dirty="0" smtClean="0"/>
              <a:t>4. Minister właściwy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</a:t>
            </a:r>
            <a:r>
              <a:rPr lang="pl-PL" b="1" dirty="0" smtClean="0"/>
              <a:t>odmawia udzielenia pozwolenia</a:t>
            </a:r>
            <a:r>
              <a:rPr lang="pl-PL" dirty="0" smtClean="0"/>
              <a:t>, jeżeli z wniosku o wydanie pozwolenia wynika, że uczelnia niepubliczna lub jej jednostki organizacyjne </a:t>
            </a:r>
            <a:r>
              <a:rPr lang="pl-PL" b="1" dirty="0" smtClean="0"/>
              <a:t>nie będą spełniały warunków niezbędnych do prowadzenia studiów określonych w ustawie i aktach wykonawczych wydanych na jej podstawie.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Minister właściwy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 odmawia udzielenia pozwolenia osobie fizycznej, która:</a:t>
            </a:r>
          </a:p>
          <a:p>
            <a:pPr>
              <a:buNone/>
            </a:pPr>
            <a:r>
              <a:rPr lang="pl-PL" dirty="0" smtClean="0"/>
              <a:t>  1) została skazana prawomocnym wyrokiem za przestępstwo umyślne lub umyślne przestępstwo skarbowe;</a:t>
            </a:r>
          </a:p>
          <a:p>
            <a:pPr>
              <a:buNone/>
            </a:pPr>
            <a:r>
              <a:rPr lang="pl-PL" dirty="0" smtClean="0"/>
              <a:t>  2) została wpisana do rejestru dłużników niewypłacalnych Krajowego Rejestru Sądowego;</a:t>
            </a:r>
          </a:p>
          <a:p>
            <a:pPr>
              <a:buNone/>
            </a:pPr>
            <a:r>
              <a:rPr lang="pl-PL" dirty="0" smtClean="0"/>
              <a:t>  3) posiada wymagalne zobowiązania wobec Skarbu Państwa. </a:t>
            </a:r>
          </a:p>
          <a:p>
            <a:pPr>
              <a:buNone/>
            </a:pPr>
            <a:r>
              <a:rPr lang="pl-PL" dirty="0" smtClean="0"/>
              <a:t>(art. 20 ust. 4-5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dirty="0"/>
              <a:t>6</a:t>
            </a:r>
            <a:r>
              <a:rPr lang="pl-PL" dirty="0" smtClean="0"/>
              <a:t>. Minister właściwy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odmawia udzielenia pozwolenia osobie prawnej w przypadku:</a:t>
            </a:r>
          </a:p>
          <a:p>
            <a:pPr>
              <a:buNone/>
            </a:pPr>
            <a:r>
              <a:rPr lang="pl-PL" dirty="0" smtClean="0"/>
              <a:t>1) postawienia w stan likwidacji;</a:t>
            </a:r>
          </a:p>
          <a:p>
            <a:pPr>
              <a:buNone/>
            </a:pPr>
            <a:r>
              <a:rPr lang="pl-PL" dirty="0" smtClean="0"/>
              <a:t>2) postawienia w stan upadłości;</a:t>
            </a:r>
          </a:p>
          <a:p>
            <a:pPr>
              <a:buNone/>
            </a:pPr>
            <a:r>
              <a:rPr lang="pl-PL" dirty="0" smtClean="0"/>
              <a:t>3) wpisania do rejestru dłużników niewypłacalnych Krajowego Rejestru Sądowego;</a:t>
            </a:r>
          </a:p>
          <a:p>
            <a:pPr>
              <a:buNone/>
            </a:pPr>
            <a:r>
              <a:rPr lang="pl-PL" dirty="0" smtClean="0"/>
              <a:t>4) posiadania wymagalnych zobowiązań wobec Skarbu Państwa;</a:t>
            </a:r>
          </a:p>
          <a:p>
            <a:pPr>
              <a:buNone/>
            </a:pPr>
            <a:r>
              <a:rPr lang="pl-PL" dirty="0" smtClean="0"/>
              <a:t>5) gdy w stosunku choćby do jednej z osób umocowanych do reprezentacji zachodzi przynajmniej jedna z przesłanek określonych w ust. 5.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20 ust. 6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b="1" dirty="0" smtClean="0"/>
              <a:t>Akt założycielski uczelni niepublicznej </a:t>
            </a:r>
          </a:p>
          <a:p>
            <a:pPr>
              <a:buNone/>
            </a:pPr>
            <a:r>
              <a:rPr lang="pl-PL" dirty="0" smtClean="0"/>
              <a:t>Po uzyskaniu pozwolenia, o którym mowa w art. 20 ust. 2, założyciel składa </a:t>
            </a:r>
            <a:r>
              <a:rPr lang="pl-PL" b="1" dirty="0" smtClean="0"/>
              <a:t>w formie aktu notarialnego oświadczenie woli o założeniu uczelni niepublicznej</a:t>
            </a:r>
            <a:r>
              <a:rPr lang="pl-PL" dirty="0" smtClean="0"/>
              <a:t>, zwane dalej "aktem założycielskim". </a:t>
            </a:r>
          </a:p>
          <a:p>
            <a:pPr>
              <a:buNone/>
            </a:pPr>
            <a:r>
              <a:rPr lang="pl-PL" b="1" dirty="0" smtClean="0"/>
              <a:t>Akt założycielski określa w szczególności </a:t>
            </a:r>
            <a:r>
              <a:rPr lang="pl-PL" dirty="0" smtClean="0"/>
              <a:t>założyciela, nazwę, siedzibę i szczegółowy zakres działalności uczelni, wielkość środków majątkowych przeznaczonych na utworzenie uczelni, w tym wartość rzeczy przekazanych jej na własność, termin ich przekazania oraz sposób dalszego finansowania uczelni. </a:t>
            </a:r>
          </a:p>
          <a:p>
            <a:pPr>
              <a:buNone/>
            </a:pPr>
            <a:r>
              <a:rPr lang="pl-PL" dirty="0" smtClean="0"/>
              <a:t>(Art. 23 ust. 1 USW)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b="1" dirty="0" smtClean="0"/>
              <a:t>AKT ZAŁOŻYCIELSKI </a:t>
            </a:r>
          </a:p>
          <a:p>
            <a:pPr>
              <a:buNone/>
            </a:pPr>
            <a:r>
              <a:rPr lang="pl-PL" dirty="0" smtClean="0"/>
              <a:t>2. Minister właściwy do spraw </a:t>
            </a:r>
            <a:r>
              <a:rPr lang="pl-PL" i="1" dirty="0" smtClean="0"/>
              <a:t>szkolnictwa wyższego</a:t>
            </a:r>
            <a:r>
              <a:rPr lang="pl-PL" b="1" dirty="0" smtClean="0"/>
              <a:t> cofa pozwolenie, jeżeli:</a:t>
            </a:r>
          </a:p>
          <a:p>
            <a:pPr>
              <a:buNone/>
            </a:pPr>
            <a:r>
              <a:rPr lang="pl-PL" dirty="0" smtClean="0"/>
              <a:t>1) założyciel w terminie trzech miesięcy od dnia uzyskania pozwolenia </a:t>
            </a:r>
            <a:r>
              <a:rPr lang="pl-PL" b="1" dirty="0" smtClean="0"/>
              <a:t>nie złoży aktu założycielskiego, o którym mowa w ust. 1</a:t>
            </a:r>
          </a:p>
          <a:p>
            <a:pPr>
              <a:buNone/>
            </a:pPr>
            <a:r>
              <a:rPr lang="pl-PL" dirty="0" smtClean="0"/>
              <a:t>2) założyciel </a:t>
            </a:r>
            <a:r>
              <a:rPr lang="pl-PL" b="1" dirty="0" smtClean="0"/>
              <a:t>nie przekazał środków majątkowych, o których mowa w ust. 1, </a:t>
            </a:r>
            <a:r>
              <a:rPr lang="pl-PL" dirty="0" smtClean="0"/>
              <a:t>w terminie trzech miesięcy od dnia wpisania uczelni do rejestru;</a:t>
            </a:r>
          </a:p>
          <a:p>
            <a:pPr>
              <a:buNone/>
            </a:pPr>
            <a:r>
              <a:rPr lang="pl-PL" dirty="0" smtClean="0"/>
              <a:t>3) uczelnia niepubliczna </a:t>
            </a:r>
            <a:r>
              <a:rPr lang="pl-PL" b="1" dirty="0" smtClean="0"/>
              <a:t>w ciągu roku od dnia wpisu do rejestru, o którym mowa w art. 29 ust. 1, nie rozpoczęła kształcenia studentów.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dirty="0" smtClean="0"/>
              <a:t>(Art. 23 ust. 2 USW)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b="1" dirty="0" smtClean="0"/>
              <a:t>Pierwszy statut i pierwsze władze uczelni niepublicznej</a:t>
            </a:r>
          </a:p>
          <a:p>
            <a:pPr>
              <a:buNone/>
            </a:pPr>
            <a:r>
              <a:rPr lang="pl-PL" dirty="0" smtClean="0"/>
              <a:t>1. Pierwszy statut uczelni niepublicznej nadaje jej założyciel.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Pierwszego rektora uczelni niepublicznej powołuje założyciel uczelni</a:t>
            </a:r>
            <a:r>
              <a:rPr lang="pl-PL" dirty="0" smtClean="0"/>
              <a:t>. Pierwsza kadencja rektora nowo utworzonej uczelni trwa do dnia 31 sierpnia roku następującego po roku akademickim, w którym uczelnia została utworzona.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Założyciel uczelni niepublicznej może podejmować decyzje dotyczące uczelni tylko w przypadkach określonych przez jej statut. </a:t>
            </a:r>
          </a:p>
          <a:p>
            <a:pPr>
              <a:buNone/>
            </a:pPr>
            <a:r>
              <a:rPr lang="pl-PL" dirty="0" smtClean="0"/>
              <a:t>(art. 24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b="1" dirty="0" smtClean="0"/>
              <a:t>Następstwo prawne uczelni powstałej z połączenia uczelni niepublicznych</a:t>
            </a:r>
          </a:p>
          <a:p>
            <a:pPr>
              <a:buNone/>
            </a:pPr>
            <a:r>
              <a:rPr lang="pl-PL" dirty="0" smtClean="0"/>
              <a:t>1. W przypadku połączenia uczelni niepublicznych nowo powstała </a:t>
            </a:r>
            <a:r>
              <a:rPr lang="pl-PL" b="1" dirty="0" smtClean="0"/>
              <a:t>uczelnia wstępuje w prawa i obowiązki łączonych uczelni, w tym w prawa i obowiązki nabyte przez te uczelnie na podstawie decyzji ministra właściwego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.</a:t>
            </a:r>
          </a:p>
          <a:p>
            <a:pPr>
              <a:buNone/>
            </a:pPr>
            <a:r>
              <a:rPr lang="pl-PL" dirty="0" smtClean="0"/>
              <a:t>2. W przypadku włączenia uczelni niepublicznej do innej uczelni niepublicznej przepis ust. 1 stosuje się odpowiednio. </a:t>
            </a:r>
          </a:p>
          <a:p>
            <a:pPr>
              <a:buNone/>
            </a:pPr>
            <a:r>
              <a:rPr lang="pl-PL" dirty="0"/>
              <a:t>(</a:t>
            </a:r>
            <a:r>
              <a:rPr lang="pl-PL" dirty="0" smtClean="0"/>
              <a:t>art. 25a USW)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>
              <a:buNone/>
            </a:pPr>
            <a:r>
              <a:rPr lang="pl-PL" b="1" dirty="0" smtClean="0"/>
              <a:t>Likwidacja uczelni niepublicznej</a:t>
            </a:r>
          </a:p>
          <a:p>
            <a:pPr>
              <a:buNone/>
            </a:pPr>
            <a:r>
              <a:rPr lang="pl-PL" dirty="0" smtClean="0"/>
              <a:t>1. Założyciel, za zgodą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, </a:t>
            </a:r>
            <a:r>
              <a:rPr lang="pl-PL" b="1" dirty="0" smtClean="0"/>
              <a:t>może zlikwidować uczelnię niepubliczną po zapewnieniu studentom możliwości kontynuowania studiów.</a:t>
            </a:r>
          </a:p>
          <a:p>
            <a:pPr>
              <a:buNone/>
            </a:pPr>
            <a:r>
              <a:rPr lang="pl-PL" dirty="0" smtClean="0"/>
              <a:t>2. Postawienie uczelni niepublicznej w stan likwidacji następuje z mocy prawa z dniem, </a:t>
            </a:r>
            <a:r>
              <a:rPr lang="pl-PL" b="1" dirty="0" smtClean="0"/>
              <a:t>w którym decyzja o cofnięciu pozwolenia na utworzenie uczelni niepublicznej stała się ostateczna; dzień ten jest dniem otwarcia likwidacji.</a:t>
            </a:r>
          </a:p>
          <a:p>
            <a:pPr>
              <a:buNone/>
            </a:pPr>
            <a:r>
              <a:rPr lang="pl-PL" dirty="0" smtClean="0"/>
              <a:t>2a. W okresie likwidacji uczelnia używa nazwy z dodaniem oznaczenia "w likwidacji”</a:t>
            </a:r>
          </a:p>
          <a:p>
            <a:pPr>
              <a:buNone/>
            </a:pPr>
            <a:r>
              <a:rPr lang="pl-PL" dirty="0" smtClean="0"/>
              <a:t>(art. 26 ust. 1-3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Pojęcia: 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uczelnia</a:t>
            </a:r>
            <a:r>
              <a:rPr lang="pl-PL" dirty="0" smtClean="0"/>
              <a:t> - szkołę prowadzącą studia </a:t>
            </a:r>
            <a:r>
              <a:rPr lang="pl-PL" i="1" dirty="0" smtClean="0"/>
              <a:t>wyższe</a:t>
            </a:r>
            <a:r>
              <a:rPr lang="pl-PL" dirty="0" smtClean="0"/>
              <a:t>, utworzoną w sposób określony w ustawie;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uczelnia publiczna </a:t>
            </a:r>
            <a:r>
              <a:rPr lang="pl-PL" dirty="0" smtClean="0"/>
              <a:t>- uczelnię utworzoną przez państwo reprezentowane przez właściwy organ władzy lub administracji publicznej;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uczelnia niepubliczna </a:t>
            </a:r>
            <a:r>
              <a:rPr lang="pl-PL" dirty="0" smtClean="0"/>
              <a:t>- uczelnię utworzoną przez osobę fizyczną albo osobę prawną niebędącą państwową ani samorządową osobą prawną;</a:t>
            </a:r>
          </a:p>
          <a:p>
            <a:pPr>
              <a:buNone/>
            </a:pPr>
            <a:r>
              <a:rPr lang="pl-PL" dirty="0" smtClean="0"/>
              <a:t>(art. 2 ust. 1 pkt. 1-3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 algn="ctr">
              <a:buNone/>
            </a:pPr>
            <a:r>
              <a:rPr lang="pl-PL" b="1" dirty="0" smtClean="0"/>
              <a:t>Tryb likwidacji uczelni niepublicznej</a:t>
            </a:r>
            <a:endParaRPr lang="pl-PL" b="1" dirty="0"/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Likwidacja uczelni niepublicznej polega na zadysponowaniu składnikami materialnymi i niematerialnymi jej majątku po zaspokojeniu lub zabezpieczeniu wierzycieli, w szczególności pracowników i studentów.</a:t>
            </a:r>
          </a:p>
          <a:p>
            <a:pPr>
              <a:buNone/>
            </a:pPr>
            <a:r>
              <a:rPr lang="pl-PL" dirty="0" smtClean="0"/>
              <a:t>2. Majątek uczelni niepublicznej pozostały po zaspokojeniu wierzycieli przeznacza się na </a:t>
            </a:r>
            <a:r>
              <a:rPr lang="pl-PL" b="1" dirty="0" smtClean="0"/>
              <a:t>cele określone w statucie.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Likwidację uczelni niepublicznej prowadzi likwidator powołany przez założyciela w trybie określonym w statucie.</a:t>
            </a:r>
          </a:p>
          <a:p>
            <a:pPr>
              <a:buNone/>
            </a:pPr>
            <a:r>
              <a:rPr lang="pl-PL" dirty="0" smtClean="0"/>
              <a:t>3a. </a:t>
            </a:r>
            <a:r>
              <a:rPr lang="pl-PL" b="1" dirty="0" smtClean="0"/>
              <a:t>Jeżeli założyciel uczelni niepublicznej nie powoła w terminie likwidatora, minister właściwy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 powołuje likwidatora uczelni oraz wyznacza termin zakończenia likwidacji</a:t>
            </a:r>
            <a:r>
              <a:rPr lang="pl-PL" dirty="0" smtClean="0"/>
              <a:t>. Koszty likwidacji uczelni i wynagrodzenia likwidatora są pokrywane zgodnie z zasadami określonymi w ust. 6 i 6a. </a:t>
            </a:r>
          </a:p>
          <a:p>
            <a:pPr>
              <a:buNone/>
            </a:pPr>
            <a:r>
              <a:rPr lang="pl-PL" dirty="0" smtClean="0"/>
              <a:t>(art. 27 ust. 1-3a USW)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 algn="ctr">
              <a:buNone/>
            </a:pPr>
            <a:r>
              <a:rPr lang="pl-PL" b="1" dirty="0" smtClean="0"/>
              <a:t>Tryb likwidacji uczelni niepublicznej</a:t>
            </a:r>
          </a:p>
          <a:p>
            <a:pPr>
              <a:buNone/>
            </a:pPr>
            <a:r>
              <a:rPr lang="pl-PL" dirty="0" smtClean="0"/>
              <a:t>4. Otwarcie likwidacji uczelni niepublicznej powoduje, że: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1) </a:t>
            </a:r>
            <a:r>
              <a:rPr lang="pl-PL" b="1" dirty="0" smtClean="0"/>
              <a:t>kompetencje organów uczelni w zakresie dysponowania jej majątkiem</a:t>
            </a:r>
            <a:r>
              <a:rPr lang="pl-PL" dirty="0" smtClean="0"/>
              <a:t> przejmuje likwidator;</a:t>
            </a:r>
          </a:p>
          <a:p>
            <a:pPr>
              <a:buNone/>
            </a:pPr>
            <a:r>
              <a:rPr lang="pl-PL" dirty="0" smtClean="0"/>
              <a:t>   2) </a:t>
            </a:r>
            <a:r>
              <a:rPr lang="pl-PL" b="1" dirty="0" smtClean="0"/>
              <a:t>uczelnia nie prowadzi przyjęć na studia;</a:t>
            </a:r>
          </a:p>
          <a:p>
            <a:pPr>
              <a:buNone/>
            </a:pPr>
            <a:r>
              <a:rPr lang="pl-PL" dirty="0" smtClean="0"/>
              <a:t>   3) </a:t>
            </a:r>
            <a:r>
              <a:rPr lang="pl-PL" b="1" dirty="0" smtClean="0"/>
              <a:t>uczelnia traci prawo do otrzymywania z budżetu państwa dotacji podmiotowych</a:t>
            </a:r>
            <a:r>
              <a:rPr lang="pl-PL" dirty="0" smtClean="0"/>
              <a:t>, o których mowa w art. 94 ust. 4a oraz art. 94b;</a:t>
            </a:r>
          </a:p>
          <a:p>
            <a:pPr>
              <a:buNone/>
            </a:pPr>
            <a:r>
              <a:rPr lang="pl-PL" dirty="0" smtClean="0"/>
              <a:t>   4) </a:t>
            </a:r>
            <a:r>
              <a:rPr lang="pl-PL" b="1" dirty="0" smtClean="0"/>
              <a:t>dotacja podmiotowa na zadania związane z bezzwrotną pomocą materialną dla studentów i doktorantów</a:t>
            </a:r>
            <a:r>
              <a:rPr lang="pl-PL" dirty="0" smtClean="0"/>
              <a:t>, o której mowa w art. 94 ust. 4, jest przekazywana uczelni w zakresie niezbędnym do realizacji tych zadań. </a:t>
            </a:r>
          </a:p>
          <a:p>
            <a:pPr>
              <a:buNone/>
            </a:pPr>
            <a:r>
              <a:rPr lang="pl-PL" dirty="0" smtClean="0"/>
              <a:t>(art. 27 ust. 4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u="sng" dirty="0" smtClean="0"/>
              <a:t>Tworzenie i likwidacja uczelni NIEPUBLICZNEJ</a:t>
            </a:r>
          </a:p>
          <a:p>
            <a:pPr algn="ctr">
              <a:buNone/>
            </a:pPr>
            <a:r>
              <a:rPr lang="pl-PL" b="1" dirty="0" smtClean="0"/>
              <a:t>Tryb likwidacji uczelni niepublicznej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Studia prowadzone w dniu otwarcia likwidacji mogą być kontynuowane nie dłużej niż do końca roku akademickiego, w którym nastąpiło otwarcie likwidacji.</a:t>
            </a:r>
          </a:p>
          <a:p>
            <a:pPr>
              <a:buNone/>
            </a:pPr>
            <a:r>
              <a:rPr lang="pl-PL" dirty="0" smtClean="0"/>
              <a:t>6. </a:t>
            </a:r>
            <a:r>
              <a:rPr lang="pl-PL" b="1" dirty="0" smtClean="0"/>
              <a:t>Koszty likwidacji uczelni niepublicznej</a:t>
            </a:r>
            <a:r>
              <a:rPr lang="pl-PL" dirty="0" smtClean="0"/>
              <a:t>, </a:t>
            </a:r>
            <a:r>
              <a:rPr lang="pl-PL" b="1" dirty="0" smtClean="0"/>
              <a:t>w tym koszty wynagrodzenia likwidatora, są pokrywane z jej majątku, z pierwszeństwem przed roszczeniami wierzycieli.</a:t>
            </a:r>
          </a:p>
          <a:p>
            <a:pPr>
              <a:buNone/>
            </a:pPr>
            <a:r>
              <a:rPr lang="pl-PL" dirty="0" smtClean="0"/>
              <a:t>6a. W przypadku gdy koszty likwidacji uczelni niepublicznej przekraczają jej majątek, koszty wynagrodzenia likwidatora </a:t>
            </a:r>
            <a:r>
              <a:rPr lang="pl-PL" b="1" dirty="0" smtClean="0"/>
              <a:t>są pokrywane z majątku założyciela uczelni niepublicznej.</a:t>
            </a:r>
          </a:p>
          <a:p>
            <a:pPr>
              <a:buNone/>
            </a:pPr>
            <a:r>
              <a:rPr lang="pl-PL" dirty="0" smtClean="0"/>
              <a:t>7. </a:t>
            </a:r>
            <a:r>
              <a:rPr lang="pl-PL" b="1" dirty="0" smtClean="0"/>
              <a:t>Likwidator zawiadamia niezwłocznie ministra właściwego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 o zakończeniu likwidacji</a:t>
            </a:r>
            <a:r>
              <a:rPr lang="pl-PL" dirty="0" smtClean="0"/>
              <a:t>. Z dniem zakończenia likwidacji uczelnia niepubliczna zostaje wykreślona z rejestru, o którym mowa w art. 29 ust. 1.</a:t>
            </a:r>
          </a:p>
          <a:p>
            <a:pPr>
              <a:buNone/>
            </a:pPr>
            <a:r>
              <a:rPr lang="pl-PL" dirty="0" smtClean="0"/>
              <a:t>8. </a:t>
            </a:r>
            <a:r>
              <a:rPr lang="pl-PL" b="1" dirty="0" smtClean="0"/>
              <a:t>Tryb likwidacji uczelni niepublicznej w zakresie nieuregulowanym w ustawie określa jej statut. </a:t>
            </a:r>
          </a:p>
          <a:p>
            <a:pPr>
              <a:buNone/>
            </a:pPr>
            <a:r>
              <a:rPr lang="pl-PL" dirty="0" smtClean="0"/>
              <a:t>(art. 27 ust. </a:t>
            </a:r>
            <a:r>
              <a:rPr lang="pl-PL" dirty="0" smtClean="0"/>
              <a:t>5-8</a:t>
            </a:r>
            <a:r>
              <a:rPr lang="pl-PL" dirty="0" smtClean="0"/>
              <a:t>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u="sng" dirty="0" smtClean="0"/>
              <a:t>Związki uczelni </a:t>
            </a:r>
          </a:p>
          <a:p>
            <a:pPr>
              <a:buNone/>
            </a:pPr>
            <a:r>
              <a:rPr lang="pl-PL" dirty="0" smtClean="0"/>
              <a:t>1.  W celu wspierania realizacji zadań, o których mowa w art. 13 i art. 14, uczelnie mogą utworzyć </a:t>
            </a:r>
            <a:r>
              <a:rPr lang="pl-PL" b="1" dirty="0" smtClean="0"/>
              <a:t>związek uczelni publicznych albo związek uczelni niepublicznych.</a:t>
            </a:r>
          </a:p>
          <a:p>
            <a:pPr>
              <a:buNone/>
            </a:pPr>
            <a:r>
              <a:rPr lang="pl-PL" dirty="0" smtClean="0"/>
              <a:t>1a. </a:t>
            </a:r>
            <a:r>
              <a:rPr lang="pl-PL" b="1" dirty="0" smtClean="0"/>
              <a:t>Zadaniem związku uczelni jest w szczególności optymalizacja wykorzystania zasobów uczelni tworzących związek, która może być realizowana przez:</a:t>
            </a:r>
          </a:p>
          <a:p>
            <a:pPr>
              <a:buNone/>
            </a:pPr>
            <a:r>
              <a:rPr lang="pl-PL" dirty="0" smtClean="0"/>
              <a:t>   1) administrowanie wydzielonym majątkiem uczelni;</a:t>
            </a:r>
          </a:p>
          <a:p>
            <a:pPr>
              <a:buNone/>
            </a:pPr>
            <a:r>
              <a:rPr lang="pl-PL" dirty="0" smtClean="0"/>
              <a:t>   2) prowadzenie obsługi administracyjnej w zakresie kształcenia, systemu pomocy materialnej i biur karier;</a:t>
            </a:r>
          </a:p>
          <a:p>
            <a:pPr>
              <a:buNone/>
            </a:pPr>
            <a:r>
              <a:rPr lang="pl-PL" dirty="0" smtClean="0"/>
              <a:t>   3) prowadzenie działalności wydawniczej uczelni;</a:t>
            </a:r>
          </a:p>
          <a:p>
            <a:pPr>
              <a:buNone/>
            </a:pPr>
            <a:r>
              <a:rPr lang="pl-PL" dirty="0" smtClean="0"/>
              <a:t>   4) obsługę uczelni w zakresie finansowym, kadrowym, pomocy prawnej i zamówień publicznych;</a:t>
            </a:r>
          </a:p>
          <a:p>
            <a:pPr>
              <a:buNone/>
            </a:pPr>
            <a:r>
              <a:rPr lang="pl-PL" dirty="0" smtClean="0"/>
              <a:t>   5) wspieranie badań naukowych i prac rozwojowych prowadzonych w uczelniach.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Związek uczelni ma osobowość prawną. </a:t>
            </a:r>
          </a:p>
          <a:p>
            <a:pPr>
              <a:buNone/>
            </a:pPr>
            <a:r>
              <a:rPr lang="pl-PL" dirty="0" smtClean="0"/>
              <a:t>(art. 28 ust. 1-2 USW)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u="sng" dirty="0" smtClean="0"/>
              <a:t>Związki uczelni </a:t>
            </a:r>
          </a:p>
          <a:p>
            <a:pPr>
              <a:buNone/>
            </a:pPr>
            <a:r>
              <a:rPr lang="pl-PL" dirty="0" smtClean="0"/>
              <a:t>2a. </a:t>
            </a:r>
            <a:r>
              <a:rPr lang="pl-PL" b="1" dirty="0" smtClean="0"/>
              <a:t>Do związku uczelni i realizowanych przez niego zadań na rzecz uczelni tworzących związek</a:t>
            </a:r>
            <a:r>
              <a:rPr lang="pl-PL" dirty="0" smtClean="0"/>
              <a:t>, w zakresie, o którym mowa w ust. 1 i 1a, stosuje się przepisy art. 91.</a:t>
            </a:r>
          </a:p>
          <a:p>
            <a:pPr>
              <a:buNone/>
            </a:pPr>
            <a:r>
              <a:rPr lang="pl-PL" dirty="0" smtClean="0"/>
              <a:t>2b. </a:t>
            </a:r>
            <a:r>
              <a:rPr lang="pl-PL" b="1" dirty="0" smtClean="0"/>
              <a:t>Związek uczelni może prowadzić działalność gospodarczą wyodrębnioną finansowo od działalności</a:t>
            </a:r>
            <a:r>
              <a:rPr lang="pl-PL" dirty="0" smtClean="0"/>
              <a:t>, o której mowa w ust. 1 i 1a, w zakresie i formach określonych w statucie.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Utworzenie związku uczelni, zmiana jego nazwy, zmiana w jego składzie oraz jego likwidacja następują w drodze decyzji ministra właściwego do spraw </a:t>
            </a:r>
            <a:r>
              <a:rPr lang="pl-PL" b="1" i="1" dirty="0" smtClean="0"/>
              <a:t>szkolnictwa wyższego</a:t>
            </a:r>
            <a:r>
              <a:rPr lang="pl-PL" b="1" dirty="0" smtClean="0"/>
              <a:t> po podjęciu przez właściwe organy kolegialne zainteresowanych uczelni uchwał o utworzeniu związku,</a:t>
            </a:r>
            <a:r>
              <a:rPr lang="pl-PL" dirty="0" smtClean="0"/>
              <a:t> określających w szczególności uczestników związku, jego nazwę, siedzibę, zadania oraz składniki mienia przekazywane przez uczestników w celu wykonywania zadań związku oraz projekt statutu związku.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28 ust. 2a-3 USW)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u="sng" dirty="0" smtClean="0"/>
              <a:t>Rejestr uczelni niepublicznych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Uczelnia niepubliczna oraz związek uczelni niepublicznych uzyskują osobowość prawną z chwilą wpisania do rejestru uczelni niepublicznych i związków uczelni niepublicznych, zwanego dalej "rejestrem".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Wpis uczelni niepublicznej do rejestru jest dokonywany na wniosek jej założyciela</a:t>
            </a:r>
            <a:r>
              <a:rPr lang="pl-PL" dirty="0" smtClean="0"/>
              <a:t>, a w przypadku związku uczelni niepublicznych - na zgodny wniosek wszystkich założycieli uczelni tworzących związek.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Rejestr prowadzi minister właściwy do spraw </a:t>
            </a:r>
            <a:r>
              <a:rPr lang="pl-PL" b="1" i="1" dirty="0" smtClean="0"/>
              <a:t>szkolnictwa wyższego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4. Minister właściwy do spraw </a:t>
            </a:r>
            <a:r>
              <a:rPr lang="pl-PL" i="1" dirty="0" smtClean="0"/>
              <a:t>szkolnictwa wyższego</a:t>
            </a:r>
            <a:r>
              <a:rPr lang="pl-PL" b="1" dirty="0" smtClean="0"/>
              <a:t> odmawia wpisania </a:t>
            </a:r>
            <a:r>
              <a:rPr lang="pl-PL" dirty="0" smtClean="0"/>
              <a:t>uczelni niepublicznej lub związku uczelni niepublicznych do rejestru,</a:t>
            </a:r>
            <a:r>
              <a:rPr lang="pl-PL" b="1" dirty="0" smtClean="0"/>
              <a:t> jeżeli akt założycielski lub statut jest niezgodny z przepisami prawa lub udzielonym pozwoleniem.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Rejestr jest jawny. Każdy ma prawo:</a:t>
            </a:r>
          </a:p>
          <a:p>
            <a:pPr>
              <a:buNone/>
            </a:pPr>
            <a:r>
              <a:rPr lang="pl-PL" dirty="0" smtClean="0"/>
              <a:t>   1) dostępu do danych zawartych w rejestrze;</a:t>
            </a:r>
          </a:p>
          <a:p>
            <a:pPr>
              <a:buNone/>
            </a:pPr>
            <a:r>
              <a:rPr lang="pl-PL" dirty="0" smtClean="0"/>
              <a:t>   2) do otrzymania poświadczonych odpisów, wyciągów i zaświadczeń o danych zawartych w rejestrze. </a:t>
            </a:r>
          </a:p>
          <a:p>
            <a:pPr>
              <a:buNone/>
            </a:pPr>
            <a:r>
              <a:rPr lang="pl-PL" dirty="0" smtClean="0"/>
              <a:t>(art. 29 ust. 1-5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Nadzór nad uczelniami </a:t>
            </a:r>
          </a:p>
          <a:p>
            <a:pPr>
              <a:buNone/>
            </a:pPr>
            <a:r>
              <a:rPr lang="pl-PL" dirty="0" smtClean="0"/>
              <a:t>Minister właściwy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sprawuje </a:t>
            </a:r>
          </a:p>
          <a:p>
            <a:pPr>
              <a:buNone/>
            </a:pPr>
            <a:r>
              <a:rPr lang="pl-PL" dirty="0" smtClean="0"/>
              <a:t>nadzór nad zgodnością działań uczelni </a:t>
            </a:r>
          </a:p>
          <a:p>
            <a:pPr>
              <a:buNone/>
            </a:pPr>
            <a:r>
              <a:rPr lang="pl-PL" b="1" dirty="0" smtClean="0"/>
              <a:t>z przepisami prawa i statutem oraz z treścią udzielonego pozwolenia na utworzenie uczelni niepublicznej, a także nad prawidłowością wydatkowania środków publicznych. </a:t>
            </a:r>
          </a:p>
          <a:p>
            <a:pPr>
              <a:buNone/>
            </a:pPr>
            <a:r>
              <a:rPr lang="pl-PL" dirty="0" smtClean="0"/>
              <a:t>Minister właściwy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może żądać informacji i wyjaśnień od organów uczelni oraz założyciela uczelni niepublicznej, a </a:t>
            </a:r>
            <a:r>
              <a:rPr lang="pl-PL" b="1" dirty="0" smtClean="0"/>
              <a:t>także dokonywać kontroli działalności uczelni.</a:t>
            </a:r>
          </a:p>
          <a:p>
            <a:pPr>
              <a:buNone/>
            </a:pPr>
            <a:r>
              <a:rPr lang="pl-PL" dirty="0" smtClean="0"/>
              <a:t>(art. 33 ust. 1 USW)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Nadzór nad uczelniami </a:t>
            </a:r>
          </a:p>
          <a:p>
            <a:pPr>
              <a:buNone/>
            </a:pPr>
            <a:r>
              <a:rPr lang="pl-PL" dirty="0" smtClean="0"/>
              <a:t>2. Uprawnienia ministra właściwego do spraw </a:t>
            </a:r>
            <a:r>
              <a:rPr lang="pl-PL" i="1" dirty="0" smtClean="0"/>
              <a:t>szkolnictwa wyższego</a:t>
            </a:r>
            <a:r>
              <a:rPr lang="pl-PL" dirty="0" smtClean="0"/>
              <a:t> w zakresie nadzoru, o którym mowa w ust. 1, sprawują odpowiednio:</a:t>
            </a:r>
          </a:p>
          <a:p>
            <a:pPr>
              <a:buNone/>
            </a:pPr>
            <a:r>
              <a:rPr lang="pl-PL" dirty="0" smtClean="0"/>
              <a:t>1) Minister Obrony Narodowej - w odniesieniu do uczelni wojskowych;</a:t>
            </a:r>
          </a:p>
          <a:p>
            <a:pPr>
              <a:buNone/>
            </a:pPr>
            <a:r>
              <a:rPr lang="pl-PL" dirty="0" smtClean="0"/>
              <a:t>2) minister właściwy do spraw wewnętrznych - w odniesieniu do uczelni służb państwowych;</a:t>
            </a:r>
          </a:p>
          <a:p>
            <a:pPr>
              <a:buNone/>
            </a:pPr>
            <a:r>
              <a:rPr lang="pl-PL" dirty="0" smtClean="0"/>
              <a:t>3) minister właściwy do spraw kultury i ochrony dziedzictwa narodowego - w odniesieniu do uczelni artystycznych;</a:t>
            </a:r>
          </a:p>
          <a:p>
            <a:pPr>
              <a:buNone/>
            </a:pPr>
            <a:r>
              <a:rPr lang="pl-PL" dirty="0" smtClean="0"/>
              <a:t>4) minister właściwy do spraw zdrowia - w odniesieniu do uczelni medycznych;</a:t>
            </a:r>
          </a:p>
          <a:p>
            <a:pPr>
              <a:buNone/>
            </a:pPr>
            <a:r>
              <a:rPr lang="pl-PL" dirty="0" smtClean="0"/>
              <a:t>5) minister właściwy do spraw gospodarki morskiej - w odniesieniu do uczelni morskich.</a:t>
            </a:r>
          </a:p>
          <a:p>
            <a:pPr>
              <a:buNone/>
            </a:pPr>
            <a:r>
              <a:rPr lang="pl-PL" dirty="0" smtClean="0"/>
              <a:t>(art. 33 ust. 2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u="sng" dirty="0" smtClean="0"/>
              <a:t>Nadzór nad uczelniami </a:t>
            </a:r>
          </a:p>
          <a:p>
            <a:pPr>
              <a:buNone/>
            </a:pPr>
            <a:r>
              <a:rPr lang="pl-PL" dirty="0" smtClean="0"/>
              <a:t>Publiczne uczelnie teologiczne i wydziały teologiczne uczelni publicznych znajdują się także, w zakresie określonym przez umowę międzynarodową zawartą ze Stolicą Apostolską oraz ustawy regulujące stosunki między Rzeczpospolitą Polską a innymi kościołami i związkami wyznaniowymi oraz przez statuty tych uczelni, pod nadzorem władz kościołów i związków wyznaniowych.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33 ust. </a:t>
            </a:r>
            <a:r>
              <a:rPr lang="pl-PL" dirty="0"/>
              <a:t>3</a:t>
            </a:r>
            <a:r>
              <a:rPr lang="pl-PL" dirty="0" smtClean="0"/>
              <a:t>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Nadzór nad uczelniami </a:t>
            </a:r>
          </a:p>
          <a:p>
            <a:pPr marL="514350" indent="-514350">
              <a:buAutoNum type="arabicPeriod"/>
            </a:pPr>
            <a:r>
              <a:rPr lang="pl-PL" dirty="0" smtClean="0"/>
              <a:t>Kontrola, o której mowa w art. 33 ust. 1, obejmuje</a:t>
            </a:r>
          </a:p>
          <a:p>
            <a:pPr marL="514350" indent="-514350">
              <a:buNone/>
            </a:pPr>
            <a:r>
              <a:rPr lang="pl-PL" dirty="0" smtClean="0"/>
              <a:t>   badanie zgodności działania organów uczelni z przepisami prawa, statutem oraz uzyskanymi uprawnieniami, a w przypadku uczelni niepublicznej - również z treścią udzielonego pozwolenia na jej utworzenie, a także prawidłowości wydatkowania środków publicznych. </a:t>
            </a:r>
          </a:p>
          <a:p>
            <a:pPr marL="514350" indent="-514350">
              <a:buNone/>
            </a:pPr>
            <a:r>
              <a:rPr lang="pl-PL" dirty="0" smtClean="0"/>
              <a:t>   Przedmiotem kontroli może być również badanie warunków realizacji procesu dydaktycznego.</a:t>
            </a:r>
          </a:p>
          <a:p>
            <a:pPr>
              <a:buNone/>
            </a:pPr>
            <a:r>
              <a:rPr lang="pl-PL" dirty="0" smtClean="0"/>
              <a:t>1a. Do kontroli, o której mowa w ust. 1, stosuje się przepisy o kontroli w administracji rządowej.</a:t>
            </a:r>
          </a:p>
          <a:p>
            <a:pPr>
              <a:buNone/>
            </a:pPr>
            <a:r>
              <a:rPr lang="pl-PL" dirty="0" smtClean="0"/>
              <a:t>(art. 34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Pojęcia c.d. </a:t>
            </a:r>
          </a:p>
          <a:p>
            <a:pPr>
              <a:buNone/>
            </a:pPr>
            <a:r>
              <a:rPr lang="pl-PL" dirty="0" smtClean="0"/>
              <a:t>22) </a:t>
            </a:r>
            <a:r>
              <a:rPr lang="pl-PL" b="1" dirty="0" smtClean="0"/>
              <a:t>uczelnia akademicka </a:t>
            </a:r>
            <a:r>
              <a:rPr lang="pl-PL" dirty="0" smtClean="0"/>
              <a:t>- uczelnię prowadzącą badania naukowe, w której co najmniej jedna jednostka organizacyjna posiada uprawnienie do nadawania stopnia naukowego doktora;</a:t>
            </a:r>
          </a:p>
          <a:p>
            <a:pPr>
              <a:buNone/>
            </a:pPr>
            <a:r>
              <a:rPr lang="pl-PL" dirty="0" smtClean="0"/>
              <a:t>23) </a:t>
            </a:r>
            <a:r>
              <a:rPr lang="pl-PL" b="1" dirty="0" smtClean="0"/>
              <a:t>uczelnia zawodowa </a:t>
            </a:r>
            <a:r>
              <a:rPr lang="pl-PL" dirty="0" smtClean="0"/>
              <a:t>- uczelnię prowadzącą studia pierwszego lub drugiego stopnia albo jednolite studia magisterskie nieposiadającą uprawnienia do nadawania stopnia naukowego doktora; </a:t>
            </a:r>
          </a:p>
          <a:p>
            <a:pPr>
              <a:buNone/>
            </a:pPr>
            <a:r>
              <a:rPr lang="pl-PL" dirty="0" smtClean="0"/>
              <a:t>(art. 2 ust. 1 pkt. 22-23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800" b="1" dirty="0" smtClean="0"/>
              <a:t>DZIĘKUJĘ ZA UWAGĘ </a:t>
            </a:r>
            <a:endParaRPr lang="pl-PL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Pojęcia c.d.</a:t>
            </a:r>
          </a:p>
          <a:p>
            <a:pPr>
              <a:buNone/>
            </a:pPr>
            <a:r>
              <a:rPr lang="pl-PL" dirty="0" smtClean="0"/>
              <a:t>24) </a:t>
            </a:r>
            <a:r>
              <a:rPr lang="pl-PL" b="1" dirty="0" smtClean="0"/>
              <a:t>uczelnia wojskowa </a:t>
            </a:r>
            <a:r>
              <a:rPr lang="pl-PL" dirty="0" smtClean="0"/>
              <a:t>- uczelnię publiczną nadzorowaną przez Ministra Obrony Narodowej;</a:t>
            </a:r>
          </a:p>
          <a:p>
            <a:pPr>
              <a:buNone/>
            </a:pPr>
            <a:r>
              <a:rPr lang="pl-PL" dirty="0" smtClean="0"/>
              <a:t>25) </a:t>
            </a:r>
            <a:r>
              <a:rPr lang="pl-PL" b="1" dirty="0" smtClean="0"/>
              <a:t>uczelnia służb państwowych </a:t>
            </a:r>
            <a:r>
              <a:rPr lang="pl-PL" dirty="0" smtClean="0"/>
              <a:t>- uczelnię publiczną nadzorowaną przez ministra właściwego do spraw wewnętrznych;</a:t>
            </a:r>
          </a:p>
          <a:p>
            <a:pPr>
              <a:buNone/>
            </a:pPr>
            <a:r>
              <a:rPr lang="pl-PL" dirty="0" smtClean="0"/>
              <a:t>26) </a:t>
            </a:r>
            <a:r>
              <a:rPr lang="pl-PL" b="1" dirty="0" smtClean="0"/>
              <a:t>uczelnia artystyczna </a:t>
            </a:r>
            <a:r>
              <a:rPr lang="pl-PL" dirty="0" smtClean="0"/>
              <a:t>- uczelnię publiczną nadzorowaną przez ministra właściwego do spraw kultury i ochrony dziedzictwa narodowego;</a:t>
            </a:r>
          </a:p>
          <a:p>
            <a:pPr>
              <a:buNone/>
            </a:pPr>
            <a:r>
              <a:rPr lang="pl-PL" dirty="0" smtClean="0"/>
              <a:t>27) </a:t>
            </a:r>
            <a:r>
              <a:rPr lang="pl-PL" b="1" dirty="0" smtClean="0"/>
              <a:t>uczelnia medyczna </a:t>
            </a:r>
            <a:r>
              <a:rPr lang="pl-PL" dirty="0" smtClean="0"/>
              <a:t>- uczelnię publiczną nadzorowaną przez ministra właściwego do spraw zdrowia;</a:t>
            </a:r>
          </a:p>
          <a:p>
            <a:pPr>
              <a:buNone/>
            </a:pPr>
            <a:r>
              <a:rPr lang="pl-PL" dirty="0" smtClean="0"/>
              <a:t>28) </a:t>
            </a:r>
            <a:r>
              <a:rPr lang="pl-PL" b="1" dirty="0" smtClean="0"/>
              <a:t>uczelnia morska </a:t>
            </a:r>
            <a:r>
              <a:rPr lang="pl-PL" dirty="0" smtClean="0"/>
              <a:t>- uczelnię publiczną nadzorowaną przez ministra właściwego do spraw gospodarki morskiej;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2 ust. 1 pkt. 24-28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Nazewnictwo: </a:t>
            </a:r>
          </a:p>
          <a:p>
            <a:pPr>
              <a:buNone/>
            </a:pPr>
            <a:r>
              <a:rPr lang="pl-PL" b="1" dirty="0" smtClean="0"/>
              <a:t>Wyraz "uniwersytet</a:t>
            </a:r>
            <a:r>
              <a:rPr lang="pl-PL" dirty="0" smtClean="0"/>
              <a:t>" może być używany w nazwie uczelni, której jednostki organizacyjne posiadają uprawnienia do nadawania stopnia naukowego doktora co najmniej w dziesięciu dyscyplinach, w tym co najmniej po dwa uprawnienia w każdej z następujących grup dziedzin nauki:</a:t>
            </a:r>
          </a:p>
          <a:p>
            <a:pPr>
              <a:buNone/>
            </a:pPr>
            <a:r>
              <a:rPr lang="pl-PL" dirty="0" smtClean="0"/>
              <a:t>1) humanistycznych, prawnych, ekonomicznych lub teologicznych;</a:t>
            </a:r>
          </a:p>
          <a:p>
            <a:pPr>
              <a:buNone/>
            </a:pPr>
            <a:r>
              <a:rPr lang="pl-PL" dirty="0" smtClean="0"/>
              <a:t>2) matematycznych, fizycznych, nauk o Ziemi lub technicznych;</a:t>
            </a:r>
          </a:p>
          <a:p>
            <a:pPr>
              <a:buNone/>
            </a:pPr>
            <a:r>
              <a:rPr lang="pl-PL" dirty="0" smtClean="0"/>
              <a:t>3) biologicznych, medycznych, chemicznych, farmaceutycznych, rolniczych lub weterynaryjnych.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3 ust. 1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NAZEWNICTWO 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b="1" dirty="0" smtClean="0"/>
              <a:t>. Wyrazy "uniwersytet techniczny" </a:t>
            </a:r>
            <a:r>
              <a:rPr lang="pl-PL" dirty="0" smtClean="0"/>
              <a:t>mogą być używane w nazwie uczelni, której jednostki organizacyjne posiadają uprawnienia do nadawania stopnia naukowego doktora co najmniej w dziesięciu dyscyplinach, w tym co najmniej sześć uprawnień w zakresie nauk technicznych.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Wyraz "uniwersytet" uzupełniony innym przymiotnikiem lub przymiotnikami </a:t>
            </a:r>
            <a:r>
              <a:rPr lang="pl-PL" dirty="0" smtClean="0"/>
              <a:t>w celu określenia profilu uczelni może być używany w nazwie uczelni, której jednostki organizacyjne posiadają co najmniej sześć uprawnień do nadawania stopnia naukowego doktora, w tym co najmniej cztery w zakresie nauk objętych profilem uczelni.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Wyraz "politechnika</a:t>
            </a:r>
            <a:r>
              <a:rPr lang="pl-PL" dirty="0" smtClean="0"/>
              <a:t>" może być używany w nazwie uczelni, której jednostki organizacyjne posiadają uprawnienia do nadawania stopnia naukowego doktora co najmniej w sześciu dyscyplinach, w tym co najmniej cztery w zakresie nauk technicznych.</a:t>
            </a:r>
          </a:p>
          <a:p>
            <a:pPr>
              <a:buNone/>
            </a:pPr>
            <a:r>
              <a:rPr lang="pl-PL" dirty="0" smtClean="0"/>
              <a:t>5</a:t>
            </a:r>
            <a:r>
              <a:rPr lang="pl-PL" b="1" dirty="0" smtClean="0"/>
              <a:t>. Wyraz "akademia</a:t>
            </a:r>
            <a:r>
              <a:rPr lang="pl-PL" dirty="0" smtClean="0"/>
              <a:t>" może być używany w nazwie uczelni, której jednostki organizacyjne posiadają co najmniej dwa uprawnienia do nadawania stopnia naukowego doktora.</a:t>
            </a:r>
          </a:p>
          <a:p>
            <a:pPr>
              <a:buNone/>
            </a:pPr>
            <a:r>
              <a:rPr lang="pl-PL" dirty="0" smtClean="0"/>
              <a:t>(art. 3 ust. </a:t>
            </a:r>
            <a:r>
              <a:rPr lang="pl-PL" dirty="0" smtClean="0"/>
              <a:t>2-5</a:t>
            </a:r>
            <a:r>
              <a:rPr lang="pl-PL" dirty="0" smtClean="0"/>
              <a:t>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Zasada autonomii Uczelni Wyższych </a:t>
            </a:r>
            <a:endParaRPr lang="pl-PL" b="1" dirty="0"/>
          </a:p>
          <a:p>
            <a:pPr>
              <a:buNone/>
            </a:pPr>
            <a:r>
              <a:rPr lang="pl-PL" dirty="0" smtClean="0"/>
              <a:t>1. Uczelnia </a:t>
            </a:r>
            <a:r>
              <a:rPr lang="pl-PL" b="1" dirty="0" smtClean="0"/>
              <a:t>jest autonomiczna we wszystkich obszarach swojego działania na zasadach określonych w ustawie.</a:t>
            </a:r>
          </a:p>
          <a:p>
            <a:pPr>
              <a:buNone/>
            </a:pPr>
            <a:r>
              <a:rPr lang="pl-PL" dirty="0" smtClean="0"/>
              <a:t>2. Uczelnie kierują się </a:t>
            </a:r>
            <a:r>
              <a:rPr lang="pl-PL" b="1" dirty="0" smtClean="0"/>
              <a:t>zasadami </a:t>
            </a:r>
          </a:p>
          <a:p>
            <a:pPr>
              <a:buFontTx/>
              <a:buChar char="-"/>
            </a:pPr>
            <a:r>
              <a:rPr lang="pl-PL" b="1" dirty="0" smtClean="0"/>
              <a:t>wolności nauczania, </a:t>
            </a:r>
          </a:p>
          <a:p>
            <a:pPr>
              <a:buFontTx/>
              <a:buChar char="-"/>
            </a:pPr>
            <a:r>
              <a:rPr lang="pl-PL" b="1" dirty="0" smtClean="0"/>
              <a:t>badań naukowych i </a:t>
            </a:r>
          </a:p>
          <a:p>
            <a:pPr>
              <a:buFontTx/>
              <a:buChar char="-"/>
            </a:pPr>
            <a:r>
              <a:rPr lang="pl-PL" b="1" dirty="0" smtClean="0"/>
              <a:t>twórczości artystycznej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3. Uczelnie, pełniąc </a:t>
            </a:r>
            <a:r>
              <a:rPr lang="pl-PL" b="1" dirty="0" smtClean="0"/>
              <a:t>misję odkrywania i przekazywania prawdy poprzez prowadzenie badań i kształcenie studentów</a:t>
            </a:r>
            <a:r>
              <a:rPr lang="pl-PL" dirty="0" smtClean="0"/>
              <a:t>, stanowią integralną część narodowego systemu edukacji i nauki. </a:t>
            </a:r>
          </a:p>
          <a:p>
            <a:pPr>
              <a:buNone/>
            </a:pPr>
            <a:r>
              <a:rPr lang="pl-PL" dirty="0" smtClean="0"/>
              <a:t>5. Organy administracji rządowej i organy jednostek samorządu terytorialnego </a:t>
            </a:r>
            <a:r>
              <a:rPr lang="pl-PL" b="1" dirty="0" smtClean="0"/>
              <a:t>mogą podejmować decyzje dotyczące uczelni tylko w przypadkach przewidzianych w ustawach.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(art. 4 ust. 1-3, 5 USW)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Szkolnictwo Wyższe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Szkoły Wyższe wobec „otocznia” </a:t>
            </a:r>
          </a:p>
          <a:p>
            <a:pPr>
              <a:buNone/>
            </a:pPr>
            <a:r>
              <a:rPr lang="pl-PL" dirty="0" smtClean="0"/>
              <a:t>4. Uczelnie współpracują z </a:t>
            </a:r>
            <a:r>
              <a:rPr lang="pl-PL" b="1" dirty="0" smtClean="0"/>
              <a:t>otoczeniem społeczno-gospodarczym</a:t>
            </a:r>
            <a:r>
              <a:rPr lang="pl-PL" dirty="0" smtClean="0"/>
              <a:t>, w szczególności w zakresie prowadzenia badań naukowych i prac rozwojowych na rzecz </a:t>
            </a:r>
            <a:r>
              <a:rPr lang="pl-PL" b="1" dirty="0" smtClean="0"/>
              <a:t>podmiotów gospodarczych, </a:t>
            </a:r>
            <a:r>
              <a:rPr lang="pl-PL" dirty="0" smtClean="0"/>
              <a:t>w wyodrębnionych formach działalności, w tym w drodze </a:t>
            </a:r>
            <a:r>
              <a:rPr lang="pl-PL" b="1" dirty="0" smtClean="0"/>
              <a:t>utworzenia spółki celowej</a:t>
            </a:r>
            <a:r>
              <a:rPr lang="pl-PL" dirty="0" smtClean="0"/>
              <a:t>, o której mowa w art. 86a, a także przez </a:t>
            </a:r>
            <a:r>
              <a:rPr lang="pl-PL" b="1" dirty="0" smtClean="0"/>
              <a:t>udział przedstawicieli pracodawców w opracowywaniu programów kształcenia i w procesie dydaktycznym. </a:t>
            </a:r>
          </a:p>
          <a:p>
            <a:pPr>
              <a:buNone/>
            </a:pPr>
            <a:r>
              <a:rPr lang="pl-PL" dirty="0" smtClean="0"/>
              <a:t>(art. 4 ust. 4 USW)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3879</Words>
  <Application>Microsoft Office PowerPoint</Application>
  <PresentationFormat>Pokaz na ekranie (4:3)</PresentationFormat>
  <Paragraphs>292</Paragraphs>
  <Slides>40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Motyw pakietu Office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  <vt:lpstr>Szkolnictwo Wyższe 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Szkolnictwo Wyższe 1</dc:title>
  <dc:creator>Maciek</dc:creator>
  <cp:lastModifiedBy>Maciek</cp:lastModifiedBy>
  <cp:revision>6</cp:revision>
  <dcterms:created xsi:type="dcterms:W3CDTF">2016-10-09T21:26:47Z</dcterms:created>
  <dcterms:modified xsi:type="dcterms:W3CDTF">2016-10-09T22:23:04Z</dcterms:modified>
</cp:coreProperties>
</file>