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1" r:id="rId6"/>
    <p:sldId id="266" r:id="rId7"/>
    <p:sldId id="262" r:id="rId8"/>
    <p:sldId id="263" r:id="rId9"/>
    <p:sldId id="268" r:id="rId10"/>
    <p:sldId id="264" r:id="rId11"/>
    <p:sldId id="267" r:id="rId12"/>
    <p:sldId id="269" r:id="rId13"/>
    <p:sldId id="270" r:id="rId14"/>
    <p:sldId id="265" r:id="rId1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343F"/>
    <a:srgbClr val="1A3A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660"/>
  </p:normalViewPr>
  <p:slideViewPr>
    <p:cSldViewPr snapToGrid="0">
      <p:cViewPr varScale="1">
        <p:scale>
          <a:sx n="128" d="100"/>
          <a:sy n="128" d="100"/>
        </p:scale>
        <p:origin x="5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95071D-CE8E-8DE7-18D2-AB68664AD04C}"/>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39D9458-9BE4-3D69-D3E4-AC5665C1D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BC1129C-5C25-C7C8-387E-520DB52BA452}"/>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5" name="Symbol zastępczy stopki 4">
            <a:extLst>
              <a:ext uri="{FF2B5EF4-FFF2-40B4-BE49-F238E27FC236}">
                <a16:creationId xmlns:a16="http://schemas.microsoft.com/office/drawing/2014/main" id="{54BE82B3-9E57-5658-FDDD-AD27ECAED12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A01BE12-2853-8F6C-FB1F-093AF12F74B6}"/>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2381661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8EB577-F617-0D6A-2605-D82F899AC92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4F46A34-6444-5308-8192-5D9A6263CC9F}"/>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EF622C7-DC77-5E64-5FF0-EAE2A8F1C411}"/>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5" name="Symbol zastępczy stopki 4">
            <a:extLst>
              <a:ext uri="{FF2B5EF4-FFF2-40B4-BE49-F238E27FC236}">
                <a16:creationId xmlns:a16="http://schemas.microsoft.com/office/drawing/2014/main" id="{5A2D57E6-F22A-2DB2-CEDF-16C4318FCAD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B57A231-52D2-8B21-B558-764CA5213F48}"/>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322091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1CFF4323-6CE1-F460-37CC-1E715FB2293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6CEAD8D3-C371-1649-7F3E-E86C7C23C1E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758BABE-30D3-8B7D-C890-F2EE7B671CC2}"/>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5" name="Symbol zastępczy stopki 4">
            <a:extLst>
              <a:ext uri="{FF2B5EF4-FFF2-40B4-BE49-F238E27FC236}">
                <a16:creationId xmlns:a16="http://schemas.microsoft.com/office/drawing/2014/main" id="{19596169-F722-02B2-DC15-62A70B4A95E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C2F1667-E5EA-6EC1-50D4-F4F705B6C780}"/>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220342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EDDE8C-FBD0-350C-3A5E-DB27C716E7E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0DF7B99-DF7C-AB57-BCC3-2691BAD6E0C9}"/>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1EFD377-39F7-A38E-DF87-DDA3DACE4613}"/>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5" name="Symbol zastępczy stopki 4">
            <a:extLst>
              <a:ext uri="{FF2B5EF4-FFF2-40B4-BE49-F238E27FC236}">
                <a16:creationId xmlns:a16="http://schemas.microsoft.com/office/drawing/2014/main" id="{F7CB8638-F309-B2F9-7AE5-FA62D650A84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CCC99B0-4DDB-84D1-9844-B880652B953D}"/>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3315407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E18B83-B823-9F47-0433-B597DDB61F6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30F5EEAF-333B-E115-3378-CA95C82C52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F6330310-E6AF-82DE-EA95-A1802BAF1D64}"/>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5" name="Symbol zastępczy stopki 4">
            <a:extLst>
              <a:ext uri="{FF2B5EF4-FFF2-40B4-BE49-F238E27FC236}">
                <a16:creationId xmlns:a16="http://schemas.microsoft.com/office/drawing/2014/main" id="{E6677F61-46C5-DC4C-2143-77F36B2E13D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3D3DD12-83EF-BE29-135C-68808668AB10}"/>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4089632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38D765-BB6A-0FF7-C054-E379DFA9027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BBD796D-0F7E-76E8-0A81-BDD8C53B41D5}"/>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65BDD3F6-716B-4C95-9FE2-69A3715F4E9E}"/>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3A8FF22-D326-8F38-3BF6-ED9964BFB650}"/>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6" name="Symbol zastępczy stopki 5">
            <a:extLst>
              <a:ext uri="{FF2B5EF4-FFF2-40B4-BE49-F238E27FC236}">
                <a16:creationId xmlns:a16="http://schemas.microsoft.com/office/drawing/2014/main" id="{BA9E5ECE-FD5D-3CD7-6522-0405B61348C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D5D3864-43FC-0504-7D5C-F30162D289F2}"/>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3031091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6E673A-D05A-EF33-8A35-115244EA26ED}"/>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FE6722E9-857B-7569-8212-CA67E8E407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1189867A-0170-A603-F770-A82A9C7CA395}"/>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57C032C-8E87-AB9F-E116-87D350CB0F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623F9C5B-C42C-28F1-7F97-B89DAAACC79B}"/>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160D2355-1272-CAE7-A1B2-A86412DE580F}"/>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8" name="Symbol zastępczy stopki 7">
            <a:extLst>
              <a:ext uri="{FF2B5EF4-FFF2-40B4-BE49-F238E27FC236}">
                <a16:creationId xmlns:a16="http://schemas.microsoft.com/office/drawing/2014/main" id="{C9CB8E64-C40E-0FEA-2E9F-C745FB675646}"/>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2D9A015E-E1A3-B97D-B7AB-C4FA88DEAEEC}"/>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162058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790724-4D9A-2F73-34EF-9AC3733496A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412CCAD5-30E9-35DA-5A06-5B39C4FED5B8}"/>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4" name="Symbol zastępczy stopki 3">
            <a:extLst>
              <a:ext uri="{FF2B5EF4-FFF2-40B4-BE49-F238E27FC236}">
                <a16:creationId xmlns:a16="http://schemas.microsoft.com/office/drawing/2014/main" id="{E0CCD50C-3D5B-CFC1-2807-E7F4791BB337}"/>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4F6F36AA-D49A-4698-AA6F-CF3B3572302C}"/>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3120472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95D7BB4-D9CC-6624-59D9-6EE49D412E0E}"/>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3" name="Symbol zastępczy stopki 2">
            <a:extLst>
              <a:ext uri="{FF2B5EF4-FFF2-40B4-BE49-F238E27FC236}">
                <a16:creationId xmlns:a16="http://schemas.microsoft.com/office/drawing/2014/main" id="{20480D04-6AF1-AF56-6E0E-D201004FB7C0}"/>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599D013-D2FE-17F4-9255-B541EAEB95F8}"/>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338926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CCD241-B325-7C87-BDE3-8DD6415DFB3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162479FF-0B45-AAF4-6D75-0B69D6993E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46ED859C-A1E4-30F6-BDDB-1945147012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F97FC79-A2EE-60EB-EA2F-64505911F37E}"/>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6" name="Symbol zastępczy stopki 5">
            <a:extLst>
              <a:ext uri="{FF2B5EF4-FFF2-40B4-BE49-F238E27FC236}">
                <a16:creationId xmlns:a16="http://schemas.microsoft.com/office/drawing/2014/main" id="{8DC8C4B8-27DE-E6E2-C51F-6E152F2BD9D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78CDF9C-05B2-DC50-60C7-DD779727D9F6}"/>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2111324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49FC8A-DA10-E45A-2A2A-CED840B6E21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2079C3D-414C-8805-5530-0B6BDC9463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7A896C87-2CC1-261C-16D6-84C5288900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50E336A0-9EBF-64B0-9AC0-54B34A6B6EF8}"/>
              </a:ext>
            </a:extLst>
          </p:cNvPr>
          <p:cNvSpPr>
            <a:spLocks noGrp="1"/>
          </p:cNvSpPr>
          <p:nvPr>
            <p:ph type="dt" sz="half" idx="10"/>
          </p:nvPr>
        </p:nvSpPr>
        <p:spPr/>
        <p:txBody>
          <a:bodyPr/>
          <a:lstStyle/>
          <a:p>
            <a:fld id="{4C7DA56A-A688-4176-9A7E-6116F8CFE99B}" type="datetimeFigureOut">
              <a:rPr lang="pl-PL" smtClean="0"/>
              <a:t>4.12.2023</a:t>
            </a:fld>
            <a:endParaRPr lang="pl-PL"/>
          </a:p>
        </p:txBody>
      </p:sp>
      <p:sp>
        <p:nvSpPr>
          <p:cNvPr id="6" name="Symbol zastępczy stopki 5">
            <a:extLst>
              <a:ext uri="{FF2B5EF4-FFF2-40B4-BE49-F238E27FC236}">
                <a16:creationId xmlns:a16="http://schemas.microsoft.com/office/drawing/2014/main" id="{181A2DA4-F661-1A91-B6C9-320B82BDFF4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A19504E-094A-8D36-5524-1A7485D9D1F3}"/>
              </a:ext>
            </a:extLst>
          </p:cNvPr>
          <p:cNvSpPr>
            <a:spLocks noGrp="1"/>
          </p:cNvSpPr>
          <p:nvPr>
            <p:ph type="sldNum" sz="quarter" idx="12"/>
          </p:nvPr>
        </p:nvSpPr>
        <p:spPr/>
        <p:txBody>
          <a:bodyPr/>
          <a:lstStyle/>
          <a:p>
            <a:fld id="{81C3488D-91F4-458D-98DB-3F5E1C0E7135}" type="slidenum">
              <a:rPr lang="pl-PL" smtClean="0"/>
              <a:t>‹#›</a:t>
            </a:fld>
            <a:endParaRPr lang="pl-PL"/>
          </a:p>
        </p:txBody>
      </p:sp>
    </p:spTree>
    <p:extLst>
      <p:ext uri="{BB962C8B-B14F-4D97-AF65-F5344CB8AC3E}">
        <p14:creationId xmlns:p14="http://schemas.microsoft.com/office/powerpoint/2010/main" val="1161731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D7DF2F2A-0B68-EEC0-640C-616330A803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6EF2A293-0E2F-ABDD-6BF2-78AE696A0C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8483CA5-2160-21E8-A642-1349E59711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DA56A-A688-4176-9A7E-6116F8CFE99B}" type="datetimeFigureOut">
              <a:rPr lang="pl-PL" smtClean="0"/>
              <a:t>4.12.2023</a:t>
            </a:fld>
            <a:endParaRPr lang="pl-PL"/>
          </a:p>
        </p:txBody>
      </p:sp>
      <p:sp>
        <p:nvSpPr>
          <p:cNvPr id="5" name="Symbol zastępczy stopki 4">
            <a:extLst>
              <a:ext uri="{FF2B5EF4-FFF2-40B4-BE49-F238E27FC236}">
                <a16:creationId xmlns:a16="http://schemas.microsoft.com/office/drawing/2014/main" id="{9E1973E3-57D6-9316-685B-BC1FF3D2BF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5DDFD88A-8F2C-8121-04C7-1AA86D2362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C3488D-91F4-458D-98DB-3F5E1C0E7135}" type="slidenum">
              <a:rPr lang="pl-PL" smtClean="0"/>
              <a:t>‹#›</a:t>
            </a:fld>
            <a:endParaRPr lang="pl-PL"/>
          </a:p>
        </p:txBody>
      </p:sp>
    </p:spTree>
    <p:extLst>
      <p:ext uri="{BB962C8B-B14F-4D97-AF65-F5344CB8AC3E}">
        <p14:creationId xmlns:p14="http://schemas.microsoft.com/office/powerpoint/2010/main" val="246736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0"/>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3" name="Tytuł 2">
            <a:extLst>
              <a:ext uri="{FF2B5EF4-FFF2-40B4-BE49-F238E27FC236}">
                <a16:creationId xmlns:a16="http://schemas.microsoft.com/office/drawing/2014/main" id="{739D5A50-BD94-507E-683F-665F25764A8F}"/>
              </a:ext>
            </a:extLst>
          </p:cNvPr>
          <p:cNvSpPr>
            <a:spLocks noGrp="1"/>
          </p:cNvSpPr>
          <p:nvPr>
            <p:ph type="ctrTitle"/>
          </p:nvPr>
        </p:nvSpPr>
        <p:spPr>
          <a:xfrm>
            <a:off x="1524000" y="1438439"/>
            <a:ext cx="9144000" cy="2387600"/>
          </a:xfrm>
        </p:spPr>
        <p:txBody>
          <a:bodyPr>
            <a:normAutofit/>
          </a:bodyPr>
          <a:lstStyle/>
          <a:p>
            <a:r>
              <a:rPr lang="pl-PL" sz="4800" b="1" dirty="0"/>
              <a:t>Instytucje i środki gwarantujące prawidłowy i legalny tok wykonywania środków izolacyjnych</a:t>
            </a:r>
          </a:p>
        </p:txBody>
      </p:sp>
      <p:sp>
        <p:nvSpPr>
          <p:cNvPr id="5" name="Podtytuł 4">
            <a:extLst>
              <a:ext uri="{FF2B5EF4-FFF2-40B4-BE49-F238E27FC236}">
                <a16:creationId xmlns:a16="http://schemas.microsoft.com/office/drawing/2014/main" id="{B147A6AE-83BD-AB98-FB6E-2D552D88BA7C}"/>
              </a:ext>
            </a:extLst>
          </p:cNvPr>
          <p:cNvSpPr>
            <a:spLocks noGrp="1"/>
          </p:cNvSpPr>
          <p:nvPr>
            <p:ph type="subTitle" idx="1"/>
          </p:nvPr>
        </p:nvSpPr>
        <p:spPr>
          <a:xfrm>
            <a:off x="152401" y="4083378"/>
            <a:ext cx="11903764" cy="1463456"/>
          </a:xfrm>
        </p:spPr>
        <p:txBody>
          <a:bodyPr>
            <a:normAutofit fontScale="92500" lnSpcReduction="20000"/>
          </a:bodyPr>
          <a:lstStyle/>
          <a:p>
            <a:r>
              <a:rPr lang="pl-PL" dirty="0"/>
              <a:t>Czy rozbudowana kontrola sprzyja realizacji </a:t>
            </a:r>
          </a:p>
          <a:p>
            <a:r>
              <a:rPr lang="pl-PL" dirty="0"/>
              <a:t>celów i zadań prawa karnego wykonawczego?</a:t>
            </a:r>
          </a:p>
          <a:p>
            <a:pPr algn="r"/>
            <a:endParaRPr lang="pl-PL" dirty="0"/>
          </a:p>
          <a:p>
            <a:pPr algn="r"/>
            <a:r>
              <a:rPr lang="pl-PL" dirty="0"/>
              <a:t>dr hab. Tomasz Kalisz, Prof. </a:t>
            </a:r>
            <a:r>
              <a:rPr lang="pl-PL" dirty="0" err="1"/>
              <a:t>UWr</a:t>
            </a:r>
            <a:r>
              <a:rPr lang="pl-PL" dirty="0"/>
              <a:t> </a:t>
            </a:r>
          </a:p>
        </p:txBody>
      </p:sp>
    </p:spTree>
    <p:extLst>
      <p:ext uri="{BB962C8B-B14F-4D97-AF65-F5344CB8AC3E}">
        <p14:creationId xmlns:p14="http://schemas.microsoft.com/office/powerpoint/2010/main" val="3295302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0"/>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3" name="Tytuł 2">
            <a:extLst>
              <a:ext uri="{FF2B5EF4-FFF2-40B4-BE49-F238E27FC236}">
                <a16:creationId xmlns:a16="http://schemas.microsoft.com/office/drawing/2014/main" id="{E60705AD-D1FF-1B6E-E0C5-37414F7E5B12}"/>
              </a:ext>
            </a:extLst>
          </p:cNvPr>
          <p:cNvSpPr>
            <a:spLocks noGrp="1"/>
          </p:cNvSpPr>
          <p:nvPr>
            <p:ph type="title"/>
          </p:nvPr>
        </p:nvSpPr>
        <p:spPr>
          <a:xfrm>
            <a:off x="5936975" y="0"/>
            <a:ext cx="6407426" cy="1325563"/>
          </a:xfrm>
        </p:spPr>
        <p:txBody>
          <a:bodyPr/>
          <a:lstStyle/>
          <a:p>
            <a:r>
              <a:rPr lang="pl-PL" altLang="pl-PL" b="1" dirty="0">
                <a:solidFill>
                  <a:schemeClr val="bg1"/>
                </a:solidFill>
              </a:rPr>
              <a:t>legalność i prawidłowość</a:t>
            </a:r>
            <a:endParaRPr lang="pl-PL" b="1" dirty="0">
              <a:solidFill>
                <a:schemeClr val="bg1"/>
              </a:solidFill>
            </a:endParaRPr>
          </a:p>
        </p:txBody>
      </p:sp>
      <p:sp>
        <p:nvSpPr>
          <p:cNvPr id="5" name="Symbol zastępczy zawartości 4">
            <a:extLst>
              <a:ext uri="{FF2B5EF4-FFF2-40B4-BE49-F238E27FC236}">
                <a16:creationId xmlns:a16="http://schemas.microsoft.com/office/drawing/2014/main" id="{5501F318-38B6-EB7F-9BD8-5B4AAEEE63FE}"/>
              </a:ext>
            </a:extLst>
          </p:cNvPr>
          <p:cNvSpPr>
            <a:spLocks noGrp="1"/>
          </p:cNvSpPr>
          <p:nvPr>
            <p:ph idx="1"/>
          </p:nvPr>
        </p:nvSpPr>
        <p:spPr>
          <a:xfrm>
            <a:off x="357809" y="1430238"/>
            <a:ext cx="11573585" cy="4351338"/>
          </a:xfrm>
        </p:spPr>
        <p:txBody>
          <a:bodyPr>
            <a:normAutofit lnSpcReduction="10000"/>
          </a:bodyPr>
          <a:lstStyle/>
          <a:p>
            <a:r>
              <a:rPr lang="pl-PL" b="1" dirty="0"/>
              <a:t>Prawidłowość </a:t>
            </a:r>
            <a:r>
              <a:rPr lang="pl-PL" dirty="0"/>
              <a:t>swoim zakresem wkracza jako swoista ocena koncentrująca się na działalności instytucji izolacyjnych przez pryzmat stopnia realizacji celów i zadań stawianych przed środkami izolacyjnymi. </a:t>
            </a:r>
          </a:p>
          <a:p>
            <a:r>
              <a:rPr lang="pl-PL" dirty="0"/>
              <a:t>przedmiotem oceny są zatem działania niezbędne do osiągnięcia bezpośrednio bądź pośrednio zamierzonego efektu, zarówno całościowego jak i cząstkowego. </a:t>
            </a:r>
          </a:p>
          <a:p>
            <a:r>
              <a:rPr lang="pl-PL" dirty="0"/>
              <a:t>w ocenie tej chodzi o stwierdzenie, czy dane działania są racjonalne, pożyteczne i czy prowadzą do realizacji postulowanych efektów. </a:t>
            </a:r>
          </a:p>
          <a:p>
            <a:r>
              <a:rPr lang="pl-PL" dirty="0"/>
              <a:t>kryterium prawidłowości jest niezbędnym instrumentem do oceny działania w zakresie zadań polityczno-kryminalnych, zwłaszcza w odniesieniu do polityki penitencjarnej. </a:t>
            </a:r>
          </a:p>
          <a:p>
            <a:endParaRPr lang="pl-PL" dirty="0"/>
          </a:p>
        </p:txBody>
      </p:sp>
    </p:spTree>
    <p:extLst>
      <p:ext uri="{BB962C8B-B14F-4D97-AF65-F5344CB8AC3E}">
        <p14:creationId xmlns:p14="http://schemas.microsoft.com/office/powerpoint/2010/main" val="2350572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0"/>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13" name="Symbol zastępczy zawartości 12">
            <a:extLst>
              <a:ext uri="{FF2B5EF4-FFF2-40B4-BE49-F238E27FC236}">
                <a16:creationId xmlns:a16="http://schemas.microsoft.com/office/drawing/2014/main" id="{61A452E7-740D-FE25-C20E-8F01BB13FB10}"/>
              </a:ext>
            </a:extLst>
          </p:cNvPr>
          <p:cNvSpPr>
            <a:spLocks noGrp="1"/>
          </p:cNvSpPr>
          <p:nvPr>
            <p:ph idx="1"/>
          </p:nvPr>
        </p:nvSpPr>
        <p:spPr>
          <a:xfrm>
            <a:off x="728870" y="1278721"/>
            <a:ext cx="10515600" cy="4351338"/>
          </a:xfrm>
        </p:spPr>
        <p:txBody>
          <a:bodyPr>
            <a:normAutofit/>
          </a:bodyPr>
          <a:lstStyle/>
          <a:p>
            <a:pPr marL="0" indent="0" algn="ctr">
              <a:buNone/>
            </a:pPr>
            <a:r>
              <a:rPr lang="pl-PL" sz="4800" b="1" dirty="0"/>
              <a:t>"Przedmiotem prawa karnego wykonawczego jest (...) bardzo delikatna materia, gdzie państwo demonstruje swoją siłę i stosuje drastyczne środki, a człowiek łatwo może paść jego ofiarą.”</a:t>
            </a:r>
          </a:p>
          <a:p>
            <a:pPr marL="0" indent="0" algn="r">
              <a:buNone/>
            </a:pPr>
            <a:r>
              <a:rPr lang="pl-PL" sz="4800" b="1" dirty="0"/>
              <a:t>Zbigniew Hołda</a:t>
            </a:r>
          </a:p>
          <a:p>
            <a:endParaRPr lang="pl-PL" dirty="0"/>
          </a:p>
        </p:txBody>
      </p:sp>
    </p:spTree>
    <p:extLst>
      <p:ext uri="{BB962C8B-B14F-4D97-AF65-F5344CB8AC3E}">
        <p14:creationId xmlns:p14="http://schemas.microsoft.com/office/powerpoint/2010/main" val="32457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785"/>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12" name="Tytuł 11">
            <a:extLst>
              <a:ext uri="{FF2B5EF4-FFF2-40B4-BE49-F238E27FC236}">
                <a16:creationId xmlns:a16="http://schemas.microsoft.com/office/drawing/2014/main" id="{D475F10F-8AC0-FC3E-25F7-42AAD6DDC331}"/>
              </a:ext>
            </a:extLst>
          </p:cNvPr>
          <p:cNvSpPr>
            <a:spLocks noGrp="1"/>
          </p:cNvSpPr>
          <p:nvPr>
            <p:ph type="title"/>
          </p:nvPr>
        </p:nvSpPr>
        <p:spPr>
          <a:xfrm>
            <a:off x="4701209" y="144255"/>
            <a:ext cx="7230185" cy="1325563"/>
          </a:xfrm>
        </p:spPr>
        <p:txBody>
          <a:bodyPr>
            <a:normAutofit fontScale="90000"/>
          </a:bodyPr>
          <a:lstStyle/>
          <a:p>
            <a:pPr algn="r"/>
            <a:br>
              <a:rPr lang="pl-PL" b="1" dirty="0">
                <a:solidFill>
                  <a:schemeClr val="bg1"/>
                </a:solidFill>
              </a:rPr>
            </a:br>
            <a:r>
              <a:rPr lang="pl-PL" b="1" dirty="0">
                <a:solidFill>
                  <a:schemeClr val="bg1"/>
                </a:solidFill>
              </a:rPr>
              <a:t>ochrona praw podmiotowych </a:t>
            </a:r>
            <a:br>
              <a:rPr lang="pl-PL" b="1" dirty="0">
                <a:solidFill>
                  <a:schemeClr val="bg1"/>
                </a:solidFill>
              </a:rPr>
            </a:br>
            <a:br>
              <a:rPr lang="pl-PL" dirty="0"/>
            </a:br>
            <a:endParaRPr lang="pl-PL" dirty="0"/>
          </a:p>
        </p:txBody>
      </p:sp>
      <p:sp>
        <p:nvSpPr>
          <p:cNvPr id="13" name="Symbol zastępczy zawartości 12">
            <a:extLst>
              <a:ext uri="{FF2B5EF4-FFF2-40B4-BE49-F238E27FC236}">
                <a16:creationId xmlns:a16="http://schemas.microsoft.com/office/drawing/2014/main" id="{A933566E-F50B-8CF3-123B-F3834736EE80}"/>
              </a:ext>
            </a:extLst>
          </p:cNvPr>
          <p:cNvSpPr>
            <a:spLocks noGrp="1"/>
          </p:cNvSpPr>
          <p:nvPr>
            <p:ph idx="1"/>
          </p:nvPr>
        </p:nvSpPr>
        <p:spPr>
          <a:xfrm>
            <a:off x="445604" y="1325355"/>
            <a:ext cx="11411779" cy="4304703"/>
          </a:xfrm>
        </p:spPr>
        <p:txBody>
          <a:bodyPr>
            <a:normAutofit fontScale="92500" lnSpcReduction="20000"/>
          </a:bodyPr>
          <a:lstStyle/>
          <a:p>
            <a:r>
              <a:rPr lang="pl-PL" sz="3100" dirty="0"/>
              <a:t>Prawo karne wykonawcze ze swej natury koncentruje się na różnego rodzaju ograniczeniach i ingerencjach w sferę praw i wolności człowieka. </a:t>
            </a:r>
          </a:p>
          <a:p>
            <a:r>
              <a:rPr lang="pl-PL" sz="3100" dirty="0"/>
              <a:t>Wynika to z faktu, iż głównym przedmiotem tego prawa jest sankcja (kara), która jest osobistą dolegliwością świadomie zadawaną sprawcy przestępstwa. </a:t>
            </a:r>
          </a:p>
          <a:p>
            <a:r>
              <a:rPr lang="pl-PL" sz="3100" dirty="0"/>
              <a:t>Skazany nie może być traktowany jako przedmiot zabiegów i oddziaływań wychowawczych, resocjalizacyjnych, jako swoisty przedmiot środków przymusu. </a:t>
            </a:r>
          </a:p>
          <a:p>
            <a:r>
              <a:rPr lang="pl-PL" sz="3100" dirty="0"/>
              <a:t>Podkreślenie podmiotowości skazanego, ma istotne znaczenie w kontekście założeń postępowania wykonawczego, gdzie niejednokrotnie skazany wobec organów tego postępowania pozostaje w stosunku uzależnienia i podległości. </a:t>
            </a:r>
          </a:p>
          <a:p>
            <a:endParaRPr lang="pl-PL" dirty="0"/>
          </a:p>
          <a:p>
            <a:endParaRPr lang="pl-PL" dirty="0"/>
          </a:p>
        </p:txBody>
      </p:sp>
    </p:spTree>
    <p:extLst>
      <p:ext uri="{BB962C8B-B14F-4D97-AF65-F5344CB8AC3E}">
        <p14:creationId xmlns:p14="http://schemas.microsoft.com/office/powerpoint/2010/main" val="3416574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785"/>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12" name="Tytuł 11">
            <a:extLst>
              <a:ext uri="{FF2B5EF4-FFF2-40B4-BE49-F238E27FC236}">
                <a16:creationId xmlns:a16="http://schemas.microsoft.com/office/drawing/2014/main" id="{D475F10F-8AC0-FC3E-25F7-42AAD6DDC331}"/>
              </a:ext>
            </a:extLst>
          </p:cNvPr>
          <p:cNvSpPr>
            <a:spLocks noGrp="1"/>
          </p:cNvSpPr>
          <p:nvPr>
            <p:ph type="title"/>
          </p:nvPr>
        </p:nvSpPr>
        <p:spPr>
          <a:xfrm>
            <a:off x="4701209" y="144255"/>
            <a:ext cx="7230185" cy="1325563"/>
          </a:xfrm>
        </p:spPr>
        <p:txBody>
          <a:bodyPr>
            <a:normAutofit fontScale="90000"/>
          </a:bodyPr>
          <a:lstStyle/>
          <a:p>
            <a:pPr algn="r"/>
            <a:br>
              <a:rPr lang="pl-PL" b="1" dirty="0">
                <a:solidFill>
                  <a:schemeClr val="bg1"/>
                </a:solidFill>
              </a:rPr>
            </a:br>
            <a:r>
              <a:rPr lang="pl-PL" b="1" dirty="0">
                <a:solidFill>
                  <a:schemeClr val="bg1"/>
                </a:solidFill>
              </a:rPr>
              <a:t>ochrona praw podmiotowych </a:t>
            </a:r>
            <a:br>
              <a:rPr lang="pl-PL" b="1" dirty="0">
                <a:solidFill>
                  <a:schemeClr val="bg1"/>
                </a:solidFill>
              </a:rPr>
            </a:br>
            <a:br>
              <a:rPr lang="pl-PL" dirty="0"/>
            </a:br>
            <a:endParaRPr lang="pl-PL" dirty="0"/>
          </a:p>
        </p:txBody>
      </p:sp>
      <p:sp>
        <p:nvSpPr>
          <p:cNvPr id="13" name="Symbol zastępczy zawartości 12">
            <a:extLst>
              <a:ext uri="{FF2B5EF4-FFF2-40B4-BE49-F238E27FC236}">
                <a16:creationId xmlns:a16="http://schemas.microsoft.com/office/drawing/2014/main" id="{A933566E-F50B-8CF3-123B-F3834736EE80}"/>
              </a:ext>
            </a:extLst>
          </p:cNvPr>
          <p:cNvSpPr>
            <a:spLocks noGrp="1"/>
          </p:cNvSpPr>
          <p:nvPr>
            <p:ph idx="1"/>
          </p:nvPr>
        </p:nvSpPr>
        <p:spPr>
          <a:xfrm>
            <a:off x="260606" y="1325355"/>
            <a:ext cx="11931394" cy="4304703"/>
          </a:xfrm>
        </p:spPr>
        <p:txBody>
          <a:bodyPr>
            <a:normAutofit/>
          </a:bodyPr>
          <a:lstStyle/>
          <a:p>
            <a:r>
              <a:rPr lang="pl-PL" dirty="0"/>
              <a:t>Ważne jest precyzyjne określenie elementów stosunku prawnego łączącego skazanego z organami prawa karnego wykonawczego i to zarówno w sferze praw skazanego jak i jego obowiązków. </a:t>
            </a:r>
          </a:p>
          <a:p>
            <a:r>
              <a:rPr lang="pl-PL" dirty="0"/>
              <a:t>Status prawny skazanego opiera się na założeniu istnienia określonych norm prawnych. Normy te nie mogą być przekraczane, tym samym stanowią one skuteczną zaporę wobec bezprawnych działań ze strony organów postępowania wykonawczego. </a:t>
            </a:r>
          </a:p>
          <a:p>
            <a:r>
              <a:rPr lang="pl-PL" dirty="0"/>
              <a:t>Przepisy określające obowiązki, zakazy dotyczące skazanych wyznaczają czytelny i pewny zakres kompetencji organów, pozwalając tym ostatnim na egzekwowanie określonych </a:t>
            </a:r>
            <a:r>
              <a:rPr lang="pl-PL" dirty="0" err="1"/>
              <a:t>zachowań</a:t>
            </a:r>
            <a:r>
              <a:rPr lang="pl-PL" dirty="0"/>
              <a:t> w zgodzie z wolą ustawodawcy.</a:t>
            </a:r>
          </a:p>
          <a:p>
            <a:endParaRPr lang="pl-PL" dirty="0"/>
          </a:p>
          <a:p>
            <a:endParaRPr lang="pl-PL" dirty="0"/>
          </a:p>
        </p:txBody>
      </p:sp>
    </p:spTree>
    <p:extLst>
      <p:ext uri="{BB962C8B-B14F-4D97-AF65-F5344CB8AC3E}">
        <p14:creationId xmlns:p14="http://schemas.microsoft.com/office/powerpoint/2010/main" val="3807817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0"/>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3" name="Tytuł 2">
            <a:extLst>
              <a:ext uri="{FF2B5EF4-FFF2-40B4-BE49-F238E27FC236}">
                <a16:creationId xmlns:a16="http://schemas.microsoft.com/office/drawing/2014/main" id="{1A3CEC8E-46B6-49E2-E52E-BAF1D0252648}"/>
              </a:ext>
            </a:extLst>
          </p:cNvPr>
          <p:cNvSpPr>
            <a:spLocks noGrp="1"/>
          </p:cNvSpPr>
          <p:nvPr>
            <p:ph type="title"/>
          </p:nvPr>
        </p:nvSpPr>
        <p:spPr>
          <a:xfrm>
            <a:off x="3906078" y="75481"/>
            <a:ext cx="8133521" cy="975554"/>
          </a:xfrm>
        </p:spPr>
        <p:txBody>
          <a:bodyPr>
            <a:normAutofit fontScale="90000"/>
          </a:bodyPr>
          <a:lstStyle/>
          <a:p>
            <a:pPr algn="r"/>
            <a:r>
              <a:rPr lang="pl-PL" altLang="pl-PL" b="1" dirty="0">
                <a:solidFill>
                  <a:schemeClr val="bg1"/>
                </a:solidFill>
              </a:rPr>
              <a:t>zmienność i modyfikacja treści orzeczenia</a:t>
            </a:r>
            <a:endParaRPr lang="pl-PL" b="1" dirty="0">
              <a:solidFill>
                <a:schemeClr val="bg1"/>
              </a:solidFill>
            </a:endParaRPr>
          </a:p>
        </p:txBody>
      </p:sp>
      <p:sp>
        <p:nvSpPr>
          <p:cNvPr id="5" name="Symbol zastępczy zawartości 4">
            <a:extLst>
              <a:ext uri="{FF2B5EF4-FFF2-40B4-BE49-F238E27FC236}">
                <a16:creationId xmlns:a16="http://schemas.microsoft.com/office/drawing/2014/main" id="{AD96740A-E87B-E6B1-40B5-55FD0C3A4C1F}"/>
              </a:ext>
            </a:extLst>
          </p:cNvPr>
          <p:cNvSpPr>
            <a:spLocks noGrp="1"/>
          </p:cNvSpPr>
          <p:nvPr>
            <p:ph idx="1"/>
          </p:nvPr>
        </p:nvSpPr>
        <p:spPr>
          <a:xfrm>
            <a:off x="152401" y="1376199"/>
            <a:ext cx="11778993" cy="4235668"/>
          </a:xfrm>
        </p:spPr>
        <p:txBody>
          <a:bodyPr>
            <a:normAutofit fontScale="92500" lnSpcReduction="20000"/>
          </a:bodyPr>
          <a:lstStyle/>
          <a:p>
            <a:r>
              <a:rPr lang="pl-PL" sz="3500" dirty="0"/>
              <a:t>Zróżnicowanie wykonywania kary sprawia, że skazani na jednakowe rodzaje kary będą je odbywać w zgoła odmiennych warunkach (indywidualizacja i elastyczna modyfikacja). </a:t>
            </a:r>
          </a:p>
          <a:p>
            <a:r>
              <a:rPr lang="pl-PL" sz="3500" dirty="0"/>
              <a:t>Potrzeba eliminacji zarzutów arbitralności, nieprzejrzystości, a zwłaszcza nierównego traktowania w toku procesu wykonywania kary prowadzi nas wprost do zasady legalizmu/praworządności </a:t>
            </a:r>
          </a:p>
          <a:p>
            <a:r>
              <a:rPr lang="pl-PL" sz="3500" dirty="0"/>
              <a:t>Tryb i formy działania wszystkich podmiotów postępowania wykonawczego oraz organów tego postępowania opierać muszą się o przepisy prawne. </a:t>
            </a:r>
          </a:p>
          <a:p>
            <a:r>
              <a:rPr lang="pl-PL" sz="3500" dirty="0"/>
              <a:t>Każde działanie w toku postępowania wykonawczego niezgodne z przepisami prawa jest niedopuszczalne. </a:t>
            </a:r>
          </a:p>
          <a:p>
            <a:endParaRPr lang="pl-PL" dirty="0"/>
          </a:p>
          <a:p>
            <a:endParaRPr lang="pl-PL" dirty="0"/>
          </a:p>
        </p:txBody>
      </p:sp>
    </p:spTree>
    <p:extLst>
      <p:ext uri="{BB962C8B-B14F-4D97-AF65-F5344CB8AC3E}">
        <p14:creationId xmlns:p14="http://schemas.microsoft.com/office/powerpoint/2010/main" val="2558921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0"/>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3" name="Tytuł 2">
            <a:extLst>
              <a:ext uri="{FF2B5EF4-FFF2-40B4-BE49-F238E27FC236}">
                <a16:creationId xmlns:a16="http://schemas.microsoft.com/office/drawing/2014/main" id="{D3461F5F-A463-17F7-3878-75BA9A894646}"/>
              </a:ext>
            </a:extLst>
          </p:cNvPr>
          <p:cNvSpPr>
            <a:spLocks noGrp="1"/>
          </p:cNvSpPr>
          <p:nvPr>
            <p:ph type="title"/>
          </p:nvPr>
        </p:nvSpPr>
        <p:spPr>
          <a:xfrm>
            <a:off x="4144617" y="76337"/>
            <a:ext cx="7894982" cy="998974"/>
          </a:xfrm>
        </p:spPr>
        <p:txBody>
          <a:bodyPr>
            <a:normAutofit fontScale="90000"/>
          </a:bodyPr>
          <a:lstStyle/>
          <a:p>
            <a:pPr algn="r"/>
            <a:r>
              <a:rPr lang="pl-PL" b="1" dirty="0">
                <a:solidFill>
                  <a:schemeClr val="bg1"/>
                </a:solidFill>
              </a:rPr>
              <a:t>zasada humanitaryzmu i podmiotowości</a:t>
            </a:r>
          </a:p>
        </p:txBody>
      </p:sp>
      <p:sp>
        <p:nvSpPr>
          <p:cNvPr id="5" name="Symbol zastępczy zawartości 4">
            <a:extLst>
              <a:ext uri="{FF2B5EF4-FFF2-40B4-BE49-F238E27FC236}">
                <a16:creationId xmlns:a16="http://schemas.microsoft.com/office/drawing/2014/main" id="{B3BB95F3-DBC9-B7A9-F9F2-F4F6306B475A}"/>
              </a:ext>
            </a:extLst>
          </p:cNvPr>
          <p:cNvSpPr>
            <a:spLocks noGrp="1"/>
          </p:cNvSpPr>
          <p:nvPr>
            <p:ph idx="1"/>
          </p:nvPr>
        </p:nvSpPr>
        <p:spPr>
          <a:xfrm>
            <a:off x="447260" y="1479049"/>
            <a:ext cx="11484133" cy="4351338"/>
          </a:xfrm>
        </p:spPr>
        <p:txBody>
          <a:bodyPr>
            <a:normAutofit fontScale="92500" lnSpcReduction="10000"/>
          </a:bodyPr>
          <a:lstStyle/>
          <a:p>
            <a:pPr marL="0" indent="0">
              <a:buNone/>
            </a:pPr>
            <a:r>
              <a:rPr lang="pl-PL" dirty="0"/>
              <a:t>Art. 4. § 1 KKW. Kary, środki karne, środki kompensacyjne, przepadek, środki zabezpieczające i środki zapobiegawcze wykonuje się w sposób humanitarny, z poszanowaniem godności ludzkiej skazanego. Zakazuje się stosowania tortur lub nieludzkiego albo poniżającego traktowania i karania skazanego.</a:t>
            </a:r>
          </a:p>
          <a:p>
            <a:pPr marL="0" indent="0">
              <a:buNone/>
            </a:pPr>
            <a:r>
              <a:rPr lang="pl-PL" dirty="0"/>
              <a:t>§ 2. Skazany zachowuje prawa i wolności obywatelskie. Ich ograniczenie może wynikać jedynie z ustawy oraz z wydanego na jej podstawie prawomocnego orzeczenia.</a:t>
            </a:r>
          </a:p>
          <a:p>
            <a:pPr marL="0" indent="0">
              <a:buNone/>
            </a:pPr>
            <a:r>
              <a:rPr lang="pl-PL" dirty="0"/>
              <a:t>Art. 5. § 1 KKW. Skazany jest podmiotem określonych w niniejszym kodeksie praw i obowiązków.</a:t>
            </a:r>
          </a:p>
          <a:p>
            <a:pPr marL="0" indent="0">
              <a:buNone/>
            </a:pPr>
            <a:r>
              <a:rPr lang="pl-PL" dirty="0"/>
              <a:t>§ 2. Skazany ma obowiązek stosować się do wydanych przez właściwe organy poleceń zmierzających do wykonania orzeczenia.</a:t>
            </a:r>
          </a:p>
          <a:p>
            <a:endParaRPr lang="pl-PL" dirty="0"/>
          </a:p>
          <a:p>
            <a:endParaRPr lang="pl-PL" dirty="0"/>
          </a:p>
        </p:txBody>
      </p:sp>
    </p:spTree>
    <p:extLst>
      <p:ext uri="{BB962C8B-B14F-4D97-AF65-F5344CB8AC3E}">
        <p14:creationId xmlns:p14="http://schemas.microsoft.com/office/powerpoint/2010/main" val="2853690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0"/>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3" name="Tytuł 2">
            <a:extLst>
              <a:ext uri="{FF2B5EF4-FFF2-40B4-BE49-F238E27FC236}">
                <a16:creationId xmlns:a16="http://schemas.microsoft.com/office/drawing/2014/main" id="{68F85A60-0F52-C8F0-A68E-A475B9BB843C}"/>
              </a:ext>
            </a:extLst>
          </p:cNvPr>
          <p:cNvSpPr>
            <a:spLocks noGrp="1"/>
          </p:cNvSpPr>
          <p:nvPr>
            <p:ph type="title"/>
          </p:nvPr>
        </p:nvSpPr>
        <p:spPr>
          <a:xfrm>
            <a:off x="4969564" y="41612"/>
            <a:ext cx="7185991" cy="1097875"/>
          </a:xfrm>
        </p:spPr>
        <p:txBody>
          <a:bodyPr>
            <a:normAutofit/>
          </a:bodyPr>
          <a:lstStyle/>
          <a:p>
            <a:pPr algn="r"/>
            <a:r>
              <a:rPr lang="pl-PL" b="1" dirty="0">
                <a:solidFill>
                  <a:schemeClr val="bg1"/>
                </a:solidFill>
              </a:rPr>
              <a:t>kodeksowy system kontroli</a:t>
            </a:r>
          </a:p>
        </p:txBody>
      </p:sp>
      <p:sp>
        <p:nvSpPr>
          <p:cNvPr id="5" name="Symbol zastępczy zawartości 4">
            <a:extLst>
              <a:ext uri="{FF2B5EF4-FFF2-40B4-BE49-F238E27FC236}">
                <a16:creationId xmlns:a16="http://schemas.microsoft.com/office/drawing/2014/main" id="{C8EA4D90-4C0C-A055-6CDC-DCD928C618A8}"/>
              </a:ext>
            </a:extLst>
          </p:cNvPr>
          <p:cNvSpPr>
            <a:spLocks noGrp="1"/>
          </p:cNvSpPr>
          <p:nvPr>
            <p:ph idx="1"/>
          </p:nvPr>
        </p:nvSpPr>
        <p:spPr>
          <a:xfrm>
            <a:off x="679173" y="1383397"/>
            <a:ext cx="10850217" cy="4351338"/>
          </a:xfrm>
        </p:spPr>
        <p:txBody>
          <a:bodyPr>
            <a:normAutofit/>
          </a:bodyPr>
          <a:lstStyle/>
          <a:p>
            <a:r>
              <a:rPr lang="pl-PL" dirty="0"/>
              <a:t>Uchwalony w 1997 roku kodeks karny wykonawczy przewiduje złożony z różnych elementów i instytucji system gwarantujący prawidłowy i praworządny tryb wykonania orzeczeń zapadłych w szeroko rozumianym postępowaniu karnym. </a:t>
            </a:r>
          </a:p>
          <a:p>
            <a:r>
              <a:rPr lang="pl-PL" dirty="0"/>
              <a:t>Składający się na to zagadnienie kompleks instytucji prawa karnego wykonawczego można określić, jako swoiste mechanizmy służące do kontroli prawidłowości wykonywania kary pozbawienia wolności</a:t>
            </a:r>
          </a:p>
          <a:p>
            <a:r>
              <a:rPr lang="pl-PL" dirty="0"/>
              <a:t>Część instytucji to klasyczne instrumenty kontrolne i nadzorcze inne zaś będą jedynie realizowały pewne funkcje kontroli, bądź wykazywały cechy środków zaskarżenia. </a:t>
            </a:r>
          </a:p>
          <a:p>
            <a:endParaRPr lang="pl-PL" dirty="0"/>
          </a:p>
          <a:p>
            <a:endParaRPr lang="pl-PL" dirty="0"/>
          </a:p>
        </p:txBody>
      </p:sp>
    </p:spTree>
    <p:extLst>
      <p:ext uri="{BB962C8B-B14F-4D97-AF65-F5344CB8AC3E}">
        <p14:creationId xmlns:p14="http://schemas.microsoft.com/office/powerpoint/2010/main" val="2610888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0"/>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3" name="Tytuł 2">
            <a:extLst>
              <a:ext uri="{FF2B5EF4-FFF2-40B4-BE49-F238E27FC236}">
                <a16:creationId xmlns:a16="http://schemas.microsoft.com/office/drawing/2014/main" id="{4888B21F-008A-B580-562C-C24FD2726225}"/>
              </a:ext>
            </a:extLst>
          </p:cNvPr>
          <p:cNvSpPr>
            <a:spLocks noGrp="1"/>
          </p:cNvSpPr>
          <p:nvPr>
            <p:ph type="title"/>
          </p:nvPr>
        </p:nvSpPr>
        <p:spPr>
          <a:xfrm>
            <a:off x="5307495" y="1"/>
            <a:ext cx="6732103" cy="1051034"/>
          </a:xfrm>
        </p:spPr>
        <p:txBody>
          <a:bodyPr>
            <a:normAutofit/>
          </a:bodyPr>
          <a:lstStyle/>
          <a:p>
            <a:pPr algn="r"/>
            <a:r>
              <a:rPr lang="pl-PL" b="1" dirty="0">
                <a:solidFill>
                  <a:schemeClr val="bg1"/>
                </a:solidFill>
              </a:rPr>
              <a:t>kodeksowy system kontroli</a:t>
            </a:r>
          </a:p>
        </p:txBody>
      </p:sp>
      <p:sp>
        <p:nvSpPr>
          <p:cNvPr id="5" name="Symbol zastępczy zawartości 4">
            <a:extLst>
              <a:ext uri="{FF2B5EF4-FFF2-40B4-BE49-F238E27FC236}">
                <a16:creationId xmlns:a16="http://schemas.microsoft.com/office/drawing/2014/main" id="{7874F9B2-23B1-50C0-D0E1-49C2439C5363}"/>
              </a:ext>
            </a:extLst>
          </p:cNvPr>
          <p:cNvSpPr>
            <a:spLocks noGrp="1"/>
          </p:cNvSpPr>
          <p:nvPr>
            <p:ph idx="1"/>
          </p:nvPr>
        </p:nvSpPr>
        <p:spPr>
          <a:xfrm>
            <a:off x="152401" y="1325562"/>
            <a:ext cx="11887198" cy="4481404"/>
          </a:xfrm>
        </p:spPr>
        <p:txBody>
          <a:bodyPr>
            <a:normAutofit fontScale="85000" lnSpcReduction="20000"/>
          </a:bodyPr>
          <a:lstStyle/>
          <a:p>
            <a:r>
              <a:rPr lang="pl-PL" dirty="0"/>
              <a:t>wnioski o wszczęcie postępowania przed sądem oraz zażalenia na postanowienia wydane w toku postępowania wykonawczego (art. 6§1 </a:t>
            </a:r>
            <a:r>
              <a:rPr lang="pl-PL" dirty="0" err="1"/>
              <a:t>kkw</a:t>
            </a:r>
            <a:r>
              <a:rPr lang="pl-PL" dirty="0"/>
              <a:t>)</a:t>
            </a:r>
          </a:p>
          <a:p>
            <a:r>
              <a:rPr lang="pl-PL" dirty="0"/>
              <a:t>procedura reformacji postanowienia w trybie art. 24 </a:t>
            </a:r>
            <a:r>
              <a:rPr lang="pl-PL" dirty="0" err="1"/>
              <a:t>kkw</a:t>
            </a:r>
            <a:r>
              <a:rPr lang="pl-PL" dirty="0"/>
              <a:t>;</a:t>
            </a:r>
          </a:p>
          <a:p>
            <a:r>
              <a:rPr lang="pl-PL" dirty="0"/>
              <a:t>skargi, wnioski i prośby kierowane do organów wykonujących orzeczenie (art. 6 §2 i 3kkw – mechanizm obejmujący wszystkich skazanych) oraz prawo skazanego na karę pozbawienia wolności do składania skarg i próśb organowi właściwemu do ich rozpatrzenia (art. 102  pkt 10 </a:t>
            </a:r>
            <a:r>
              <a:rPr lang="pl-PL" dirty="0" err="1"/>
              <a:t>kkw</a:t>
            </a:r>
            <a:r>
              <a:rPr lang="pl-PL" dirty="0"/>
              <a:t>)</a:t>
            </a:r>
          </a:p>
          <a:p>
            <a:r>
              <a:rPr lang="pl-PL" dirty="0"/>
              <a:t>tryb skargowy z art. 7 </a:t>
            </a:r>
            <a:r>
              <a:rPr lang="pl-PL" dirty="0" err="1"/>
              <a:t>kkw</a:t>
            </a:r>
            <a:r>
              <a:rPr lang="pl-PL" dirty="0"/>
              <a:t>;</a:t>
            </a:r>
          </a:p>
          <a:p>
            <a:r>
              <a:rPr lang="pl-PL" dirty="0"/>
              <a:t>kontrola sprawowaną przez organizacje społeczne i komisje (organy) działające (wspomagające) w ramach wykonywania kar (art.39 </a:t>
            </a:r>
            <a:r>
              <a:rPr lang="pl-PL" dirty="0" err="1"/>
              <a:t>kkw</a:t>
            </a:r>
            <a:r>
              <a:rPr lang="pl-PL" dirty="0"/>
              <a:t>);</a:t>
            </a:r>
          </a:p>
          <a:p>
            <a:r>
              <a:rPr lang="pl-PL" dirty="0"/>
              <a:t>sędziowski nadzór penitencjarny (art.33 i n. </a:t>
            </a:r>
            <a:r>
              <a:rPr lang="pl-PL" dirty="0" err="1"/>
              <a:t>kkw</a:t>
            </a:r>
            <a:r>
              <a:rPr lang="pl-PL" dirty="0"/>
              <a:t>);</a:t>
            </a:r>
          </a:p>
          <a:p>
            <a:r>
              <a:rPr lang="pl-PL" dirty="0"/>
              <a:t>kontrola połączona z możliwości władczej ingerencji dokonywana w ramach jednostek organizacyjnych Służby Więziennej (art.78 </a:t>
            </a:r>
            <a:r>
              <a:rPr lang="pl-PL" dirty="0" err="1"/>
              <a:t>kkw</a:t>
            </a:r>
            <a:r>
              <a:rPr lang="pl-PL" dirty="0"/>
              <a:t> oraz tzw. kontrola wewnętrzna).</a:t>
            </a:r>
          </a:p>
        </p:txBody>
      </p:sp>
    </p:spTree>
    <p:extLst>
      <p:ext uri="{BB962C8B-B14F-4D97-AF65-F5344CB8AC3E}">
        <p14:creationId xmlns:p14="http://schemas.microsoft.com/office/powerpoint/2010/main" val="3445530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0"/>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3" name="Tytuł 2">
            <a:extLst>
              <a:ext uri="{FF2B5EF4-FFF2-40B4-BE49-F238E27FC236}">
                <a16:creationId xmlns:a16="http://schemas.microsoft.com/office/drawing/2014/main" id="{619E83B0-943F-22AE-A2D3-3D86974AE4E0}"/>
              </a:ext>
            </a:extLst>
          </p:cNvPr>
          <p:cNvSpPr>
            <a:spLocks noGrp="1"/>
          </p:cNvSpPr>
          <p:nvPr>
            <p:ph type="title"/>
          </p:nvPr>
        </p:nvSpPr>
        <p:spPr>
          <a:xfrm>
            <a:off x="4482547" y="156868"/>
            <a:ext cx="7623311" cy="824592"/>
          </a:xfrm>
        </p:spPr>
        <p:txBody>
          <a:bodyPr>
            <a:normAutofit fontScale="90000"/>
          </a:bodyPr>
          <a:lstStyle/>
          <a:p>
            <a:pPr algn="r"/>
            <a:r>
              <a:rPr lang="pl-PL" b="1" dirty="0">
                <a:solidFill>
                  <a:schemeClr val="bg1"/>
                </a:solidFill>
              </a:rPr>
              <a:t>Inne procedury kontrolne </a:t>
            </a:r>
            <a:br>
              <a:rPr lang="pl-PL" b="1" dirty="0">
                <a:solidFill>
                  <a:schemeClr val="bg1"/>
                </a:solidFill>
              </a:rPr>
            </a:br>
            <a:r>
              <a:rPr lang="pl-PL" b="1" dirty="0">
                <a:solidFill>
                  <a:schemeClr val="bg1"/>
                </a:solidFill>
              </a:rPr>
              <a:t>dotyczące środków izolacyjnych</a:t>
            </a:r>
          </a:p>
        </p:txBody>
      </p:sp>
      <p:sp>
        <p:nvSpPr>
          <p:cNvPr id="5" name="Symbol zastępczy zawartości 4">
            <a:extLst>
              <a:ext uri="{FF2B5EF4-FFF2-40B4-BE49-F238E27FC236}">
                <a16:creationId xmlns:a16="http://schemas.microsoft.com/office/drawing/2014/main" id="{D4B7B391-0B77-7946-71B0-2C9439B7F3EA}"/>
              </a:ext>
            </a:extLst>
          </p:cNvPr>
          <p:cNvSpPr>
            <a:spLocks noGrp="1"/>
          </p:cNvSpPr>
          <p:nvPr>
            <p:ph idx="1"/>
          </p:nvPr>
        </p:nvSpPr>
        <p:spPr>
          <a:xfrm>
            <a:off x="434011" y="1916112"/>
            <a:ext cx="11757989" cy="4351338"/>
          </a:xfrm>
        </p:spPr>
        <p:txBody>
          <a:bodyPr>
            <a:normAutofit/>
          </a:bodyPr>
          <a:lstStyle/>
          <a:p>
            <a:r>
              <a:rPr lang="pl-PL" sz="3200" dirty="0"/>
              <a:t>mechanizmy międzynarodowej kontroli i ochrony praw człowieka;</a:t>
            </a:r>
          </a:p>
          <a:p>
            <a:r>
              <a:rPr lang="pl-PL" sz="3200" dirty="0"/>
              <a:t>kontrola realizowana przez Rzecznika Praw Obywatelskich (Krajowy Mechanizm Prewencji) ; </a:t>
            </a:r>
          </a:p>
          <a:p>
            <a:r>
              <a:rPr lang="pl-PL" sz="3200" dirty="0"/>
              <a:t>skarga konstytucyjna;</a:t>
            </a:r>
          </a:p>
          <a:p>
            <a:r>
              <a:rPr lang="pl-PL" sz="3200" dirty="0"/>
              <a:t>kontrola parlamentarna; </a:t>
            </a:r>
          </a:p>
          <a:p>
            <a:r>
              <a:rPr lang="pl-PL" sz="3200" dirty="0"/>
              <a:t>monitoring sprawowany przez organizacje pozarządowe.</a:t>
            </a:r>
          </a:p>
          <a:p>
            <a:endParaRPr lang="pl-PL" dirty="0"/>
          </a:p>
          <a:p>
            <a:endParaRPr lang="pl-PL" dirty="0"/>
          </a:p>
        </p:txBody>
      </p:sp>
    </p:spTree>
    <p:extLst>
      <p:ext uri="{BB962C8B-B14F-4D97-AF65-F5344CB8AC3E}">
        <p14:creationId xmlns:p14="http://schemas.microsoft.com/office/powerpoint/2010/main" val="29131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Prostokąt 10">
            <a:extLst>
              <a:ext uri="{FF2B5EF4-FFF2-40B4-BE49-F238E27FC236}">
                <a16:creationId xmlns:a16="http://schemas.microsoft.com/office/drawing/2014/main" id="{B4A42F48-50A0-796B-099B-F5B11A7DD603}"/>
              </a:ext>
            </a:extLst>
          </p:cNvPr>
          <p:cNvSpPr/>
          <p:nvPr/>
        </p:nvSpPr>
        <p:spPr>
          <a:xfrm>
            <a:off x="0" y="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Prostokąt 3">
            <a:extLst>
              <a:ext uri="{FF2B5EF4-FFF2-40B4-BE49-F238E27FC236}">
                <a16:creationId xmlns:a16="http://schemas.microsoft.com/office/drawing/2014/main" id="{B4C6CAF4-D83E-EC23-358C-749095222D75}"/>
              </a:ext>
            </a:extLst>
          </p:cNvPr>
          <p:cNvSpPr/>
          <p:nvPr/>
        </p:nvSpPr>
        <p:spPr>
          <a:xfrm>
            <a:off x="0" y="9879"/>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7E7C21D6-B7DC-A2F7-1B6E-3AC72FF9A795}"/>
              </a:ext>
            </a:extLst>
          </p:cNvPr>
          <p:cNvSpPr/>
          <p:nvPr/>
        </p:nvSpPr>
        <p:spPr>
          <a:xfrm>
            <a:off x="0" y="5676900"/>
            <a:ext cx="12192000" cy="1181100"/>
          </a:xfrm>
          <a:prstGeom prst="rect">
            <a:avLst/>
          </a:prstGeom>
          <a:solidFill>
            <a:srgbClr val="E734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a:extLst>
              <a:ext uri="{FF2B5EF4-FFF2-40B4-BE49-F238E27FC236}">
                <a16:creationId xmlns:a16="http://schemas.microsoft.com/office/drawing/2014/main" id="{4ED468AB-2F2E-B9EE-1672-76CDDA9F4745}"/>
              </a:ext>
            </a:extLst>
          </p:cNvPr>
          <p:cNvSpPr/>
          <p:nvPr/>
        </p:nvSpPr>
        <p:spPr>
          <a:xfrm>
            <a:off x="0" y="5806966"/>
            <a:ext cx="12192000" cy="1051034"/>
          </a:xfrm>
          <a:prstGeom prst="rect">
            <a:avLst/>
          </a:prstGeom>
          <a:solidFill>
            <a:srgbClr val="1A3A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9" name="Obraz 8">
            <a:extLst>
              <a:ext uri="{FF2B5EF4-FFF2-40B4-BE49-F238E27FC236}">
                <a16:creationId xmlns:a16="http://schemas.microsoft.com/office/drawing/2014/main" id="{0B19240D-B2D9-8BB2-F395-C676B5DA95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1" y="75481"/>
            <a:ext cx="3276600" cy="900072"/>
          </a:xfrm>
          <a:prstGeom prst="rect">
            <a:avLst/>
          </a:prstGeom>
        </p:spPr>
      </p:pic>
      <p:pic>
        <p:nvPicPr>
          <p:cNvPr id="2" name="Obraz 3" descr="Obraz zawierający logo&#10;&#10;Opis wygenerowany automatycznie">
            <a:extLst>
              <a:ext uri="{FF2B5EF4-FFF2-40B4-BE49-F238E27FC236}">
                <a16:creationId xmlns:a16="http://schemas.microsoft.com/office/drawing/2014/main" id="{FADB7536-4EF2-9E28-7E21-7016375B02AF}"/>
              </a:ext>
            </a:extLst>
          </p:cNvPr>
          <p:cNvPicPr>
            <a:picLocks noChangeAspect="1"/>
          </p:cNvPicPr>
          <p:nvPr/>
        </p:nvPicPr>
        <p:blipFill>
          <a:blip r:embed="rId3"/>
          <a:stretch>
            <a:fillRect/>
          </a:stretch>
        </p:blipFill>
        <p:spPr>
          <a:xfrm>
            <a:off x="6609521" y="5853807"/>
            <a:ext cx="5321873" cy="827286"/>
          </a:xfrm>
          <a:prstGeom prst="rect">
            <a:avLst/>
          </a:prstGeom>
        </p:spPr>
      </p:pic>
      <p:sp>
        <p:nvSpPr>
          <p:cNvPr id="3" name="Tytuł 2">
            <a:extLst>
              <a:ext uri="{FF2B5EF4-FFF2-40B4-BE49-F238E27FC236}">
                <a16:creationId xmlns:a16="http://schemas.microsoft.com/office/drawing/2014/main" id="{E60705AD-D1FF-1B6E-E0C5-37414F7E5B12}"/>
              </a:ext>
            </a:extLst>
          </p:cNvPr>
          <p:cNvSpPr>
            <a:spLocks noGrp="1"/>
          </p:cNvSpPr>
          <p:nvPr>
            <p:ph type="title"/>
          </p:nvPr>
        </p:nvSpPr>
        <p:spPr>
          <a:xfrm>
            <a:off x="5843113" y="18255"/>
            <a:ext cx="6854687" cy="1325563"/>
          </a:xfrm>
        </p:spPr>
        <p:txBody>
          <a:bodyPr/>
          <a:lstStyle/>
          <a:p>
            <a:r>
              <a:rPr lang="pl-PL" altLang="pl-PL" b="1" dirty="0">
                <a:solidFill>
                  <a:schemeClr val="bg1"/>
                </a:solidFill>
              </a:rPr>
              <a:t>legalność i prawidłowość</a:t>
            </a:r>
            <a:endParaRPr lang="pl-PL" dirty="0">
              <a:solidFill>
                <a:schemeClr val="bg1"/>
              </a:solidFill>
            </a:endParaRPr>
          </a:p>
        </p:txBody>
      </p:sp>
      <p:sp>
        <p:nvSpPr>
          <p:cNvPr id="5" name="Symbol zastępczy zawartości 4">
            <a:extLst>
              <a:ext uri="{FF2B5EF4-FFF2-40B4-BE49-F238E27FC236}">
                <a16:creationId xmlns:a16="http://schemas.microsoft.com/office/drawing/2014/main" id="{5501F318-38B6-EB7F-9BD8-5B4AAEEE63FE}"/>
              </a:ext>
            </a:extLst>
          </p:cNvPr>
          <p:cNvSpPr>
            <a:spLocks noGrp="1"/>
          </p:cNvSpPr>
          <p:nvPr>
            <p:ph idx="1"/>
          </p:nvPr>
        </p:nvSpPr>
        <p:spPr>
          <a:xfrm>
            <a:off x="288235" y="1362073"/>
            <a:ext cx="11757991" cy="4351338"/>
          </a:xfrm>
        </p:spPr>
        <p:txBody>
          <a:bodyPr>
            <a:normAutofit/>
          </a:bodyPr>
          <a:lstStyle/>
          <a:p>
            <a:r>
              <a:rPr lang="pl-PL" b="1" dirty="0"/>
              <a:t>Legalność</a:t>
            </a:r>
            <a:r>
              <a:rPr lang="pl-PL" dirty="0"/>
              <a:t> to czuwanie nad zgodnym z prawem działaniem podmiotów zaangażowanych w proces wykonywania podlegających nadzorowi penitencjarnemu orzeczeń.</a:t>
            </a:r>
          </a:p>
          <a:p>
            <a:r>
              <a:rPr lang="pl-PL" dirty="0"/>
              <a:t>przyjąć należy, że legalne są te działania lub określone stany, które powstały w następstwie działań opartych o prawo (podstawę prawną). </a:t>
            </a:r>
          </a:p>
          <a:p>
            <a:r>
              <a:rPr lang="pl-PL" dirty="0"/>
              <a:t>legalne są działania lub stany, które nie są sprzeczne (są zgodne) z obowiązującym prawem. </a:t>
            </a:r>
          </a:p>
          <a:p>
            <a:r>
              <a:rPr lang="pl-PL" dirty="0"/>
              <a:t>działalność musi być zatem zgodna z obowiązującym prawem z punktu widzenia istnienia i respektowania treści podstaw prawnych (działanie na podstawie prawa i w granicach prawa). </a:t>
            </a:r>
          </a:p>
          <a:p>
            <a:endParaRPr lang="pl-PL" dirty="0"/>
          </a:p>
          <a:p>
            <a:endParaRPr lang="pl-PL" dirty="0"/>
          </a:p>
          <a:p>
            <a:endParaRPr lang="pl-PL" dirty="0"/>
          </a:p>
        </p:txBody>
      </p:sp>
    </p:spTree>
    <p:extLst>
      <p:ext uri="{BB962C8B-B14F-4D97-AF65-F5344CB8AC3E}">
        <p14:creationId xmlns:p14="http://schemas.microsoft.com/office/powerpoint/2010/main" val="196697721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E93717ABC326946AC0444CF2A63993F" ma:contentTypeVersion="20" ma:contentTypeDescription="Utwórz nowy dokument." ma:contentTypeScope="" ma:versionID="785bb358cdf0a1de750e139f2599207e">
  <xsd:schema xmlns:xsd="http://www.w3.org/2001/XMLSchema" xmlns:xs="http://www.w3.org/2001/XMLSchema" xmlns:p="http://schemas.microsoft.com/office/2006/metadata/properties" xmlns:ns2="01d8d327-e6e9-4154-a36a-daeeeb887352" xmlns:ns3="0070ff77-a7e2-41b3-8daf-9d1f3317994c" targetNamespace="http://schemas.microsoft.com/office/2006/metadata/properties" ma:root="true" ma:fieldsID="63ecc6e0fdc708be40b0969b18a5fe74" ns2:_="" ns3:_="">
    <xsd:import namespace="01d8d327-e6e9-4154-a36a-daeeeb887352"/>
    <xsd:import namespace="0070ff77-a7e2-41b3-8daf-9d1f3317994c"/>
    <xsd:element name="properties">
      <xsd:complexType>
        <xsd:sequence>
          <xsd:element name="documentManagement">
            <xsd:complexType>
              <xsd:all>
                <xsd:element ref="ns2:etykieta" minOccurs="0"/>
                <xsd:element ref="ns2:MediaServiceMetadata" minOccurs="0"/>
                <xsd:element ref="ns2:MediaServiceFastMetadata" minOccurs="0"/>
                <xsd:element ref="ns2:ROK"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LengthInSecond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d8d327-e6e9-4154-a36a-daeeeb887352" elementFormDefault="qualified">
    <xsd:import namespace="http://schemas.microsoft.com/office/2006/documentManagement/types"/>
    <xsd:import namespace="http://schemas.microsoft.com/office/infopath/2007/PartnerControls"/>
    <xsd:element name="etykieta" ma:index="8" nillable="true" ma:displayName="etykieta" ma:format="Dropdown" ma:internalName="etykieta">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ROK" ma:index="11" nillable="true" ma:displayName="ROK" ma:decimals="0" ma:format="Dropdown" ma:internalName="ROK" ma:percentage="FALSE">
      <xsd:simpleType>
        <xsd:restriction base="dms:Number"/>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Tagi obrazów" ma:readOnly="false" ma:fieldId="{5cf76f15-5ced-4ddc-b409-7134ff3c332f}" ma:taxonomyMulti="true" ma:sspId="fbc8b89c-d944-4221-854f-d9ed61959e60" ma:termSetId="09814cd3-568e-fe90-9814-8d621ff8fb84" ma:anchorId="fba54fb3-c3e1-fe81-a776-ca4b69148c4d" ma:open="true" ma:isKeyword="false">
      <xsd:complexType>
        <xsd:sequence>
          <xsd:element ref="pc:Terms" minOccurs="0" maxOccurs="1"/>
        </xsd:sequence>
      </xsd:complexType>
    </xsd:element>
    <xsd:element name="MediaServiceDateTaken" ma:index="23" nillable="true" ma:displayName="MediaServiceDateTaken" ma:hidden="true" ma:internalName="MediaServiceDateTake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Location" ma:index="26"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70ff77-a7e2-41b3-8daf-9d1f3317994c" elementFormDefault="qualified">
    <xsd:import namespace="http://schemas.microsoft.com/office/2006/documentManagement/types"/>
    <xsd:import namespace="http://schemas.microsoft.com/office/infopath/2007/PartnerControls"/>
    <xsd:element name="SharedWithUsers" ma:index="14"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Udostępnione dla — szczegóły" ma:internalName="SharedWithDetails" ma:readOnly="true">
      <xsd:simpleType>
        <xsd:restriction base="dms:Note">
          <xsd:maxLength value="255"/>
        </xsd:restriction>
      </xsd:simpleType>
    </xsd:element>
    <xsd:element name="TaxCatchAll" ma:index="22" nillable="true" ma:displayName="Taxonomy Catch All Column" ma:hidden="true" ma:list="{441b1db1-2268-4d2e-9879-7b3fe024e8bd}" ma:internalName="TaxCatchAll" ma:showField="CatchAllData" ma:web="0070ff77-a7e2-41b3-8daf-9d1f3317994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070ff77-a7e2-41b3-8daf-9d1f3317994c" xsi:nil="true"/>
    <etykieta xmlns="01d8d327-e6e9-4154-a36a-daeeeb887352" xsi:nil="true"/>
    <lcf76f155ced4ddcb4097134ff3c332f xmlns="01d8d327-e6e9-4154-a36a-daeeeb887352">
      <Terms xmlns="http://schemas.microsoft.com/office/infopath/2007/PartnerControls"/>
    </lcf76f155ced4ddcb4097134ff3c332f>
    <ROK xmlns="01d8d327-e6e9-4154-a36a-daeeeb88735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EEAD69-8252-4D45-A21C-82EEF768C6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d8d327-e6e9-4154-a36a-daeeeb887352"/>
    <ds:schemaRef ds:uri="0070ff77-a7e2-41b3-8daf-9d1f331799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9E1C8F-86B9-4892-8826-DC3BAD963287}">
  <ds:schemaRefs>
    <ds:schemaRef ds:uri="http://schemas.microsoft.com/office/2006/metadata/properties"/>
    <ds:schemaRef ds:uri="http://schemas.microsoft.com/office/infopath/2007/PartnerControls"/>
    <ds:schemaRef ds:uri="0070ff77-a7e2-41b3-8daf-9d1f3317994c"/>
    <ds:schemaRef ds:uri="01d8d327-e6e9-4154-a36a-daeeeb887352"/>
  </ds:schemaRefs>
</ds:datastoreItem>
</file>

<file path=customXml/itemProps3.xml><?xml version="1.0" encoding="utf-8"?>
<ds:datastoreItem xmlns:ds="http://schemas.openxmlformats.org/officeDocument/2006/customXml" ds:itemID="{53FE9F29-4436-407F-8BBC-9EE51478ED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106</TotalTime>
  <Words>905</Words>
  <Application>Microsoft Macintosh PowerPoint</Application>
  <PresentationFormat>Panoramiczny</PresentationFormat>
  <Paragraphs>55</Paragraphs>
  <Slides>11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Calibri</vt:lpstr>
      <vt:lpstr>Calibri Light</vt:lpstr>
      <vt:lpstr>Motyw pakietu Office</vt:lpstr>
      <vt:lpstr>Instytucje i środki gwarantujące prawidłowy i legalny tok wykonywania środków izolacyjnych</vt:lpstr>
      <vt:lpstr> ochrona praw podmiotowych   </vt:lpstr>
      <vt:lpstr> ochrona praw podmiotowych   </vt:lpstr>
      <vt:lpstr>zmienność i modyfikacja treści orzeczenia</vt:lpstr>
      <vt:lpstr>zasada humanitaryzmu i podmiotowości</vt:lpstr>
      <vt:lpstr>kodeksowy system kontroli</vt:lpstr>
      <vt:lpstr>kodeksowy system kontroli</vt:lpstr>
      <vt:lpstr>Inne procedury kontrolne  dotyczące środków izolacyjnych</vt:lpstr>
      <vt:lpstr>legalność i prawidłowość</vt:lpstr>
      <vt:lpstr>legalność i prawidłowość</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Joanna Leśnicka</dc:creator>
  <cp:lastModifiedBy>Tomasz Kalisz</cp:lastModifiedBy>
  <cp:revision>6</cp:revision>
  <dcterms:created xsi:type="dcterms:W3CDTF">2022-07-15T08:56:11Z</dcterms:created>
  <dcterms:modified xsi:type="dcterms:W3CDTF">2023-12-04T22:52:12Z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0x010100EE93717ABC326946AC0444CF2A63993F</vt:lpwstr>
  </property>
</Properties>
</file>