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19" y="-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251C37-C9CB-4753-A975-F10E73E3F695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51AC2B-7BCF-4F69-BDC6-B236A62FECF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ZAWARCIE </a:t>
            </a:r>
            <a:r>
              <a:rPr lang="pl-PL" dirty="0" smtClean="0"/>
              <a:t>UMOWY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5518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Stanowcza propozycja zawarcia jakiejkolwiek umowy, która zawiera konieczne elementy jej treści.</a:t>
            </a:r>
          </a:p>
          <a:p>
            <a:r>
              <a:rPr lang="pl-PL" dirty="0" smtClean="0"/>
              <a:t>Propozycje, które wyrażają jedynie ogólną dyspozycję (zainteresowanie sprawą), a nie stanowczą propozycję nie są ofertami.</a:t>
            </a:r>
          </a:p>
          <a:p>
            <a:r>
              <a:rPr lang="pl-PL" dirty="0" smtClean="0"/>
              <a:t>Propozycje niepełne, niezawierające koniecznych elementów umowy są traktowane jako </a:t>
            </a:r>
            <a:r>
              <a:rPr lang="pl-PL" b="1" dirty="0" smtClean="0"/>
              <a:t>zaproszenia do zawarcia umowy.</a:t>
            </a:r>
          </a:p>
          <a:p>
            <a:r>
              <a:rPr lang="pl-PL" b="1" dirty="0" smtClean="0"/>
              <a:t>Art. 71 KC </a:t>
            </a:r>
            <a:r>
              <a:rPr lang="pl-PL" dirty="0" smtClean="0"/>
              <a:t>, art. 543 KC.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Oferta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5498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Oferta wiąże oferenta. Oblat (adresat oferty) może sam przez jej przyjęcie doprowadzić do zawarcia umowy.</a:t>
            </a:r>
          </a:p>
          <a:p>
            <a:r>
              <a:rPr lang="pl-PL" dirty="0" smtClean="0"/>
              <a:t>Oferta </a:t>
            </a:r>
            <a:r>
              <a:rPr lang="pl-PL" dirty="0"/>
              <a:t>winna </a:t>
            </a:r>
            <a:r>
              <a:rPr lang="pl-PL" dirty="0" smtClean="0"/>
              <a:t>wskazywać </a:t>
            </a:r>
            <a:r>
              <a:rPr lang="pl-PL" b="1" dirty="0"/>
              <a:t>termin</a:t>
            </a:r>
            <a:r>
              <a:rPr lang="pl-PL" dirty="0"/>
              <a:t>, w jakim oferent będzie nią związany. </a:t>
            </a:r>
            <a:endParaRPr lang="pl-PL" dirty="0" smtClean="0"/>
          </a:p>
          <a:p>
            <a:r>
              <a:rPr lang="pl-PL" dirty="0" smtClean="0"/>
              <a:t>Jeśli </a:t>
            </a:r>
            <a:r>
              <a:rPr lang="pl-PL" b="1" dirty="0"/>
              <a:t>czasu związania nie oznaczono</a:t>
            </a:r>
            <a:r>
              <a:rPr lang="pl-PL" dirty="0"/>
              <a:t>, to oferta przestaje </a:t>
            </a:r>
            <a:r>
              <a:rPr lang="pl-PL" dirty="0" smtClean="0"/>
              <a:t>wiązać, </a:t>
            </a:r>
            <a:r>
              <a:rPr lang="pl-PL" dirty="0"/>
              <a:t>gdy </a:t>
            </a:r>
            <a:r>
              <a:rPr lang="pl-PL" b="1" dirty="0"/>
              <a:t>nie zostanie przyjęte niezwłocznie</a:t>
            </a:r>
            <a:r>
              <a:rPr lang="pl-PL" dirty="0"/>
              <a:t>. </a:t>
            </a:r>
            <a:r>
              <a:rPr lang="pl-PL" dirty="0" smtClean="0"/>
              <a:t>– przestaje wiązać z upływem czasu, w którym składający ofertę mógł </a:t>
            </a:r>
            <a:r>
              <a:rPr lang="pl-PL" u="sng" dirty="0" smtClean="0"/>
              <a:t>w zwykłym toku czynności</a:t>
            </a:r>
            <a:r>
              <a:rPr lang="pl-PL" dirty="0" smtClean="0"/>
              <a:t> otrzymać odpowiedź wysłaną </a:t>
            </a:r>
            <a:r>
              <a:rPr lang="pl-PL" u="sng" dirty="0" smtClean="0"/>
              <a:t>bez nieuzasadnionego opóźnienia.</a:t>
            </a:r>
            <a:endParaRPr lang="pl-PL" dirty="0" smtClean="0"/>
          </a:p>
          <a:p>
            <a:r>
              <a:rPr lang="pl-PL" dirty="0" smtClean="0"/>
              <a:t>Oferta </a:t>
            </a:r>
            <a:r>
              <a:rPr lang="pl-PL" dirty="0"/>
              <a:t>złożona w </a:t>
            </a:r>
            <a:r>
              <a:rPr lang="pl-PL" b="1" dirty="0"/>
              <a:t>formie elektronicznej </a:t>
            </a:r>
            <a:r>
              <a:rPr lang="pl-PL" dirty="0"/>
              <a:t>wiąże składającego, jeżeli druga strona niezwłocznie potwierdzi jej otrzymanie.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Tryb ofertowy – art. 66 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2542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dirty="0"/>
              <a:t>W stosunkach między przedsiębiorcami oferta może być </a:t>
            </a:r>
            <a:r>
              <a:rPr lang="pl-PL" b="1" dirty="0"/>
              <a:t>odwołana przed zawarciem umowy</a:t>
            </a:r>
            <a:r>
              <a:rPr lang="pl-PL" dirty="0"/>
              <a:t>, jeżeli oświadczenie o odwołaniu zostało złożone drugiej stronie </a:t>
            </a:r>
            <a:r>
              <a:rPr lang="pl-PL" u="sng" dirty="0"/>
              <a:t>przed wysłaniem przez nią oświadczenia o przyjęciu </a:t>
            </a:r>
            <a:r>
              <a:rPr lang="pl-PL" dirty="0"/>
              <a:t>oferty</a:t>
            </a:r>
            <a:r>
              <a:rPr lang="pl-PL" dirty="0" smtClean="0"/>
              <a:t>.</a:t>
            </a:r>
          </a:p>
          <a:p>
            <a:r>
              <a:rPr lang="pl-PL" dirty="0"/>
              <a:t>O</a:t>
            </a:r>
            <a:r>
              <a:rPr lang="pl-PL" dirty="0" smtClean="0"/>
              <a:t>ferty </a:t>
            </a:r>
            <a:r>
              <a:rPr lang="pl-PL" b="1" dirty="0"/>
              <a:t>nie można odwołać</a:t>
            </a:r>
            <a:r>
              <a:rPr lang="pl-PL" dirty="0"/>
              <a:t>, jeżeli wynika to z jej treści lub określono w niej termin przyjęcia.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Oferta w stosunkach między przedsiębiorcami – art. 66</a:t>
            </a:r>
            <a:r>
              <a:rPr lang="pl-PL" baseline="30000" dirty="0" smtClean="0"/>
              <a:t>2</a:t>
            </a:r>
            <a:r>
              <a:rPr lang="pl-PL" dirty="0" smtClean="0"/>
              <a:t>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3707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Oświadczenie woli o przyjęciu oferty powinno być złożone oferentowi. </a:t>
            </a:r>
            <a:endParaRPr lang="pl-PL" dirty="0"/>
          </a:p>
          <a:p>
            <a:r>
              <a:rPr lang="pl-PL" dirty="0" smtClean="0"/>
              <a:t>Jeśli nie doszło do niego w sposób określony w art. 61 KC nie wywołuje skutków polegających na zawarciu umowy.</a:t>
            </a:r>
          </a:p>
          <a:p>
            <a:r>
              <a:rPr lang="pl-PL" dirty="0" smtClean="0"/>
              <a:t>Art. 69 – wyjątki – </a:t>
            </a:r>
            <a:r>
              <a:rPr lang="pl-PL" dirty="0" err="1" smtClean="0"/>
              <a:t>konkludentne</a:t>
            </a:r>
            <a:r>
              <a:rPr lang="pl-PL" dirty="0" smtClean="0"/>
              <a:t> przyjęcie oferty:</a:t>
            </a:r>
          </a:p>
          <a:p>
            <a:pPr lvl="1"/>
            <a:r>
              <a:rPr lang="pl-PL" dirty="0" smtClean="0"/>
              <a:t>Wskazuje na to zwyczaj ustalony w danych stosunkach,</a:t>
            </a:r>
          </a:p>
          <a:p>
            <a:pPr lvl="1"/>
            <a:r>
              <a:rPr lang="pl-PL" dirty="0" smtClean="0"/>
              <a:t>Wynika to z treści oferty</a:t>
            </a:r>
          </a:p>
          <a:p>
            <a:pPr lvl="1"/>
            <a:r>
              <a:rPr lang="pl-PL" dirty="0" smtClean="0"/>
              <a:t>Wyjątkowo umowa dochodzi do skutku, gdy druga strona przystąpi do jej wykonania.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Przyjęcie oferty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4670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Niezależnie od tego oferent może zastrzec, że przyjęcie oferty powinno nastąpić w określony sposób.</a:t>
            </a:r>
          </a:p>
          <a:p>
            <a:r>
              <a:rPr lang="pl-PL" dirty="0" smtClean="0"/>
              <a:t>Oferent nie ma kompetencji do </a:t>
            </a:r>
            <a:r>
              <a:rPr lang="pl-PL" b="1" dirty="0" smtClean="0"/>
              <a:t>jednostronnego ustalania reguły znaczeniowej </a:t>
            </a:r>
            <a:r>
              <a:rPr lang="pl-PL" dirty="0" smtClean="0"/>
              <a:t>według, której interpretować należy zachowanie bierne adresata.</a:t>
            </a:r>
          </a:p>
          <a:p>
            <a:r>
              <a:rPr lang="pl-PL" dirty="0" smtClean="0"/>
              <a:t>Bierne zachowanie się adresata może być uznane za skuteczne zawarcie umowy jeśli kontekst sytuacyjny interpretowany w świetle ustalonych zwyczajów i zasad współżycia społecznego na to wskazuje. </a:t>
            </a:r>
          </a:p>
          <a:p>
            <a:r>
              <a:rPr lang="pl-PL" dirty="0" smtClean="0"/>
              <a:t>Milczące przyjęcie oferty przez przedsiębiorcę – art. 68</a:t>
            </a:r>
            <a:r>
              <a:rPr lang="pl-PL" baseline="30000" dirty="0" smtClean="0"/>
              <a:t>2</a:t>
            </a:r>
            <a:r>
              <a:rPr lang="pl-PL" dirty="0" smtClean="0"/>
              <a:t>KC.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Milczenie adresata oferty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1067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Oświadczenie woli o przyjęciu oferty oznacza całkowitą akceptację treści zaproponowanej umowy,</a:t>
            </a:r>
          </a:p>
          <a:p>
            <a:r>
              <a:rPr lang="pl-PL" dirty="0" smtClean="0"/>
              <a:t>Oświadczenie woli, w którym adresat przyjmuje ofertę z </a:t>
            </a:r>
            <a:r>
              <a:rPr lang="pl-PL" b="1" dirty="0" smtClean="0"/>
              <a:t>zastrzeżeniami</a:t>
            </a:r>
            <a:r>
              <a:rPr lang="pl-PL" dirty="0" smtClean="0"/>
              <a:t> </a:t>
            </a:r>
            <a:r>
              <a:rPr lang="pl-PL" b="1" dirty="0" smtClean="0"/>
              <a:t>zmiany</a:t>
            </a:r>
            <a:r>
              <a:rPr lang="pl-PL" dirty="0" smtClean="0"/>
              <a:t> lub jej </a:t>
            </a:r>
            <a:r>
              <a:rPr lang="pl-PL" b="1" dirty="0" smtClean="0"/>
              <a:t>uzupełnienia</a:t>
            </a:r>
            <a:r>
              <a:rPr lang="pl-PL" dirty="0" smtClean="0"/>
              <a:t> poczytuje się za nową ofertę. </a:t>
            </a:r>
          </a:p>
          <a:p>
            <a:r>
              <a:rPr lang="pl-PL" dirty="0" smtClean="0"/>
              <a:t>Pierwotny adresat – w roli oferenta, pierwotny oferent przestaje być związany swoją ofertą i staje się adresatem nowej.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Kontroferta – art. 68 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2957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§ 1. W stosunkach między przedsiębiorcami odpowiedź na ofertę z zastrzeżeniem zmian lub uzupełnień </a:t>
            </a:r>
            <a:r>
              <a:rPr lang="pl-PL" b="1" u="sng" dirty="0"/>
              <a:t>niezmieniających istotnie treści oferty </a:t>
            </a:r>
            <a:r>
              <a:rPr lang="pl-PL" dirty="0"/>
              <a:t>poczytuje się za jej przyjęcie. W takim wypadku strony wiąże umowa o treści określonej w ofercie, z uwzględnieniem zastrzeżeń zawartych w odpowiedzi na nią.</a:t>
            </a:r>
          </a:p>
          <a:p>
            <a:r>
              <a:rPr lang="pl-PL" dirty="0"/>
              <a:t>§ 2. Przepisu paragrafu poprzedzającego nie stosuje się, jeżeli w treści oferty wskazano, że może ona być przyjęta jedynie </a:t>
            </a:r>
            <a:r>
              <a:rPr lang="pl-PL" b="1" dirty="0"/>
              <a:t>bez zastrzeżeń</a:t>
            </a:r>
            <a:r>
              <a:rPr lang="pl-PL" dirty="0"/>
              <a:t>, albo gdy </a:t>
            </a:r>
            <a:r>
              <a:rPr lang="pl-PL" b="1" dirty="0"/>
              <a:t>oferent niezwłocznie sprzeciwił się </a:t>
            </a:r>
            <a:r>
              <a:rPr lang="pl-PL" dirty="0"/>
              <a:t>włączeniu zastrzeżeń do umowy, albo gdy druga strona w odpowiedzi na ofertę </a:t>
            </a:r>
            <a:r>
              <a:rPr lang="pl-PL" b="1" dirty="0"/>
              <a:t>uzależniła jej przyjęcie od zgody oferenta </a:t>
            </a:r>
            <a:r>
              <a:rPr lang="pl-PL" dirty="0"/>
              <a:t>na włączenie zastrzeżeń do umowy, a zgody tej niezwłocznie nie otrzymała.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Modyfikacja oferty między przedsiębiorcami – art. 68</a:t>
            </a:r>
            <a:r>
              <a:rPr lang="pl-PL" baseline="30000" dirty="0" smtClean="0"/>
              <a:t>1</a:t>
            </a:r>
            <a:r>
              <a:rPr lang="pl-PL" dirty="0" smtClean="0"/>
              <a:t>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7857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Stosowany „w razie wątpliwości” </a:t>
            </a:r>
          </a:p>
          <a:p>
            <a:r>
              <a:rPr lang="pl-PL" b="1" dirty="0" smtClean="0"/>
              <a:t>W chwili  </a:t>
            </a:r>
            <a:r>
              <a:rPr lang="pl-PL" dirty="0" smtClean="0"/>
              <a:t>gdy </a:t>
            </a:r>
            <a:r>
              <a:rPr lang="pl-PL" u="sng" dirty="0" smtClean="0"/>
              <a:t>oferent otrzymał oświadczenie oblata o otrzymaniu oferty</a:t>
            </a:r>
            <a:r>
              <a:rPr lang="pl-PL" dirty="0" smtClean="0"/>
              <a:t>,</a:t>
            </a:r>
          </a:p>
          <a:p>
            <a:r>
              <a:rPr lang="pl-PL" dirty="0" smtClean="0"/>
              <a:t>Jeśli dojście do oferenta oświadczenia o otrzymaniu oferty nie jest wymagane – w chwili </a:t>
            </a:r>
            <a:r>
              <a:rPr lang="pl-PL" u="sng" dirty="0" smtClean="0"/>
              <a:t>przystąpienia do wykonania </a:t>
            </a:r>
            <a:r>
              <a:rPr lang="pl-PL" dirty="0" smtClean="0"/>
              <a:t>umowy.</a:t>
            </a:r>
          </a:p>
          <a:p>
            <a:r>
              <a:rPr lang="pl-PL" b="1" dirty="0" smtClean="0"/>
              <a:t>W miejscu </a:t>
            </a:r>
            <a:r>
              <a:rPr lang="pl-PL" u="sng" dirty="0" smtClean="0"/>
              <a:t>otrzymania przez oferenta oświadczenia oblata o przyjęciu oferty.</a:t>
            </a:r>
            <a:endParaRPr lang="pl-PL" dirty="0" smtClean="0"/>
          </a:p>
          <a:p>
            <a:r>
              <a:rPr lang="pl-PL" dirty="0" smtClean="0"/>
              <a:t>Jeśli nie jest wymagane, albo oferta składana była w formie elektronicznej – </a:t>
            </a:r>
            <a:r>
              <a:rPr lang="pl-PL" u="sng" dirty="0" smtClean="0"/>
              <a:t>w miejscu zamieszkania albo w siedzibie oferenta</a:t>
            </a:r>
            <a:r>
              <a:rPr lang="pl-PL" dirty="0" smtClean="0"/>
              <a:t> w chwili zawarcia umowy.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Miejsce i czas zawarcia umowy – art. 70 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0210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Wzajemne oddziaływania stron w celu zawarcia umowy,</a:t>
            </a:r>
          </a:p>
          <a:p>
            <a:r>
              <a:rPr lang="pl-PL" dirty="0" smtClean="0"/>
              <a:t>Wymiana informacji dotyczących okoliczności mogących mieć wpływ na decyzję o zawarciu umowy</a:t>
            </a:r>
          </a:p>
          <a:p>
            <a:r>
              <a:rPr lang="pl-PL" dirty="0" smtClean="0"/>
              <a:t>Umowy złożone, o nietypowej postaci, dotyczące świadczeń dużej wartości.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Negocjacje – art. 72 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2257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Strony w toku negocjacji nie są związane swoimi oświadczeniami, zachowują swobodę co do decyzji o zawarciu umowy,</a:t>
            </a:r>
          </a:p>
          <a:p>
            <a:r>
              <a:rPr lang="pl-PL" dirty="0"/>
              <a:t>Zła wiara w toku negocjacji: </a:t>
            </a:r>
            <a:endParaRPr lang="pl-PL" dirty="0" smtClean="0"/>
          </a:p>
          <a:p>
            <a:pPr lvl="1"/>
            <a:r>
              <a:rPr lang="pl-PL" dirty="0" smtClean="0"/>
              <a:t>Strona</a:t>
            </a:r>
            <a:r>
              <a:rPr lang="pl-PL" dirty="0"/>
              <a:t>, która rozpoczęła lub prowadziła negocjacje z </a:t>
            </a:r>
            <a:r>
              <a:rPr lang="pl-PL" u="sng" dirty="0"/>
              <a:t>naruszeniem dobrych obyczajów</a:t>
            </a:r>
            <a:r>
              <a:rPr lang="pl-PL" dirty="0"/>
              <a:t>, w szczególności bez zamiaru zawarcia umowy, jest obowiązana do </a:t>
            </a:r>
            <a:r>
              <a:rPr lang="pl-PL" b="1" dirty="0"/>
              <a:t>naprawienia szkody</a:t>
            </a:r>
            <a:r>
              <a:rPr lang="pl-PL" dirty="0"/>
              <a:t>, jaką druga strona poniosła przez to, że liczyła na zawarcie umowy.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Prowadzenie negocjacji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419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Umowa dochodzi do skutku przez zgodne oświadczenia woli dwóch lub więcej stron (konsens).</a:t>
            </a:r>
          </a:p>
          <a:p>
            <a:r>
              <a:rPr lang="pl-PL" dirty="0" smtClean="0"/>
              <a:t>Umowa stanowi </a:t>
            </a:r>
            <a:r>
              <a:rPr lang="pl-PL" b="1" dirty="0" smtClean="0"/>
              <a:t>samodzielną i integralną </a:t>
            </a:r>
            <a:r>
              <a:rPr lang="pl-PL" dirty="0" smtClean="0"/>
              <a:t>całość, która kształtuje stosunek prawny określony w jej treści.</a:t>
            </a:r>
          </a:p>
          <a:p>
            <a:r>
              <a:rPr lang="pl-PL" dirty="0" smtClean="0"/>
              <a:t>Zgodne oświadczenia woli zostają złożone wtedy, gdy da się stwierdzić, że mają ten sam sens. </a:t>
            </a:r>
          </a:p>
          <a:p>
            <a:r>
              <a:rPr lang="pl-PL" dirty="0" smtClean="0"/>
              <a:t>Dopiero po zawarciu umowy strona chcąca uchylić się od skutków oświadczenia woli może powołać się na </a:t>
            </a:r>
            <a:r>
              <a:rPr lang="pl-PL" b="1" dirty="0" smtClean="0"/>
              <a:t>wady oświadczenia woli.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Konsens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9715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Art. 72 </a:t>
            </a:r>
            <a:r>
              <a:rPr lang="pl-PL" dirty="0" smtClean="0"/>
              <a:t>KC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Jeżeli </a:t>
            </a:r>
            <a:r>
              <a:rPr lang="pl-PL" dirty="0"/>
              <a:t>strony prowadzą negocjacje w celu zawarcia oznaczonej umowy, to zostaje ona zawarta , gdy strony dojdą do porozumienia co do </a:t>
            </a:r>
            <a:r>
              <a:rPr lang="pl-PL" b="1" dirty="0"/>
              <a:t>wszystkich jej </a:t>
            </a:r>
            <a:r>
              <a:rPr lang="pl-PL" b="1" dirty="0" smtClean="0"/>
              <a:t>postanowień, </a:t>
            </a:r>
            <a:r>
              <a:rPr lang="pl-PL" b="1" dirty="0"/>
              <a:t>które były przedmiotem negocjacji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Jednak strony mogą uznać, ze umowa została zawarta już po ustaleniu elementów koniecznych.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Zawarcie umowy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3898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Postępowanie o charakterze </a:t>
            </a:r>
            <a:r>
              <a:rPr lang="pl-PL" b="1" dirty="0" smtClean="0"/>
              <a:t>wielostronnym i eliminacyjnym, </a:t>
            </a:r>
          </a:p>
          <a:p>
            <a:r>
              <a:rPr lang="pl-PL" dirty="0" smtClean="0"/>
              <a:t>Celem aukcji i przetargu jest umożliwienie podmiotowi zainteresowanemu w zawarciu określonej umowy </a:t>
            </a:r>
            <a:r>
              <a:rPr lang="pl-PL" b="1" dirty="0" smtClean="0"/>
              <a:t>wyboru najkorzystniejszej oferty</a:t>
            </a:r>
            <a:r>
              <a:rPr lang="pl-PL" dirty="0" smtClean="0"/>
              <a:t> spośród zgłaszanych przez uczestników,</a:t>
            </a:r>
          </a:p>
          <a:p>
            <a:r>
              <a:rPr lang="pl-PL" dirty="0" smtClean="0"/>
              <a:t>Wszyscy uczestnicy mają jednolite prawa i obowiązki i podlegają jednolitym regułom postępowania – wykorzystanie reguł wolnej konkurencji.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Aukcja i przetarg – art. 70</a:t>
            </a:r>
            <a:r>
              <a:rPr lang="pl-PL" baseline="30000" dirty="0" smtClean="0"/>
              <a:t>1</a:t>
            </a:r>
            <a:r>
              <a:rPr lang="pl-PL" dirty="0" smtClean="0"/>
              <a:t>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3018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Inicjuje podmiot zamierzający zawrzeć umowę – </a:t>
            </a:r>
            <a:r>
              <a:rPr lang="pl-PL" b="1" dirty="0" smtClean="0"/>
              <a:t>organizator aukcji lub przetargu,</a:t>
            </a:r>
          </a:p>
          <a:p>
            <a:r>
              <a:rPr lang="pl-PL" dirty="0" smtClean="0"/>
              <a:t>Na zlecenie i rachunek podmiotu zamierzającego zawrzeć umowę funkcję organizatora może pełnić inny podmiot,</a:t>
            </a:r>
          </a:p>
          <a:p>
            <a:r>
              <a:rPr lang="pl-PL" dirty="0" smtClean="0"/>
              <a:t>Inicjatywę zawarcia umowy przejawia organizator poprzez </a:t>
            </a:r>
            <a:r>
              <a:rPr lang="pl-PL" b="1" dirty="0" smtClean="0"/>
              <a:t>ogłoszenie – </a:t>
            </a:r>
            <a:r>
              <a:rPr lang="pl-PL" dirty="0" smtClean="0"/>
              <a:t>może być skierowane do </a:t>
            </a:r>
            <a:r>
              <a:rPr lang="pl-PL" b="1" dirty="0" smtClean="0"/>
              <a:t>ograniczonego lub nieograniczonego kręgu adresatów.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Ogłoszenie aukcji lub przetargu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1679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pl-PL" b="1" dirty="0" smtClean="0"/>
              <a:t>Zaproszenie do składania ofert</a:t>
            </a:r>
            <a:r>
              <a:rPr lang="pl-PL" dirty="0" smtClean="0"/>
              <a:t> – musi wskazywać o jaką umowę chodzi. W odróżnieniu od oferty nie określa tak dokładnie jej treści, że można doprowadzić do jej zawarcia przez samo jej przyjęcie. </a:t>
            </a:r>
          </a:p>
          <a:p>
            <a:pPr marL="624078" indent="-514350">
              <a:buAutoNum type="arabicPeriod"/>
            </a:pPr>
            <a:r>
              <a:rPr lang="pl-PL" b="1" dirty="0" smtClean="0"/>
              <a:t>Określenie dalszego toku postępowania </a:t>
            </a:r>
            <a:r>
              <a:rPr lang="pl-PL" dirty="0" smtClean="0"/>
              <a:t>mającego na celu zawarcie zamierzonej umowy – zwłaszcza czas i miejsce przetargu lub aukcji.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Treść ogłoszenia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7103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Ogłoszenie – jeśli nie zawiera wszystkich elementów aukcji lub przetargu, musi wskazać sposób udostępnienia warunków,</a:t>
            </a:r>
          </a:p>
          <a:p>
            <a:r>
              <a:rPr lang="pl-PL" dirty="0" smtClean="0"/>
              <a:t>Ma obowiązek postępować zgodnie z postanowieniami ogłoszenia i warunków aukcji lub przetargu – zmiana warunków możliwa tylko wtedy gdy zastrzeżono tak w ogłoszeniu lub warunkach.</a:t>
            </a:r>
          </a:p>
          <a:p>
            <a:r>
              <a:rPr lang="pl-PL" dirty="0" smtClean="0"/>
              <a:t>Oferent ma obowiązek dotrzymywania warunków dopiero gdy złożył ofertę zgodnie z ogłoszeniem. </a:t>
            </a:r>
          </a:p>
          <a:p>
            <a:r>
              <a:rPr lang="pl-PL" dirty="0" smtClean="0"/>
              <a:t>Podmiot postępujący niezgodnie z tymi regułami ponosi odpowiedzialność odszkodowawczą.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Obowiązki organizatora i oferenta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8845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Polega na tym, że osoby zamierzające zawrzeć umowę obecni w miejscu aukcji albo komunikujący się za pomocą środka bezpośredniego porozumiewania się na odległość składają oferty słownie lub równorzędnymi znakami.</a:t>
            </a:r>
          </a:p>
          <a:p>
            <a:r>
              <a:rPr lang="pl-PL" dirty="0" smtClean="0"/>
              <a:t>Prowadzący aukcję oczekuje coraz korzystniejszych ofert sukcesywnie zgłaszanych przez licytantów,</a:t>
            </a:r>
          </a:p>
          <a:p>
            <a:r>
              <a:rPr lang="pl-PL" dirty="0" smtClean="0"/>
              <a:t>Zawarcie umowy – </a:t>
            </a:r>
            <a:r>
              <a:rPr lang="pl-PL" b="1" dirty="0" smtClean="0"/>
              <a:t>z chwilą udzielenia przybicia</a:t>
            </a:r>
            <a:r>
              <a:rPr lang="pl-PL" dirty="0" smtClean="0"/>
              <a:t> – zamknięcie aukcji po stwierdzeniu, że dany licytant zaoferował najwyższą cenę, ponieważ pomimo trzykrotnego wezwania do dalszych postąpień nikt nie postąpił wyżej.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Aukcja – art. 70</a:t>
            </a:r>
            <a:r>
              <a:rPr lang="pl-PL" baseline="30000" dirty="0" smtClean="0"/>
              <a:t>2</a:t>
            </a:r>
            <a:r>
              <a:rPr lang="pl-PL" dirty="0" smtClean="0"/>
              <a:t>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4371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Oferty osób zamierzających zawrzeć umowę nie są składane w toku równoczesnego i bezpośredniego komunikowania się. </a:t>
            </a:r>
          </a:p>
          <a:p>
            <a:r>
              <a:rPr lang="pl-PL" dirty="0" smtClean="0"/>
              <a:t>Organizator przetargu oczekuje składania ofert </a:t>
            </a:r>
            <a:r>
              <a:rPr lang="pl-PL" b="1" dirty="0" smtClean="0"/>
              <a:t>w okresie i miejscu</a:t>
            </a:r>
            <a:r>
              <a:rPr lang="pl-PL" dirty="0" smtClean="0"/>
              <a:t> przez niego wskazanym.</a:t>
            </a:r>
          </a:p>
          <a:p>
            <a:r>
              <a:rPr lang="pl-PL" dirty="0" smtClean="0"/>
              <a:t>Organizator wybiera najkorzystniejszą ofertę, albo uznaje, że żadna nie spełnia jego oczekiwań i przetarg zostaje zamknięty bez zawarcia umowy. </a:t>
            </a:r>
          </a:p>
          <a:p>
            <a:r>
              <a:rPr lang="pl-PL" dirty="0" smtClean="0"/>
              <a:t>W razie wyboru jednej oferty, pozostałe przestają wiązać oferentów i umowa zostaje zawarta z oferentem, którego oferta została wybrana.</a:t>
            </a:r>
          </a:p>
          <a:p>
            <a:r>
              <a:rPr lang="pl-PL" dirty="0" smtClean="0"/>
              <a:t>Organizator ma obowiązek, pod sankcją odszkodowawczą, </a:t>
            </a:r>
            <a:r>
              <a:rPr lang="pl-PL" b="1" dirty="0" smtClean="0"/>
              <a:t>niezwłocznego powiadomienia na piśmie </a:t>
            </a:r>
            <a:r>
              <a:rPr lang="pl-PL" dirty="0" smtClean="0"/>
              <a:t>uczestników przetargu o jego wyniku lub zamknięciu bez wybrania oferty.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Przetarg – art. 70</a:t>
            </a:r>
            <a:r>
              <a:rPr lang="pl-PL" baseline="30000" dirty="0" smtClean="0"/>
              <a:t>3</a:t>
            </a:r>
            <a:r>
              <a:rPr lang="pl-PL" dirty="0" smtClean="0"/>
              <a:t> 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6516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W </a:t>
            </a:r>
            <a:r>
              <a:rPr lang="pl-PL" dirty="0"/>
              <a:t>warunkach aukcji albo przetargu można zastrzec, że przystępujący do aukcji albo przetargu powinien, pod </a:t>
            </a:r>
            <a:r>
              <a:rPr lang="pl-PL" b="1" dirty="0"/>
              <a:t>rygorem niedopuszczenia</a:t>
            </a:r>
            <a:r>
              <a:rPr lang="pl-PL" dirty="0"/>
              <a:t> do nich, wpłacić organizatorowi określoną sumę albo ustanowić odpowiednie zabezpieczenie jej zapłaty (wadium).</a:t>
            </a:r>
          </a:p>
          <a:p>
            <a:r>
              <a:rPr lang="pl-PL" dirty="0" smtClean="0"/>
              <a:t>Jeżeli </a:t>
            </a:r>
            <a:r>
              <a:rPr lang="pl-PL" dirty="0"/>
              <a:t>uczestnik aukcji albo przetargu, mimo wyboru jego oferty, uchyla się od zawarcia umowy, której ważność zależy od spełnienia szczególnych wymagań przewidzianych w ustawie, organizator aukcji albo przetargu może pobraną sumę </a:t>
            </a:r>
            <a:r>
              <a:rPr lang="pl-PL" b="1" dirty="0"/>
              <a:t>zachować</a:t>
            </a:r>
            <a:r>
              <a:rPr lang="pl-PL" dirty="0"/>
              <a:t> albo dochodzić zaspokojenia z przedmiotu zabezpieczenia. W pozostałych wypadkach zapłacone wadium należy </a:t>
            </a:r>
            <a:r>
              <a:rPr lang="pl-PL" b="1" dirty="0"/>
              <a:t>niezwłocznie zwrócić</a:t>
            </a:r>
            <a:r>
              <a:rPr lang="pl-PL" dirty="0"/>
              <a:t>, a ustanowione zabezpieczenie wygasa. </a:t>
            </a:r>
            <a:endParaRPr lang="pl-PL" dirty="0" smtClean="0"/>
          </a:p>
          <a:p>
            <a:r>
              <a:rPr lang="pl-PL" dirty="0" smtClean="0"/>
              <a:t>Jeżeli </a:t>
            </a:r>
            <a:r>
              <a:rPr lang="pl-PL" dirty="0"/>
              <a:t>organizator aukcji albo przetargu uchyla się od zawarcia umowy, ich uczestnik, którego oferta została wybrana, może żądać zapłaty </a:t>
            </a:r>
            <a:r>
              <a:rPr lang="pl-PL" b="1" dirty="0"/>
              <a:t>podwójnego wadium </a:t>
            </a:r>
            <a:r>
              <a:rPr lang="pl-PL" dirty="0"/>
              <a:t>albo naprawienia szkody.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Wadium – art. 70</a:t>
            </a:r>
            <a:r>
              <a:rPr lang="pl-PL" baseline="30000" dirty="0" smtClean="0"/>
              <a:t>4</a:t>
            </a:r>
            <a:r>
              <a:rPr lang="pl-PL" dirty="0" smtClean="0"/>
              <a:t> 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0495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Podmioty upoważnione:</a:t>
            </a:r>
          </a:p>
          <a:p>
            <a:pPr lvl="1"/>
            <a:r>
              <a:rPr lang="pl-PL" b="1" dirty="0" smtClean="0"/>
              <a:t>Organizator </a:t>
            </a:r>
            <a:r>
              <a:rPr lang="pl-PL" dirty="0" smtClean="0"/>
              <a:t>aukcji lub przetargu </a:t>
            </a:r>
          </a:p>
          <a:p>
            <a:pPr lvl="1"/>
            <a:r>
              <a:rPr lang="pl-PL" b="1" dirty="0" smtClean="0"/>
              <a:t>Uczestnik, </a:t>
            </a:r>
            <a:r>
              <a:rPr lang="pl-PL" dirty="0" smtClean="0"/>
              <a:t>chociażby jego oferta nie została wybrana</a:t>
            </a:r>
          </a:p>
          <a:p>
            <a:pPr lvl="1"/>
            <a:r>
              <a:rPr lang="pl-PL" b="1" dirty="0" smtClean="0"/>
              <a:t>Inna osoba</a:t>
            </a:r>
            <a:r>
              <a:rPr lang="pl-PL" dirty="0" smtClean="0"/>
              <a:t>, jeśli umowa została zawarta</a:t>
            </a:r>
            <a:r>
              <a:rPr lang="pl-PL" b="1" dirty="0" smtClean="0"/>
              <a:t> na jej rachunek lub zlecenie</a:t>
            </a:r>
          </a:p>
          <a:p>
            <a:pPr lvl="1"/>
            <a:endParaRPr lang="pl-PL" b="1" dirty="0" smtClean="0"/>
          </a:p>
          <a:p>
            <a:pPr lvl="1">
              <a:buFont typeface="Lucida Sans Unicode" pitchFamily="34" charset="0"/>
              <a:buChar char="‣"/>
            </a:pPr>
            <a:r>
              <a:rPr lang="pl-PL" dirty="0" smtClean="0"/>
              <a:t>Przesłanki unieważnienia </a:t>
            </a:r>
          </a:p>
          <a:p>
            <a:pPr lvl="2">
              <a:buFont typeface="Lucida Sans Unicode" pitchFamily="34" charset="0"/>
              <a:buChar char="‣"/>
            </a:pPr>
            <a:r>
              <a:rPr lang="pl-PL" dirty="0" smtClean="0"/>
              <a:t>Naganne działanie polegające na wpływaniu na wynik aukcji lub przetargu w sposób sprzeczny z prawem, dobrymi obyczajami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Unieważnienie umowy – art. 70</a:t>
            </a:r>
            <a:r>
              <a:rPr lang="pl-PL" baseline="30000" dirty="0" smtClean="0"/>
              <a:t>5</a:t>
            </a:r>
            <a:r>
              <a:rPr lang="pl-PL" dirty="0" smtClean="0"/>
              <a:t>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7369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Ma charakter </a:t>
            </a:r>
            <a:r>
              <a:rPr lang="pl-PL" b="1" dirty="0" smtClean="0"/>
              <a:t>konstytutywny</a:t>
            </a:r>
            <a:r>
              <a:rPr lang="pl-PL" dirty="0" smtClean="0"/>
              <a:t>,</a:t>
            </a:r>
          </a:p>
          <a:p>
            <a:r>
              <a:rPr lang="pl-PL" dirty="0" smtClean="0"/>
              <a:t>Unieważnienie umowy ma </a:t>
            </a:r>
            <a:r>
              <a:rPr lang="pl-PL" b="1" dirty="0" smtClean="0"/>
              <a:t>moc wsteczną</a:t>
            </a:r>
            <a:r>
              <a:rPr lang="pl-PL" dirty="0" smtClean="0"/>
              <a:t>,</a:t>
            </a:r>
          </a:p>
          <a:p>
            <a:r>
              <a:rPr lang="pl-PL" dirty="0" smtClean="0"/>
              <a:t>Uprawnienie do dochodzenia unieważnienia wygasa z upływem </a:t>
            </a:r>
            <a:r>
              <a:rPr lang="pl-PL" b="1" dirty="0" smtClean="0"/>
              <a:t>miesiąca</a:t>
            </a:r>
            <a:r>
              <a:rPr lang="pl-PL" dirty="0" smtClean="0"/>
              <a:t>, od chwili, gdy uprawniony dowiedział się o istnieniu przyczyny unieważnienia, nie później niż z upływem </a:t>
            </a:r>
            <a:r>
              <a:rPr lang="pl-PL" b="1" dirty="0" smtClean="0"/>
              <a:t>roku</a:t>
            </a:r>
            <a:r>
              <a:rPr lang="pl-PL" dirty="0" smtClean="0"/>
              <a:t> od zawarcia umowy – są to terminy zawite (prekluzyjne). </a:t>
            </a:r>
          </a:p>
          <a:p>
            <a:r>
              <a:rPr lang="pl-PL" dirty="0" smtClean="0"/>
              <a:t>Norma dotycząca unieważnienia ma charakter </a:t>
            </a:r>
            <a:r>
              <a:rPr lang="pl-PL" b="1" dirty="0" smtClean="0"/>
              <a:t>bezwzględnie</a:t>
            </a:r>
            <a:r>
              <a:rPr lang="pl-PL" dirty="0" smtClean="0"/>
              <a:t> </a:t>
            </a:r>
            <a:r>
              <a:rPr lang="pl-PL" b="1" dirty="0" smtClean="0"/>
              <a:t>wiążący</a:t>
            </a:r>
            <a:r>
              <a:rPr lang="pl-PL" dirty="0" smtClean="0"/>
              <a:t> – nie można jej ograniczyć ani wyłączyć warunkami przetargu lub porozumieniami uczestników i organizatorów.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Orzeczenie o unieważnieniu aukcji lub </a:t>
            </a:r>
            <a:r>
              <a:rPr lang="pl-PL" dirty="0" err="1" smtClean="0"/>
              <a:t>przeragu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936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Ustalenie jaką treść powinna zawierać umowa, aby mogła zostać uznana za zawartą.</a:t>
            </a:r>
          </a:p>
          <a:p>
            <a:r>
              <a:rPr lang="pl-PL" b="1" dirty="0" smtClean="0"/>
              <a:t>Maksymalny zakres konsensu </a:t>
            </a:r>
            <a:r>
              <a:rPr lang="pl-PL" dirty="0" smtClean="0"/>
              <a:t>wyznaczają </a:t>
            </a:r>
            <a:r>
              <a:rPr lang="pl-PL" dirty="0" smtClean="0"/>
              <a:t>ograniczenia swobody kształtowania treści czynności prawnej</a:t>
            </a:r>
          </a:p>
          <a:p>
            <a:pPr lvl="1"/>
            <a:r>
              <a:rPr lang="pl-PL" b="1" dirty="0" smtClean="0"/>
              <a:t>Prawa przyrody – art. 387 KC – umowa o świadczenie niemożliwe jest nieważna</a:t>
            </a:r>
          </a:p>
          <a:p>
            <a:pPr lvl="1"/>
            <a:r>
              <a:rPr lang="pl-PL" b="1" dirty="0" smtClean="0"/>
              <a:t>Normy bezwzględnie </a:t>
            </a:r>
            <a:r>
              <a:rPr lang="pl-PL" b="1" dirty="0" err="1" smtClean="0"/>
              <a:t>wążące</a:t>
            </a:r>
            <a:endParaRPr lang="pl-PL" b="1" dirty="0" smtClean="0"/>
          </a:p>
          <a:p>
            <a:pPr lvl="1"/>
            <a:r>
              <a:rPr lang="pl-PL" b="1" dirty="0" smtClean="0"/>
              <a:t>Obejście ustawy – art. 58 § 1 KC</a:t>
            </a:r>
          </a:p>
          <a:p>
            <a:pPr lvl="1"/>
            <a:r>
              <a:rPr lang="pl-PL" b="1" dirty="0" smtClean="0"/>
              <a:t>Zasady współżycia </a:t>
            </a:r>
            <a:r>
              <a:rPr lang="pl-PL" b="1" dirty="0"/>
              <a:t>społecznego - art. 58 § </a:t>
            </a:r>
            <a:r>
              <a:rPr lang="pl-PL" b="1" dirty="0" smtClean="0"/>
              <a:t>2 </a:t>
            </a:r>
            <a:r>
              <a:rPr lang="pl-PL" b="1" dirty="0"/>
              <a:t>KC</a:t>
            </a:r>
          </a:p>
          <a:p>
            <a:pPr lvl="1"/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Zakres konsensu:</a:t>
            </a:r>
            <a:endParaRPr lang="pl-PL" b="0" dirty="0"/>
          </a:p>
        </p:txBody>
      </p:sp>
    </p:spTree>
    <p:extLst>
      <p:ext uri="{BB962C8B-B14F-4D97-AF65-F5344CB8AC3E}">
        <p14:creationId xmlns:p14="http://schemas.microsoft.com/office/powerpoint/2010/main" val="77565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Minimalny (konieczny) zakres konsensusu</a:t>
            </a:r>
          </a:p>
          <a:p>
            <a:pPr lvl="1"/>
            <a:r>
              <a:rPr lang="pl-PL" b="1" dirty="0" smtClean="0"/>
              <a:t>Strony nie muszą wyznaczać w treści umowy wszystkich konsekwencji prawnych,</a:t>
            </a:r>
          </a:p>
          <a:p>
            <a:pPr lvl="1"/>
            <a:r>
              <a:rPr lang="pl-PL" b="1" dirty="0" smtClean="0"/>
              <a:t>Muszą wskazać </a:t>
            </a:r>
            <a:r>
              <a:rPr lang="pl-PL" b="1" u="sng" dirty="0" smtClean="0"/>
              <a:t>niezbędne postanowienia</a:t>
            </a:r>
            <a:r>
              <a:rPr lang="pl-PL" dirty="0" smtClean="0"/>
              <a:t> (nie mylić z </a:t>
            </a:r>
            <a:r>
              <a:rPr lang="pl-PL" i="1" dirty="0" err="1" smtClean="0"/>
              <a:t>essentialia</a:t>
            </a:r>
            <a:r>
              <a:rPr lang="pl-PL" i="1" dirty="0" smtClean="0"/>
              <a:t> </a:t>
            </a:r>
            <a:r>
              <a:rPr lang="pl-PL" i="1" dirty="0" err="1" smtClean="0"/>
              <a:t>negotii</a:t>
            </a:r>
            <a:r>
              <a:rPr lang="pl-PL" i="1" dirty="0" smtClean="0"/>
              <a:t> – </a:t>
            </a:r>
            <a:r>
              <a:rPr lang="pl-PL" dirty="0" smtClean="0"/>
              <a:t>cechy wyróżniające odnoszące się nie do procesu zawarcia umowy, ale do kwalifikowania wyróżnionych w ustawie typów.</a:t>
            </a:r>
          </a:p>
          <a:p>
            <a:pPr lvl="1"/>
            <a:r>
              <a:rPr lang="pl-PL" b="1" dirty="0" smtClean="0"/>
              <a:t>O tym które z postanowień są niezbędne decyduje regulujących odpowiedni rodzaj stosunków prawnych.</a:t>
            </a:r>
          </a:p>
          <a:p>
            <a:pPr marL="393192" lvl="1" indent="0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konsensusu: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0270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Jest niezbędną przesłanką dojścia każdej umowy do skutku.</a:t>
            </a:r>
          </a:p>
          <a:p>
            <a:r>
              <a:rPr lang="pl-PL" dirty="0" smtClean="0"/>
              <a:t>Następuje przez wskazanie ich w treści umowy, albo na podstawie oceny okoliczności jej zawarcia np. nazwa użyta na szyldzie przedsiębiorstwa sprzedawcy.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Określenie stron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4782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„Strony zwierające umowę mogą ułożyć stosunek prawny według swego uznania, byleby jego treść lub cel nie sprzeciwiały się właściwości (naturze) stosunku, ustawie ani zasadom współżycia społecznego.”</a:t>
            </a:r>
          </a:p>
          <a:p>
            <a:r>
              <a:rPr lang="pl-PL" dirty="0" smtClean="0"/>
              <a:t>Podmiotom prawa cywilnego przysługuje kompetencja do decydowania o tym </a:t>
            </a:r>
            <a:r>
              <a:rPr lang="pl-PL" b="1" dirty="0" smtClean="0"/>
              <a:t>czy i z kim </a:t>
            </a:r>
            <a:r>
              <a:rPr lang="pl-PL" dirty="0" smtClean="0"/>
              <a:t>zawierają umowę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Swoboda zawierania umów – </a:t>
            </a:r>
            <a:br>
              <a:rPr lang="pl-PL" dirty="0" smtClean="0"/>
            </a:br>
            <a:r>
              <a:rPr lang="pl-PL" dirty="0" smtClean="0"/>
              <a:t>art. 353</a:t>
            </a:r>
            <a:r>
              <a:rPr lang="pl-PL" baseline="30000" dirty="0" smtClean="0"/>
              <a:t>1</a:t>
            </a:r>
            <a:r>
              <a:rPr lang="pl-PL" dirty="0" smtClean="0"/>
              <a:t>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636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Stypizowany sposób zawierania umowy.</a:t>
            </a:r>
          </a:p>
          <a:p>
            <a:r>
              <a:rPr lang="pl-PL" dirty="0" smtClean="0"/>
              <a:t>Treść określana jest przez podmioty świadczące usługi masowe, mające dominującą pozycję z punktu widzenia gospodarczego.</a:t>
            </a:r>
          </a:p>
          <a:p>
            <a:r>
              <a:rPr lang="pl-PL" dirty="0" smtClean="0"/>
              <a:t>Rola kontrahenta tego podmiotu ogranicza się do zaakceptowania treści umowy zaproponowanej przez owych przedsiębiorców.</a:t>
            </a:r>
          </a:p>
          <a:p>
            <a:r>
              <a:rPr lang="pl-PL" dirty="0" smtClean="0"/>
              <a:t>Faktyczna </a:t>
            </a:r>
            <a:r>
              <a:rPr lang="pl-PL" dirty="0" err="1" smtClean="0"/>
              <a:t>nierównorzędność</a:t>
            </a:r>
            <a:r>
              <a:rPr lang="pl-PL" dirty="0" smtClean="0"/>
              <a:t> stron.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Umowy adhezyjne </a:t>
            </a:r>
            <a:br>
              <a:rPr lang="pl-PL" dirty="0" smtClean="0"/>
            </a:br>
            <a:r>
              <a:rPr lang="pl-PL" dirty="0" smtClean="0"/>
              <a:t>(przez przystąpienie)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6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Wykorzystywane wtedy, gdy osoba, na której ciąży obowiązek złożenia oświadczenia woli, uchyla się od jego spełnienia. </a:t>
            </a:r>
          </a:p>
          <a:p>
            <a:r>
              <a:rPr lang="pl-PL" dirty="0" smtClean="0"/>
              <a:t>W takiej sytuacji obowiązek ten może zostać ustalony w orzeczeniu sądowym. </a:t>
            </a:r>
          </a:p>
          <a:p>
            <a:r>
              <a:rPr lang="pl-PL" b="1" dirty="0" smtClean="0"/>
              <a:t>Prawomocne orzeczenie </a:t>
            </a:r>
            <a:r>
              <a:rPr lang="pl-PL" dirty="0" smtClean="0"/>
              <a:t>zastępuje oświadczenie woli – art. 64 KC – </a:t>
            </a:r>
            <a:r>
              <a:rPr lang="pl-PL" b="1" dirty="0" smtClean="0"/>
              <a:t>orzeczenie </a:t>
            </a:r>
            <a:r>
              <a:rPr lang="pl-PL" b="1" dirty="0" err="1" smtClean="0"/>
              <a:t>konstututywne</a:t>
            </a:r>
            <a:r>
              <a:rPr lang="pl-PL" b="1" dirty="0" smtClean="0"/>
              <a:t> – </a:t>
            </a:r>
            <a:r>
              <a:rPr lang="pl-PL" dirty="0" smtClean="0"/>
              <a:t>ono kreuje czynność prawną.</a:t>
            </a:r>
          </a:p>
          <a:p>
            <a:r>
              <a:rPr lang="pl-PL" dirty="0" smtClean="0"/>
              <a:t>Orzeczenie sądowe zastępuje formy szczególne przewidziane przez ustawę lub strony.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Zastępcze oświadczenie woli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8813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66 – 72</a:t>
            </a:r>
            <a:r>
              <a:rPr lang="pl-PL" baseline="30000" dirty="0" smtClean="0"/>
              <a:t>1</a:t>
            </a:r>
            <a:r>
              <a:rPr lang="pl-PL" dirty="0" smtClean="0"/>
              <a:t>KC</a:t>
            </a:r>
          </a:p>
          <a:p>
            <a:pPr marL="109728" indent="0">
              <a:buNone/>
            </a:pPr>
            <a:endParaRPr lang="pl-PL" dirty="0" smtClean="0"/>
          </a:p>
          <a:p>
            <a:pPr lvl="1"/>
            <a:r>
              <a:rPr lang="pl-PL" b="1" dirty="0" smtClean="0"/>
              <a:t>Oferta i jej przyjęcie</a:t>
            </a:r>
          </a:p>
          <a:p>
            <a:pPr marL="393192" lvl="1" indent="0">
              <a:buNone/>
            </a:pPr>
            <a:endParaRPr lang="pl-PL" b="1" dirty="0" smtClean="0"/>
          </a:p>
          <a:p>
            <a:pPr lvl="1"/>
            <a:r>
              <a:rPr lang="pl-PL" b="1" dirty="0" smtClean="0"/>
              <a:t>Negocjacje</a:t>
            </a:r>
          </a:p>
          <a:p>
            <a:pPr marL="393192" lvl="1" indent="0">
              <a:buNone/>
            </a:pPr>
            <a:endParaRPr lang="pl-PL" b="1" dirty="0" smtClean="0"/>
          </a:p>
          <a:p>
            <a:pPr lvl="1"/>
            <a:r>
              <a:rPr lang="pl-PL" b="1" dirty="0" smtClean="0"/>
              <a:t>Aukcja</a:t>
            </a:r>
          </a:p>
          <a:p>
            <a:pPr marL="393192" lvl="1" indent="0">
              <a:buNone/>
            </a:pPr>
            <a:endParaRPr lang="pl-PL" b="1" dirty="0" smtClean="0"/>
          </a:p>
          <a:p>
            <a:pPr lvl="1"/>
            <a:r>
              <a:rPr lang="pl-PL" b="1" dirty="0" smtClean="0"/>
              <a:t>Przetarg 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Sposoby zawierania umowy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3762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308</TotalTime>
  <Words>1727</Words>
  <Application>Microsoft Office PowerPoint</Application>
  <PresentationFormat>Pokaz na ekranie (4:3)</PresentationFormat>
  <Paragraphs>139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Hol</vt:lpstr>
      <vt:lpstr> ZAWARCIE UMOWY</vt:lpstr>
      <vt:lpstr>Konsens</vt:lpstr>
      <vt:lpstr>Zakres konsensu:</vt:lpstr>
      <vt:lpstr>Zakres konsensusu:</vt:lpstr>
      <vt:lpstr>Określenie stron</vt:lpstr>
      <vt:lpstr>Swoboda zawierania umów –  art. 3531KC</vt:lpstr>
      <vt:lpstr>Umowy adhezyjne  (przez przystąpienie)</vt:lpstr>
      <vt:lpstr>Zastępcze oświadczenie woli</vt:lpstr>
      <vt:lpstr>Sposoby zawierania umowy </vt:lpstr>
      <vt:lpstr>Oferta</vt:lpstr>
      <vt:lpstr>Tryb ofertowy – art. 66 KC</vt:lpstr>
      <vt:lpstr>Oferta w stosunkach między przedsiębiorcami – art. 662KC</vt:lpstr>
      <vt:lpstr>Przyjęcie oferty</vt:lpstr>
      <vt:lpstr>Milczenie adresata oferty</vt:lpstr>
      <vt:lpstr>Kontroferta – art. 68 KC</vt:lpstr>
      <vt:lpstr>Modyfikacja oferty między przedsiębiorcami – art. 681KC</vt:lpstr>
      <vt:lpstr>Miejsce i czas zawarcia umowy – art. 70 KC</vt:lpstr>
      <vt:lpstr>Negocjacje – art. 72 KC</vt:lpstr>
      <vt:lpstr>Prowadzenie negocjacji</vt:lpstr>
      <vt:lpstr>Zawarcie umowy</vt:lpstr>
      <vt:lpstr>Aukcja i przetarg – art. 701KC</vt:lpstr>
      <vt:lpstr>Ogłoszenie aukcji lub przetargu </vt:lpstr>
      <vt:lpstr>Treść ogłoszenia</vt:lpstr>
      <vt:lpstr>Obowiązki organizatora i oferenta</vt:lpstr>
      <vt:lpstr>Aukcja – art. 702KC</vt:lpstr>
      <vt:lpstr>Przetarg – art. 703 KC</vt:lpstr>
      <vt:lpstr>Wadium – art. 704 KC</vt:lpstr>
      <vt:lpstr>Unieważnienie umowy – art. 705KC</vt:lpstr>
      <vt:lpstr>Orzeczenie o unieważnieniu aukcji lub przeragu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TRYBY ZAWARCIA UMOWY</dc:title>
  <dc:creator>Laptop</dc:creator>
  <cp:lastModifiedBy>Laptop</cp:lastModifiedBy>
  <cp:revision>18</cp:revision>
  <dcterms:created xsi:type="dcterms:W3CDTF">2015-03-26T11:17:51Z</dcterms:created>
  <dcterms:modified xsi:type="dcterms:W3CDTF">2015-03-26T16:36:28Z</dcterms:modified>
</cp:coreProperties>
</file>