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DD7FCE-4956-4564-8EF1-4B29497E2CE0}" type="datetimeFigureOut">
              <a:rPr lang="pl-PL" smtClean="0"/>
              <a:t>2015-03-26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B0D799-BD71-442A-950B-1CD0EEE0FC71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czyli 3 w 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TSUE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Sprawozdawcy pomocniczy</a:t>
            </a:r>
            <a:r>
              <a:rPr lang="pl-PL" dirty="0" smtClean="0"/>
              <a:t>: powoływani jednomyślnie przez Radę na </a:t>
            </a:r>
            <a:r>
              <a:rPr lang="pl-PL" dirty="0" smtClean="0"/>
              <a:t>wniosek </a:t>
            </a:r>
            <a:r>
              <a:rPr lang="pl-PL" dirty="0" smtClean="0"/>
              <a:t>Trybunału</a:t>
            </a:r>
          </a:p>
          <a:p>
            <a:r>
              <a:rPr lang="pl-PL" b="1" dirty="0" smtClean="0"/>
              <a:t>Sekretarz na 6 lat </a:t>
            </a:r>
            <a:r>
              <a:rPr lang="pl-PL" dirty="0" smtClean="0"/>
              <a:t>mianowany przez </a:t>
            </a:r>
            <a:r>
              <a:rPr lang="pl-PL" dirty="0" smtClean="0"/>
              <a:t>Trybunał. Może być zwolniony </a:t>
            </a:r>
            <a:r>
              <a:rPr lang="pl-PL" dirty="0" smtClean="0"/>
              <a:t>jedynie gdy </a:t>
            </a:r>
            <a:r>
              <a:rPr lang="pl-PL" i="1" u="sng" dirty="0" smtClean="0"/>
              <a:t>1) przestał spełniać warunki wymagane do pełnienia funkcji 2)nie czyni zadość zobowiązaniom wynikającym z urzędu. </a:t>
            </a:r>
            <a:r>
              <a:rPr lang="pl-PL" dirty="0" smtClean="0"/>
              <a:t>Rozstrzyga trybunał, umożliwiając </a:t>
            </a:r>
            <a:r>
              <a:rPr lang="pl-PL" dirty="0" smtClean="0"/>
              <a:t>Sekretarzowi </a:t>
            </a:r>
            <a:r>
              <a:rPr lang="pl-PL" dirty="0" smtClean="0"/>
              <a:t>złożenie przed decyzją oświadczenia.</a:t>
            </a:r>
          </a:p>
          <a:p>
            <a:r>
              <a:rPr lang="pl-PL" dirty="0" smtClean="0"/>
              <a:t>Sekretariat pod nadzorem sekretarza prowadzi rejestr, w którym umieszcza się wszystkie pisma procesowe i załączniki. Sekretarz sprawuje nad nimi pieczę i dokonuje doręczeń wspiera sędziów, nadzoruje pieczęcie, odpowiada za archiwum , wydawnictwa, administrację T, sprawy finansowe, rachunkowość.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Trybunał czuwa nad poszanowaniem prawa w wykładni stosowaniu </a:t>
            </a:r>
            <a:r>
              <a:rPr lang="pl-PL" b="1" dirty="0" smtClean="0"/>
              <a:t>Traktatów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postępowania </a:t>
            </a:r>
            <a:r>
              <a:rPr lang="pl-PL" dirty="0" smtClean="0"/>
              <a:t>sporne i niesporne.</a:t>
            </a:r>
          </a:p>
          <a:p>
            <a:r>
              <a:rPr lang="pl-PL" dirty="0" smtClean="0"/>
              <a:t>1)skargi przeciw państwom członkowskim na naruszenia prawa UE wnoszone przez Komisję, inne państwa, Radę Dyrektorów </a:t>
            </a:r>
            <a:r>
              <a:rPr lang="pl-PL" dirty="0" smtClean="0"/>
              <a:t>EBI(naruszenie </a:t>
            </a:r>
            <a:r>
              <a:rPr lang="pl-PL" dirty="0" smtClean="0"/>
              <a:t>Statutu EBI)</a:t>
            </a:r>
          </a:p>
          <a:p>
            <a:r>
              <a:rPr lang="pl-PL" dirty="0" smtClean="0"/>
              <a:t>2)spory dot. wykonywania przez krajowe banki centralne zobowiązań z Traktatów  Statutu ESBC i EBC</a:t>
            </a:r>
          </a:p>
          <a:p>
            <a:r>
              <a:rPr lang="pl-PL" dirty="0" smtClean="0"/>
              <a:t>3)pytania prejudycjalne sądów krajowych</a:t>
            </a:r>
          </a:p>
          <a:p>
            <a:r>
              <a:rPr lang="pl-PL" dirty="0" smtClean="0"/>
              <a:t>4)opinie o zgodności projektowanej umowy międzynarodowej EU z Traktatami</a:t>
            </a:r>
          </a:p>
          <a:p>
            <a:r>
              <a:rPr lang="pl-PL" dirty="0" smtClean="0"/>
              <a:t>5)skargi instytucji na nieważność aktów </a:t>
            </a:r>
            <a:r>
              <a:rPr lang="pl-PL" dirty="0" smtClean="0"/>
              <a:t>Parlamentu Europejskiego, </a:t>
            </a:r>
            <a:r>
              <a:rPr lang="pl-PL" dirty="0" smtClean="0"/>
              <a:t>Rady, Komisji, EBC, ich zaniechania działania, akty zaniechanie Parlamentu, Rady, nieważność aktów Rady Dyrektorów, Rady Gubernatorów EBI</a:t>
            </a:r>
          </a:p>
          <a:p>
            <a:r>
              <a:rPr lang="pl-PL" dirty="0" smtClean="0"/>
              <a:t>6)spory między państwami członkowskimi związane z przedmiotem Traktatów, jeśli przedkładane są na mocy kompromisu.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WŁAŚCIWOŚĆ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Trybunał jest sądem odwoławczym od orzeczeń Sądu z I inst. </a:t>
            </a:r>
          </a:p>
          <a:p>
            <a:r>
              <a:rPr lang="pl-PL" dirty="0" smtClean="0"/>
              <a:t>W stosunku do orzeczeń wydanych przez Sąd w II inst. </a:t>
            </a:r>
            <a:r>
              <a:rPr lang="pl-PL" dirty="0" smtClean="0"/>
              <a:t>szczególna </a:t>
            </a:r>
            <a:r>
              <a:rPr lang="pl-PL" dirty="0" smtClean="0"/>
              <a:t>procedura kontroli:</a:t>
            </a:r>
          </a:p>
          <a:p>
            <a:r>
              <a:rPr lang="pl-PL" dirty="0" smtClean="0"/>
              <a:t>Jeśli pierwszy rzecznik generalny uzna, że zachodzi poważne ryzyko </a:t>
            </a:r>
            <a:r>
              <a:rPr lang="pl-PL" b="1" dirty="0" smtClean="0"/>
              <a:t>naruszenia jedności lub spójności prawa UE</a:t>
            </a:r>
            <a:r>
              <a:rPr lang="pl-PL" dirty="0" smtClean="0"/>
              <a:t> może wystąpić do Trybunału poddanie orzeczenia Sądu kontroli. W terminie 1m. TS decyduje, czy poddać. </a:t>
            </a:r>
            <a:r>
              <a:rPr lang="pl-PL" dirty="0" smtClean="0"/>
              <a:t>Jeżeli </a:t>
            </a:r>
            <a:r>
              <a:rPr lang="pl-PL" dirty="0" smtClean="0"/>
              <a:t>uzna orzeczenie z postępowania odwoławczego za </a:t>
            </a:r>
            <a:r>
              <a:rPr lang="pl-PL" dirty="0" smtClean="0"/>
              <a:t>naruszające jedność, spójność prawa </a:t>
            </a:r>
            <a:r>
              <a:rPr lang="pl-PL" dirty="0" err="1" smtClean="0"/>
              <a:t>Uniii</a:t>
            </a:r>
            <a:r>
              <a:rPr lang="pl-PL" dirty="0" smtClean="0"/>
              <a:t>  </a:t>
            </a:r>
            <a:r>
              <a:rPr lang="pl-PL" dirty="0" smtClean="0"/>
              <a:t>kieruje sprawę do ponownego rozpoznania przez </a:t>
            </a:r>
            <a:r>
              <a:rPr lang="pl-PL" dirty="0" smtClean="0"/>
              <a:t>Sąd, który będzie związany </a:t>
            </a:r>
            <a:r>
              <a:rPr lang="pl-PL" dirty="0" smtClean="0"/>
              <a:t>orzeczeniem TS, co do kwestii </a:t>
            </a:r>
            <a:r>
              <a:rPr lang="pl-PL" dirty="0" smtClean="0"/>
              <a:t>prawnych.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1989r</a:t>
            </a:r>
            <a:r>
              <a:rPr lang="pl-PL" dirty="0" smtClean="0"/>
              <a:t>-Sąd zaczyna działać</a:t>
            </a:r>
          </a:p>
          <a:p>
            <a:r>
              <a:rPr lang="pl-PL" dirty="0" smtClean="0"/>
              <a:t>T</a:t>
            </a:r>
            <a:r>
              <a:rPr lang="pl-PL" dirty="0" smtClean="0"/>
              <a:t>raktat </a:t>
            </a:r>
            <a:r>
              <a:rPr lang="pl-PL" dirty="0" smtClean="0"/>
              <a:t>lizboński </a:t>
            </a:r>
            <a:r>
              <a:rPr lang="pl-PL" dirty="0" smtClean="0"/>
              <a:t>nazywa </a:t>
            </a:r>
            <a:r>
              <a:rPr lang="pl-PL" dirty="0" smtClean="0"/>
              <a:t>go po prostu </a:t>
            </a:r>
            <a:r>
              <a:rPr lang="pl-PL" dirty="0" smtClean="0"/>
              <a:t>Sądem</a:t>
            </a:r>
          </a:p>
          <a:p>
            <a:r>
              <a:rPr lang="pl-PL" dirty="0" smtClean="0"/>
              <a:t>S</a:t>
            </a:r>
            <a:r>
              <a:rPr lang="pl-PL" dirty="0" smtClean="0"/>
              <a:t>iedziba </a:t>
            </a:r>
            <a:r>
              <a:rPr lang="pl-PL" dirty="0" smtClean="0"/>
              <a:t>w </a:t>
            </a:r>
            <a:r>
              <a:rPr lang="pl-PL" dirty="0" smtClean="0"/>
              <a:t>Luksemburgu</a:t>
            </a:r>
          </a:p>
          <a:p>
            <a:r>
              <a:rPr lang="pl-PL" dirty="0" smtClean="0"/>
              <a:t>SKŁAD: </a:t>
            </a:r>
            <a:r>
              <a:rPr lang="pl-PL" dirty="0" smtClean="0"/>
              <a:t>określony przez TFUE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najmniej </a:t>
            </a:r>
            <a:r>
              <a:rPr lang="pl-PL" dirty="0" smtClean="0"/>
              <a:t>1 członek z każdego państwa, a dokładna liczba jest w Statucie TS(28os</a:t>
            </a:r>
            <a:r>
              <a:rPr lang="pl-PL" dirty="0" smtClean="0"/>
              <a:t>)</a:t>
            </a:r>
          </a:p>
          <a:p>
            <a:r>
              <a:rPr lang="pl-PL" dirty="0" smtClean="0"/>
              <a:t>B</a:t>
            </a:r>
            <a:r>
              <a:rPr lang="pl-PL" dirty="0" smtClean="0"/>
              <a:t>rak </a:t>
            </a:r>
            <a:r>
              <a:rPr lang="pl-PL" dirty="0" smtClean="0"/>
              <a:t>rzeczników gen., chociaż mogą być. Sędzia może wykonywać zadania rzecznika, choć wtedy nie orzeka w danej sprawie.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SĄD</a:t>
            </a:r>
            <a:endParaRPr lang="pl-PL" dirty="0"/>
          </a:p>
        </p:txBody>
      </p:sp>
      <p:pic>
        <p:nvPicPr>
          <p:cNvPr id="30722" name="Picture 2" descr="http://s.tvp.pl/images2/7/1/d/uid_71de99190f7db3626025b61f31a86b4f1424108182786_width_633_play_0_pos_0_gs_0_height_3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8640"/>
            <a:ext cx="3197076" cy="1792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Osoby  </a:t>
            </a:r>
            <a:r>
              <a:rPr lang="pl-PL" sz="3200" dirty="0" smtClean="0"/>
              <a:t>o niekwestionowanej niezależności i mogące zajmować wysokie stanowiska </a:t>
            </a:r>
            <a:r>
              <a:rPr lang="pl-PL" sz="3200" dirty="0" smtClean="0"/>
              <a:t>sądowe</a:t>
            </a:r>
          </a:p>
          <a:p>
            <a:r>
              <a:rPr lang="pl-PL" sz="3200" dirty="0" smtClean="0"/>
              <a:t>Mianowani </a:t>
            </a:r>
            <a:r>
              <a:rPr lang="pl-PL" sz="3200" dirty="0" smtClean="0"/>
              <a:t>za wspólnym porozumieniem rządów p. </a:t>
            </a:r>
            <a:r>
              <a:rPr lang="pl-PL" sz="3200" dirty="0" err="1" smtClean="0"/>
              <a:t>czł</a:t>
            </a:r>
            <a:r>
              <a:rPr lang="pl-PL" sz="3200" dirty="0" smtClean="0"/>
              <a:t>. na </a:t>
            </a:r>
            <a:r>
              <a:rPr lang="pl-PL" sz="3200" b="1" dirty="0" smtClean="0"/>
              <a:t>6 lat, co 3 lata </a:t>
            </a:r>
            <a:r>
              <a:rPr lang="pl-PL" sz="3200" dirty="0" smtClean="0"/>
              <a:t>wymiana części składu. </a:t>
            </a:r>
            <a:endParaRPr lang="pl-PL" sz="3200" dirty="0" smtClean="0"/>
          </a:p>
          <a:p>
            <a:r>
              <a:rPr lang="pl-PL" sz="3200" dirty="0" smtClean="0"/>
              <a:t>Polska-Irena </a:t>
            </a:r>
            <a:r>
              <a:rPr lang="pl-PL" sz="3200" dirty="0" smtClean="0"/>
              <a:t>Wiszniewska-Białecka. </a:t>
            </a:r>
            <a:endParaRPr lang="pl-PL" sz="3200" dirty="0" smtClean="0"/>
          </a:p>
          <a:p>
            <a:r>
              <a:rPr lang="pl-PL" sz="3200" dirty="0" smtClean="0"/>
              <a:t>Status sędziów </a:t>
            </a:r>
            <a:r>
              <a:rPr lang="pl-PL" sz="3200" dirty="0" smtClean="0">
                <a:sym typeface="Wingdings"/>
              </a:rPr>
              <a:t> </a:t>
            </a:r>
            <a:r>
              <a:rPr lang="pl-PL" sz="3200" dirty="0" smtClean="0"/>
              <a:t>vide </a:t>
            </a:r>
            <a:r>
              <a:rPr lang="pl-PL" sz="3200" dirty="0" smtClean="0"/>
              <a:t>TS.</a:t>
            </a:r>
          </a:p>
          <a:p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REKRUTACJA: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Prezes </a:t>
            </a:r>
            <a:r>
              <a:rPr lang="pl-PL" sz="3200" dirty="0" smtClean="0"/>
              <a:t>wybierany przez sędziów spośród siebie na </a:t>
            </a:r>
            <a:r>
              <a:rPr lang="pl-PL" sz="3200" b="1" dirty="0" smtClean="0"/>
              <a:t>3 </a:t>
            </a:r>
            <a:r>
              <a:rPr lang="pl-PL" sz="3200" b="1" dirty="0" smtClean="0"/>
              <a:t>lata, mandat </a:t>
            </a:r>
            <a:r>
              <a:rPr lang="pl-PL" sz="3200" b="1" dirty="0" smtClean="0"/>
              <a:t>odnawialny</a:t>
            </a:r>
          </a:p>
          <a:p>
            <a:r>
              <a:rPr lang="pl-PL" sz="3200" dirty="0" smtClean="0"/>
              <a:t>Obrady w </a:t>
            </a:r>
            <a:r>
              <a:rPr lang="pl-PL" sz="3200" b="1" dirty="0" smtClean="0"/>
              <a:t>izbach 3/5os</a:t>
            </a:r>
            <a:r>
              <a:rPr lang="pl-PL" sz="3200" dirty="0" smtClean="0"/>
              <a:t>., może w składzie 1os./pełnym, regulamin przewiduje możliwość obrad w składzie Wielkiej Izby-13sędziów </a:t>
            </a:r>
            <a:endParaRPr lang="pl-PL" sz="3200" dirty="0" smtClean="0"/>
          </a:p>
          <a:p>
            <a:r>
              <a:rPr lang="pl-PL" sz="3200" dirty="0" smtClean="0"/>
              <a:t>SEKRETARZ-podobne </a:t>
            </a:r>
            <a:r>
              <a:rPr lang="pl-PL" sz="3200" dirty="0" smtClean="0"/>
              <a:t>zadania jak w TS.</a:t>
            </a:r>
          </a:p>
          <a:p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SĄDU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pl-PL" dirty="0" smtClean="0"/>
              <a:t>I instancja:</a:t>
            </a:r>
            <a:endParaRPr lang="pl-PL" b="1" dirty="0" smtClean="0"/>
          </a:p>
          <a:p>
            <a:pPr lvl="1"/>
            <a:r>
              <a:rPr lang="pl-PL" dirty="0" smtClean="0"/>
              <a:t>1)skargi </a:t>
            </a:r>
            <a:r>
              <a:rPr lang="pl-PL" dirty="0" smtClean="0"/>
              <a:t>podmiotów indywidualnych, z wyjątkiem pracowniczych</a:t>
            </a:r>
          </a:p>
          <a:p>
            <a:pPr lvl="1"/>
            <a:r>
              <a:rPr lang="pl-PL" dirty="0" smtClean="0"/>
              <a:t>2)skargi państw członkowskich na nieważność aktów instytucji lub ich zaniechania, z wyjątkiem skarg na Radę i Parlament</a:t>
            </a:r>
          </a:p>
          <a:p>
            <a:pPr lvl="1"/>
            <a:r>
              <a:rPr lang="pl-PL" dirty="0" smtClean="0"/>
              <a:t>3)skargi odszkodowawcze przeciw UE</a:t>
            </a:r>
          </a:p>
          <a:p>
            <a:pPr lvl="1"/>
            <a:r>
              <a:rPr lang="pl-PL" dirty="0" smtClean="0"/>
              <a:t>4postępowania z mocy klauzuli arbitrażowej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I)skargi na orzeczenia sądów wyspecjalizowanych(wyjątkowa możliwość kontroli przez TS w zakresie jedności, spójności prawa UE)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II)może zostać uprawniony do rozpoznawania pytań prejudycjalnych w dziedzinach określonych przez Statut z możliwością jednak przekazania TS ze względu na jednolitość, spójność zasad prawa </a:t>
            </a:r>
            <a:r>
              <a:rPr lang="pl-PL" dirty="0" smtClean="0"/>
              <a:t>UE(możliwość wyjątkowej </a:t>
            </a:r>
            <a:r>
              <a:rPr lang="pl-PL" dirty="0" smtClean="0"/>
              <a:t>kontroli orzeczeń przez </a:t>
            </a:r>
            <a:r>
              <a:rPr lang="pl-PL" dirty="0" smtClean="0"/>
              <a:t>TS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te </a:t>
            </a:r>
            <a:r>
              <a:rPr lang="pl-PL" dirty="0" smtClean="0"/>
              <a:t>same </a:t>
            </a:r>
            <a:r>
              <a:rPr lang="pl-PL" dirty="0" smtClean="0"/>
              <a:t>przesłanki, jak przy TS)Statut </a:t>
            </a:r>
            <a:r>
              <a:rPr lang="pl-PL" dirty="0" smtClean="0"/>
              <a:t>nie wskazał tych dziedzin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WŁAŚCIWOŚĆ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691336"/>
          </a:xfrm>
        </p:spPr>
        <p:txBody>
          <a:bodyPr>
            <a:norm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pl-PL" sz="2600" dirty="0" smtClean="0"/>
              <a:t>Od orzeczeń wydanych w 1 instancji jest możliwość ograniczona co prawda do kwestii prawnych odwołania do TS. </a:t>
            </a:r>
            <a:r>
              <a:rPr lang="pl-PL" sz="2600" b="1" dirty="0" smtClean="0"/>
              <a:t>Podstawami zatem będą</a:t>
            </a:r>
            <a:r>
              <a:rPr lang="pl-PL" sz="2600" dirty="0" smtClean="0"/>
              <a:t>: </a:t>
            </a:r>
          </a:p>
          <a:p>
            <a:pPr lvl="1"/>
            <a:r>
              <a:rPr lang="pl-PL" sz="2600" dirty="0" smtClean="0"/>
              <a:t>1)brak właściwości Sądu </a:t>
            </a:r>
          </a:p>
          <a:p>
            <a:pPr lvl="1"/>
            <a:r>
              <a:rPr lang="pl-PL" sz="2600" dirty="0" smtClean="0"/>
              <a:t>2) naruszenie procedury przed Sądem wpływające niekorzystnie na interesy wnoszącego odwołanie</a:t>
            </a:r>
          </a:p>
          <a:p>
            <a:pPr lvl="1"/>
            <a:r>
              <a:rPr lang="pl-PL" sz="2600" dirty="0" smtClean="0"/>
              <a:t>3) naruszenie przez Sąd prawa </a:t>
            </a:r>
            <a:r>
              <a:rPr lang="pl-PL" sz="2600" dirty="0" smtClean="0"/>
              <a:t>UE</a:t>
            </a:r>
          </a:p>
          <a:p>
            <a:pPr lvl="1"/>
            <a:endParaRPr lang="pl-PL" sz="2600" dirty="0" smtClean="0"/>
          </a:p>
          <a:p>
            <a:pPr lvl="1">
              <a:buFont typeface="Wingdings" pitchFamily="2" charset="2"/>
              <a:buChar char="v"/>
            </a:pPr>
            <a:r>
              <a:rPr lang="pl-PL" sz="2600" dirty="0" smtClean="0"/>
              <a:t>Zasadne odwołanie </a:t>
            </a:r>
            <a:r>
              <a:rPr lang="pl-PL" sz="2600" dirty="0" smtClean="0">
                <a:sym typeface="Wingdings"/>
              </a:rPr>
              <a:t> </a:t>
            </a:r>
            <a:r>
              <a:rPr lang="pl-PL" sz="2600" dirty="0" smtClean="0"/>
              <a:t>Trybunał  </a:t>
            </a:r>
            <a:r>
              <a:rPr lang="pl-PL" sz="2600" dirty="0" smtClean="0"/>
              <a:t>uchyla orzeczenie Sądu, może wydać orzeczenie ostateczne, jeśli stan postępowania </a:t>
            </a:r>
            <a:r>
              <a:rPr lang="pl-PL" sz="2600" dirty="0" smtClean="0"/>
              <a:t>pozwala </a:t>
            </a:r>
            <a:r>
              <a:rPr lang="pl-PL" sz="2600" dirty="0" smtClean="0"/>
              <a:t>lub skierować sprawę do ponownego rozpatrzenia. Sąd jest wówczas związany orzeczeniem </a:t>
            </a:r>
            <a:r>
              <a:rPr lang="pl-PL" sz="2600" dirty="0" smtClean="0"/>
              <a:t>Trybunału </a:t>
            </a:r>
            <a:r>
              <a:rPr lang="pl-PL" sz="2600" dirty="0" smtClean="0"/>
              <a:t>co do kwestii </a:t>
            </a:r>
            <a:r>
              <a:rPr lang="pl-PL" sz="2600" dirty="0" smtClean="0"/>
              <a:t>prawnych.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Traktat z Lizbony </a:t>
            </a:r>
            <a:r>
              <a:rPr lang="pl-PL" dirty="0" smtClean="0"/>
              <a:t>zmienił izby sądowe przy </a:t>
            </a:r>
            <a:r>
              <a:rPr lang="pl-PL" dirty="0" smtClean="0"/>
              <a:t>Sądzie Pierwszej Instancji </a:t>
            </a:r>
            <a:r>
              <a:rPr lang="pl-PL" dirty="0" smtClean="0"/>
              <a:t>na sądy wyspecjalizowane.</a:t>
            </a:r>
          </a:p>
          <a:p>
            <a:r>
              <a:rPr lang="pl-PL" b="1" dirty="0" smtClean="0"/>
              <a:t>Parlament i Rada </a:t>
            </a:r>
            <a:r>
              <a:rPr lang="pl-PL" dirty="0" smtClean="0"/>
              <a:t>w zwykłej ustawodawczej procedurze mogą tworzyć sądy wyspecjalizowane przy Sądzie do rozpoznawania w 1 inst. niektórych spraw w określonych dziedzinach. </a:t>
            </a:r>
            <a:r>
              <a:rPr lang="pl-PL" b="1" dirty="0" smtClean="0"/>
              <a:t>Rozporządzenie Parlamentu i Rady</a:t>
            </a:r>
            <a:r>
              <a:rPr lang="pl-PL" dirty="0" smtClean="0"/>
              <a:t> na wniosek Komisji i po konsultacji z TS albo na wniosek TS po konsultacji z Komisją </a:t>
            </a:r>
            <a:r>
              <a:rPr lang="pl-PL" b="1" dirty="0" smtClean="0"/>
              <a:t>określa zasady organizacji i właściwość.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SĄDY WYSPECJALIZOWANE: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Rekrutacja: os. o niekwestionowanej niezależności i mogących zajmować stanowiska sądowe, mianowani przez Radę stanowiącą jednomyślnie. </a:t>
            </a:r>
          </a:p>
          <a:p>
            <a:r>
              <a:rPr lang="pl-PL" dirty="0" smtClean="0"/>
              <a:t>Od orzeczeń odwołanie, co do kwestii prawnych, a jeśli rozporządzenie ustanawiające sąd </a:t>
            </a:r>
            <a:r>
              <a:rPr lang="pl-PL" dirty="0" smtClean="0"/>
              <a:t>wyspecjalizowany </a:t>
            </a:r>
            <a:r>
              <a:rPr lang="pl-PL" dirty="0" smtClean="0"/>
              <a:t>to przewiduje to również kwestie faktyczne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vide </a:t>
            </a:r>
            <a:r>
              <a:rPr lang="pl-PL" dirty="0" smtClean="0"/>
              <a:t>przesłanki odwołania od Sądu do TS</a:t>
            </a:r>
            <a:r>
              <a:rPr lang="pl-PL" dirty="0" smtClean="0"/>
              <a:t>.</a:t>
            </a:r>
            <a:endParaRPr lang="pl-PL" dirty="0" smtClean="0"/>
          </a:p>
          <a:p>
            <a:r>
              <a:rPr lang="pl-PL" dirty="0" smtClean="0"/>
              <a:t>Sądy wysp. ustanawiają swoje regulaminy procedur.  w porozumieniu z TS ale wymagają one zatwierdzenia przy większości kwalifikowanej przez Radę. Przepisy traktatowe i Statutu TS stosuje się do </a:t>
            </a:r>
            <a:r>
              <a:rPr lang="pl-PL" dirty="0" smtClean="0"/>
              <a:t>sądów wyspecjalizowanych </a:t>
            </a:r>
            <a:r>
              <a:rPr lang="pl-PL" dirty="0" smtClean="0"/>
              <a:t>w zakresie nieuregulowanym odrębnie.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Ogólnie: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1986</a:t>
            </a:r>
            <a:r>
              <a:rPr lang="pl-PL" dirty="0" smtClean="0"/>
              <a:t>r. Jednolity Akt </a:t>
            </a:r>
            <a:r>
              <a:rPr lang="pl-PL" dirty="0" smtClean="0"/>
              <a:t>Europejski i </a:t>
            </a:r>
            <a:r>
              <a:rPr lang="pl-PL" dirty="0" smtClean="0"/>
              <a:t>możliwość powołania Sądu Pierwszej Instancji</a:t>
            </a:r>
          </a:p>
          <a:p>
            <a:r>
              <a:rPr lang="pl-PL" b="1" dirty="0" smtClean="0"/>
              <a:t>2001</a:t>
            </a:r>
            <a:r>
              <a:rPr lang="pl-PL" dirty="0" smtClean="0"/>
              <a:t>-Traktat z Nicei i możliwość tworzenia izb przy Sądzie I instancji</a:t>
            </a:r>
          </a:p>
          <a:p>
            <a:r>
              <a:rPr lang="pl-PL" b="1" dirty="0" smtClean="0"/>
              <a:t>Art. 13 </a:t>
            </a:r>
            <a:r>
              <a:rPr lang="pl-PL" b="1" dirty="0" smtClean="0"/>
              <a:t>TUE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mowa  m.in. o </a:t>
            </a:r>
            <a:r>
              <a:rPr lang="pl-PL" dirty="0" smtClean="0"/>
              <a:t>TSUE, czyli 1)Trybunał Sprawiedliwości 2)Sąd(dawny 1 instancji) 3) sądy wyspecjalizowane(dawne izby sądowe)</a:t>
            </a:r>
          </a:p>
          <a:p>
            <a:r>
              <a:rPr lang="pl-PL" dirty="0" smtClean="0"/>
              <a:t>Podstawy działania: Art. 19 TUE i Art. 251-281TFUE, Statut dołączony jako Protokół 3 do TFUE</a:t>
            </a:r>
          </a:p>
          <a:p>
            <a:r>
              <a:rPr lang="pl-PL" dirty="0" smtClean="0"/>
              <a:t>Każdy z sądów ma swój regulamin postępowania</a:t>
            </a:r>
          </a:p>
          <a:p>
            <a:r>
              <a:rPr lang="pl-PL" dirty="0" smtClean="0"/>
              <a:t>Siedziba: Luksemburg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Podstawowe dane: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Utworzony </a:t>
            </a:r>
            <a:r>
              <a:rPr lang="pl-PL" dirty="0" smtClean="0"/>
              <a:t>decyzją z </a:t>
            </a:r>
            <a:r>
              <a:rPr lang="pl-PL" b="1" dirty="0" smtClean="0"/>
              <a:t>2004r. Siedziba w </a:t>
            </a:r>
            <a:r>
              <a:rPr lang="pl-PL" b="1" dirty="0" smtClean="0"/>
              <a:t>Sądzie </a:t>
            </a:r>
            <a:r>
              <a:rPr lang="pl-PL" dirty="0" err="1" smtClean="0">
                <a:sym typeface="Wingdings"/>
              </a:rPr>
              <a:t></a:t>
            </a:r>
            <a:r>
              <a:rPr lang="pl-PL" dirty="0" err="1" smtClean="0"/>
              <a:t>jak</a:t>
            </a:r>
            <a:r>
              <a:rPr lang="pl-PL" dirty="0" smtClean="0"/>
              <a:t> dotąd jedyny sąd wyspecjalizowany. </a:t>
            </a:r>
            <a:r>
              <a:rPr lang="pl-PL" b="1" dirty="0" smtClean="0"/>
              <a:t>2005r.</a:t>
            </a:r>
            <a:r>
              <a:rPr lang="pl-PL" dirty="0" smtClean="0"/>
              <a:t> Prezes </a:t>
            </a:r>
            <a:r>
              <a:rPr lang="pl-PL" dirty="0" smtClean="0"/>
              <a:t>Trybunału </a:t>
            </a:r>
            <a:r>
              <a:rPr lang="pl-PL" dirty="0" smtClean="0"/>
              <a:t>potwierdził formalne ukonstytuowanie się </a:t>
            </a:r>
            <a:r>
              <a:rPr lang="pl-PL" dirty="0" smtClean="0"/>
              <a:t>Sądu  </a:t>
            </a:r>
            <a:r>
              <a:rPr lang="pl-PL" dirty="0" smtClean="0"/>
              <a:t>ds. Służby </a:t>
            </a:r>
            <a:r>
              <a:rPr lang="pl-PL" dirty="0" smtClean="0"/>
              <a:t>Publicznej</a:t>
            </a:r>
            <a:endParaRPr lang="pl-PL" dirty="0" smtClean="0"/>
          </a:p>
          <a:p>
            <a:r>
              <a:rPr lang="pl-PL" b="1" dirty="0" smtClean="0"/>
              <a:t>7 sędziów</a:t>
            </a:r>
            <a:r>
              <a:rPr lang="pl-PL" dirty="0" smtClean="0"/>
              <a:t>, ale jeśli </a:t>
            </a:r>
            <a:r>
              <a:rPr lang="pl-PL" dirty="0" smtClean="0"/>
              <a:t>Trybunał </a:t>
            </a:r>
            <a:r>
              <a:rPr lang="pl-PL" dirty="0" smtClean="0"/>
              <a:t>tego zażąda Rada większością kwalifikowaną zwiększa liczbę sędziów. </a:t>
            </a:r>
            <a:r>
              <a:rPr lang="pl-PL" dirty="0" smtClean="0"/>
              <a:t>Sędziowie są mianowani </a:t>
            </a:r>
            <a:r>
              <a:rPr lang="pl-PL" dirty="0" smtClean="0"/>
              <a:t>na 6 lat z możliwością ponownego </a:t>
            </a:r>
            <a:r>
              <a:rPr lang="pl-PL" dirty="0" smtClean="0"/>
              <a:t>mianowania.</a:t>
            </a:r>
          </a:p>
          <a:p>
            <a:r>
              <a:rPr lang="pl-PL" dirty="0" smtClean="0"/>
              <a:t>Każda </a:t>
            </a:r>
            <a:r>
              <a:rPr lang="pl-PL" dirty="0" smtClean="0"/>
              <a:t>osoba mająca obywatelstwo Unii i spełniająca warunki przewidziane w Traktacie może przedstawić swoją kandydaturę na sędziego. </a:t>
            </a:r>
            <a:r>
              <a:rPr lang="pl-PL" dirty="0" smtClean="0"/>
              <a:t>Mianowani </a:t>
            </a:r>
            <a:r>
              <a:rPr lang="pl-PL" dirty="0" smtClean="0"/>
              <a:t>są po konsultacji z komitetem składającego się z byłych </a:t>
            </a:r>
            <a:r>
              <a:rPr lang="pl-PL" dirty="0" smtClean="0"/>
              <a:t>członków </a:t>
            </a:r>
            <a:r>
              <a:rPr lang="pl-PL" dirty="0" smtClean="0"/>
              <a:t>TS i Sądu oraz prawników o uznanej kompetencji. Komitet przedstawia aprobowaną przez siebie listę najmniej dwukrotnie przenoszącą liczbę miejsc</a:t>
            </a:r>
            <a:r>
              <a:rPr lang="pl-PL" dirty="0" smtClean="0"/>
              <a:t>.</a:t>
            </a:r>
          </a:p>
          <a:p>
            <a:r>
              <a:rPr lang="pl-PL" dirty="0" smtClean="0"/>
              <a:t>Właściwość: spory pracowników Unii  z Unią w 1 instancji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 DO SPRAW SŁUŻBY PUBLICZNEJ UE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POSTĘPOWANIE PRZED TS(inne sądy podobnie) 2 </a:t>
            </a:r>
            <a:r>
              <a:rPr lang="pl-PL" u="sng" dirty="0" smtClean="0"/>
              <a:t>etapy: pisemny, ustny</a:t>
            </a:r>
          </a:p>
          <a:p>
            <a:r>
              <a:rPr lang="pl-PL" dirty="0" smtClean="0"/>
              <a:t>1)przekazywanie stronom, instytucjom wniosków, memoriałów, argumentów, uwag, odpowiedzi na nie, akt, dokumentów, ich wierzytelnych odpisów. Przekazuje sekretarz w trybie i terminach określonych regulaminem</a:t>
            </a:r>
          </a:p>
          <a:p>
            <a:r>
              <a:rPr lang="pl-PL" dirty="0" smtClean="0"/>
              <a:t>2)odczyt sprawozdania  sędziego sprawozdawcy, wysłuchanie pełnomocników, doradców, adwokatów, radców, wniosków rzecznika gen., ewentualnie biegłych, świadków.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przypadku </a:t>
            </a:r>
            <a:r>
              <a:rPr lang="pl-PL" b="1" dirty="0" smtClean="0"/>
              <a:t>pytań </a:t>
            </a:r>
            <a:r>
              <a:rPr lang="pl-PL" b="1" dirty="0" smtClean="0"/>
              <a:t>prejudycjalnych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sąd </a:t>
            </a:r>
            <a:r>
              <a:rPr lang="pl-PL" dirty="0" smtClean="0"/>
              <a:t>krajowy przedkłada </a:t>
            </a:r>
            <a:r>
              <a:rPr lang="pl-PL" u="sng" dirty="0" smtClean="0"/>
              <a:t>pytania dot. wykładni albo ważności przepisu prawa UE</a:t>
            </a:r>
            <a:r>
              <a:rPr lang="pl-PL" dirty="0" smtClean="0"/>
              <a:t>, przeważnie w formie postanowienia. Następuje tłumaczenie na wszystkie języki Unii, doręczenie państwom i instytucjom, </a:t>
            </a:r>
            <a:r>
              <a:rPr lang="pl-PL" dirty="0" smtClean="0"/>
              <a:t>następuje publikacja </a:t>
            </a:r>
            <a:r>
              <a:rPr lang="pl-PL" dirty="0" smtClean="0"/>
              <a:t>w </a:t>
            </a:r>
            <a:r>
              <a:rPr lang="pl-PL" dirty="0" smtClean="0"/>
              <a:t>Dzienniku Urzędowym. </a:t>
            </a:r>
            <a:r>
              <a:rPr lang="pl-PL" dirty="0" smtClean="0"/>
              <a:t>Państwa, instytucje mają 2 miesiące na przedłożenie swoich uwag. W pozostałych przypadkach(skargi bezpośrednie) wnosi się </a:t>
            </a:r>
            <a:r>
              <a:rPr lang="pl-PL" b="1" dirty="0" smtClean="0"/>
              <a:t>pisma przez Sekretariat</a:t>
            </a:r>
            <a:r>
              <a:rPr lang="pl-PL" dirty="0" smtClean="0"/>
              <a:t>. Sekretarz zapewnia publikację komunikatu. Skargę doręcza się stronie pozwanej, która ma miesiąc na ustosunkowanie się doń. Replika, duplika </a:t>
            </a:r>
            <a:r>
              <a:rPr lang="pl-PL" dirty="0" smtClean="0"/>
              <a:t>możliwe w </a:t>
            </a:r>
            <a:r>
              <a:rPr lang="pl-PL" dirty="0" smtClean="0"/>
              <a:t>terminie </a:t>
            </a:r>
            <a:r>
              <a:rPr lang="pl-PL" dirty="0" smtClean="0"/>
              <a:t>1 m</a:t>
            </a:r>
            <a:r>
              <a:rPr lang="pl-PL" dirty="0" smtClean="0"/>
              <a:t>. Prezes może przedłużyć terminy. Przydziela się </a:t>
            </a:r>
            <a:r>
              <a:rPr lang="pl-PL" b="1" dirty="0" smtClean="0"/>
              <a:t>sędziego sprawozdawcę i rzecznika gen.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REPREZENTACJA: państwa i instytucje: pełnomocnik ustanowiony do każdej sprawy, może wspomagać adwokat lub radca pr.</a:t>
            </a:r>
          </a:p>
          <a:p>
            <a:r>
              <a:rPr lang="pl-PL" dirty="0" smtClean="0"/>
              <a:t>Inne </a:t>
            </a:r>
            <a:r>
              <a:rPr lang="pl-PL" dirty="0" smtClean="0"/>
              <a:t>strony: adwokat lub radca pr. Jedynie uprawnieni do występowania przed sądami państwa członkowskiego, lub </a:t>
            </a:r>
            <a:r>
              <a:rPr lang="pl-PL" dirty="0" smtClean="0"/>
              <a:t>sądami strony </a:t>
            </a:r>
            <a:r>
              <a:rPr lang="pl-PL" dirty="0" smtClean="0"/>
              <a:t>EOG +nauczyciele akademiccy, jeśli według prawa </a:t>
            </a:r>
            <a:r>
              <a:rPr lang="pl-PL" dirty="0" err="1" smtClean="0"/>
              <a:t>pańśtwa</a:t>
            </a:r>
            <a:r>
              <a:rPr lang="pl-PL" dirty="0" smtClean="0"/>
              <a:t> członkowskiego </a:t>
            </a:r>
            <a:r>
              <a:rPr lang="pl-PL" dirty="0" smtClean="0"/>
              <a:t>mogą występować przed sądem.</a:t>
            </a:r>
          </a:p>
          <a:p>
            <a:r>
              <a:rPr lang="pl-PL" dirty="0" smtClean="0"/>
              <a:t>Po zamknięciu procedury </a:t>
            </a:r>
            <a:r>
              <a:rPr lang="pl-PL" dirty="0" smtClean="0"/>
              <a:t>pisemnej </a:t>
            </a:r>
            <a:r>
              <a:rPr lang="pl-PL" dirty="0" smtClean="0">
                <a:sym typeface="Wingdings"/>
              </a:rPr>
              <a:t> </a:t>
            </a:r>
            <a:r>
              <a:rPr lang="pl-PL" b="1" dirty="0" smtClean="0"/>
              <a:t>wezwanie </a:t>
            </a:r>
            <a:r>
              <a:rPr lang="pl-PL" b="1" dirty="0" smtClean="0"/>
              <a:t>do deklaracji </a:t>
            </a:r>
            <a:r>
              <a:rPr lang="pl-PL" dirty="0" smtClean="0"/>
              <a:t>stron, czy chcą wyznaczenia rozprawy(w terminie 1m) oraz przyczyn ewent. otwarcia. T decyduje, czy trzeba przeprowadzać środki dowodowe, jaki ma być skład, czy trzeba przeprowadzać rozprawę po wysłuchaniu rzecznika i s. sprawozdawcy. Sprawozdawca streszcza stan sprawy i argumenty. Rozprawa jest jawna. </a:t>
            </a:r>
            <a:r>
              <a:rPr lang="pl-PL" b="1" dirty="0" smtClean="0"/>
              <a:t>Rzecznik gen. przedstawia swoją opinię </a:t>
            </a:r>
            <a:r>
              <a:rPr lang="pl-PL" dirty="0" smtClean="0"/>
              <a:t>po kilku tygodniach. Analizuje kwestie prawne, proponuje rozwiązanie. Jeśli brak nowego zagadnienia prawnego T może zdecydować o rozstrzyganiu bez jego opinii. Zamyka się procedura ustna.  Następuje </a:t>
            </a:r>
            <a:r>
              <a:rPr lang="pl-PL" b="1" dirty="0" smtClean="0"/>
              <a:t>narada nad projektem wyroku</a:t>
            </a:r>
            <a:r>
              <a:rPr lang="pl-PL" dirty="0" smtClean="0"/>
              <a:t> sędziego </a:t>
            </a:r>
            <a:r>
              <a:rPr lang="pl-PL" dirty="0" smtClean="0"/>
              <a:t>sprawozdawcy. </a:t>
            </a:r>
            <a:r>
              <a:rPr lang="pl-PL" dirty="0" smtClean="0"/>
              <a:t>Wyrok zapada </a:t>
            </a:r>
            <a:r>
              <a:rPr lang="pl-PL" b="1" dirty="0" smtClean="0"/>
              <a:t>większością głosów </a:t>
            </a:r>
            <a:r>
              <a:rPr lang="pl-PL" b="1" dirty="0" smtClean="0"/>
              <a:t>z odnotowaniem </a:t>
            </a:r>
            <a:r>
              <a:rPr lang="pl-PL" b="1" dirty="0" smtClean="0"/>
              <a:t>zdań odrębnych</a:t>
            </a:r>
            <a:r>
              <a:rPr lang="pl-PL" dirty="0" smtClean="0"/>
              <a:t>. Podpisują wszyscy </a:t>
            </a:r>
            <a:r>
              <a:rPr lang="pl-PL" dirty="0" smtClean="0"/>
              <a:t>sędziowie biorący </a:t>
            </a:r>
            <a:r>
              <a:rPr lang="pl-PL" dirty="0" smtClean="0"/>
              <a:t>udział w </a:t>
            </a:r>
            <a:r>
              <a:rPr lang="pl-PL" dirty="0" smtClean="0"/>
              <a:t>naradzie.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Co do zasady postępowanie </a:t>
            </a:r>
            <a:r>
              <a:rPr lang="pl-PL" b="1" dirty="0" smtClean="0"/>
              <a:t>wolne jest od opłat</a:t>
            </a:r>
            <a:r>
              <a:rPr lang="pl-PL" dirty="0" smtClean="0"/>
              <a:t>, jednak bez pokrycia kosztów zastępstwa, chyba że strona nie może w całości lub części pokryć kosztów </a:t>
            </a:r>
            <a:r>
              <a:rPr lang="pl-PL" dirty="0" smtClean="0"/>
              <a:t>zastępstwa, </a:t>
            </a:r>
            <a:r>
              <a:rPr lang="pl-PL" dirty="0" smtClean="0"/>
              <a:t>wtedy składa wniosek o przyznanie pomocy ze wskazaniem okoliczności uzasadniających przyznanie takiej pomocy. </a:t>
            </a:r>
          </a:p>
          <a:p>
            <a:r>
              <a:rPr lang="pl-PL" dirty="0" smtClean="0"/>
              <a:t>Język postępowania wybiera skarżący, chyba że pozwanym jest </a:t>
            </a:r>
            <a:r>
              <a:rPr lang="pl-PL" dirty="0" err="1" smtClean="0"/>
              <a:t>p.czł</a:t>
            </a:r>
            <a:r>
              <a:rPr lang="pl-PL" dirty="0" smtClean="0"/>
              <a:t>. lub os. </a:t>
            </a:r>
            <a:r>
              <a:rPr lang="pl-PL" dirty="0" err="1" smtClean="0"/>
              <a:t>fiz</a:t>
            </a:r>
            <a:r>
              <a:rPr lang="pl-PL" dirty="0" smtClean="0"/>
              <a:t>/pr. przynależna takiemu państwu, </a:t>
            </a:r>
            <a:r>
              <a:rPr lang="pl-PL" dirty="0" smtClean="0"/>
              <a:t>wtedy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język </a:t>
            </a:r>
            <a:r>
              <a:rPr lang="pl-PL" dirty="0" smtClean="0"/>
              <a:t>tego państwa</a:t>
            </a:r>
          </a:p>
          <a:p>
            <a:r>
              <a:rPr lang="pl-PL" dirty="0" smtClean="0"/>
              <a:t>Postępowanie </a:t>
            </a:r>
            <a:r>
              <a:rPr lang="pl-PL" dirty="0" smtClean="0"/>
              <a:t>p</a:t>
            </a:r>
            <a:r>
              <a:rPr lang="pl-PL" dirty="0" smtClean="0"/>
              <a:t>rejudycjalne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język </a:t>
            </a:r>
            <a:r>
              <a:rPr lang="pl-PL" dirty="0" smtClean="0"/>
              <a:t>państwa </a:t>
            </a:r>
            <a:r>
              <a:rPr lang="pl-PL" dirty="0" smtClean="0"/>
              <a:t>sądu.</a:t>
            </a:r>
          </a:p>
          <a:p>
            <a:r>
              <a:rPr lang="pl-PL" dirty="0" smtClean="0"/>
              <a:t> </a:t>
            </a:r>
            <a:r>
              <a:rPr lang="pl-PL" dirty="0" smtClean="0"/>
              <a:t>Sędziowie naradzają się bez tłumaczy tradycyjnie po francusku.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Dziękuję za cierpliwość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a</a:t>
            </a:r>
            <a:r>
              <a:rPr lang="pl-PL" dirty="0" smtClean="0"/>
              <a:t>) w zakresie skarg wniesionych przez Państwa Członkowskie, instytucje lub osoby fizyczne lub prawne;</a:t>
            </a:r>
            <a:br>
              <a:rPr lang="pl-PL" dirty="0" smtClean="0"/>
            </a:br>
            <a:r>
              <a:rPr lang="pl-PL" dirty="0" smtClean="0"/>
              <a:t>b) w trybie prejudycjalnym, na wniosek sądów Państw Członkowskich, w sprawie wykładni prawa Unii lub ważności aktów przyjętych przez instytucje;</a:t>
            </a:r>
            <a:br>
              <a:rPr lang="pl-PL" dirty="0" smtClean="0"/>
            </a:br>
            <a:r>
              <a:rPr lang="pl-PL" dirty="0" smtClean="0"/>
              <a:t>c) w innych sprawach przewidzianych w Traktatach.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Art. </a:t>
            </a:r>
            <a:r>
              <a:rPr lang="pl-PL" dirty="0" smtClean="0"/>
              <a:t>19  Trybunał Sprawiedliwości Unii Europejskiej orzeka zgodnie z Traktatami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2" descr="http://www.razemolupkach.pl/sites/default/files/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196631"/>
            <a:ext cx="2520280" cy="166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Sędziowie –po 1 os. Z każdego państwa członkowskiego</a:t>
            </a:r>
          </a:p>
          <a:p>
            <a:pPr>
              <a:buNone/>
            </a:pPr>
            <a:endParaRPr lang="pl-PL" sz="7200" dirty="0" smtClean="0"/>
          </a:p>
          <a:p>
            <a:pPr>
              <a:buNone/>
            </a:pPr>
            <a:endParaRPr lang="pl-PL" sz="4000" dirty="0" smtClean="0"/>
          </a:p>
          <a:p>
            <a:r>
              <a:rPr lang="pl-PL" sz="4000" dirty="0" smtClean="0"/>
              <a:t>Rzecznicy Generalni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Skład:</a:t>
            </a:r>
            <a:endParaRPr lang="pl-PL" dirty="0"/>
          </a:p>
        </p:txBody>
      </p:sp>
      <p:pic>
        <p:nvPicPr>
          <p:cNvPr id="2050" name="Picture 2" descr="http://bi.gazeta.pl/im/7/5806/z5806797Q,Prof--Marek-Safj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80928"/>
            <a:ext cx="2563054" cy="3431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8 RZECZNIKÓW </a:t>
            </a:r>
            <a:r>
              <a:rPr lang="pl-PL" sz="3200" dirty="0" smtClean="0"/>
              <a:t>GENERALNYCH</a:t>
            </a:r>
          </a:p>
          <a:p>
            <a:r>
              <a:rPr lang="pl-PL" sz="3200" dirty="0" smtClean="0"/>
              <a:t>Bezstronnie </a:t>
            </a:r>
            <a:r>
              <a:rPr lang="pl-PL" sz="3200" dirty="0" smtClean="0"/>
              <a:t>przedstawiają uzasadnione wnioski </a:t>
            </a:r>
            <a:endParaRPr lang="pl-PL" sz="3200" dirty="0" smtClean="0"/>
          </a:p>
          <a:p>
            <a:r>
              <a:rPr lang="pl-PL" sz="3200" dirty="0" smtClean="0"/>
              <a:t>Rada może zwiększyć liczbę </a:t>
            </a:r>
            <a:r>
              <a:rPr lang="pl-PL" sz="3200" dirty="0" smtClean="0"/>
              <a:t>rzeczników</a:t>
            </a:r>
          </a:p>
          <a:p>
            <a:r>
              <a:rPr lang="pl-PL" sz="3200" dirty="0" smtClean="0"/>
              <a:t>Zawsze swoich przedstawicieli mają: Niemcy, WB, Francja, Włochy, Hiszpania, reszta </a:t>
            </a:r>
            <a:r>
              <a:rPr lang="pl-PL" sz="3200" dirty="0" smtClean="0"/>
              <a:t>krajów rotacyjnie.</a:t>
            </a:r>
          </a:p>
          <a:p>
            <a:r>
              <a:rPr lang="pl-PL" sz="3200" dirty="0" smtClean="0"/>
              <a:t>Zmiany w Traktacie z Lizbony!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RZECZNICY GENERALNI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Sędziowie </a:t>
            </a:r>
            <a:r>
              <a:rPr lang="pl-PL" dirty="0" smtClean="0"/>
              <a:t>i Rzecznicy za wspólnym porozumieniem przez rządy państw na 6 lat po konsultacji z komitetem powołanym przez Radę(w jego składzie byli członkowie</a:t>
            </a:r>
            <a:r>
              <a:rPr lang="pl-PL" dirty="0" smtClean="0"/>
              <a:t>, prawnicy o uznanej kompetencji, </a:t>
            </a:r>
            <a:r>
              <a:rPr lang="pl-PL" dirty="0" smtClean="0"/>
              <a:t>sędziowie Sądów Najwyższych państw). </a:t>
            </a:r>
            <a:endParaRPr lang="pl-PL" dirty="0" smtClean="0"/>
          </a:p>
          <a:p>
            <a:r>
              <a:rPr lang="pl-PL" dirty="0" smtClean="0"/>
              <a:t>Co </a:t>
            </a:r>
            <a:r>
              <a:rPr lang="pl-PL" dirty="0" smtClean="0"/>
              <a:t>3 lata częściowe odnowienie składu(14sędziów i 4 rzeczników)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MIANOWANIE</a:t>
            </a:r>
            <a:endParaRPr lang="pl-PL" dirty="0"/>
          </a:p>
        </p:txBody>
      </p:sp>
      <p:pic>
        <p:nvPicPr>
          <p:cNvPr id="37890" name="Picture 2" descr="http://www.epaw.org/images/pr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221088"/>
            <a:ext cx="344805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A)wymiana (normalny tryb)</a:t>
            </a:r>
          </a:p>
          <a:p>
            <a:r>
              <a:rPr lang="pl-PL" dirty="0" smtClean="0"/>
              <a:t>B)śmierć </a:t>
            </a:r>
          </a:p>
          <a:p>
            <a:r>
              <a:rPr lang="pl-PL" dirty="0" smtClean="0"/>
              <a:t>C</a:t>
            </a:r>
            <a:r>
              <a:rPr lang="pl-PL" dirty="0" smtClean="0"/>
              <a:t>) rezygnacja </a:t>
            </a:r>
            <a:endParaRPr lang="pl-PL" dirty="0" smtClean="0"/>
          </a:p>
          <a:p>
            <a:r>
              <a:rPr lang="pl-PL" dirty="0" smtClean="0"/>
              <a:t>D)zwolnienie </a:t>
            </a:r>
            <a:r>
              <a:rPr lang="pl-PL" dirty="0" smtClean="0"/>
              <a:t>z funkcji/pozbawienie prawa do emerytury, innych podobnych korzyści przez jednomyślnie decydujący w tej kwestii sędziów i rzeczników, gdy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nie </a:t>
            </a:r>
            <a:r>
              <a:rPr lang="pl-PL" dirty="0" smtClean="0"/>
              <a:t>spełnia wymaganych warunków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nie </a:t>
            </a:r>
            <a:r>
              <a:rPr lang="pl-PL" dirty="0" smtClean="0"/>
              <a:t>czyni zadość zobowiązaniom wynikającym z urzędu. Sędzia nie bierze udziału w obradach. To samo dot. Rzecznika gen.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ZAKOŃCZENIE PEŁNIENIA FUNKCJI</a:t>
            </a:r>
            <a:endParaRPr lang="pl-PL" dirty="0"/>
          </a:p>
        </p:txBody>
      </p:sp>
      <p:pic>
        <p:nvPicPr>
          <p:cNvPr id="36865" name="Picture 1" descr="C:\Users\Rafał\AppData\Local\Microsoft\Windows\Temporary Internet Files\Content.IE5\LITMCQIM\200px-Black_Ribb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12776"/>
            <a:ext cx="1152128" cy="1774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4572000"/>
          </a:xfrm>
        </p:spPr>
        <p:txBody>
          <a:bodyPr/>
          <a:lstStyle/>
          <a:p>
            <a:r>
              <a:rPr lang="pl-PL" dirty="0" smtClean="0"/>
              <a:t>Immunitet jurysdykcyjny-chroni </a:t>
            </a:r>
            <a:r>
              <a:rPr lang="pl-PL" dirty="0" smtClean="0"/>
              <a:t>sędziów i rzeczników nawet po zakończeniu pełnienia funkcji w odniesieniu do ich działań w ramach aktywności służbowej. Trybunał w pełnym składzie może uchylić. W państwie mogą być sądzeni jedynie przez organ uprawniony do sądzenia osób zajmujących stanowiska w najwyższych krajowych organach sąd. Stosuje się wobec nich Protokół w sprawie immunitetów i przywilejów UE. </a:t>
            </a:r>
          </a:p>
          <a:p>
            <a:r>
              <a:rPr lang="pl-PL" dirty="0" err="1" smtClean="0"/>
              <a:t>Incompatibilitas</a:t>
            </a:r>
            <a:r>
              <a:rPr lang="pl-PL" dirty="0" smtClean="0"/>
              <a:t> w odniesieniu do funkcji politycznych i administracyjnych, innej zarobkowej i niezarobkowej działalności zawodowej, chyba że Rada zwolni.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219200"/>
          </a:xfrm>
        </p:spPr>
        <p:txBody>
          <a:bodyPr/>
          <a:lstStyle/>
          <a:p>
            <a:r>
              <a:rPr lang="pl-PL" dirty="0" smtClean="0"/>
              <a:t>Pozycja sędziego:</a:t>
            </a:r>
            <a:endParaRPr lang="pl-PL" dirty="0"/>
          </a:p>
        </p:txBody>
      </p:sp>
      <p:pic>
        <p:nvPicPr>
          <p:cNvPr id="35842" name="Picture 2" descr="http://pl.memgenerator.pl/mem-image/immunitet-moze-pan-isc-pl-ffea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1" y="0"/>
            <a:ext cx="3679045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 okres 3 lat powołuje się </a:t>
            </a:r>
            <a:r>
              <a:rPr lang="pl-PL" b="1" dirty="0" smtClean="0"/>
              <a:t>Prezesa TS </a:t>
            </a:r>
            <a:r>
              <a:rPr lang="pl-PL" dirty="0" smtClean="0"/>
              <a:t>(sędziowie spośród siebie, mandat odnawialny) 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 smtClean="0"/>
              <a:t>1 rok </a:t>
            </a:r>
            <a:r>
              <a:rPr lang="pl-PL" b="1" dirty="0" smtClean="0"/>
              <a:t>pierwszego rzecznika</a:t>
            </a:r>
          </a:p>
          <a:p>
            <a:r>
              <a:rPr lang="pl-PL" dirty="0" smtClean="0"/>
              <a:t>Trybunał </a:t>
            </a:r>
            <a:r>
              <a:rPr lang="pl-PL" dirty="0" smtClean="0"/>
              <a:t>powołuje </a:t>
            </a:r>
            <a:r>
              <a:rPr lang="pl-PL" b="1" dirty="0" smtClean="0"/>
              <a:t>izby </a:t>
            </a:r>
            <a:r>
              <a:rPr lang="pl-PL" b="1" dirty="0" smtClean="0"/>
              <a:t>złożone z </a:t>
            </a:r>
            <a:r>
              <a:rPr lang="pl-PL" b="1" dirty="0" smtClean="0"/>
              <a:t>3/5 sędziów</a:t>
            </a:r>
            <a:r>
              <a:rPr lang="pl-PL" dirty="0" smtClean="0"/>
              <a:t>, może obradować </a:t>
            </a:r>
            <a:r>
              <a:rPr lang="pl-PL" b="1" dirty="0" smtClean="0"/>
              <a:t>wielką izbą/pełnym składzie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Wielka izba-13 </a:t>
            </a:r>
            <a:r>
              <a:rPr lang="pl-PL" b="1" dirty="0" err="1" smtClean="0"/>
              <a:t>czł</a:t>
            </a:r>
            <a:r>
              <a:rPr lang="pl-PL" dirty="0" smtClean="0"/>
              <a:t>.</a:t>
            </a:r>
            <a:r>
              <a:rPr lang="pl-PL" dirty="0" smtClean="0"/>
              <a:t>  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na </a:t>
            </a:r>
            <a:r>
              <a:rPr lang="pl-PL" dirty="0" smtClean="0"/>
              <a:t>żądanie państwa/instytucji UE, które są stronami w postępowaniu.</a:t>
            </a:r>
          </a:p>
          <a:p>
            <a:r>
              <a:rPr lang="pl-PL" b="1" dirty="0" smtClean="0"/>
              <a:t>Pełny skład</a:t>
            </a:r>
            <a:r>
              <a:rPr lang="pl-PL" dirty="0" smtClean="0"/>
              <a:t>: wniosek o dymisję, odebranie prawa do emerytury lub podobnych korzyści komisarza, RPO, członka Trybunału Obrachunkowego, gdy po wysłuchaniu komisarza </a:t>
            </a:r>
            <a:r>
              <a:rPr lang="pl-PL" dirty="0" smtClean="0"/>
              <a:t>Trybunał </a:t>
            </a:r>
            <a:r>
              <a:rPr lang="pl-PL" dirty="0" smtClean="0"/>
              <a:t>uzna, że sprawa ma wyjątkowe znaczenie</a:t>
            </a:r>
            <a:r>
              <a:rPr lang="pl-PL" b="1" dirty="0" smtClean="0"/>
              <a:t>(quorum 15 sędziów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1777</Words>
  <Application>Microsoft Office PowerPoint</Application>
  <PresentationFormat>Pokaz na ekranie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Papier</vt:lpstr>
      <vt:lpstr>TSUE</vt:lpstr>
      <vt:lpstr>Podstawowe dane:</vt:lpstr>
      <vt:lpstr>Art. 19  Trybunał Sprawiedliwości Unii Europejskiej orzeka zgodnie z Traktatami: </vt:lpstr>
      <vt:lpstr>Skład:</vt:lpstr>
      <vt:lpstr>RZECZNICY GENERALNI</vt:lpstr>
      <vt:lpstr>MIANOWANIE</vt:lpstr>
      <vt:lpstr>ZAKOŃCZENIE PEŁNIENIA FUNKCJI</vt:lpstr>
      <vt:lpstr>Pozycja sędziego:</vt:lpstr>
      <vt:lpstr>STRUKTURA</vt:lpstr>
      <vt:lpstr>cd.</vt:lpstr>
      <vt:lpstr>WŁAŚCIWOŚĆ</vt:lpstr>
      <vt:lpstr>cd.</vt:lpstr>
      <vt:lpstr>SĄD</vt:lpstr>
      <vt:lpstr>REKRUTACJA:</vt:lpstr>
      <vt:lpstr>STRUKTURA SĄDU</vt:lpstr>
      <vt:lpstr>WŁAŚCIWOŚĆ</vt:lpstr>
      <vt:lpstr>Slajd 17</vt:lpstr>
      <vt:lpstr>SĄDY WYSPECJALIZOWANE: </vt:lpstr>
      <vt:lpstr>Ogólnie:</vt:lpstr>
      <vt:lpstr>SĄD  DO SPRAW SŁUŻBY PUBLICZNEJ UE</vt:lpstr>
      <vt:lpstr>POSTĘPOWANIE</vt:lpstr>
      <vt:lpstr>Slajd 22</vt:lpstr>
      <vt:lpstr>Slajd 23</vt:lpstr>
      <vt:lpstr>cd.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TSUE</dc:title>
  <dc:creator>Rafał</dc:creator>
  <cp:lastModifiedBy>Rafał</cp:lastModifiedBy>
  <cp:revision>19</cp:revision>
  <dcterms:created xsi:type="dcterms:W3CDTF">2015-03-26T10:21:09Z</dcterms:created>
  <dcterms:modified xsi:type="dcterms:W3CDTF">2015-03-26T11:37:22Z</dcterms:modified>
</cp:coreProperties>
</file>