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88" r:id="rId34"/>
    <p:sldId id="290" r:id="rId35"/>
    <p:sldId id="291" r:id="rId3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ABB"/>
    <a:srgbClr val="0000BC"/>
    <a:srgbClr val="000099"/>
    <a:srgbClr val="1209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pPr/>
              <a:t>2015-03-07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pPr/>
              <a:t>2015-03-07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pPr/>
              <a:t>2015-03-07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pPr/>
              <a:t>2015-03-07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D17FA3B-C404-4317-B0BC-953931111309}" type="datetimeFigureOut">
              <a:rPr lang="pl-PL" smtClean="0"/>
              <a:pPr/>
              <a:t>2015-03-07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D17FA3B-C404-4317-B0BC-953931111309}" type="datetimeFigureOut">
              <a:rPr lang="pl-PL" smtClean="0"/>
              <a:pPr/>
              <a:t>2015-03-07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D17FA3B-C404-4317-B0BC-953931111309}" type="datetimeFigureOut">
              <a:rPr lang="pl-PL" smtClean="0"/>
              <a:pPr/>
              <a:t>2015-03-07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D17FA3B-C404-4317-B0BC-953931111309}" type="datetimeFigureOut">
              <a:rPr lang="pl-PL" smtClean="0"/>
              <a:pPr/>
              <a:t>2015-03-07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D17FA3B-C404-4317-B0BC-953931111309}" type="datetimeFigureOut">
              <a:rPr lang="pl-PL" smtClean="0"/>
              <a:pPr/>
              <a:t>2015-03-07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pPr/>
              <a:t>2015-03-07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pPr/>
              <a:t>2015-03-07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7FA3B-C404-4317-B0BC-953931111309}" type="datetimeFigureOut">
              <a:rPr lang="pl-PL" smtClean="0"/>
              <a:pPr/>
              <a:t>2015-03-07</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1897F-8F23-433E-A660-EFF8D3EDA50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4.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6.gi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2" descr="http://2.bp.blogspot.com/_fECXhtX6uh0/TIEfnuB49FI/AAAAAAAAC_k/vRTwpgD_cSg/s1600/top+secr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3804" y="1268760"/>
            <a:ext cx="3924300" cy="3924301"/>
          </a:xfrm>
          <a:prstGeom prst="rect">
            <a:avLst/>
          </a:prstGeom>
          <a:noFill/>
          <a:extLst>
            <a:ext uri="{909E8E84-426E-40DD-AFC4-6F175D3DCCD1}">
              <a14:hiddenFill xmlns:a14="http://schemas.microsoft.com/office/drawing/2010/main">
                <a:solidFill>
                  <a:srgbClr val="FFFFFF"/>
                </a:solidFill>
              </a14:hiddenFill>
            </a:ext>
          </a:extLst>
        </p:spPr>
      </p:pic>
      <p:pic>
        <p:nvPicPr>
          <p:cNvPr id="368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41" y="4869160"/>
            <a:ext cx="87725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0485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4"/>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756592" y="263532"/>
            <a:ext cx="6192792" cy="1138773"/>
          </a:xfrm>
          <a:prstGeom prst="rect">
            <a:avLst/>
          </a:prstGeom>
          <a:noFill/>
        </p:spPr>
        <p:txBody>
          <a:bodyPr wrap="square" lIns="91440" tIns="45720" rIns="91440" bIns="45720">
            <a:spAutoFit/>
          </a:bodyPr>
          <a:lstStyle/>
          <a:p>
            <a:pPr algn="ctr"/>
            <a:r>
              <a:rPr lang="pl-PL"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KLASYFIKACJA INFORMACJI NIEJAWNYCH</a:t>
            </a:r>
            <a:endParaRPr lang="pl-PL"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pic>
        <p:nvPicPr>
          <p:cNvPr id="6" name="Picture 4" descr="http://dc468.4shared.com/img/W-M17vXz/s7/12a0f72f008/Frame_Sketched_1"/>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1752446" y="2609221"/>
            <a:ext cx="2689197" cy="15879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dc468.4shared.com/img/W-M17vXz/s7/12a0f72f008/Frame_Sketched_1"/>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4860032" y="2601550"/>
            <a:ext cx="2689197" cy="15879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dc468.4shared.com/img/W-M17vXz/s7/12a0f72f008/Frame_Sketched_1"/>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1752446" y="4304171"/>
            <a:ext cx="2689197" cy="15879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dc468.4shared.com/img/W-M17vXz/s7/12a0f72f008/Frame_Sketched_1"/>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4860032" y="4314368"/>
            <a:ext cx="2689197" cy="1587918"/>
          </a:xfrm>
          <a:prstGeom prst="rect">
            <a:avLst/>
          </a:prstGeom>
          <a:noFill/>
          <a:extLst>
            <a:ext uri="{909E8E84-426E-40DD-AFC4-6F175D3DCCD1}">
              <a14:hiddenFill xmlns:a14="http://schemas.microsoft.com/office/drawing/2010/main">
                <a:solidFill>
                  <a:srgbClr val="FFFFFF"/>
                </a:solidFill>
              </a14:hiddenFill>
            </a:ext>
          </a:extLst>
        </p:spPr>
      </p:pic>
      <p:sp>
        <p:nvSpPr>
          <p:cNvPr id="10" name="Prostokąt 9"/>
          <p:cNvSpPr/>
          <p:nvPr/>
        </p:nvSpPr>
        <p:spPr>
          <a:xfrm>
            <a:off x="3347864" y="1832109"/>
            <a:ext cx="2585964" cy="769441"/>
          </a:xfrm>
          <a:prstGeom prst="rect">
            <a:avLst/>
          </a:prstGeom>
        </p:spPr>
        <p:txBody>
          <a:bodyPr wrap="none">
            <a:spAutoFit/>
          </a:bodyPr>
          <a:lstStyle/>
          <a:p>
            <a:r>
              <a:rPr lang="pl-PL" sz="4400" b="1" dirty="0" smtClean="0">
                <a:ln w="28575">
                  <a:solidFill>
                    <a:schemeClr val="bg1">
                      <a:lumMod val="50000"/>
                    </a:schemeClr>
                  </a:solidFill>
                </a:ln>
                <a:solidFill>
                  <a:schemeClr val="bg1"/>
                </a:solidFill>
              </a:rPr>
              <a:t>KLAUZULE</a:t>
            </a:r>
            <a:endParaRPr lang="pl-PL" sz="4400" b="1" dirty="0">
              <a:ln w="28575">
                <a:solidFill>
                  <a:schemeClr val="bg1">
                    <a:lumMod val="50000"/>
                  </a:schemeClr>
                </a:solidFill>
              </a:ln>
              <a:solidFill>
                <a:schemeClr val="bg1"/>
              </a:solidFill>
            </a:endParaRPr>
          </a:p>
        </p:txBody>
      </p:sp>
      <p:sp>
        <p:nvSpPr>
          <p:cNvPr id="11" name="Prostokąt 10"/>
          <p:cNvSpPr/>
          <p:nvPr/>
        </p:nvSpPr>
        <p:spPr>
          <a:xfrm>
            <a:off x="2424425" y="2742918"/>
            <a:ext cx="1345240" cy="1200329"/>
          </a:xfrm>
          <a:prstGeom prst="rect">
            <a:avLst/>
          </a:prstGeom>
        </p:spPr>
        <p:txBody>
          <a:bodyPr wrap="none">
            <a:spAutoFit/>
          </a:bodyPr>
          <a:lstStyle/>
          <a:p>
            <a:r>
              <a:rPr lang="pl-PL" sz="3600" b="1" dirty="0" smtClean="0">
                <a:ln w="28575">
                  <a:solidFill>
                    <a:schemeClr val="bg1">
                      <a:lumMod val="50000"/>
                    </a:schemeClr>
                  </a:solidFill>
                </a:ln>
                <a:solidFill>
                  <a:schemeClr val="bg1"/>
                </a:solidFill>
              </a:rPr>
              <a:t>Ściśle </a:t>
            </a:r>
          </a:p>
          <a:p>
            <a:r>
              <a:rPr lang="pl-PL" sz="3600" b="1" dirty="0" smtClean="0">
                <a:ln w="28575">
                  <a:solidFill>
                    <a:schemeClr val="bg1">
                      <a:lumMod val="50000"/>
                    </a:schemeClr>
                  </a:solidFill>
                </a:ln>
                <a:solidFill>
                  <a:schemeClr val="bg1"/>
                </a:solidFill>
              </a:rPr>
              <a:t>tajne</a:t>
            </a:r>
            <a:endParaRPr lang="pl-PL" sz="3600" b="1" dirty="0">
              <a:ln w="28575">
                <a:solidFill>
                  <a:schemeClr val="bg1">
                    <a:lumMod val="50000"/>
                  </a:schemeClr>
                </a:solidFill>
              </a:ln>
              <a:solidFill>
                <a:schemeClr val="bg1"/>
              </a:solidFill>
            </a:endParaRPr>
          </a:p>
        </p:txBody>
      </p:sp>
      <p:sp>
        <p:nvSpPr>
          <p:cNvPr id="12" name="Prostokąt 11"/>
          <p:cNvSpPr/>
          <p:nvPr/>
        </p:nvSpPr>
        <p:spPr>
          <a:xfrm>
            <a:off x="5601580" y="3019916"/>
            <a:ext cx="1206099" cy="646331"/>
          </a:xfrm>
          <a:prstGeom prst="rect">
            <a:avLst/>
          </a:prstGeom>
        </p:spPr>
        <p:txBody>
          <a:bodyPr wrap="none">
            <a:spAutoFit/>
          </a:bodyPr>
          <a:lstStyle/>
          <a:p>
            <a:r>
              <a:rPr lang="pl-PL" sz="3600" b="1" dirty="0" smtClean="0">
                <a:ln w="28575">
                  <a:solidFill>
                    <a:schemeClr val="bg1">
                      <a:lumMod val="50000"/>
                    </a:schemeClr>
                  </a:solidFill>
                </a:ln>
                <a:solidFill>
                  <a:schemeClr val="bg1"/>
                </a:solidFill>
              </a:rPr>
              <a:t>Tajne</a:t>
            </a:r>
            <a:endParaRPr lang="pl-PL" sz="3600" b="1" dirty="0">
              <a:ln w="28575">
                <a:solidFill>
                  <a:schemeClr val="bg1">
                    <a:lumMod val="50000"/>
                  </a:schemeClr>
                </a:solidFill>
              </a:ln>
              <a:solidFill>
                <a:schemeClr val="bg1"/>
              </a:solidFill>
            </a:endParaRPr>
          </a:p>
        </p:txBody>
      </p:sp>
      <p:sp>
        <p:nvSpPr>
          <p:cNvPr id="13" name="Prostokąt 12"/>
          <p:cNvSpPr/>
          <p:nvPr/>
        </p:nvSpPr>
        <p:spPr>
          <a:xfrm>
            <a:off x="2323947" y="4774962"/>
            <a:ext cx="1546193" cy="646331"/>
          </a:xfrm>
          <a:prstGeom prst="rect">
            <a:avLst/>
          </a:prstGeom>
        </p:spPr>
        <p:txBody>
          <a:bodyPr wrap="none">
            <a:spAutoFit/>
          </a:bodyPr>
          <a:lstStyle/>
          <a:p>
            <a:r>
              <a:rPr lang="pl-PL" sz="3600" b="1" dirty="0" smtClean="0">
                <a:ln w="28575">
                  <a:solidFill>
                    <a:schemeClr val="bg1">
                      <a:lumMod val="50000"/>
                    </a:schemeClr>
                  </a:solidFill>
                </a:ln>
                <a:solidFill>
                  <a:schemeClr val="bg1"/>
                </a:solidFill>
              </a:rPr>
              <a:t>Poufne</a:t>
            </a:r>
            <a:endParaRPr lang="pl-PL" sz="3600" b="1" dirty="0">
              <a:ln w="28575">
                <a:solidFill>
                  <a:schemeClr val="bg1">
                    <a:lumMod val="50000"/>
                  </a:schemeClr>
                </a:solidFill>
              </a:ln>
              <a:solidFill>
                <a:schemeClr val="bg1"/>
              </a:solidFill>
            </a:endParaRPr>
          </a:p>
        </p:txBody>
      </p:sp>
      <p:sp>
        <p:nvSpPr>
          <p:cNvPr id="14" name="Prostokąt 13"/>
          <p:cNvSpPr/>
          <p:nvPr/>
        </p:nvSpPr>
        <p:spPr>
          <a:xfrm>
            <a:off x="5034841" y="4765273"/>
            <a:ext cx="2440540" cy="646331"/>
          </a:xfrm>
          <a:prstGeom prst="rect">
            <a:avLst/>
          </a:prstGeom>
        </p:spPr>
        <p:txBody>
          <a:bodyPr wrap="none">
            <a:spAutoFit/>
          </a:bodyPr>
          <a:lstStyle/>
          <a:p>
            <a:r>
              <a:rPr lang="pl-PL" sz="3600" b="1" dirty="0" smtClean="0">
                <a:ln w="28575">
                  <a:solidFill>
                    <a:schemeClr val="bg1">
                      <a:lumMod val="50000"/>
                    </a:schemeClr>
                  </a:solidFill>
                </a:ln>
                <a:solidFill>
                  <a:schemeClr val="bg1"/>
                </a:solidFill>
              </a:rPr>
              <a:t>Zastrzeżone</a:t>
            </a:r>
            <a:endParaRPr lang="pl-PL" sz="3600" b="1" dirty="0">
              <a:ln w="28575">
                <a:solidFill>
                  <a:schemeClr val="bg1">
                    <a:lumMod val="50000"/>
                  </a:schemeClr>
                </a:solidFill>
              </a:ln>
              <a:solidFill>
                <a:schemeClr val="bg1"/>
              </a:solidFill>
            </a:endParaRPr>
          </a:p>
        </p:txBody>
      </p:sp>
      <p:pic>
        <p:nvPicPr>
          <p:cNvPr id="9220" name="Picture 4" descr="http://dc624.4shared.com/img/9LdgFJkh/s7/13c3f151db0/security_agen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2581" y="16315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566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6"/>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1698041" y="1927912"/>
            <a:ext cx="6192688" cy="923330"/>
          </a:xfrm>
          <a:prstGeom prst="rect">
            <a:avLst/>
          </a:prstGeom>
        </p:spPr>
        <p:txBody>
          <a:bodyPr wrap="square">
            <a:spAutoFit/>
          </a:bodyPr>
          <a:lstStyle/>
          <a:p>
            <a:r>
              <a:rPr lang="pl-PL" b="1" dirty="0">
                <a:ln>
                  <a:solidFill>
                    <a:schemeClr val="bg1">
                      <a:lumMod val="50000"/>
                    </a:schemeClr>
                  </a:solidFill>
                </a:ln>
                <a:solidFill>
                  <a:schemeClr val="bg1"/>
                </a:solidFill>
              </a:rPr>
              <a:t>Informacjom niejawnym nadaje się klauzulę </a:t>
            </a:r>
            <a:r>
              <a:rPr lang="pl-PL" b="1" dirty="0" smtClean="0">
                <a:ln>
                  <a:solidFill>
                    <a:schemeClr val="bg1">
                      <a:lumMod val="50000"/>
                    </a:schemeClr>
                  </a:solidFill>
                </a:ln>
                <a:solidFill>
                  <a:schemeClr val="bg1"/>
                </a:solidFill>
              </a:rPr>
              <a:t> „</a:t>
            </a:r>
            <a:r>
              <a:rPr lang="pl-PL" b="1" dirty="0">
                <a:ln>
                  <a:solidFill>
                    <a:schemeClr val="bg1">
                      <a:lumMod val="50000"/>
                    </a:schemeClr>
                  </a:solidFill>
                </a:ln>
                <a:solidFill>
                  <a:schemeClr val="bg1"/>
                </a:solidFill>
              </a:rPr>
              <a:t>ściśle tajne”, jeżeli ich nieuprawnione ujawnienie spowoduje wyjątkowo poważną szkodę dla Rzeczypospolitej Polskiej przez to, że</a:t>
            </a:r>
            <a:r>
              <a:rPr lang="pl-PL" b="1" dirty="0" smtClean="0">
                <a:ln>
                  <a:solidFill>
                    <a:schemeClr val="bg1">
                      <a:lumMod val="50000"/>
                    </a:schemeClr>
                  </a:solidFill>
                </a:ln>
                <a:solidFill>
                  <a:schemeClr val="bg1"/>
                </a:solidFill>
              </a:rPr>
              <a:t>: </a:t>
            </a:r>
            <a:endParaRPr lang="pl-PL" b="1" dirty="0">
              <a:ln>
                <a:solidFill>
                  <a:schemeClr val="bg1">
                    <a:lumMod val="50000"/>
                  </a:schemeClr>
                </a:solidFill>
              </a:ln>
              <a:solidFill>
                <a:schemeClr val="bg1"/>
              </a:solidFill>
            </a:endParaRPr>
          </a:p>
        </p:txBody>
      </p:sp>
      <p:pic>
        <p:nvPicPr>
          <p:cNvPr id="15"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425294" y="2989865"/>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3212461" y="3001322"/>
            <a:ext cx="4572000" cy="923330"/>
          </a:xfrm>
          <a:prstGeom prst="rect">
            <a:avLst/>
          </a:prstGeom>
        </p:spPr>
        <p:txBody>
          <a:bodyPr>
            <a:spAutoFit/>
          </a:bodyPr>
          <a:lstStyle/>
          <a:p>
            <a:pPr lvl="0"/>
            <a:r>
              <a:rPr lang="pl-PL" b="1" dirty="0" smtClean="0">
                <a:ln>
                  <a:solidFill>
                    <a:schemeClr val="bg1">
                      <a:lumMod val="50000"/>
                    </a:schemeClr>
                  </a:solidFill>
                </a:ln>
                <a:solidFill>
                  <a:schemeClr val="bg1"/>
                </a:solidFill>
              </a:rPr>
              <a:t>1. Zagrozi </a:t>
            </a:r>
            <a:r>
              <a:rPr lang="pl-PL" b="1" dirty="0">
                <a:ln>
                  <a:solidFill>
                    <a:schemeClr val="bg1">
                      <a:lumMod val="50000"/>
                    </a:schemeClr>
                  </a:solidFill>
                </a:ln>
                <a:solidFill>
                  <a:schemeClr val="bg1"/>
                </a:solidFill>
              </a:rPr>
              <a:t>niepodległości, suwerenności lub integralności terytorialnej Rzeczypospolitej </a:t>
            </a:r>
            <a:r>
              <a:rPr lang="pl-PL" b="1" dirty="0" smtClean="0">
                <a:ln>
                  <a:solidFill>
                    <a:schemeClr val="bg1">
                      <a:lumMod val="50000"/>
                    </a:schemeClr>
                  </a:solidFill>
                </a:ln>
                <a:solidFill>
                  <a:schemeClr val="bg1"/>
                </a:solidFill>
              </a:rPr>
              <a:t>Polskiej,</a:t>
            </a:r>
            <a:endParaRPr lang="pl-PL" b="1" dirty="0">
              <a:ln>
                <a:solidFill>
                  <a:schemeClr val="bg1">
                    <a:lumMod val="50000"/>
                  </a:schemeClr>
                </a:solidFill>
              </a:ln>
              <a:solidFill>
                <a:schemeClr val="bg1"/>
              </a:solidFill>
            </a:endParaRPr>
          </a:p>
        </p:txBody>
      </p:sp>
      <p:pic>
        <p:nvPicPr>
          <p:cNvPr id="17"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425294" y="3917465"/>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18" name="Prostokąt 17"/>
          <p:cNvSpPr/>
          <p:nvPr/>
        </p:nvSpPr>
        <p:spPr>
          <a:xfrm>
            <a:off x="3212461" y="3924652"/>
            <a:ext cx="4572000" cy="923330"/>
          </a:xfrm>
          <a:prstGeom prst="rect">
            <a:avLst/>
          </a:prstGeom>
        </p:spPr>
        <p:txBody>
          <a:bodyPr>
            <a:spAutoFit/>
          </a:bodyPr>
          <a:lstStyle/>
          <a:p>
            <a:pPr lvl="0"/>
            <a:r>
              <a:rPr lang="pl-PL" b="1" dirty="0" smtClean="0">
                <a:ln>
                  <a:solidFill>
                    <a:schemeClr val="bg1">
                      <a:lumMod val="50000"/>
                    </a:schemeClr>
                  </a:solidFill>
                </a:ln>
                <a:solidFill>
                  <a:schemeClr val="bg1"/>
                </a:solidFill>
              </a:rPr>
              <a:t>2. Zagrozi </a:t>
            </a:r>
            <a:r>
              <a:rPr lang="pl-PL" b="1" dirty="0">
                <a:ln>
                  <a:solidFill>
                    <a:schemeClr val="bg1">
                      <a:lumMod val="50000"/>
                    </a:schemeClr>
                  </a:solidFill>
                </a:ln>
                <a:solidFill>
                  <a:schemeClr val="bg1"/>
                </a:solidFill>
              </a:rPr>
              <a:t>bezpieczeństwu wewnętrznemu lub porządkowi konstytucyjnemu Rzeczypospolitej </a:t>
            </a:r>
            <a:r>
              <a:rPr lang="pl-PL" b="1" dirty="0" smtClean="0">
                <a:ln>
                  <a:solidFill>
                    <a:schemeClr val="bg1">
                      <a:lumMod val="50000"/>
                    </a:schemeClr>
                  </a:solidFill>
                </a:ln>
                <a:solidFill>
                  <a:schemeClr val="bg1"/>
                </a:solidFill>
              </a:rPr>
              <a:t>Polskiej,</a:t>
            </a:r>
            <a:endParaRPr lang="pl-PL" b="1" dirty="0">
              <a:ln>
                <a:solidFill>
                  <a:schemeClr val="bg1">
                    <a:lumMod val="50000"/>
                  </a:schemeClr>
                </a:solidFill>
              </a:ln>
              <a:solidFill>
                <a:schemeClr val="bg1"/>
              </a:solidFill>
            </a:endParaRPr>
          </a:p>
        </p:txBody>
      </p:sp>
      <p:pic>
        <p:nvPicPr>
          <p:cNvPr id="19"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415767" y="4947719"/>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20" name="Prostokąt 19"/>
          <p:cNvSpPr/>
          <p:nvPr/>
        </p:nvSpPr>
        <p:spPr>
          <a:xfrm>
            <a:off x="3212461" y="4985419"/>
            <a:ext cx="4572000" cy="646331"/>
          </a:xfrm>
          <a:prstGeom prst="rect">
            <a:avLst/>
          </a:prstGeom>
        </p:spPr>
        <p:txBody>
          <a:bodyPr>
            <a:spAutoFit/>
          </a:bodyPr>
          <a:lstStyle/>
          <a:p>
            <a:pPr lvl="0"/>
            <a:r>
              <a:rPr lang="pl-PL" b="1" dirty="0" smtClean="0">
                <a:ln>
                  <a:solidFill>
                    <a:schemeClr val="bg1">
                      <a:lumMod val="50000"/>
                    </a:schemeClr>
                  </a:solidFill>
                </a:ln>
                <a:solidFill>
                  <a:schemeClr val="bg1"/>
                </a:solidFill>
              </a:rPr>
              <a:t>3. </a:t>
            </a:r>
            <a:r>
              <a:rPr lang="pl-PL" b="1" dirty="0">
                <a:ln>
                  <a:solidFill>
                    <a:schemeClr val="bg1">
                      <a:lumMod val="50000"/>
                    </a:schemeClr>
                  </a:solidFill>
                </a:ln>
                <a:solidFill>
                  <a:schemeClr val="bg1"/>
                </a:solidFill>
              </a:rPr>
              <a:t>Z</a:t>
            </a:r>
            <a:r>
              <a:rPr lang="pl-PL" b="1" dirty="0" smtClean="0">
                <a:ln>
                  <a:solidFill>
                    <a:schemeClr val="bg1">
                      <a:lumMod val="50000"/>
                    </a:schemeClr>
                  </a:solidFill>
                </a:ln>
                <a:solidFill>
                  <a:schemeClr val="bg1"/>
                </a:solidFill>
              </a:rPr>
              <a:t>agrozi </a:t>
            </a:r>
            <a:r>
              <a:rPr lang="pl-PL" b="1" dirty="0">
                <a:ln>
                  <a:solidFill>
                    <a:schemeClr val="bg1">
                      <a:lumMod val="50000"/>
                    </a:schemeClr>
                  </a:solidFill>
                </a:ln>
                <a:solidFill>
                  <a:schemeClr val="bg1"/>
                </a:solidFill>
              </a:rPr>
              <a:t>sojuszom lub pozycji międzynarodowej Rzeczypospolitej </a:t>
            </a:r>
            <a:r>
              <a:rPr lang="pl-PL" b="1" dirty="0" smtClean="0">
                <a:ln>
                  <a:solidFill>
                    <a:schemeClr val="bg1">
                      <a:lumMod val="50000"/>
                    </a:schemeClr>
                  </a:solidFill>
                </a:ln>
                <a:solidFill>
                  <a:schemeClr val="bg1"/>
                </a:solidFill>
              </a:rPr>
              <a:t>Polskiej,</a:t>
            </a:r>
            <a:endParaRPr lang="pl-PL" b="1" dirty="0">
              <a:ln>
                <a:solidFill>
                  <a:schemeClr val="bg1">
                    <a:lumMod val="50000"/>
                  </a:schemeClr>
                </a:solidFill>
              </a:ln>
              <a:solidFill>
                <a:schemeClr val="bg1"/>
              </a:solidFill>
            </a:endParaRPr>
          </a:p>
        </p:txBody>
      </p:sp>
      <p:pic>
        <p:nvPicPr>
          <p:cNvPr id="20482" name="Picture 2" descr="http://icons.iconseeker.com/png/fullsize/voltes-vanatics/top-secret-fold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838" y="4847982"/>
            <a:ext cx="1889615" cy="1889617"/>
          </a:xfrm>
          <a:prstGeom prst="rect">
            <a:avLst/>
          </a:prstGeom>
          <a:noFill/>
          <a:extLst>
            <a:ext uri="{909E8E84-426E-40DD-AFC4-6F175D3DCCD1}">
              <a14:hiddenFill xmlns:a14="http://schemas.microsoft.com/office/drawing/2010/main">
                <a:solidFill>
                  <a:srgbClr val="FFFFFF"/>
                </a:solidFill>
              </a14:hiddenFill>
            </a:ext>
          </a:extLst>
        </p:spPr>
      </p:pic>
      <p:sp>
        <p:nvSpPr>
          <p:cNvPr id="22" name="Prostokąt 21"/>
          <p:cNvSpPr/>
          <p:nvPr/>
        </p:nvSpPr>
        <p:spPr>
          <a:xfrm>
            <a:off x="-737799" y="540529"/>
            <a:ext cx="6192792" cy="646331"/>
          </a:xfrm>
          <a:prstGeom prst="rect">
            <a:avLst/>
          </a:prstGeom>
          <a:noFill/>
        </p:spPr>
        <p:txBody>
          <a:bodyPr wrap="square" lIns="91440" tIns="45720" rIns="91440" bIns="45720">
            <a:spAutoFit/>
          </a:bodyPr>
          <a:lstStyle/>
          <a:p>
            <a:pPr algn="ctr"/>
            <a:r>
              <a:rPr lang="pl-PL"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KLAUZULA „SCISLE TAJNE”</a:t>
            </a:r>
            <a:endParaRPr lang="pl-PL"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
        <p:nvSpPr>
          <p:cNvPr id="23" name="Pasek ukośny 22"/>
          <p:cNvSpPr/>
          <p:nvPr/>
        </p:nvSpPr>
        <p:spPr>
          <a:xfrm>
            <a:off x="2195737" y="540528"/>
            <a:ext cx="72007" cy="80159"/>
          </a:xfrm>
          <a:prstGeom prst="diagStripe">
            <a:avLst/>
          </a:prstGeom>
          <a:noFill/>
          <a:ln w="6350">
            <a:solidFill>
              <a:srgbClr val="096ABB"/>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l-PL">
              <a:solidFill>
                <a:schemeClr val="tx1"/>
              </a:solidFill>
            </a:endParaRPr>
          </a:p>
        </p:txBody>
      </p:sp>
      <p:sp>
        <p:nvSpPr>
          <p:cNvPr id="24" name="Pasek ukośny 23"/>
          <p:cNvSpPr/>
          <p:nvPr/>
        </p:nvSpPr>
        <p:spPr>
          <a:xfrm>
            <a:off x="2717836" y="547026"/>
            <a:ext cx="72007" cy="80159"/>
          </a:xfrm>
          <a:prstGeom prst="diagStripe">
            <a:avLst/>
          </a:prstGeom>
          <a:noFill/>
          <a:ln w="6350">
            <a:solidFill>
              <a:srgbClr val="096ABB"/>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l-PL">
              <a:solidFill>
                <a:schemeClr val="tx1"/>
              </a:solidFill>
            </a:endParaRPr>
          </a:p>
        </p:txBody>
      </p:sp>
    </p:spTree>
    <p:extLst>
      <p:ext uri="{BB962C8B-B14F-4D97-AF65-F5344CB8AC3E}">
        <p14:creationId xmlns:p14="http://schemas.microsoft.com/office/powerpoint/2010/main" val="3655309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6"/>
            <a:ext cx="6791454" cy="45904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439927" y="2186307"/>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3224359" y="2254447"/>
            <a:ext cx="4572000" cy="646331"/>
          </a:xfrm>
          <a:prstGeom prst="rect">
            <a:avLst/>
          </a:prstGeom>
        </p:spPr>
        <p:txBody>
          <a:bodyPr>
            <a:spAutoFit/>
          </a:bodyPr>
          <a:lstStyle/>
          <a:p>
            <a:pPr lvl="0"/>
            <a:r>
              <a:rPr lang="pl-PL" b="1" dirty="0" smtClean="0">
                <a:ln>
                  <a:solidFill>
                    <a:schemeClr val="bg1">
                      <a:lumMod val="50000"/>
                    </a:schemeClr>
                  </a:solidFill>
                </a:ln>
                <a:solidFill>
                  <a:schemeClr val="bg1"/>
                </a:solidFill>
              </a:rPr>
              <a:t>4. Osłabi gotowość obronną Rzeczypospolitej Polskiej,</a:t>
            </a:r>
            <a:endParaRPr lang="pl-PL" b="1" dirty="0">
              <a:ln>
                <a:solidFill>
                  <a:schemeClr val="bg1">
                    <a:lumMod val="50000"/>
                  </a:schemeClr>
                </a:solidFill>
              </a:ln>
              <a:solidFill>
                <a:schemeClr val="bg1"/>
              </a:solidFill>
            </a:endParaRPr>
          </a:p>
        </p:txBody>
      </p:sp>
      <p:pic>
        <p:nvPicPr>
          <p:cNvPr id="17"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465682" y="3141980"/>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18" name="Prostokąt 17"/>
          <p:cNvSpPr/>
          <p:nvPr/>
        </p:nvSpPr>
        <p:spPr>
          <a:xfrm>
            <a:off x="3207591" y="3206894"/>
            <a:ext cx="4572000" cy="2585323"/>
          </a:xfrm>
          <a:prstGeom prst="rect">
            <a:avLst/>
          </a:prstGeom>
        </p:spPr>
        <p:txBody>
          <a:bodyPr>
            <a:spAutoFit/>
          </a:bodyPr>
          <a:lstStyle/>
          <a:p>
            <a:pPr lvl="0"/>
            <a:r>
              <a:rPr lang="pl-PL" b="1" dirty="0" smtClean="0">
                <a:ln>
                  <a:solidFill>
                    <a:schemeClr val="bg1">
                      <a:lumMod val="50000"/>
                    </a:schemeClr>
                  </a:solidFill>
                </a:ln>
                <a:solidFill>
                  <a:schemeClr val="bg1"/>
                </a:solidFill>
              </a:rPr>
              <a:t>5. Może </a:t>
            </a:r>
            <a:r>
              <a:rPr lang="pl-PL" b="1" dirty="0">
                <a:ln>
                  <a:solidFill>
                    <a:schemeClr val="bg1">
                      <a:lumMod val="50000"/>
                    </a:schemeClr>
                  </a:solidFill>
                </a:ln>
                <a:solidFill>
                  <a:schemeClr val="bg1"/>
                </a:solidFill>
              </a:rPr>
              <a:t>doprowadzić do identyfikacji funkcjonariuszy, żołnierzy lub pracowników służb odpowiedzialnych za realizację zadań wywiadu lub kontrwywiadu, którzy wykonują czynności </a:t>
            </a:r>
            <a:r>
              <a:rPr lang="pl-PL" b="1" dirty="0" smtClean="0">
                <a:ln>
                  <a:solidFill>
                    <a:schemeClr val="bg1">
                      <a:lumMod val="50000"/>
                    </a:schemeClr>
                  </a:solidFill>
                </a:ln>
                <a:solidFill>
                  <a:schemeClr val="bg1"/>
                </a:solidFill>
              </a:rPr>
              <a:t>operacyjno-rozpoznawcze</a:t>
            </a:r>
            <a:r>
              <a:rPr lang="pl-PL" b="1" dirty="0">
                <a:ln>
                  <a:solidFill>
                    <a:schemeClr val="bg1">
                      <a:lumMod val="50000"/>
                    </a:schemeClr>
                  </a:solidFill>
                </a:ln>
                <a:solidFill>
                  <a:schemeClr val="bg1"/>
                </a:solidFill>
              </a:rPr>
              <a:t>, jeżeli zagrozi to bezpieczeństwu wykonywanych czynności lub może doprowadzić do identyfikacji osób udzielających im pomocy w tym </a:t>
            </a:r>
            <a:r>
              <a:rPr lang="pl-PL" b="1" dirty="0" smtClean="0">
                <a:ln>
                  <a:solidFill>
                    <a:schemeClr val="bg1">
                      <a:lumMod val="50000"/>
                    </a:schemeClr>
                  </a:solidFill>
                </a:ln>
                <a:solidFill>
                  <a:schemeClr val="bg1"/>
                </a:solidFill>
              </a:rPr>
              <a:t>zakresie,</a:t>
            </a:r>
            <a:endParaRPr lang="pl-PL" b="1" dirty="0">
              <a:ln>
                <a:solidFill>
                  <a:schemeClr val="bg1">
                    <a:lumMod val="50000"/>
                  </a:schemeClr>
                </a:solidFill>
              </a:ln>
              <a:solidFill>
                <a:schemeClr val="bg1"/>
              </a:solidFill>
            </a:endParaRPr>
          </a:p>
        </p:txBody>
      </p:sp>
      <p:pic>
        <p:nvPicPr>
          <p:cNvPr id="11" name="Picture 2" descr="http://icons.iconseeker.com/png/fullsize/voltes-vanatics/top-secret-fold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838" y="4847982"/>
            <a:ext cx="1889615" cy="1889617"/>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p:cNvSpPr/>
          <p:nvPr/>
        </p:nvSpPr>
        <p:spPr>
          <a:xfrm>
            <a:off x="-737799" y="540529"/>
            <a:ext cx="6192792" cy="646331"/>
          </a:xfrm>
          <a:prstGeom prst="rect">
            <a:avLst/>
          </a:prstGeom>
          <a:noFill/>
        </p:spPr>
        <p:txBody>
          <a:bodyPr wrap="square" lIns="91440" tIns="45720" rIns="91440" bIns="45720">
            <a:spAutoFit/>
          </a:bodyPr>
          <a:lstStyle/>
          <a:p>
            <a:pPr algn="ctr"/>
            <a:r>
              <a:rPr lang="pl-PL"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KLAUZULA „SCISLE TAJNE”</a:t>
            </a:r>
            <a:endParaRPr lang="pl-PL"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
        <p:nvSpPr>
          <p:cNvPr id="13" name="Pasek ukośny 12"/>
          <p:cNvSpPr/>
          <p:nvPr/>
        </p:nvSpPr>
        <p:spPr>
          <a:xfrm>
            <a:off x="2195737" y="540528"/>
            <a:ext cx="72007" cy="80159"/>
          </a:xfrm>
          <a:prstGeom prst="diagStripe">
            <a:avLst/>
          </a:prstGeom>
          <a:noFill/>
          <a:ln w="6350">
            <a:solidFill>
              <a:srgbClr val="096ABB"/>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l-PL">
              <a:solidFill>
                <a:schemeClr val="tx1"/>
              </a:solidFill>
            </a:endParaRPr>
          </a:p>
        </p:txBody>
      </p:sp>
      <p:sp>
        <p:nvSpPr>
          <p:cNvPr id="14" name="Pasek ukośny 13"/>
          <p:cNvSpPr/>
          <p:nvPr/>
        </p:nvSpPr>
        <p:spPr>
          <a:xfrm>
            <a:off x="2717836" y="547026"/>
            <a:ext cx="72007" cy="80159"/>
          </a:xfrm>
          <a:prstGeom prst="diagStripe">
            <a:avLst/>
          </a:prstGeom>
          <a:noFill/>
          <a:ln w="6350">
            <a:solidFill>
              <a:srgbClr val="096ABB"/>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l-PL">
              <a:solidFill>
                <a:schemeClr val="tx1"/>
              </a:solidFill>
            </a:endParaRPr>
          </a:p>
        </p:txBody>
      </p:sp>
    </p:spTree>
    <p:extLst>
      <p:ext uri="{BB962C8B-B14F-4D97-AF65-F5344CB8AC3E}">
        <p14:creationId xmlns:p14="http://schemas.microsoft.com/office/powerpoint/2010/main" val="220595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6"/>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737799" y="540529"/>
            <a:ext cx="6192792" cy="646331"/>
          </a:xfrm>
          <a:prstGeom prst="rect">
            <a:avLst/>
          </a:prstGeom>
          <a:noFill/>
        </p:spPr>
        <p:txBody>
          <a:bodyPr wrap="square" lIns="91440" tIns="45720" rIns="91440" bIns="45720">
            <a:spAutoFit/>
          </a:bodyPr>
          <a:lstStyle/>
          <a:p>
            <a:pPr algn="ctr"/>
            <a:r>
              <a:rPr lang="pl-PL"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KLAUZULA „SCISLE TAJNE”</a:t>
            </a:r>
            <a:endParaRPr lang="pl-PL"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pic>
        <p:nvPicPr>
          <p:cNvPr id="15"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439927" y="2186307"/>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3224359" y="2254447"/>
            <a:ext cx="4572000" cy="3693319"/>
          </a:xfrm>
          <a:prstGeom prst="rect">
            <a:avLst/>
          </a:prstGeom>
        </p:spPr>
        <p:txBody>
          <a:bodyPr>
            <a:spAutoFit/>
          </a:bodyPr>
          <a:lstStyle/>
          <a:p>
            <a:r>
              <a:rPr lang="pl-PL" b="1" dirty="0" smtClean="0">
                <a:ln>
                  <a:solidFill>
                    <a:schemeClr val="bg1">
                      <a:lumMod val="50000"/>
                    </a:schemeClr>
                  </a:solidFill>
                </a:ln>
                <a:solidFill>
                  <a:schemeClr val="bg1"/>
                </a:solidFill>
              </a:rPr>
              <a:t>6. Może </a:t>
            </a:r>
            <a:r>
              <a:rPr lang="pl-PL" b="1" dirty="0">
                <a:ln>
                  <a:solidFill>
                    <a:schemeClr val="bg1">
                      <a:lumMod val="50000"/>
                    </a:schemeClr>
                  </a:solidFill>
                </a:ln>
                <a:solidFill>
                  <a:schemeClr val="bg1"/>
                </a:solidFill>
              </a:rPr>
              <a:t>zagrozić życiu lub zdrowiu żołnierzy, funkcjonariuszy lub pracowników, którzy wykonują czynności operacyjno-   </a:t>
            </a:r>
            <a:r>
              <a:rPr lang="pl-PL" b="1" dirty="0" smtClean="0">
                <a:ln>
                  <a:solidFill>
                    <a:schemeClr val="bg1">
                      <a:lumMod val="50000"/>
                    </a:schemeClr>
                  </a:solidFill>
                </a:ln>
                <a:solidFill>
                  <a:schemeClr val="bg1"/>
                </a:solidFill>
              </a:rPr>
              <a:t>rozpoznawcze</a:t>
            </a:r>
            <a:r>
              <a:rPr lang="pl-PL" b="1" dirty="0">
                <a:ln>
                  <a:solidFill>
                    <a:schemeClr val="bg1">
                      <a:lumMod val="50000"/>
                    </a:schemeClr>
                  </a:solidFill>
                </a:ln>
                <a:solidFill>
                  <a:schemeClr val="bg1"/>
                </a:solidFill>
              </a:rPr>
              <a:t>, lub osób udzielających im pomocy w tym </a:t>
            </a:r>
            <a:r>
              <a:rPr lang="pl-PL" b="1" dirty="0" smtClean="0">
                <a:ln>
                  <a:solidFill>
                    <a:schemeClr val="bg1">
                      <a:lumMod val="50000"/>
                    </a:schemeClr>
                  </a:solidFill>
                </a:ln>
                <a:solidFill>
                  <a:schemeClr val="bg1"/>
                </a:solidFill>
              </a:rPr>
              <a:t>zakresie.</a:t>
            </a:r>
          </a:p>
          <a:p>
            <a:endParaRPr lang="pl-PL" b="1" dirty="0" smtClean="0">
              <a:ln>
                <a:solidFill>
                  <a:schemeClr val="bg1">
                    <a:lumMod val="50000"/>
                  </a:schemeClr>
                </a:solidFill>
              </a:ln>
              <a:solidFill>
                <a:schemeClr val="bg1"/>
              </a:solidFill>
            </a:endParaRPr>
          </a:p>
          <a:p>
            <a:r>
              <a:rPr lang="pl-PL" b="1" dirty="0">
                <a:ln>
                  <a:solidFill>
                    <a:schemeClr val="bg1">
                      <a:lumMod val="50000"/>
                    </a:schemeClr>
                  </a:solidFill>
                </a:ln>
                <a:solidFill>
                  <a:schemeClr val="bg1"/>
                </a:solidFill>
              </a:rPr>
              <a:t>M</a:t>
            </a:r>
            <a:r>
              <a:rPr lang="pl-PL" b="1" dirty="0" smtClean="0">
                <a:ln>
                  <a:solidFill>
                    <a:schemeClr val="bg1">
                      <a:lumMod val="50000"/>
                    </a:schemeClr>
                  </a:solidFill>
                </a:ln>
                <a:solidFill>
                  <a:schemeClr val="bg1"/>
                </a:solidFill>
              </a:rPr>
              <a:t>oże </a:t>
            </a:r>
            <a:r>
              <a:rPr lang="pl-PL" b="1" dirty="0">
                <a:ln>
                  <a:solidFill>
                    <a:schemeClr val="bg1">
                      <a:lumMod val="50000"/>
                    </a:schemeClr>
                  </a:solidFill>
                </a:ln>
                <a:solidFill>
                  <a:schemeClr val="bg1"/>
                </a:solidFill>
              </a:rPr>
              <a:t>zagrozić życiu lub zdrowiu świadków koronnych lub osób dla nich najbliższych albo świadków, o których mowa w art. 184 ustawy z dnia 6 czerwca 1997 r. – Kodeks postępowania karnego lub osób dla nich najbliższych</a:t>
            </a:r>
          </a:p>
          <a:p>
            <a:pPr lvl="0"/>
            <a:endParaRPr lang="pl-PL" b="1" dirty="0">
              <a:ln>
                <a:solidFill>
                  <a:schemeClr val="bg1">
                    <a:lumMod val="50000"/>
                  </a:schemeClr>
                </a:solidFill>
              </a:ln>
              <a:solidFill>
                <a:schemeClr val="bg1"/>
              </a:solidFill>
            </a:endParaRPr>
          </a:p>
        </p:txBody>
      </p:sp>
      <p:pic>
        <p:nvPicPr>
          <p:cNvPr id="8" name="Picture 2" descr="http://icons.iconseeker.com/png/fullsize/voltes-vanatics/top-secret-fold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838" y="4847982"/>
            <a:ext cx="1889615" cy="1889617"/>
          </a:xfrm>
          <a:prstGeom prst="rect">
            <a:avLst/>
          </a:prstGeom>
          <a:noFill/>
          <a:extLst>
            <a:ext uri="{909E8E84-426E-40DD-AFC4-6F175D3DCCD1}">
              <a14:hiddenFill xmlns:a14="http://schemas.microsoft.com/office/drawing/2010/main">
                <a:solidFill>
                  <a:srgbClr val="FFFFFF"/>
                </a:solidFill>
              </a14:hiddenFill>
            </a:ext>
          </a:extLst>
        </p:spPr>
      </p:pic>
      <p:sp>
        <p:nvSpPr>
          <p:cNvPr id="3" name="Pasek ukośny 2"/>
          <p:cNvSpPr/>
          <p:nvPr/>
        </p:nvSpPr>
        <p:spPr>
          <a:xfrm>
            <a:off x="2195737" y="540528"/>
            <a:ext cx="72007" cy="80159"/>
          </a:xfrm>
          <a:prstGeom prst="diagStripe">
            <a:avLst/>
          </a:prstGeom>
          <a:noFill/>
          <a:ln w="6350">
            <a:solidFill>
              <a:srgbClr val="096ABB"/>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l-PL">
              <a:solidFill>
                <a:schemeClr val="tx1"/>
              </a:solidFill>
            </a:endParaRPr>
          </a:p>
        </p:txBody>
      </p:sp>
      <p:sp>
        <p:nvSpPr>
          <p:cNvPr id="10" name="Pasek ukośny 9"/>
          <p:cNvSpPr/>
          <p:nvPr/>
        </p:nvSpPr>
        <p:spPr>
          <a:xfrm>
            <a:off x="2717836" y="547026"/>
            <a:ext cx="72007" cy="80159"/>
          </a:xfrm>
          <a:prstGeom prst="diagStripe">
            <a:avLst/>
          </a:prstGeom>
          <a:noFill/>
          <a:ln w="6350">
            <a:solidFill>
              <a:srgbClr val="096ABB"/>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l-PL">
              <a:solidFill>
                <a:schemeClr val="tx1"/>
              </a:solidFill>
            </a:endParaRPr>
          </a:p>
        </p:txBody>
      </p:sp>
    </p:spTree>
    <p:extLst>
      <p:ext uri="{BB962C8B-B14F-4D97-AF65-F5344CB8AC3E}">
        <p14:creationId xmlns:p14="http://schemas.microsoft.com/office/powerpoint/2010/main" val="2121924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6"/>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1835696" y="1844824"/>
            <a:ext cx="5688632" cy="923330"/>
          </a:xfrm>
          <a:prstGeom prst="rect">
            <a:avLst/>
          </a:prstGeom>
        </p:spPr>
        <p:txBody>
          <a:bodyPr wrap="square">
            <a:spAutoFit/>
          </a:bodyPr>
          <a:lstStyle/>
          <a:p>
            <a:r>
              <a:rPr lang="pl-PL" b="1" dirty="0" smtClean="0">
                <a:ln>
                  <a:solidFill>
                    <a:schemeClr val="bg1">
                      <a:lumMod val="50000"/>
                    </a:schemeClr>
                  </a:solidFill>
                </a:ln>
                <a:solidFill>
                  <a:schemeClr val="bg1"/>
                </a:solidFill>
              </a:rPr>
              <a:t>Informacjom </a:t>
            </a:r>
            <a:r>
              <a:rPr lang="pl-PL" b="1" dirty="0">
                <a:ln>
                  <a:solidFill>
                    <a:schemeClr val="bg1">
                      <a:lumMod val="50000"/>
                    </a:schemeClr>
                  </a:solidFill>
                </a:ln>
                <a:solidFill>
                  <a:schemeClr val="bg1"/>
                </a:solidFill>
              </a:rPr>
              <a:t>niejawnym nadaje się </a:t>
            </a:r>
            <a:r>
              <a:rPr lang="pl-PL" b="1" dirty="0" smtClean="0">
                <a:ln>
                  <a:solidFill>
                    <a:schemeClr val="bg1">
                      <a:lumMod val="50000"/>
                    </a:schemeClr>
                  </a:solidFill>
                </a:ln>
                <a:solidFill>
                  <a:schemeClr val="bg1"/>
                </a:solidFill>
              </a:rPr>
              <a:t>klauzulę </a:t>
            </a:r>
            <a:r>
              <a:rPr lang="pl-PL" b="1" dirty="0">
                <a:ln>
                  <a:solidFill>
                    <a:schemeClr val="bg1">
                      <a:lumMod val="50000"/>
                    </a:schemeClr>
                  </a:solidFill>
                </a:ln>
                <a:solidFill>
                  <a:schemeClr val="bg1"/>
                </a:solidFill>
              </a:rPr>
              <a:t>„tajne”, jeżeli ich nieuprawnione ujawnienie spowoduje poważną szkodę dla Rzeczypospolitej Polskiej przez to, że:</a:t>
            </a:r>
          </a:p>
        </p:txBody>
      </p:sp>
      <p:pic>
        <p:nvPicPr>
          <p:cNvPr id="7"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467508" y="2969421"/>
            <a:ext cx="699832" cy="6018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467508" y="3897021"/>
            <a:ext cx="699832" cy="6018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457981" y="4927275"/>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10" name="Prostokąt 9"/>
          <p:cNvSpPr/>
          <p:nvPr/>
        </p:nvSpPr>
        <p:spPr>
          <a:xfrm>
            <a:off x="3248670" y="2995625"/>
            <a:ext cx="4572000" cy="923330"/>
          </a:xfrm>
          <a:prstGeom prst="rect">
            <a:avLst/>
          </a:prstGeom>
        </p:spPr>
        <p:txBody>
          <a:bodyPr>
            <a:spAutoFit/>
          </a:bodyPr>
          <a:lstStyle/>
          <a:p>
            <a:pPr lvl="0"/>
            <a:r>
              <a:rPr lang="pl-PL" b="1" dirty="0" smtClean="0">
                <a:ln>
                  <a:solidFill>
                    <a:schemeClr val="bg1">
                      <a:lumMod val="50000"/>
                    </a:schemeClr>
                  </a:solidFill>
                </a:ln>
                <a:solidFill>
                  <a:schemeClr val="bg1"/>
                </a:solidFill>
              </a:rPr>
              <a:t>1. Uniemożliwi </a:t>
            </a:r>
            <a:r>
              <a:rPr lang="pl-PL" b="1" dirty="0">
                <a:ln>
                  <a:solidFill>
                    <a:schemeClr val="bg1">
                      <a:lumMod val="50000"/>
                    </a:schemeClr>
                  </a:solidFill>
                </a:ln>
                <a:solidFill>
                  <a:schemeClr val="bg1"/>
                </a:solidFill>
              </a:rPr>
              <a:t>realizację zadań związanych z ochroną suwerenności lub porządku konstytucyjnego Rzeczypospolitej Polskiej</a:t>
            </a:r>
            <a:r>
              <a:rPr lang="pl-PL" b="1" dirty="0" smtClean="0">
                <a:ln>
                  <a:solidFill>
                    <a:schemeClr val="bg1">
                      <a:lumMod val="50000"/>
                    </a:schemeClr>
                  </a:solidFill>
                </a:ln>
                <a:solidFill>
                  <a:schemeClr val="bg1"/>
                </a:solidFill>
              </a:rPr>
              <a:t>,</a:t>
            </a:r>
            <a:endParaRPr lang="pl-PL" b="1" dirty="0">
              <a:ln>
                <a:solidFill>
                  <a:schemeClr val="bg1">
                    <a:lumMod val="50000"/>
                  </a:schemeClr>
                </a:solidFill>
              </a:ln>
              <a:solidFill>
                <a:schemeClr val="bg1"/>
              </a:solidFill>
            </a:endParaRPr>
          </a:p>
        </p:txBody>
      </p:sp>
      <p:sp>
        <p:nvSpPr>
          <p:cNvPr id="11" name="Prostokąt 10"/>
          <p:cNvSpPr/>
          <p:nvPr/>
        </p:nvSpPr>
        <p:spPr>
          <a:xfrm>
            <a:off x="3248670" y="3918955"/>
            <a:ext cx="4572000" cy="923330"/>
          </a:xfrm>
          <a:prstGeom prst="rect">
            <a:avLst/>
          </a:prstGeom>
        </p:spPr>
        <p:txBody>
          <a:bodyPr>
            <a:spAutoFit/>
          </a:bodyPr>
          <a:lstStyle/>
          <a:p>
            <a:pPr lvl="0"/>
            <a:r>
              <a:rPr lang="pl-PL" b="1" dirty="0" smtClean="0">
                <a:ln>
                  <a:solidFill>
                    <a:schemeClr val="bg1">
                      <a:lumMod val="50000"/>
                    </a:schemeClr>
                  </a:solidFill>
                </a:ln>
                <a:solidFill>
                  <a:schemeClr val="bg1"/>
                </a:solidFill>
              </a:rPr>
              <a:t>2. Pogorszy </a:t>
            </a:r>
            <a:r>
              <a:rPr lang="pl-PL" b="1" dirty="0">
                <a:ln>
                  <a:solidFill>
                    <a:schemeClr val="bg1">
                      <a:lumMod val="50000"/>
                    </a:schemeClr>
                  </a:solidFill>
                </a:ln>
                <a:solidFill>
                  <a:schemeClr val="bg1"/>
                </a:solidFill>
              </a:rPr>
              <a:t>stosunki Rzeczypospolitej Polskiej z innymi państwami lub organizacjami międzynarodowymi</a:t>
            </a:r>
            <a:r>
              <a:rPr lang="pl-PL" b="1" dirty="0" smtClean="0">
                <a:ln>
                  <a:solidFill>
                    <a:schemeClr val="bg1">
                      <a:lumMod val="50000"/>
                    </a:schemeClr>
                  </a:solidFill>
                </a:ln>
                <a:solidFill>
                  <a:schemeClr val="bg1"/>
                </a:solidFill>
              </a:rPr>
              <a:t>,</a:t>
            </a:r>
            <a:endParaRPr lang="pl-PL" b="1" dirty="0">
              <a:ln>
                <a:solidFill>
                  <a:schemeClr val="bg1">
                    <a:lumMod val="50000"/>
                  </a:schemeClr>
                </a:solidFill>
              </a:ln>
              <a:solidFill>
                <a:schemeClr val="bg1"/>
              </a:solidFill>
            </a:endParaRPr>
          </a:p>
        </p:txBody>
      </p:sp>
      <p:sp>
        <p:nvSpPr>
          <p:cNvPr id="12" name="Prostokąt 11"/>
          <p:cNvSpPr/>
          <p:nvPr/>
        </p:nvSpPr>
        <p:spPr>
          <a:xfrm>
            <a:off x="3248670" y="4979722"/>
            <a:ext cx="4572000" cy="923330"/>
          </a:xfrm>
          <a:prstGeom prst="rect">
            <a:avLst/>
          </a:prstGeom>
        </p:spPr>
        <p:txBody>
          <a:bodyPr>
            <a:spAutoFit/>
          </a:bodyPr>
          <a:lstStyle/>
          <a:p>
            <a:pPr lvl="0"/>
            <a:r>
              <a:rPr lang="pl-PL" b="1" dirty="0" smtClean="0">
                <a:ln>
                  <a:solidFill>
                    <a:schemeClr val="bg1">
                      <a:lumMod val="50000"/>
                    </a:schemeClr>
                  </a:solidFill>
                </a:ln>
                <a:solidFill>
                  <a:schemeClr val="bg1"/>
                </a:solidFill>
              </a:rPr>
              <a:t>3. Zakłóci </a:t>
            </a:r>
            <a:r>
              <a:rPr lang="pl-PL" b="1" dirty="0">
                <a:ln>
                  <a:solidFill>
                    <a:schemeClr val="bg1">
                      <a:lumMod val="50000"/>
                    </a:schemeClr>
                  </a:solidFill>
                </a:ln>
                <a:solidFill>
                  <a:schemeClr val="bg1"/>
                </a:solidFill>
              </a:rPr>
              <a:t>przygotowania obronne państwa lub funkcjonowanie Sił Zbrojnych Rzeczypospolitej Polskiej</a:t>
            </a:r>
            <a:r>
              <a:rPr lang="pl-PL" b="1" dirty="0" smtClean="0">
                <a:ln>
                  <a:solidFill>
                    <a:schemeClr val="bg1">
                      <a:lumMod val="50000"/>
                    </a:schemeClr>
                  </a:solidFill>
                </a:ln>
                <a:solidFill>
                  <a:schemeClr val="bg1"/>
                </a:solidFill>
              </a:rPr>
              <a:t>,</a:t>
            </a:r>
            <a:endParaRPr lang="pl-PL" b="1" dirty="0">
              <a:ln>
                <a:solidFill>
                  <a:schemeClr val="bg1">
                    <a:lumMod val="50000"/>
                  </a:schemeClr>
                </a:solidFill>
              </a:ln>
              <a:solidFill>
                <a:schemeClr val="bg1"/>
              </a:solidFill>
            </a:endParaRPr>
          </a:p>
        </p:txBody>
      </p:sp>
      <p:pic>
        <p:nvPicPr>
          <p:cNvPr id="17412" name="Picture 4" descr="http://cdn4.thetechjournal.net/wp-content/uploads/2011/12/spy_25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575" y="4197949"/>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6" name="Prostokąt 15"/>
          <p:cNvSpPr/>
          <p:nvPr/>
        </p:nvSpPr>
        <p:spPr>
          <a:xfrm>
            <a:off x="-648605" y="478974"/>
            <a:ext cx="6192792" cy="769441"/>
          </a:xfrm>
          <a:prstGeom prst="rect">
            <a:avLst/>
          </a:prstGeom>
          <a:noFill/>
        </p:spPr>
        <p:txBody>
          <a:bodyPr wrap="square" lIns="91440" tIns="45720" rIns="91440" bIns="45720">
            <a:spAutoFit/>
          </a:bodyPr>
          <a:lstStyle/>
          <a:p>
            <a:pPr algn="ctr"/>
            <a:r>
              <a:rPr lang="pl-P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KLAUZULA „TAJNE”</a:t>
            </a:r>
            <a:endParaRPr lang="pl-P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Tree>
    <p:extLst>
      <p:ext uri="{BB962C8B-B14F-4D97-AF65-F5344CB8AC3E}">
        <p14:creationId xmlns:p14="http://schemas.microsoft.com/office/powerpoint/2010/main" val="345676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6"/>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648605" y="478974"/>
            <a:ext cx="6192792" cy="769441"/>
          </a:xfrm>
          <a:prstGeom prst="rect">
            <a:avLst/>
          </a:prstGeom>
          <a:noFill/>
        </p:spPr>
        <p:txBody>
          <a:bodyPr wrap="square" lIns="91440" tIns="45720" rIns="91440" bIns="45720">
            <a:spAutoFit/>
          </a:bodyPr>
          <a:lstStyle/>
          <a:p>
            <a:pPr algn="ctr"/>
            <a:r>
              <a:rPr lang="pl-P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KLAUZULA „TAJNE”</a:t>
            </a:r>
            <a:endParaRPr lang="pl-P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pic>
        <p:nvPicPr>
          <p:cNvPr id="7"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425295" y="2292917"/>
            <a:ext cx="699832" cy="6018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425295" y="3745874"/>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10" name="Prostokąt 9"/>
          <p:cNvSpPr/>
          <p:nvPr/>
        </p:nvSpPr>
        <p:spPr>
          <a:xfrm>
            <a:off x="3206457" y="2319121"/>
            <a:ext cx="4572000" cy="1477328"/>
          </a:xfrm>
          <a:prstGeom prst="rect">
            <a:avLst/>
          </a:prstGeom>
        </p:spPr>
        <p:txBody>
          <a:bodyPr>
            <a:spAutoFit/>
          </a:bodyPr>
          <a:lstStyle/>
          <a:p>
            <a:pPr lvl="0"/>
            <a:r>
              <a:rPr lang="pl-PL" b="1" dirty="0" smtClean="0">
                <a:ln>
                  <a:solidFill>
                    <a:schemeClr val="bg1">
                      <a:lumMod val="50000"/>
                    </a:schemeClr>
                  </a:solidFill>
                </a:ln>
                <a:solidFill>
                  <a:schemeClr val="bg1"/>
                </a:solidFill>
              </a:rPr>
              <a:t>4. </a:t>
            </a:r>
            <a:r>
              <a:rPr lang="pl-PL" b="1" dirty="0">
                <a:ln>
                  <a:solidFill>
                    <a:schemeClr val="bg1">
                      <a:lumMod val="50000"/>
                    </a:schemeClr>
                  </a:solidFill>
                </a:ln>
                <a:solidFill>
                  <a:schemeClr val="bg1"/>
                </a:solidFill>
              </a:rPr>
              <a:t>U</a:t>
            </a:r>
            <a:r>
              <a:rPr lang="pl-PL" b="1" dirty="0" smtClean="0">
                <a:ln>
                  <a:solidFill>
                    <a:schemeClr val="bg1">
                      <a:lumMod val="50000"/>
                    </a:schemeClr>
                  </a:solidFill>
                </a:ln>
                <a:solidFill>
                  <a:schemeClr val="bg1"/>
                </a:solidFill>
              </a:rPr>
              <a:t>trudni </a:t>
            </a:r>
            <a:r>
              <a:rPr lang="pl-PL" b="1" dirty="0">
                <a:ln>
                  <a:solidFill>
                    <a:schemeClr val="bg1">
                      <a:lumMod val="50000"/>
                    </a:schemeClr>
                  </a:solidFill>
                </a:ln>
                <a:solidFill>
                  <a:schemeClr val="bg1"/>
                </a:solidFill>
              </a:rPr>
              <a:t>wykonywanie czynności operacyjno-rozpoznawczych prowadzonych w celu zapewnienia bezpieczeństwa państwa lub ścigania sprawców zbrodni przez służby lub instytucje do tego </a:t>
            </a:r>
            <a:r>
              <a:rPr lang="pl-PL" b="1" dirty="0" smtClean="0">
                <a:ln>
                  <a:solidFill>
                    <a:schemeClr val="bg1">
                      <a:lumMod val="50000"/>
                    </a:schemeClr>
                  </a:solidFill>
                </a:ln>
                <a:solidFill>
                  <a:schemeClr val="bg1"/>
                </a:solidFill>
              </a:rPr>
              <a:t>uprawnione,</a:t>
            </a:r>
            <a:endParaRPr lang="pl-PL" b="1" dirty="0">
              <a:ln>
                <a:solidFill>
                  <a:schemeClr val="bg1">
                    <a:lumMod val="50000"/>
                  </a:schemeClr>
                </a:solidFill>
              </a:ln>
              <a:solidFill>
                <a:schemeClr val="bg1"/>
              </a:solidFill>
            </a:endParaRPr>
          </a:p>
        </p:txBody>
      </p:sp>
      <p:sp>
        <p:nvSpPr>
          <p:cNvPr id="13" name="Prostokąt 12"/>
          <p:cNvSpPr/>
          <p:nvPr/>
        </p:nvSpPr>
        <p:spPr>
          <a:xfrm>
            <a:off x="3206457" y="3824462"/>
            <a:ext cx="4572000" cy="646331"/>
          </a:xfrm>
          <a:prstGeom prst="rect">
            <a:avLst/>
          </a:prstGeom>
        </p:spPr>
        <p:txBody>
          <a:bodyPr>
            <a:spAutoFit/>
          </a:bodyPr>
          <a:lstStyle/>
          <a:p>
            <a:pPr lvl="0"/>
            <a:r>
              <a:rPr lang="pl-PL" b="1" dirty="0" smtClean="0">
                <a:ln>
                  <a:solidFill>
                    <a:schemeClr val="bg1">
                      <a:lumMod val="50000"/>
                    </a:schemeClr>
                  </a:solidFill>
                </a:ln>
                <a:solidFill>
                  <a:schemeClr val="bg1"/>
                </a:solidFill>
              </a:rPr>
              <a:t>5. W </a:t>
            </a:r>
            <a:r>
              <a:rPr lang="pl-PL" b="1" dirty="0">
                <a:ln>
                  <a:solidFill>
                    <a:schemeClr val="bg1">
                      <a:lumMod val="50000"/>
                    </a:schemeClr>
                  </a:solidFill>
                </a:ln>
                <a:solidFill>
                  <a:schemeClr val="bg1"/>
                </a:solidFill>
              </a:rPr>
              <a:t>istotny sposób zakłóci funkcjonowanie organów ścigania i  wymiaru </a:t>
            </a:r>
            <a:r>
              <a:rPr lang="pl-PL" b="1" dirty="0" smtClean="0">
                <a:ln>
                  <a:solidFill>
                    <a:schemeClr val="bg1">
                      <a:lumMod val="50000"/>
                    </a:schemeClr>
                  </a:solidFill>
                </a:ln>
                <a:solidFill>
                  <a:schemeClr val="bg1"/>
                </a:solidFill>
              </a:rPr>
              <a:t>sprawiedliwości,</a:t>
            </a:r>
            <a:endParaRPr lang="pl-PL" b="1" dirty="0">
              <a:ln>
                <a:solidFill>
                  <a:schemeClr val="bg1">
                    <a:lumMod val="50000"/>
                  </a:schemeClr>
                </a:solidFill>
              </a:ln>
              <a:solidFill>
                <a:schemeClr val="bg1"/>
              </a:solidFill>
            </a:endParaRPr>
          </a:p>
        </p:txBody>
      </p:sp>
      <p:pic>
        <p:nvPicPr>
          <p:cNvPr id="14"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425296" y="4571643"/>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15" name="Prostokąt 14"/>
          <p:cNvSpPr/>
          <p:nvPr/>
        </p:nvSpPr>
        <p:spPr>
          <a:xfrm>
            <a:off x="3229052" y="4628020"/>
            <a:ext cx="4572000" cy="923330"/>
          </a:xfrm>
          <a:prstGeom prst="rect">
            <a:avLst/>
          </a:prstGeom>
        </p:spPr>
        <p:txBody>
          <a:bodyPr>
            <a:spAutoFit/>
          </a:bodyPr>
          <a:lstStyle/>
          <a:p>
            <a:pPr lvl="0"/>
            <a:r>
              <a:rPr lang="pl-PL" b="1" dirty="0" smtClean="0">
                <a:ln>
                  <a:solidFill>
                    <a:schemeClr val="bg1">
                      <a:lumMod val="50000"/>
                    </a:schemeClr>
                  </a:solidFill>
                </a:ln>
                <a:solidFill>
                  <a:schemeClr val="bg1"/>
                </a:solidFill>
              </a:rPr>
              <a:t>6. Przyniesie </a:t>
            </a:r>
            <a:r>
              <a:rPr lang="pl-PL" b="1" dirty="0">
                <a:ln>
                  <a:solidFill>
                    <a:schemeClr val="bg1">
                      <a:lumMod val="50000"/>
                    </a:schemeClr>
                  </a:solidFill>
                </a:ln>
                <a:solidFill>
                  <a:schemeClr val="bg1"/>
                </a:solidFill>
              </a:rPr>
              <a:t>stratę znacznych rozmiarów w interesach ekonomicznych Rzeczypospolitej Polskiej</a:t>
            </a:r>
            <a:r>
              <a:rPr lang="pl-PL" b="1" dirty="0" smtClean="0">
                <a:ln>
                  <a:solidFill>
                    <a:schemeClr val="bg1">
                      <a:lumMod val="50000"/>
                    </a:schemeClr>
                  </a:solidFill>
                </a:ln>
                <a:solidFill>
                  <a:schemeClr val="bg1"/>
                </a:solidFill>
              </a:rPr>
              <a:t>.</a:t>
            </a:r>
            <a:endParaRPr lang="pl-PL" b="1" dirty="0">
              <a:ln>
                <a:solidFill>
                  <a:schemeClr val="bg1">
                    <a:lumMod val="50000"/>
                  </a:schemeClr>
                </a:solidFill>
              </a:ln>
              <a:solidFill>
                <a:schemeClr val="bg1"/>
              </a:solidFill>
            </a:endParaRPr>
          </a:p>
        </p:txBody>
      </p:sp>
      <p:pic>
        <p:nvPicPr>
          <p:cNvPr id="22" name="Picture 4" descr="http://cdn4.thetechjournal.net/wp-content/uploads/2011/12/spy_25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575" y="423096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975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6"/>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11" name="Prostokąt 10"/>
          <p:cNvSpPr/>
          <p:nvPr/>
        </p:nvSpPr>
        <p:spPr>
          <a:xfrm>
            <a:off x="1835696" y="1844824"/>
            <a:ext cx="5688632" cy="923330"/>
          </a:xfrm>
          <a:prstGeom prst="rect">
            <a:avLst/>
          </a:prstGeom>
        </p:spPr>
        <p:txBody>
          <a:bodyPr wrap="square">
            <a:spAutoFit/>
          </a:bodyPr>
          <a:lstStyle/>
          <a:p>
            <a:r>
              <a:rPr lang="pl-PL" b="1" dirty="0">
                <a:ln>
                  <a:solidFill>
                    <a:schemeClr val="bg1">
                      <a:lumMod val="50000"/>
                    </a:schemeClr>
                  </a:solidFill>
                </a:ln>
                <a:solidFill>
                  <a:schemeClr val="bg1"/>
                </a:solidFill>
              </a:rPr>
              <a:t>Informacjom niejawnym nadaje się klauzulę </a:t>
            </a:r>
            <a:r>
              <a:rPr lang="pl-PL" b="1" dirty="0" smtClean="0">
                <a:ln>
                  <a:solidFill>
                    <a:schemeClr val="bg1">
                      <a:lumMod val="50000"/>
                    </a:schemeClr>
                  </a:solidFill>
                </a:ln>
                <a:solidFill>
                  <a:schemeClr val="bg1"/>
                </a:solidFill>
              </a:rPr>
              <a:t>„poufne</a:t>
            </a:r>
            <a:r>
              <a:rPr lang="pl-PL" b="1" dirty="0">
                <a:ln>
                  <a:solidFill>
                    <a:schemeClr val="bg1">
                      <a:lumMod val="50000"/>
                    </a:schemeClr>
                  </a:solidFill>
                </a:ln>
                <a:solidFill>
                  <a:schemeClr val="bg1"/>
                </a:solidFill>
              </a:rPr>
              <a:t>”, jeżeli ich nieuprawnione ujawnienie spowoduje szkodę dla Rzeczypospolitej Polskiej przez to, </a:t>
            </a:r>
            <a:r>
              <a:rPr lang="pl-PL" b="1" dirty="0" smtClean="0">
                <a:ln>
                  <a:solidFill>
                    <a:schemeClr val="bg1">
                      <a:lumMod val="50000"/>
                    </a:schemeClr>
                  </a:solidFill>
                </a:ln>
                <a:solidFill>
                  <a:schemeClr val="bg1"/>
                </a:solidFill>
              </a:rPr>
              <a:t>że:</a:t>
            </a:r>
            <a:endParaRPr lang="pl-PL" b="1" dirty="0">
              <a:ln>
                <a:solidFill>
                  <a:schemeClr val="bg1">
                    <a:lumMod val="50000"/>
                  </a:schemeClr>
                </a:solidFill>
              </a:ln>
              <a:solidFill>
                <a:schemeClr val="bg1"/>
              </a:solidFill>
            </a:endParaRPr>
          </a:p>
        </p:txBody>
      </p:sp>
      <p:pic>
        <p:nvPicPr>
          <p:cNvPr id="12"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467508" y="2969421"/>
            <a:ext cx="699832" cy="6018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467508" y="3897021"/>
            <a:ext cx="699832" cy="6018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457981" y="4927275"/>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18" name="Prostokąt 17"/>
          <p:cNvSpPr/>
          <p:nvPr/>
        </p:nvSpPr>
        <p:spPr>
          <a:xfrm>
            <a:off x="3248670" y="2995625"/>
            <a:ext cx="4572000" cy="646331"/>
          </a:xfrm>
          <a:prstGeom prst="rect">
            <a:avLst/>
          </a:prstGeom>
        </p:spPr>
        <p:txBody>
          <a:bodyPr>
            <a:spAutoFit/>
          </a:bodyPr>
          <a:lstStyle/>
          <a:p>
            <a:pPr lvl="0"/>
            <a:r>
              <a:rPr lang="pl-PL" b="1" dirty="0" smtClean="0">
                <a:ln>
                  <a:solidFill>
                    <a:schemeClr val="bg1">
                      <a:lumMod val="50000"/>
                    </a:schemeClr>
                  </a:solidFill>
                </a:ln>
                <a:solidFill>
                  <a:schemeClr val="bg1"/>
                </a:solidFill>
              </a:rPr>
              <a:t>1. </a:t>
            </a:r>
            <a:r>
              <a:rPr lang="pl-PL" b="1" dirty="0">
                <a:ln>
                  <a:solidFill>
                    <a:schemeClr val="bg1">
                      <a:lumMod val="50000"/>
                    </a:schemeClr>
                  </a:solidFill>
                </a:ln>
                <a:solidFill>
                  <a:schemeClr val="bg1"/>
                </a:solidFill>
              </a:rPr>
              <a:t>utrudni prowadzenie bieżącej polityki zagranicznej Rzeczypospolitej Polskiej</a:t>
            </a:r>
            <a:r>
              <a:rPr lang="pl-PL" b="1" dirty="0" smtClean="0">
                <a:ln>
                  <a:solidFill>
                    <a:schemeClr val="bg1">
                      <a:lumMod val="50000"/>
                    </a:schemeClr>
                  </a:solidFill>
                </a:ln>
                <a:solidFill>
                  <a:schemeClr val="bg1"/>
                </a:solidFill>
              </a:rPr>
              <a:t>,</a:t>
            </a:r>
            <a:endParaRPr lang="pl-PL" b="1" dirty="0">
              <a:ln>
                <a:solidFill>
                  <a:schemeClr val="bg1">
                    <a:lumMod val="50000"/>
                  </a:schemeClr>
                </a:solidFill>
              </a:ln>
              <a:solidFill>
                <a:schemeClr val="bg1"/>
              </a:solidFill>
            </a:endParaRPr>
          </a:p>
        </p:txBody>
      </p:sp>
      <p:sp>
        <p:nvSpPr>
          <p:cNvPr id="19" name="Prostokąt 18"/>
          <p:cNvSpPr/>
          <p:nvPr/>
        </p:nvSpPr>
        <p:spPr>
          <a:xfrm>
            <a:off x="3248670" y="3918955"/>
            <a:ext cx="4572000" cy="923330"/>
          </a:xfrm>
          <a:prstGeom prst="rect">
            <a:avLst/>
          </a:prstGeom>
        </p:spPr>
        <p:txBody>
          <a:bodyPr>
            <a:spAutoFit/>
          </a:bodyPr>
          <a:lstStyle/>
          <a:p>
            <a:pPr lvl="0"/>
            <a:r>
              <a:rPr lang="pl-PL" b="1" dirty="0" smtClean="0">
                <a:ln>
                  <a:solidFill>
                    <a:schemeClr val="bg1">
                      <a:lumMod val="50000"/>
                    </a:schemeClr>
                  </a:solidFill>
                </a:ln>
                <a:solidFill>
                  <a:schemeClr val="bg1"/>
                </a:solidFill>
              </a:rPr>
              <a:t>2. Utrudni </a:t>
            </a:r>
            <a:r>
              <a:rPr lang="pl-PL" b="1" dirty="0">
                <a:ln>
                  <a:solidFill>
                    <a:schemeClr val="bg1">
                      <a:lumMod val="50000"/>
                    </a:schemeClr>
                  </a:solidFill>
                </a:ln>
                <a:solidFill>
                  <a:schemeClr val="bg1"/>
                </a:solidFill>
              </a:rPr>
              <a:t>realizację przedsięwzięć obronnych lub negatywnie wpłynie na zdolność bojową Sił Zbrojnych Rzeczypospolitej </a:t>
            </a:r>
            <a:r>
              <a:rPr lang="pl-PL" b="1" dirty="0" smtClean="0">
                <a:ln>
                  <a:solidFill>
                    <a:schemeClr val="bg1">
                      <a:lumMod val="50000"/>
                    </a:schemeClr>
                  </a:solidFill>
                </a:ln>
                <a:solidFill>
                  <a:schemeClr val="bg1"/>
                </a:solidFill>
              </a:rPr>
              <a:t>Polskiej,</a:t>
            </a:r>
            <a:endParaRPr lang="pl-PL" b="1" dirty="0">
              <a:ln>
                <a:solidFill>
                  <a:schemeClr val="bg1">
                    <a:lumMod val="50000"/>
                  </a:schemeClr>
                </a:solidFill>
              </a:ln>
              <a:solidFill>
                <a:schemeClr val="bg1"/>
              </a:solidFill>
            </a:endParaRPr>
          </a:p>
        </p:txBody>
      </p:sp>
      <p:sp>
        <p:nvSpPr>
          <p:cNvPr id="20" name="Prostokąt 19"/>
          <p:cNvSpPr/>
          <p:nvPr/>
        </p:nvSpPr>
        <p:spPr>
          <a:xfrm>
            <a:off x="3248670" y="4979722"/>
            <a:ext cx="4572000" cy="646331"/>
          </a:xfrm>
          <a:prstGeom prst="rect">
            <a:avLst/>
          </a:prstGeom>
        </p:spPr>
        <p:txBody>
          <a:bodyPr>
            <a:spAutoFit/>
          </a:bodyPr>
          <a:lstStyle/>
          <a:p>
            <a:pPr lvl="0"/>
            <a:r>
              <a:rPr lang="pl-PL" b="1" dirty="0" smtClean="0">
                <a:ln>
                  <a:solidFill>
                    <a:schemeClr val="bg1">
                      <a:lumMod val="50000"/>
                    </a:schemeClr>
                  </a:solidFill>
                </a:ln>
                <a:solidFill>
                  <a:schemeClr val="bg1"/>
                </a:solidFill>
              </a:rPr>
              <a:t>3. </a:t>
            </a:r>
            <a:r>
              <a:rPr lang="pl-PL" b="1" dirty="0">
                <a:ln>
                  <a:solidFill>
                    <a:schemeClr val="bg1">
                      <a:lumMod val="50000"/>
                    </a:schemeClr>
                  </a:solidFill>
                </a:ln>
                <a:solidFill>
                  <a:schemeClr val="bg1"/>
                </a:solidFill>
              </a:rPr>
              <a:t>Z</a:t>
            </a:r>
            <a:r>
              <a:rPr lang="pl-PL" b="1" dirty="0" smtClean="0">
                <a:ln>
                  <a:solidFill>
                    <a:schemeClr val="bg1">
                      <a:lumMod val="50000"/>
                    </a:schemeClr>
                  </a:solidFill>
                </a:ln>
                <a:solidFill>
                  <a:schemeClr val="bg1"/>
                </a:solidFill>
              </a:rPr>
              <a:t>akłóci </a:t>
            </a:r>
            <a:r>
              <a:rPr lang="pl-PL" b="1" dirty="0">
                <a:ln>
                  <a:solidFill>
                    <a:schemeClr val="bg1">
                      <a:lumMod val="50000"/>
                    </a:schemeClr>
                  </a:solidFill>
                </a:ln>
                <a:solidFill>
                  <a:schemeClr val="bg1"/>
                </a:solidFill>
              </a:rPr>
              <a:t>porządek publiczny lub zagrozi bezpieczeństwu obywateli</a:t>
            </a:r>
            <a:r>
              <a:rPr lang="pl-PL" b="1" dirty="0" smtClean="0">
                <a:ln>
                  <a:solidFill>
                    <a:schemeClr val="bg1">
                      <a:lumMod val="50000"/>
                    </a:schemeClr>
                  </a:solidFill>
                </a:ln>
                <a:solidFill>
                  <a:schemeClr val="bg1"/>
                </a:solidFill>
              </a:rPr>
              <a:t>,</a:t>
            </a:r>
            <a:endParaRPr lang="pl-PL" b="1" dirty="0">
              <a:ln>
                <a:solidFill>
                  <a:schemeClr val="bg1">
                    <a:lumMod val="50000"/>
                  </a:schemeClr>
                </a:solidFill>
              </a:ln>
              <a:solidFill>
                <a:schemeClr val="bg1"/>
              </a:solidFill>
            </a:endParaRPr>
          </a:p>
        </p:txBody>
      </p:sp>
      <p:pic>
        <p:nvPicPr>
          <p:cNvPr id="15362" name="Picture 2" descr="https://www.veracode.com/sites/default/files/wp-content/uploads/2012/10/Spywar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575" y="4179647"/>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23" name="Prostokąt 22"/>
          <p:cNvSpPr/>
          <p:nvPr/>
        </p:nvSpPr>
        <p:spPr>
          <a:xfrm>
            <a:off x="-751978" y="448198"/>
            <a:ext cx="6192792" cy="769441"/>
          </a:xfrm>
          <a:prstGeom prst="rect">
            <a:avLst/>
          </a:prstGeom>
          <a:noFill/>
        </p:spPr>
        <p:txBody>
          <a:bodyPr wrap="square" lIns="91440" tIns="45720" rIns="91440" bIns="45720">
            <a:spAutoFit/>
          </a:bodyPr>
          <a:lstStyle/>
          <a:p>
            <a:pPr algn="ctr"/>
            <a:r>
              <a:rPr lang="pl-P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KLAUZULA „POUFNE”</a:t>
            </a:r>
            <a:endParaRPr lang="pl-P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Tree>
    <p:extLst>
      <p:ext uri="{BB962C8B-B14F-4D97-AF65-F5344CB8AC3E}">
        <p14:creationId xmlns:p14="http://schemas.microsoft.com/office/powerpoint/2010/main" val="2894743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6"/>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752431" y="509752"/>
            <a:ext cx="6192792" cy="769441"/>
          </a:xfrm>
          <a:prstGeom prst="rect">
            <a:avLst/>
          </a:prstGeom>
          <a:noFill/>
        </p:spPr>
        <p:txBody>
          <a:bodyPr wrap="square" lIns="91440" tIns="45720" rIns="91440" bIns="45720">
            <a:spAutoFit/>
          </a:bodyPr>
          <a:lstStyle/>
          <a:p>
            <a:pPr algn="ctr"/>
            <a:r>
              <a:rPr lang="pl-P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KLAUZULA „POUFNE”</a:t>
            </a:r>
            <a:endParaRPr lang="pl-P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pic>
        <p:nvPicPr>
          <p:cNvPr id="13"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425297" y="1778014"/>
            <a:ext cx="699832" cy="6018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440477" y="2951340"/>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15" name="Prostokąt 14"/>
          <p:cNvSpPr/>
          <p:nvPr/>
        </p:nvSpPr>
        <p:spPr>
          <a:xfrm>
            <a:off x="3234702" y="1880557"/>
            <a:ext cx="4572000" cy="1200329"/>
          </a:xfrm>
          <a:prstGeom prst="rect">
            <a:avLst/>
          </a:prstGeom>
        </p:spPr>
        <p:txBody>
          <a:bodyPr>
            <a:spAutoFit/>
          </a:bodyPr>
          <a:lstStyle/>
          <a:p>
            <a:pPr lvl="0"/>
            <a:r>
              <a:rPr lang="pl-PL" b="1" dirty="0" smtClean="0">
                <a:ln>
                  <a:solidFill>
                    <a:schemeClr val="bg1">
                      <a:lumMod val="50000"/>
                    </a:schemeClr>
                  </a:solidFill>
                </a:ln>
                <a:solidFill>
                  <a:schemeClr val="bg1"/>
                </a:solidFill>
              </a:rPr>
              <a:t>4. </a:t>
            </a:r>
            <a:r>
              <a:rPr lang="pl-PL" b="1" dirty="0">
                <a:ln>
                  <a:solidFill>
                    <a:schemeClr val="bg1">
                      <a:lumMod val="50000"/>
                    </a:schemeClr>
                  </a:solidFill>
                </a:ln>
                <a:solidFill>
                  <a:schemeClr val="bg1"/>
                </a:solidFill>
              </a:rPr>
              <a:t>U</a:t>
            </a:r>
            <a:r>
              <a:rPr lang="pl-PL" b="1" dirty="0" smtClean="0">
                <a:ln>
                  <a:solidFill>
                    <a:schemeClr val="bg1">
                      <a:lumMod val="50000"/>
                    </a:schemeClr>
                  </a:solidFill>
                </a:ln>
                <a:solidFill>
                  <a:schemeClr val="bg1"/>
                </a:solidFill>
              </a:rPr>
              <a:t>trudni </a:t>
            </a:r>
            <a:r>
              <a:rPr lang="pl-PL" b="1" dirty="0">
                <a:ln>
                  <a:solidFill>
                    <a:schemeClr val="bg1">
                      <a:lumMod val="50000"/>
                    </a:schemeClr>
                  </a:solidFill>
                </a:ln>
                <a:solidFill>
                  <a:schemeClr val="bg1"/>
                </a:solidFill>
              </a:rPr>
              <a:t>wykonywanie zadań przez służby lub instytucje odpowiedzialne za ochronę bezpieczeństwa lub podstawowych interesów Rzeczypospolitej </a:t>
            </a:r>
            <a:r>
              <a:rPr lang="pl-PL" b="1" dirty="0" smtClean="0">
                <a:ln>
                  <a:solidFill>
                    <a:schemeClr val="bg1">
                      <a:lumMod val="50000"/>
                    </a:schemeClr>
                  </a:solidFill>
                </a:ln>
                <a:solidFill>
                  <a:schemeClr val="bg1"/>
                </a:solidFill>
              </a:rPr>
              <a:t>Polskiej,</a:t>
            </a:r>
            <a:endParaRPr lang="pl-PL" b="1" dirty="0">
              <a:ln>
                <a:solidFill>
                  <a:schemeClr val="bg1">
                    <a:lumMod val="50000"/>
                  </a:schemeClr>
                </a:solidFill>
              </a:ln>
              <a:solidFill>
                <a:schemeClr val="bg1"/>
              </a:solidFill>
            </a:endParaRPr>
          </a:p>
        </p:txBody>
      </p:sp>
      <p:sp>
        <p:nvSpPr>
          <p:cNvPr id="21" name="Prostokąt 20"/>
          <p:cNvSpPr/>
          <p:nvPr/>
        </p:nvSpPr>
        <p:spPr>
          <a:xfrm>
            <a:off x="3249091" y="3080967"/>
            <a:ext cx="4572000" cy="1754326"/>
          </a:xfrm>
          <a:prstGeom prst="rect">
            <a:avLst/>
          </a:prstGeom>
        </p:spPr>
        <p:txBody>
          <a:bodyPr>
            <a:spAutoFit/>
          </a:bodyPr>
          <a:lstStyle/>
          <a:p>
            <a:pPr lvl="0"/>
            <a:r>
              <a:rPr lang="pl-PL" b="1" dirty="0" smtClean="0">
                <a:ln>
                  <a:solidFill>
                    <a:schemeClr val="bg1">
                      <a:lumMod val="50000"/>
                    </a:schemeClr>
                  </a:solidFill>
                </a:ln>
                <a:solidFill>
                  <a:schemeClr val="bg1"/>
                </a:solidFill>
              </a:rPr>
              <a:t>5. Utrudni </a:t>
            </a:r>
            <a:r>
              <a:rPr lang="pl-PL" b="1" dirty="0">
                <a:ln>
                  <a:solidFill>
                    <a:schemeClr val="bg1">
                      <a:lumMod val="50000"/>
                    </a:schemeClr>
                  </a:solidFill>
                </a:ln>
                <a:solidFill>
                  <a:schemeClr val="bg1"/>
                </a:solidFill>
              </a:rPr>
              <a:t>wykonywanie zadań przez służby lub instytucje odpowiedzialne za ochronę porządku publicznego, bezpieczeństwa obywateli lub ściganie sprawców przestępstw i przestępstw skarbowych oraz przez organy wymiaru </a:t>
            </a:r>
            <a:r>
              <a:rPr lang="pl-PL" b="1" dirty="0" smtClean="0">
                <a:ln>
                  <a:solidFill>
                    <a:schemeClr val="bg1">
                      <a:lumMod val="50000"/>
                    </a:schemeClr>
                  </a:solidFill>
                </a:ln>
                <a:solidFill>
                  <a:schemeClr val="bg1"/>
                </a:solidFill>
              </a:rPr>
              <a:t>sprawiedliwości,</a:t>
            </a:r>
            <a:endParaRPr lang="pl-PL" b="1" dirty="0">
              <a:ln>
                <a:solidFill>
                  <a:schemeClr val="bg1">
                    <a:lumMod val="50000"/>
                  </a:schemeClr>
                </a:solidFill>
              </a:ln>
              <a:solidFill>
                <a:schemeClr val="bg1"/>
              </a:solidFill>
            </a:endParaRPr>
          </a:p>
        </p:txBody>
      </p:sp>
      <p:pic>
        <p:nvPicPr>
          <p:cNvPr id="24"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425297" y="4713774"/>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25" name="Prostokąt 24"/>
          <p:cNvSpPr/>
          <p:nvPr/>
        </p:nvSpPr>
        <p:spPr>
          <a:xfrm>
            <a:off x="3255096" y="4835293"/>
            <a:ext cx="4572000" cy="1200329"/>
          </a:xfrm>
          <a:prstGeom prst="rect">
            <a:avLst/>
          </a:prstGeom>
        </p:spPr>
        <p:txBody>
          <a:bodyPr>
            <a:spAutoFit/>
          </a:bodyPr>
          <a:lstStyle/>
          <a:p>
            <a:pPr lvl="0"/>
            <a:r>
              <a:rPr lang="pl-PL" b="1" dirty="0" smtClean="0">
                <a:ln>
                  <a:solidFill>
                    <a:schemeClr val="bg1">
                      <a:lumMod val="50000"/>
                    </a:schemeClr>
                  </a:solidFill>
                </a:ln>
                <a:solidFill>
                  <a:schemeClr val="bg1"/>
                </a:solidFill>
              </a:rPr>
              <a:t>6. Zagrozi </a:t>
            </a:r>
            <a:r>
              <a:rPr lang="pl-PL" b="1" dirty="0">
                <a:ln>
                  <a:solidFill>
                    <a:schemeClr val="bg1">
                      <a:lumMod val="50000"/>
                    </a:schemeClr>
                  </a:solidFill>
                </a:ln>
                <a:solidFill>
                  <a:schemeClr val="bg1"/>
                </a:solidFill>
              </a:rPr>
              <a:t>stabilności systemu finansowego Rzeczypospolitej </a:t>
            </a:r>
            <a:r>
              <a:rPr lang="pl-PL" b="1" dirty="0" smtClean="0">
                <a:ln>
                  <a:solidFill>
                    <a:schemeClr val="bg1">
                      <a:lumMod val="50000"/>
                    </a:schemeClr>
                  </a:solidFill>
                </a:ln>
                <a:solidFill>
                  <a:schemeClr val="bg1"/>
                </a:solidFill>
              </a:rPr>
              <a:t>Polskiej; wpłynie </a:t>
            </a:r>
            <a:r>
              <a:rPr lang="pl-PL" b="1" dirty="0">
                <a:ln>
                  <a:solidFill>
                    <a:schemeClr val="bg1">
                      <a:lumMod val="50000"/>
                    </a:schemeClr>
                  </a:solidFill>
                </a:ln>
                <a:solidFill>
                  <a:schemeClr val="bg1"/>
                </a:solidFill>
              </a:rPr>
              <a:t>niekorzystnie na funkcjonowanie gospodarki narodowej.</a:t>
            </a:r>
          </a:p>
        </p:txBody>
      </p:sp>
      <p:pic>
        <p:nvPicPr>
          <p:cNvPr id="14338" name="Picture 2" descr="https://www.veracode.com/sites/default/files/wp-content/uploads/2012/10/Spywar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563" y="4077072"/>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379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6"/>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751006" y="509752"/>
            <a:ext cx="6192792" cy="707886"/>
          </a:xfrm>
          <a:prstGeom prst="rect">
            <a:avLst/>
          </a:prstGeom>
          <a:noFill/>
        </p:spPr>
        <p:txBody>
          <a:bodyPr wrap="square" lIns="91440" tIns="45720" rIns="91440" bIns="45720">
            <a:spAutoFit/>
          </a:bodyPr>
          <a:lstStyle/>
          <a:p>
            <a:pPr algn="ct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KLAUZULA „ZASTRZEŻONE”</a:t>
            </a:r>
            <a:endParaRPr lang="pl-PL"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
        <p:nvSpPr>
          <p:cNvPr id="3" name="Prostokąt 2"/>
          <p:cNvSpPr/>
          <p:nvPr/>
        </p:nvSpPr>
        <p:spPr>
          <a:xfrm>
            <a:off x="1907704" y="1916832"/>
            <a:ext cx="5688632" cy="3816429"/>
          </a:xfrm>
          <a:prstGeom prst="rect">
            <a:avLst/>
          </a:prstGeom>
        </p:spPr>
        <p:txBody>
          <a:bodyPr wrap="square">
            <a:spAutoFit/>
          </a:bodyPr>
          <a:lstStyle/>
          <a:p>
            <a:r>
              <a:rPr lang="pl-PL" sz="2200" b="1" dirty="0">
                <a:ln>
                  <a:solidFill>
                    <a:schemeClr val="bg1">
                      <a:lumMod val="50000"/>
                    </a:schemeClr>
                  </a:solidFill>
                </a:ln>
                <a:solidFill>
                  <a:schemeClr val="bg1"/>
                </a:solidFill>
              </a:rPr>
              <a:t>Informacjom niejawnym nadaje się klauzulę „zastrzeżone”, jeżeli nie nadano im wyższej klauzuli tajności, a ich nieuprawnione ujawnienie może szkodliwie wpłynąć na wykonywanie przez organy władzy publicznej lub inne jednostki organizacyjne zadań w zakresie obrony narodowej, polityki zagranicznej, bezpieczeństwa publicznego, przestrzegania praw i wolności obywateli, wymiaru sprawiedliwości albo interesów ekonomicznych Rzeczypospolitej Polskiej.</a:t>
            </a:r>
          </a:p>
        </p:txBody>
      </p:sp>
      <p:pic>
        <p:nvPicPr>
          <p:cNvPr id="13314" name="Picture 2" descr="http://icons.iconseeker.com/png/fullsize/leopaqua-r3---final-mac/beige-folder-priva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17367">
            <a:off x="145402" y="4791190"/>
            <a:ext cx="1884139" cy="1884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935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6"/>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735770" y="509752"/>
            <a:ext cx="6192792" cy="707886"/>
          </a:xfrm>
          <a:prstGeom prst="rect">
            <a:avLst/>
          </a:prstGeom>
          <a:noFill/>
        </p:spPr>
        <p:txBody>
          <a:bodyPr wrap="square" lIns="91440" tIns="45720" rIns="91440" bIns="45720">
            <a:spAutoFit/>
          </a:bodyPr>
          <a:lstStyle/>
          <a:p>
            <a:pPr algn="ct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INFORMACJE NIEJAWNE</a:t>
            </a:r>
            <a:endParaRPr lang="pl-PL"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
        <p:nvSpPr>
          <p:cNvPr id="4" name="Prostokąt 3"/>
          <p:cNvSpPr/>
          <p:nvPr/>
        </p:nvSpPr>
        <p:spPr>
          <a:xfrm>
            <a:off x="1979712" y="1916832"/>
            <a:ext cx="5166320" cy="646331"/>
          </a:xfrm>
          <a:prstGeom prst="rect">
            <a:avLst/>
          </a:prstGeom>
        </p:spPr>
        <p:txBody>
          <a:bodyPr wrap="square">
            <a:spAutoFit/>
          </a:bodyPr>
          <a:lstStyle/>
          <a:p>
            <a:r>
              <a:rPr lang="pl-PL" b="1" dirty="0">
                <a:ln>
                  <a:solidFill>
                    <a:schemeClr val="bg1">
                      <a:lumMod val="50000"/>
                    </a:schemeClr>
                  </a:solidFill>
                </a:ln>
                <a:solidFill>
                  <a:schemeClr val="bg1"/>
                </a:solidFill>
              </a:rPr>
              <a:t>Informacje niejawne, którym przyznano określoną klauzulę tajności:</a:t>
            </a:r>
          </a:p>
        </p:txBody>
      </p:sp>
      <p:pic>
        <p:nvPicPr>
          <p:cNvPr id="6"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403766" y="2465619"/>
            <a:ext cx="699832" cy="6018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441956" y="3097802"/>
            <a:ext cx="699832" cy="6018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441956" y="4621193"/>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9" name="Prostokąt 8"/>
          <p:cNvSpPr/>
          <p:nvPr/>
        </p:nvSpPr>
        <p:spPr>
          <a:xfrm>
            <a:off x="3154361" y="2568060"/>
            <a:ext cx="4572000" cy="584775"/>
          </a:xfrm>
          <a:prstGeom prst="rect">
            <a:avLst/>
          </a:prstGeom>
        </p:spPr>
        <p:txBody>
          <a:bodyPr>
            <a:spAutoFit/>
          </a:bodyPr>
          <a:lstStyle/>
          <a:p>
            <a:r>
              <a:rPr lang="pl-PL" sz="1600" b="1" dirty="0">
                <a:ln>
                  <a:solidFill>
                    <a:schemeClr val="bg1">
                      <a:lumMod val="50000"/>
                    </a:schemeClr>
                  </a:solidFill>
                </a:ln>
                <a:solidFill>
                  <a:schemeClr val="bg1"/>
                </a:solidFill>
              </a:rPr>
              <a:t>mogą być udostępnione wyłącznie osobie </a:t>
            </a:r>
            <a:r>
              <a:rPr lang="pl-PL" sz="1600" b="1" dirty="0" smtClean="0">
                <a:ln>
                  <a:solidFill>
                    <a:schemeClr val="bg1">
                      <a:lumMod val="50000"/>
                    </a:schemeClr>
                  </a:solidFill>
                </a:ln>
                <a:solidFill>
                  <a:schemeClr val="bg1"/>
                </a:solidFill>
              </a:rPr>
              <a:t>uprawnionej,</a:t>
            </a:r>
            <a:endParaRPr lang="pl-PL" sz="1600" b="1" dirty="0">
              <a:ln>
                <a:solidFill>
                  <a:schemeClr val="bg1">
                    <a:lumMod val="50000"/>
                  </a:schemeClr>
                </a:solidFill>
              </a:ln>
              <a:solidFill>
                <a:schemeClr val="bg1"/>
              </a:solidFill>
            </a:endParaRPr>
          </a:p>
        </p:txBody>
      </p:sp>
      <p:sp>
        <p:nvSpPr>
          <p:cNvPr id="10" name="Prostokąt 9"/>
          <p:cNvSpPr/>
          <p:nvPr/>
        </p:nvSpPr>
        <p:spPr>
          <a:xfrm>
            <a:off x="3154360" y="3161629"/>
            <a:ext cx="4730007" cy="1569660"/>
          </a:xfrm>
          <a:prstGeom prst="rect">
            <a:avLst/>
          </a:prstGeom>
        </p:spPr>
        <p:txBody>
          <a:bodyPr wrap="square">
            <a:spAutoFit/>
          </a:bodyPr>
          <a:lstStyle/>
          <a:p>
            <a:r>
              <a:rPr lang="pl-PL" sz="1600" b="1" dirty="0">
                <a:ln>
                  <a:solidFill>
                    <a:schemeClr val="bg1">
                      <a:lumMod val="50000"/>
                    </a:schemeClr>
                  </a:solidFill>
                </a:ln>
                <a:solidFill>
                  <a:schemeClr val="bg1"/>
                </a:solidFill>
              </a:rPr>
              <a:t>muszą być przetwarzane w warunkach uniemożliwiających ich nieuprawnione ujawnienie, zgodnie z przepisami określającymi wymagania dotyczące kancelarii tajnych, bezpieczeństwa systemów teleinformatycznych, obiegu materiałów i środków bezpieczeństwa </a:t>
            </a:r>
            <a:r>
              <a:rPr lang="pl-PL" sz="1600" b="1" dirty="0" smtClean="0">
                <a:ln>
                  <a:solidFill>
                    <a:schemeClr val="bg1">
                      <a:lumMod val="50000"/>
                    </a:schemeClr>
                  </a:solidFill>
                </a:ln>
                <a:solidFill>
                  <a:schemeClr val="bg1"/>
                </a:solidFill>
              </a:rPr>
              <a:t>fizycznego,</a:t>
            </a:r>
            <a:endParaRPr lang="pl-PL" sz="1600" b="1" dirty="0">
              <a:ln>
                <a:solidFill>
                  <a:schemeClr val="bg1">
                    <a:lumMod val="50000"/>
                  </a:schemeClr>
                </a:solidFill>
              </a:ln>
              <a:solidFill>
                <a:schemeClr val="bg1"/>
              </a:solidFill>
            </a:endParaRPr>
          </a:p>
        </p:txBody>
      </p:sp>
      <p:sp>
        <p:nvSpPr>
          <p:cNvPr id="11" name="Prostokąt 10"/>
          <p:cNvSpPr/>
          <p:nvPr/>
        </p:nvSpPr>
        <p:spPr>
          <a:xfrm>
            <a:off x="3154361" y="4726878"/>
            <a:ext cx="4572000" cy="1077218"/>
          </a:xfrm>
          <a:prstGeom prst="rect">
            <a:avLst/>
          </a:prstGeom>
        </p:spPr>
        <p:txBody>
          <a:bodyPr>
            <a:spAutoFit/>
          </a:bodyPr>
          <a:lstStyle/>
          <a:p>
            <a:r>
              <a:rPr lang="pl-PL" sz="1600" b="1" dirty="0">
                <a:ln>
                  <a:solidFill>
                    <a:schemeClr val="bg1">
                      <a:lumMod val="50000"/>
                    </a:schemeClr>
                  </a:solidFill>
                </a:ln>
                <a:solidFill>
                  <a:schemeClr val="bg1"/>
                </a:solidFill>
              </a:rPr>
              <a:t>muszą być chronione, odpowiednio do przyznanej klauzuli tajności, z zastosowaniem środków bezpieczeństwa określonych w ustawie i  przepisach wykonawczych wydanych na jej </a:t>
            </a:r>
            <a:r>
              <a:rPr lang="pl-PL" sz="1600" b="1" dirty="0" smtClean="0">
                <a:ln>
                  <a:solidFill>
                    <a:schemeClr val="bg1">
                      <a:lumMod val="50000"/>
                    </a:schemeClr>
                  </a:solidFill>
                </a:ln>
                <a:solidFill>
                  <a:schemeClr val="bg1"/>
                </a:solidFill>
              </a:rPr>
              <a:t>podstawie.</a:t>
            </a:r>
            <a:endParaRPr lang="pl-PL" sz="1600" b="1" dirty="0">
              <a:ln>
                <a:solidFill>
                  <a:schemeClr val="bg1">
                    <a:lumMod val="50000"/>
                  </a:schemeClr>
                </a:solidFill>
              </a:ln>
              <a:solidFill>
                <a:schemeClr val="bg1"/>
              </a:solidFill>
            </a:endParaRPr>
          </a:p>
        </p:txBody>
      </p:sp>
    </p:spTree>
    <p:extLst>
      <p:ext uri="{BB962C8B-B14F-4D97-AF65-F5344CB8AC3E}">
        <p14:creationId xmlns:p14="http://schemas.microsoft.com/office/powerpoint/2010/main" val="286900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715" y="-1431524"/>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1547664" y="2277531"/>
            <a:ext cx="6048672" cy="3046988"/>
          </a:xfrm>
          <a:prstGeom prst="rect">
            <a:avLst/>
          </a:prstGeom>
        </p:spPr>
        <p:txBody>
          <a:bodyPr wrap="square">
            <a:spAutoFit/>
          </a:bodyPr>
          <a:lstStyle/>
          <a:p>
            <a:r>
              <a:rPr lang="pl-PL" sz="2400" b="1" dirty="0">
                <a:ln w="19050">
                  <a:noFill/>
                </a:ln>
                <a:solidFill>
                  <a:schemeClr val="bg1"/>
                </a:solidFill>
                <a:effectLst>
                  <a:outerShdw blurRad="38100" dist="38100" dir="2700000" algn="tl">
                    <a:srgbClr val="000000">
                      <a:alpha val="43137"/>
                    </a:srgbClr>
                  </a:outerShdw>
                </a:effectLst>
              </a:rPr>
              <a:t>Ustawa z dnia 5 sierpnia 2010r. o ochronie informacji niejawnych (Dz. U. 2012r. Nr 182, poz. 1228) znosi wcześniej istniejący podział na tajemnicę państwową i służbową. Usuwa pojęcie tajemnicy państwowej i jednocześnie przestaje już ingerować w sferę tzw. tajemnic zawodowych, których ochrona aktualnie podlega jedynie regulacji ustaw szczególnych. </a:t>
            </a:r>
          </a:p>
        </p:txBody>
      </p:sp>
      <p:pic>
        <p:nvPicPr>
          <p:cNvPr id="1033" name="Picture 9" descr="http://images.clipshrine.com/download/downloadpngmedium/Goddess-of-Justice-17043-medium.pn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a:off x="6661542" y="1018460"/>
            <a:ext cx="1463824" cy="1463824"/>
          </a:xfrm>
          <a:prstGeom prst="rect">
            <a:avLst/>
          </a:prstGeom>
          <a:noFill/>
          <a:extLst>
            <a:ext uri="{909E8E84-426E-40DD-AFC4-6F175D3DCCD1}">
              <a14:hiddenFill xmlns:a14="http://schemas.microsoft.com/office/drawing/2010/main">
                <a:solidFill>
                  <a:srgbClr val="FFFFFF"/>
                </a:solidFill>
              </a14:hiddenFill>
            </a:ext>
          </a:extLst>
        </p:spPr>
      </p:pic>
      <p:sp>
        <p:nvSpPr>
          <p:cNvPr id="11" name="Prostokąt 10"/>
          <p:cNvSpPr/>
          <p:nvPr/>
        </p:nvSpPr>
        <p:spPr>
          <a:xfrm>
            <a:off x="-751978" y="448198"/>
            <a:ext cx="6192792" cy="769441"/>
          </a:xfrm>
          <a:prstGeom prst="rect">
            <a:avLst/>
          </a:prstGeom>
          <a:noFill/>
        </p:spPr>
        <p:txBody>
          <a:bodyPr wrap="square" lIns="91440" tIns="45720" rIns="91440" bIns="45720">
            <a:spAutoFit/>
          </a:bodyPr>
          <a:lstStyle/>
          <a:p>
            <a:pPr algn="ctr"/>
            <a:r>
              <a:rPr lang="pl-P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PODSTAWA PRAWNA</a:t>
            </a:r>
            <a:endParaRPr lang="pl-P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Tree>
    <p:extLst>
      <p:ext uri="{BB962C8B-B14F-4D97-AF65-F5344CB8AC3E}">
        <p14:creationId xmlns:p14="http://schemas.microsoft.com/office/powerpoint/2010/main" val="2851762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6"/>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752431" y="478974"/>
            <a:ext cx="6192792" cy="769441"/>
          </a:xfrm>
          <a:prstGeom prst="rect">
            <a:avLst/>
          </a:prstGeom>
          <a:noFill/>
        </p:spPr>
        <p:txBody>
          <a:bodyPr wrap="square" lIns="91440" tIns="45720" rIns="91440" bIns="45720">
            <a:spAutoFit/>
          </a:bodyPr>
          <a:lstStyle/>
          <a:p>
            <a:pPr algn="ctr"/>
            <a:r>
              <a:rPr lang="pl-P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ART. 179 KPK</a:t>
            </a:r>
            <a:endParaRPr lang="pl-P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
        <p:nvSpPr>
          <p:cNvPr id="3" name="Prostokąt 2"/>
          <p:cNvSpPr/>
          <p:nvPr/>
        </p:nvSpPr>
        <p:spPr>
          <a:xfrm>
            <a:off x="1791932" y="2276872"/>
            <a:ext cx="5760640" cy="3046988"/>
          </a:xfrm>
          <a:prstGeom prst="rect">
            <a:avLst/>
          </a:prstGeom>
        </p:spPr>
        <p:txBody>
          <a:bodyPr wrap="square">
            <a:spAutoFit/>
          </a:bodyPr>
          <a:lstStyle/>
          <a:p>
            <a:r>
              <a:rPr lang="pl-PL" sz="2400" b="1" dirty="0">
                <a:ln>
                  <a:solidFill>
                    <a:schemeClr val="bg1">
                      <a:lumMod val="50000"/>
                    </a:schemeClr>
                  </a:solidFill>
                </a:ln>
                <a:solidFill>
                  <a:schemeClr val="bg1"/>
                </a:solidFill>
              </a:rPr>
              <a:t>Zwolnienie z obowiązku zachowania w tajemnicy informacji niejawnych o klauzuli tajności „ściśle tajne” lub „tajne” celem przesłuchania co do okoliczności objętych tym obowiązkiem może nastąpić tylko przez uprawniony organ przełożony. Świadek nigdy nie decyduje o tym sam według własnej woli.</a:t>
            </a:r>
          </a:p>
        </p:txBody>
      </p:sp>
      <p:pic>
        <p:nvPicPr>
          <p:cNvPr id="10242" name="Picture 2" descr="http://wordassociations.ru/image/600x/svg_to_png/raffaella_biscuso_Judge_hamm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7618" y="5085184"/>
            <a:ext cx="1554717" cy="105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880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6"/>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756592" y="478974"/>
            <a:ext cx="6192792" cy="769441"/>
          </a:xfrm>
          <a:prstGeom prst="rect">
            <a:avLst/>
          </a:prstGeom>
          <a:noFill/>
        </p:spPr>
        <p:txBody>
          <a:bodyPr wrap="square" lIns="91440" tIns="45720" rIns="91440" bIns="45720">
            <a:spAutoFit/>
          </a:bodyPr>
          <a:lstStyle/>
          <a:p>
            <a:pPr algn="ctr"/>
            <a:r>
              <a:rPr lang="pl-P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ART. 179 KPK</a:t>
            </a:r>
            <a:endParaRPr lang="pl-P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
        <p:nvSpPr>
          <p:cNvPr id="4" name="Prostokąt 3"/>
          <p:cNvSpPr/>
          <p:nvPr/>
        </p:nvSpPr>
        <p:spPr>
          <a:xfrm>
            <a:off x="1657966" y="1916832"/>
            <a:ext cx="5760640" cy="3785652"/>
          </a:xfrm>
          <a:prstGeom prst="rect">
            <a:avLst/>
          </a:prstGeom>
        </p:spPr>
        <p:txBody>
          <a:bodyPr wrap="square">
            <a:spAutoFit/>
          </a:bodyPr>
          <a:lstStyle/>
          <a:p>
            <a:r>
              <a:rPr lang="pl-PL" sz="2400" b="1" dirty="0">
                <a:ln>
                  <a:solidFill>
                    <a:schemeClr val="bg1">
                      <a:lumMod val="50000"/>
                    </a:schemeClr>
                  </a:solidFill>
                </a:ln>
                <a:solidFill>
                  <a:schemeClr val="bg1"/>
                </a:solidFill>
              </a:rPr>
              <a:t>Uprawniony organ przełożony może odmówić wyrażenia zgody tylko wtedy, gdyby złożenie zeznania mogło wyrządzić poważną szkodę państwu. </a:t>
            </a:r>
            <a:endParaRPr lang="pl-PL" sz="2400" b="1" dirty="0" smtClean="0">
              <a:ln>
                <a:solidFill>
                  <a:schemeClr val="bg1">
                    <a:lumMod val="50000"/>
                  </a:schemeClr>
                </a:solidFill>
              </a:ln>
              <a:solidFill>
                <a:schemeClr val="bg1"/>
              </a:solidFill>
            </a:endParaRPr>
          </a:p>
          <a:p>
            <a:endParaRPr lang="pl-PL" sz="2400" b="1" dirty="0">
              <a:ln>
                <a:solidFill>
                  <a:schemeClr val="bg1">
                    <a:lumMod val="50000"/>
                  </a:schemeClr>
                </a:solidFill>
              </a:ln>
              <a:solidFill>
                <a:schemeClr val="bg1"/>
              </a:solidFill>
            </a:endParaRPr>
          </a:p>
          <a:p>
            <a:r>
              <a:rPr lang="pl-PL" sz="2400" b="1" dirty="0">
                <a:ln>
                  <a:solidFill>
                    <a:schemeClr val="bg1">
                      <a:lumMod val="50000"/>
                    </a:schemeClr>
                  </a:solidFill>
                </a:ln>
                <a:solidFill>
                  <a:schemeClr val="bg1"/>
                </a:solidFill>
              </a:rPr>
              <a:t>W razie podjęcia decyzji odmownej zarówno sąd, jak też prokurator, mogą zwrócić się do właściwego naczelnego organu administracji rządowej o zwolnienie świadka z zachowania obowiązku tajemnicy</a:t>
            </a:r>
          </a:p>
        </p:txBody>
      </p:sp>
      <p:pic>
        <p:nvPicPr>
          <p:cNvPr id="34820" name="Picture 4" descr="http://www.critical4.com.au/wp-content/uploads/2011/08/PPP_PRD_051_3D_people-Question_M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7580" y="2132856"/>
            <a:ext cx="2628156" cy="262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01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6"/>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752431" y="478974"/>
            <a:ext cx="6192792" cy="769441"/>
          </a:xfrm>
          <a:prstGeom prst="rect">
            <a:avLst/>
          </a:prstGeom>
          <a:noFill/>
        </p:spPr>
        <p:txBody>
          <a:bodyPr wrap="square" lIns="91440" tIns="45720" rIns="91440" bIns="45720">
            <a:spAutoFit/>
          </a:bodyPr>
          <a:lstStyle/>
          <a:p>
            <a:pPr algn="ctr"/>
            <a:r>
              <a:rPr lang="pl-P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ART. 180 KPK</a:t>
            </a:r>
            <a:endParaRPr lang="pl-P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
        <p:nvSpPr>
          <p:cNvPr id="4" name="Prostokąt 3"/>
          <p:cNvSpPr/>
          <p:nvPr/>
        </p:nvSpPr>
        <p:spPr>
          <a:xfrm>
            <a:off x="1666706" y="2132856"/>
            <a:ext cx="6001638" cy="3477875"/>
          </a:xfrm>
          <a:prstGeom prst="rect">
            <a:avLst/>
          </a:prstGeom>
        </p:spPr>
        <p:txBody>
          <a:bodyPr wrap="square">
            <a:spAutoFit/>
          </a:bodyPr>
          <a:lstStyle/>
          <a:p>
            <a:r>
              <a:rPr lang="pl-PL" sz="2200" b="1" dirty="0">
                <a:ln>
                  <a:solidFill>
                    <a:schemeClr val="bg1">
                      <a:lumMod val="50000"/>
                    </a:schemeClr>
                  </a:solidFill>
                </a:ln>
                <a:solidFill>
                  <a:schemeClr val="bg1"/>
                </a:solidFill>
              </a:rPr>
              <a:t>Osoby zobowiązane do zachowania w tajemnicy informacji niejawnych o klauzuli tajności „zastrzeżone” lub „poufne” mogą odmówić zeznań co do okoliczności, na które rozciąga się ten obowiązek, chyba że sąd lub prokurator </a:t>
            </a:r>
            <a:r>
              <a:rPr lang="pl-PL" sz="2200" b="1" u="sng" dirty="0">
                <a:ln>
                  <a:solidFill>
                    <a:schemeClr val="bg1">
                      <a:lumMod val="50000"/>
                    </a:schemeClr>
                  </a:solidFill>
                </a:ln>
                <a:solidFill>
                  <a:schemeClr val="bg1"/>
                </a:solidFill>
              </a:rPr>
              <a:t>dla dobra wymiaru sprawiedliwości</a:t>
            </a:r>
            <a:r>
              <a:rPr lang="pl-PL" sz="2200" b="1" dirty="0">
                <a:ln>
                  <a:solidFill>
                    <a:schemeClr val="bg1">
                      <a:lumMod val="50000"/>
                    </a:schemeClr>
                  </a:solidFill>
                </a:ln>
                <a:solidFill>
                  <a:schemeClr val="bg1"/>
                </a:solidFill>
              </a:rPr>
              <a:t> zwolni te osoby od obowiązku zachowania tajemnicy, jeżeli ustawy szczególne nie stanowią inaczej. </a:t>
            </a:r>
          </a:p>
          <a:p>
            <a:r>
              <a:rPr lang="pl-PL" sz="2200" b="1" dirty="0">
                <a:ln>
                  <a:solidFill>
                    <a:schemeClr val="bg1">
                      <a:lumMod val="50000"/>
                    </a:schemeClr>
                  </a:solidFill>
                </a:ln>
                <a:solidFill>
                  <a:schemeClr val="bg1"/>
                </a:solidFill>
              </a:rPr>
              <a:t>Na postanowienie  w tym przedmiocie przysługuje zażalenie. </a:t>
            </a:r>
          </a:p>
        </p:txBody>
      </p:sp>
    </p:spTree>
    <p:extLst>
      <p:ext uri="{BB962C8B-B14F-4D97-AF65-F5344CB8AC3E}">
        <p14:creationId xmlns:p14="http://schemas.microsoft.com/office/powerpoint/2010/main" val="2933833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7"/>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752431" y="509751"/>
            <a:ext cx="6192792" cy="707886"/>
          </a:xfrm>
          <a:prstGeom prst="rect">
            <a:avLst/>
          </a:prstGeom>
          <a:noFill/>
        </p:spPr>
        <p:txBody>
          <a:bodyPr wrap="square" lIns="91440" tIns="45720" rIns="91440" bIns="45720">
            <a:spAutoFit/>
          </a:bodyPr>
          <a:lstStyle/>
          <a:p>
            <a:pPr algn="ct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TAJEMNICA ZAWODOWA</a:t>
            </a:r>
            <a:endParaRPr lang="pl-PL"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
        <p:nvSpPr>
          <p:cNvPr id="4" name="Prostokąt 3"/>
          <p:cNvSpPr/>
          <p:nvPr/>
        </p:nvSpPr>
        <p:spPr>
          <a:xfrm>
            <a:off x="1475656" y="2564904"/>
            <a:ext cx="6336704" cy="2246769"/>
          </a:xfrm>
          <a:prstGeom prst="rect">
            <a:avLst/>
          </a:prstGeom>
        </p:spPr>
        <p:txBody>
          <a:bodyPr wrap="square">
            <a:spAutoFit/>
          </a:bodyPr>
          <a:lstStyle/>
          <a:p>
            <a:r>
              <a:rPr lang="pl-PL" sz="2800" b="1" dirty="0">
                <a:ln>
                  <a:solidFill>
                    <a:schemeClr val="bg1">
                      <a:lumMod val="50000"/>
                    </a:schemeClr>
                  </a:solidFill>
                </a:ln>
                <a:solidFill>
                  <a:schemeClr val="bg1"/>
                </a:solidFill>
              </a:rPr>
              <a:t>Tajemnicą zawodową objęte są informacje uzyskane w związku z wykonywanym zawodem, natomiast tajemnicą funkcyjną objęte są informacje uzyskane w związku z pełnioną funkcją.</a:t>
            </a:r>
          </a:p>
        </p:txBody>
      </p:sp>
      <p:pic>
        <p:nvPicPr>
          <p:cNvPr id="32770" name="Picture 2" descr="http://quiron.contaduria.gov.co/wps/portal/Intranet/Home/login/%21ut/p/b1/04_Sj9CPykssy0xPLMnMz0vMAfGjzOINzPyDTEPdQoMdLQ3MDRxNXPz83YK8DA3cTIAKIkEKcABHA0L6vfSj0nPyk4BW-Xnk56bqF-RGVDo6KioCANLO3ik%21/dl4/d5/L2dBISEvZ0FBIS9nQSEh/images/logo_login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956229"/>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818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6"/>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752431" y="509752"/>
            <a:ext cx="6192792" cy="707886"/>
          </a:xfrm>
          <a:prstGeom prst="rect">
            <a:avLst/>
          </a:prstGeom>
          <a:noFill/>
        </p:spPr>
        <p:txBody>
          <a:bodyPr wrap="square" lIns="91440" tIns="45720" rIns="91440" bIns="45720">
            <a:spAutoFit/>
          </a:bodyPr>
          <a:lstStyle/>
          <a:p>
            <a:pPr algn="ct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TAJEMNICA ZAWODOWA</a:t>
            </a:r>
            <a:endParaRPr lang="pl-PL"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
        <p:nvSpPr>
          <p:cNvPr id="4" name="Prostokąt 3"/>
          <p:cNvSpPr/>
          <p:nvPr/>
        </p:nvSpPr>
        <p:spPr>
          <a:xfrm>
            <a:off x="1419106" y="2276872"/>
            <a:ext cx="6336704" cy="3477875"/>
          </a:xfrm>
          <a:prstGeom prst="rect">
            <a:avLst/>
          </a:prstGeom>
        </p:spPr>
        <p:txBody>
          <a:bodyPr wrap="square">
            <a:spAutoFit/>
          </a:bodyPr>
          <a:lstStyle/>
          <a:p>
            <a:r>
              <a:rPr lang="pl-PL" sz="2000" b="1" dirty="0">
                <a:ln>
                  <a:solidFill>
                    <a:schemeClr val="bg1">
                      <a:lumMod val="50000"/>
                    </a:schemeClr>
                  </a:solidFill>
                </a:ln>
                <a:solidFill>
                  <a:schemeClr val="bg1"/>
                </a:solidFill>
              </a:rPr>
              <a:t>Tajemnice zawodowe lub funkcyjne najczęściej są definiowane i precyzowane w przepisach ustaw regulujących wykonywanie określonych zawodów lub pełnienie określonych funkcji, ale mogą one również wynikać z umowy bądź zobowiązania konkretnej osoby do nieujawniania lub niewykorzystywania  - niekiedy przez umownie określony okres lub pod innymi warunkami  - informacji, jaką uzyska lub uzyskała ta osoba w związku z wykonywaną pracą, działalnością naukową, gospodarczą, społeczną. </a:t>
            </a:r>
          </a:p>
          <a:p>
            <a:r>
              <a:rPr lang="pl-PL" sz="2000" b="1" dirty="0" smtClean="0">
                <a:ln>
                  <a:solidFill>
                    <a:schemeClr val="bg1">
                      <a:lumMod val="50000"/>
                    </a:schemeClr>
                  </a:solidFill>
                </a:ln>
                <a:solidFill>
                  <a:schemeClr val="bg1"/>
                </a:solidFill>
              </a:rPr>
              <a:t>.</a:t>
            </a:r>
            <a:endParaRPr lang="pl-PL" sz="2000" b="1" dirty="0">
              <a:ln>
                <a:solidFill>
                  <a:schemeClr val="bg1">
                    <a:lumMod val="50000"/>
                  </a:schemeClr>
                </a:solidFill>
              </a:ln>
              <a:solidFill>
                <a:schemeClr val="bg1"/>
              </a:solidFill>
            </a:endParaRPr>
          </a:p>
        </p:txBody>
      </p:sp>
    </p:spTree>
    <p:extLst>
      <p:ext uri="{BB962C8B-B14F-4D97-AF65-F5344CB8AC3E}">
        <p14:creationId xmlns:p14="http://schemas.microsoft.com/office/powerpoint/2010/main" val="2155617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6"/>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752431" y="448196"/>
            <a:ext cx="6192792" cy="830997"/>
          </a:xfrm>
          <a:prstGeom prst="rect">
            <a:avLst/>
          </a:prstGeom>
          <a:noFill/>
        </p:spPr>
        <p:txBody>
          <a:bodyPr wrap="square" lIns="91440" tIns="45720" rIns="91440" bIns="45720">
            <a:spAutoFit/>
          </a:bodyPr>
          <a:lstStyle/>
          <a:p>
            <a:pPr algn="ctr"/>
            <a:r>
              <a:rPr lang="pl-PL"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PRZYKŁADY</a:t>
            </a:r>
            <a:endParaRPr lang="pl-PL"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
        <p:nvSpPr>
          <p:cNvPr id="4" name="Prostokąt 3"/>
          <p:cNvSpPr/>
          <p:nvPr/>
        </p:nvSpPr>
        <p:spPr>
          <a:xfrm>
            <a:off x="1419106" y="2076817"/>
            <a:ext cx="6336704" cy="400110"/>
          </a:xfrm>
          <a:prstGeom prst="rect">
            <a:avLst/>
          </a:prstGeom>
        </p:spPr>
        <p:txBody>
          <a:bodyPr wrap="square">
            <a:spAutoFit/>
          </a:bodyPr>
          <a:lstStyle/>
          <a:p>
            <a:r>
              <a:rPr lang="pl-PL" sz="2000" b="1" dirty="0" smtClean="0">
                <a:ln>
                  <a:solidFill>
                    <a:schemeClr val="bg1">
                      <a:lumMod val="50000"/>
                    </a:schemeClr>
                  </a:solidFill>
                </a:ln>
                <a:solidFill>
                  <a:schemeClr val="bg1"/>
                </a:solidFill>
              </a:rPr>
              <a:t>sędziowska, prokuratorska, adwokacka</a:t>
            </a:r>
            <a:endParaRPr lang="pl-PL" sz="2000" b="1" dirty="0">
              <a:ln>
                <a:solidFill>
                  <a:schemeClr val="bg1">
                    <a:lumMod val="50000"/>
                  </a:schemeClr>
                </a:solidFill>
              </a:ln>
              <a:solidFill>
                <a:schemeClr val="bg1"/>
              </a:solidFill>
            </a:endParaRPr>
          </a:p>
        </p:txBody>
      </p:sp>
      <p:sp>
        <p:nvSpPr>
          <p:cNvPr id="6" name="Prostokąt 5"/>
          <p:cNvSpPr/>
          <p:nvPr/>
        </p:nvSpPr>
        <p:spPr>
          <a:xfrm>
            <a:off x="2979838" y="3380583"/>
            <a:ext cx="4775972" cy="400110"/>
          </a:xfrm>
          <a:prstGeom prst="rect">
            <a:avLst/>
          </a:prstGeom>
        </p:spPr>
        <p:txBody>
          <a:bodyPr wrap="square">
            <a:spAutoFit/>
          </a:bodyPr>
          <a:lstStyle/>
          <a:p>
            <a:r>
              <a:rPr lang="pl-PL" sz="2000" b="1" dirty="0" smtClean="0">
                <a:ln>
                  <a:solidFill>
                    <a:schemeClr val="bg1">
                      <a:lumMod val="50000"/>
                    </a:schemeClr>
                  </a:solidFill>
                </a:ln>
                <a:solidFill>
                  <a:schemeClr val="bg1"/>
                </a:solidFill>
              </a:rPr>
              <a:t>lekarska, pielęgniarska, psychiatryczna</a:t>
            </a:r>
            <a:endParaRPr lang="pl-PL" sz="2000" b="1" dirty="0">
              <a:ln>
                <a:solidFill>
                  <a:schemeClr val="bg1">
                    <a:lumMod val="50000"/>
                  </a:schemeClr>
                </a:solidFill>
              </a:ln>
              <a:solidFill>
                <a:schemeClr val="bg1"/>
              </a:solidFill>
            </a:endParaRPr>
          </a:p>
        </p:txBody>
      </p:sp>
      <p:sp>
        <p:nvSpPr>
          <p:cNvPr id="8" name="Prostokąt 7"/>
          <p:cNvSpPr/>
          <p:nvPr/>
        </p:nvSpPr>
        <p:spPr>
          <a:xfrm>
            <a:off x="1419106" y="4797152"/>
            <a:ext cx="4775972" cy="400110"/>
          </a:xfrm>
          <a:prstGeom prst="rect">
            <a:avLst/>
          </a:prstGeom>
        </p:spPr>
        <p:txBody>
          <a:bodyPr wrap="square">
            <a:spAutoFit/>
          </a:bodyPr>
          <a:lstStyle/>
          <a:p>
            <a:r>
              <a:rPr lang="pl-PL" sz="2000" b="1" dirty="0" smtClean="0">
                <a:ln>
                  <a:solidFill>
                    <a:schemeClr val="bg1">
                      <a:lumMod val="50000"/>
                    </a:schemeClr>
                  </a:solidFill>
                </a:ln>
                <a:solidFill>
                  <a:schemeClr val="bg1"/>
                </a:solidFill>
              </a:rPr>
              <a:t>bankowa, statystyczna, skarbowa</a:t>
            </a:r>
            <a:endParaRPr lang="pl-PL" sz="2000" b="1" dirty="0">
              <a:ln>
                <a:solidFill>
                  <a:schemeClr val="bg1">
                    <a:lumMod val="50000"/>
                  </a:schemeClr>
                </a:solidFill>
              </a:ln>
              <a:solidFill>
                <a:schemeClr val="bg1"/>
              </a:solidFill>
            </a:endParaRPr>
          </a:p>
        </p:txBody>
      </p:sp>
      <p:pic>
        <p:nvPicPr>
          <p:cNvPr id="30722" name="Picture 2" descr="http://upload.wikimedia.org/wikipedia/en/1/15/Gavel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9439" y="1392748"/>
            <a:ext cx="1862925" cy="1368138"/>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http://www.studinter.ru/i/Image/med-edu-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5379" y="2760886"/>
            <a:ext cx="1534459" cy="1534460"/>
          </a:xfrm>
          <a:prstGeom prst="rect">
            <a:avLst/>
          </a:prstGeom>
          <a:noFill/>
          <a:extLst>
            <a:ext uri="{909E8E84-426E-40DD-AFC4-6F175D3DCCD1}">
              <a14:hiddenFill xmlns:a14="http://schemas.microsoft.com/office/drawing/2010/main">
                <a:solidFill>
                  <a:srgbClr val="FFFFFF"/>
                </a:solidFill>
              </a14:hiddenFill>
            </a:ext>
          </a:extLst>
        </p:spPr>
      </p:pic>
      <p:pic>
        <p:nvPicPr>
          <p:cNvPr id="30728" name="Picture 8" descr="http://icons.iconseeker.com/png/fullsize/enjoyment/money-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5553" y="4295346"/>
            <a:ext cx="1835334" cy="183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194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6"/>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752431" y="448196"/>
            <a:ext cx="6192792" cy="830997"/>
          </a:xfrm>
          <a:prstGeom prst="rect">
            <a:avLst/>
          </a:prstGeom>
          <a:noFill/>
        </p:spPr>
        <p:txBody>
          <a:bodyPr wrap="square" lIns="91440" tIns="45720" rIns="91440" bIns="45720">
            <a:spAutoFit/>
          </a:bodyPr>
          <a:lstStyle/>
          <a:p>
            <a:pPr algn="ctr"/>
            <a:r>
              <a:rPr lang="pl-PL"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PRZYKŁADY</a:t>
            </a:r>
            <a:endParaRPr lang="pl-PL"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
        <p:nvSpPr>
          <p:cNvPr id="6" name="Prostokąt 5"/>
          <p:cNvSpPr/>
          <p:nvPr/>
        </p:nvSpPr>
        <p:spPr>
          <a:xfrm>
            <a:off x="1547664" y="2492896"/>
            <a:ext cx="4775972" cy="400110"/>
          </a:xfrm>
          <a:prstGeom prst="rect">
            <a:avLst/>
          </a:prstGeom>
        </p:spPr>
        <p:txBody>
          <a:bodyPr wrap="square">
            <a:spAutoFit/>
          </a:bodyPr>
          <a:lstStyle/>
          <a:p>
            <a:r>
              <a:rPr lang="pl-PL" sz="2000" b="1" dirty="0" smtClean="0">
                <a:ln>
                  <a:solidFill>
                    <a:schemeClr val="bg1">
                      <a:lumMod val="50000"/>
                    </a:schemeClr>
                  </a:solidFill>
                </a:ln>
                <a:solidFill>
                  <a:schemeClr val="bg1"/>
                </a:solidFill>
              </a:rPr>
              <a:t>dziennikarska</a:t>
            </a:r>
            <a:endParaRPr lang="pl-PL" sz="2000" b="1" dirty="0">
              <a:ln>
                <a:solidFill>
                  <a:schemeClr val="bg1">
                    <a:lumMod val="50000"/>
                  </a:schemeClr>
                </a:solidFill>
              </a:ln>
              <a:solidFill>
                <a:schemeClr val="bg1"/>
              </a:solidFill>
            </a:endParaRPr>
          </a:p>
        </p:txBody>
      </p:sp>
      <p:sp>
        <p:nvSpPr>
          <p:cNvPr id="7" name="Prostokąt 6"/>
          <p:cNvSpPr/>
          <p:nvPr/>
        </p:nvSpPr>
        <p:spPr>
          <a:xfrm>
            <a:off x="1395379" y="4581128"/>
            <a:ext cx="4775972" cy="400110"/>
          </a:xfrm>
          <a:prstGeom prst="rect">
            <a:avLst/>
          </a:prstGeom>
        </p:spPr>
        <p:txBody>
          <a:bodyPr wrap="square">
            <a:spAutoFit/>
          </a:bodyPr>
          <a:lstStyle/>
          <a:p>
            <a:r>
              <a:rPr lang="pl-PL" sz="2000" b="1" dirty="0" smtClean="0">
                <a:ln>
                  <a:solidFill>
                    <a:schemeClr val="bg1">
                      <a:lumMod val="50000"/>
                    </a:schemeClr>
                  </a:solidFill>
                </a:ln>
                <a:solidFill>
                  <a:schemeClr val="bg1"/>
                </a:solidFill>
              </a:rPr>
              <a:t>detektywistyczna</a:t>
            </a:r>
            <a:endParaRPr lang="pl-PL" sz="2000" b="1" dirty="0">
              <a:ln>
                <a:solidFill>
                  <a:schemeClr val="bg1">
                    <a:lumMod val="50000"/>
                  </a:schemeClr>
                </a:solidFill>
              </a:ln>
              <a:solidFill>
                <a:schemeClr val="bg1"/>
              </a:solidFill>
            </a:endParaRPr>
          </a:p>
        </p:txBody>
      </p:sp>
      <p:sp>
        <p:nvSpPr>
          <p:cNvPr id="8" name="Prostokąt 7"/>
          <p:cNvSpPr/>
          <p:nvPr/>
        </p:nvSpPr>
        <p:spPr>
          <a:xfrm>
            <a:off x="6323636" y="3496061"/>
            <a:ext cx="4775972" cy="400110"/>
          </a:xfrm>
          <a:prstGeom prst="rect">
            <a:avLst/>
          </a:prstGeom>
        </p:spPr>
        <p:txBody>
          <a:bodyPr wrap="square">
            <a:spAutoFit/>
          </a:bodyPr>
          <a:lstStyle/>
          <a:p>
            <a:r>
              <a:rPr lang="pl-PL" sz="2000" b="1" dirty="0" smtClean="0">
                <a:ln>
                  <a:solidFill>
                    <a:schemeClr val="bg1">
                      <a:lumMod val="50000"/>
                    </a:schemeClr>
                  </a:solidFill>
                </a:ln>
                <a:solidFill>
                  <a:schemeClr val="bg1"/>
                </a:solidFill>
              </a:rPr>
              <a:t>pocztowa</a:t>
            </a:r>
            <a:endParaRPr lang="pl-PL" sz="2000" b="1" dirty="0">
              <a:ln>
                <a:solidFill>
                  <a:schemeClr val="bg1">
                    <a:lumMod val="50000"/>
                  </a:schemeClr>
                </a:solidFill>
              </a:ln>
              <a:solidFill>
                <a:schemeClr val="bg1"/>
              </a:solidFill>
            </a:endParaRPr>
          </a:p>
        </p:txBody>
      </p:sp>
      <p:pic>
        <p:nvPicPr>
          <p:cNvPr id="29698" name="Picture 2" descr="http://www.clipartbest.com/cliparts/9Tp/bRM/9TpbRML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8557">
            <a:off x="3149296" y="1893541"/>
            <a:ext cx="1214636" cy="1598819"/>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png-4.findicons.com/files/icons/77/icandy_junior_toolbar/128/email_envelop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4436" y="2971407"/>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http://www.1stwebdesigner.com/wp-content/uploads/2009/12/detective-icon-set/searc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7045" y="4204950"/>
            <a:ext cx="2714625"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184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6"/>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746489" y="478974"/>
            <a:ext cx="6192792" cy="769441"/>
          </a:xfrm>
          <a:prstGeom prst="rect">
            <a:avLst/>
          </a:prstGeom>
          <a:noFill/>
        </p:spPr>
        <p:txBody>
          <a:bodyPr wrap="square" lIns="91440" tIns="45720" rIns="91440" bIns="45720">
            <a:spAutoFit/>
          </a:bodyPr>
          <a:lstStyle/>
          <a:p>
            <a:pPr algn="ctr"/>
            <a:r>
              <a:rPr lang="pl-P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ART. 180 KPK</a:t>
            </a:r>
            <a:endParaRPr lang="pl-P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
        <p:nvSpPr>
          <p:cNvPr id="4" name="Prostokąt 3"/>
          <p:cNvSpPr/>
          <p:nvPr/>
        </p:nvSpPr>
        <p:spPr>
          <a:xfrm>
            <a:off x="1419106" y="2276872"/>
            <a:ext cx="6465262" cy="3477875"/>
          </a:xfrm>
          <a:prstGeom prst="rect">
            <a:avLst/>
          </a:prstGeom>
        </p:spPr>
        <p:txBody>
          <a:bodyPr wrap="square">
            <a:spAutoFit/>
          </a:bodyPr>
          <a:lstStyle/>
          <a:p>
            <a:r>
              <a:rPr lang="pl-PL" sz="2200" b="1" dirty="0">
                <a:ln>
                  <a:solidFill>
                    <a:schemeClr val="bg1">
                      <a:lumMod val="50000"/>
                    </a:schemeClr>
                  </a:solidFill>
                </a:ln>
                <a:solidFill>
                  <a:schemeClr val="bg1"/>
                </a:solidFill>
              </a:rPr>
              <a:t>Osoby zobowiązane do zachowania tajemnicy związanej z wykonywaniem zawodu lub funkcji mogą odmówić zeznań co do okoliczności, na które rozciąga się ten obowiązek, chyba że sąd lub prokurator </a:t>
            </a:r>
            <a:r>
              <a:rPr lang="pl-PL" sz="2200" b="1" u="sng" dirty="0">
                <a:ln>
                  <a:solidFill>
                    <a:schemeClr val="bg1">
                      <a:lumMod val="50000"/>
                    </a:schemeClr>
                  </a:solidFill>
                </a:ln>
                <a:solidFill>
                  <a:schemeClr val="bg1"/>
                </a:solidFill>
              </a:rPr>
              <a:t>dla dobra wymiaru sprawiedliwości</a:t>
            </a:r>
            <a:r>
              <a:rPr lang="pl-PL" sz="2200" b="1" dirty="0">
                <a:ln>
                  <a:solidFill>
                    <a:schemeClr val="bg1">
                      <a:lumMod val="50000"/>
                    </a:schemeClr>
                  </a:solidFill>
                </a:ln>
                <a:solidFill>
                  <a:schemeClr val="bg1"/>
                </a:solidFill>
              </a:rPr>
              <a:t> zwolni te osoby od obowiązku zachowania tajemnicy, jeżeli ustawy szczególne nie stanowią inaczej. </a:t>
            </a:r>
          </a:p>
          <a:p>
            <a:r>
              <a:rPr lang="pl-PL" sz="2200" b="1" dirty="0">
                <a:ln>
                  <a:solidFill>
                    <a:schemeClr val="bg1">
                      <a:lumMod val="50000"/>
                    </a:schemeClr>
                  </a:solidFill>
                </a:ln>
                <a:solidFill>
                  <a:schemeClr val="bg1"/>
                </a:solidFill>
              </a:rPr>
              <a:t>Na postanowienie  w tym przedmiocie przysługuje zażalenie. </a:t>
            </a:r>
          </a:p>
          <a:p>
            <a:r>
              <a:rPr lang="pl-PL" sz="2200" b="1" dirty="0" smtClean="0">
                <a:ln>
                  <a:solidFill>
                    <a:schemeClr val="bg1">
                      <a:lumMod val="50000"/>
                    </a:schemeClr>
                  </a:solidFill>
                </a:ln>
                <a:solidFill>
                  <a:schemeClr val="bg1"/>
                </a:solidFill>
              </a:rPr>
              <a:t>.</a:t>
            </a:r>
            <a:endParaRPr lang="pl-PL" sz="2200" b="1" dirty="0">
              <a:ln>
                <a:solidFill>
                  <a:schemeClr val="bg1">
                    <a:lumMod val="50000"/>
                  </a:schemeClr>
                </a:solidFill>
              </a:ln>
              <a:solidFill>
                <a:schemeClr val="bg1"/>
              </a:solidFill>
            </a:endParaRPr>
          </a:p>
        </p:txBody>
      </p:sp>
      <p:pic>
        <p:nvPicPr>
          <p:cNvPr id="28676" name="Picture 4" descr="http://www.agkpartner.pl/attachments/Image/175376-257656-paragraf_2.gif?template=gener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1598" y="4509120"/>
            <a:ext cx="2345539" cy="214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446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6"/>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752431" y="478974"/>
            <a:ext cx="6192792" cy="769441"/>
          </a:xfrm>
          <a:prstGeom prst="rect">
            <a:avLst/>
          </a:prstGeom>
          <a:noFill/>
        </p:spPr>
        <p:txBody>
          <a:bodyPr wrap="square" lIns="91440" tIns="45720" rIns="91440" bIns="45720">
            <a:spAutoFit/>
          </a:bodyPr>
          <a:lstStyle/>
          <a:p>
            <a:pPr algn="ctr"/>
            <a:r>
              <a:rPr lang="pl-P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ART. 180 KPK</a:t>
            </a:r>
            <a:endParaRPr lang="pl-P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
        <p:nvSpPr>
          <p:cNvPr id="4" name="Prostokąt 3"/>
          <p:cNvSpPr/>
          <p:nvPr/>
        </p:nvSpPr>
        <p:spPr>
          <a:xfrm>
            <a:off x="1419106" y="2276872"/>
            <a:ext cx="6465262" cy="2893100"/>
          </a:xfrm>
          <a:prstGeom prst="rect">
            <a:avLst/>
          </a:prstGeom>
        </p:spPr>
        <p:txBody>
          <a:bodyPr wrap="square">
            <a:spAutoFit/>
          </a:bodyPr>
          <a:lstStyle/>
          <a:p>
            <a:r>
              <a:rPr lang="pl-PL" sz="2600" b="1" dirty="0">
                <a:ln>
                  <a:solidFill>
                    <a:schemeClr val="bg1">
                      <a:lumMod val="50000"/>
                    </a:schemeClr>
                  </a:solidFill>
                </a:ln>
                <a:solidFill>
                  <a:schemeClr val="bg1"/>
                </a:solidFill>
              </a:rPr>
              <a:t>Odmienne reguły umożliwiające przesłuchanie co do faktów objętych tajemnicą zawodową następują w przypadku: </a:t>
            </a:r>
            <a:r>
              <a:rPr lang="pl-PL" sz="2600" b="1" dirty="0" smtClean="0">
                <a:ln>
                  <a:solidFill>
                    <a:schemeClr val="bg1">
                      <a:lumMod val="50000"/>
                    </a:schemeClr>
                  </a:solidFill>
                </a:ln>
                <a:solidFill>
                  <a:schemeClr val="bg1"/>
                </a:solidFill>
              </a:rPr>
              <a:t>tajemnicy </a:t>
            </a:r>
            <a:r>
              <a:rPr lang="pl-PL" sz="2600" b="1" dirty="0">
                <a:ln>
                  <a:solidFill>
                    <a:schemeClr val="bg1">
                      <a:lumMod val="50000"/>
                    </a:schemeClr>
                  </a:solidFill>
                </a:ln>
                <a:solidFill>
                  <a:schemeClr val="bg1"/>
                </a:solidFill>
              </a:rPr>
              <a:t>notarialnej, adwokackiej, </a:t>
            </a:r>
            <a:r>
              <a:rPr lang="pl-PL" sz="2600" b="1" dirty="0" smtClean="0">
                <a:ln>
                  <a:solidFill>
                    <a:schemeClr val="bg1">
                      <a:lumMod val="50000"/>
                    </a:schemeClr>
                  </a:solidFill>
                </a:ln>
                <a:solidFill>
                  <a:schemeClr val="bg1"/>
                </a:solidFill>
              </a:rPr>
              <a:t>radcy </a:t>
            </a:r>
            <a:r>
              <a:rPr lang="pl-PL" sz="2600" b="1" dirty="0">
                <a:ln>
                  <a:solidFill>
                    <a:schemeClr val="bg1">
                      <a:lumMod val="50000"/>
                    </a:schemeClr>
                  </a:solidFill>
                </a:ln>
                <a:solidFill>
                  <a:schemeClr val="bg1"/>
                </a:solidFill>
              </a:rPr>
              <a:t>prawnego, doradcy podatkowego, lekarskiej, </a:t>
            </a:r>
            <a:r>
              <a:rPr lang="pl-PL" sz="2600" b="1" dirty="0" smtClean="0">
                <a:ln>
                  <a:solidFill>
                    <a:schemeClr val="bg1">
                      <a:lumMod val="50000"/>
                    </a:schemeClr>
                  </a:solidFill>
                </a:ln>
                <a:solidFill>
                  <a:schemeClr val="bg1"/>
                </a:solidFill>
              </a:rPr>
              <a:t>dziennikarskiej</a:t>
            </a:r>
            <a:r>
              <a:rPr lang="pl-PL" sz="2600" b="1" dirty="0">
                <a:ln>
                  <a:solidFill>
                    <a:schemeClr val="bg1">
                      <a:lumMod val="50000"/>
                    </a:schemeClr>
                  </a:solidFill>
                </a:ln>
                <a:solidFill>
                  <a:schemeClr val="bg1"/>
                </a:solidFill>
              </a:rPr>
              <a:t>, statystycznej</a:t>
            </a:r>
            <a:r>
              <a:rPr lang="pl-PL" sz="2600" b="1" dirty="0" smtClean="0">
                <a:ln>
                  <a:solidFill>
                    <a:schemeClr val="bg1">
                      <a:lumMod val="50000"/>
                    </a:schemeClr>
                  </a:solidFill>
                </a:ln>
                <a:solidFill>
                  <a:schemeClr val="bg1"/>
                </a:solidFill>
              </a:rPr>
              <a:t>.</a:t>
            </a:r>
            <a:endParaRPr lang="pl-PL" sz="2600" b="1" dirty="0">
              <a:ln>
                <a:solidFill>
                  <a:schemeClr val="bg1">
                    <a:lumMod val="50000"/>
                  </a:schemeClr>
                </a:solidFill>
              </a:ln>
              <a:solidFill>
                <a:schemeClr val="bg1"/>
              </a:solidFill>
            </a:endParaRPr>
          </a:p>
          <a:p>
            <a:endParaRPr lang="pl-PL" sz="2600" b="1" dirty="0">
              <a:ln>
                <a:solidFill>
                  <a:schemeClr val="bg1">
                    <a:lumMod val="50000"/>
                  </a:schemeClr>
                </a:solidFill>
              </a:ln>
              <a:solidFill>
                <a:schemeClr val="bg1"/>
              </a:solidFill>
            </a:endParaRPr>
          </a:p>
        </p:txBody>
      </p:sp>
      <p:pic>
        <p:nvPicPr>
          <p:cNvPr id="27650" name="Picture 2" descr="http://www.vandanainternationalschool.in/images/career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5091" y="4406877"/>
            <a:ext cx="1915736" cy="209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347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6"/>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752431" y="478974"/>
            <a:ext cx="6192792" cy="769441"/>
          </a:xfrm>
          <a:prstGeom prst="rect">
            <a:avLst/>
          </a:prstGeom>
          <a:noFill/>
        </p:spPr>
        <p:txBody>
          <a:bodyPr wrap="square" lIns="91440" tIns="45720" rIns="91440" bIns="45720">
            <a:spAutoFit/>
          </a:bodyPr>
          <a:lstStyle/>
          <a:p>
            <a:pPr algn="ctr"/>
            <a:r>
              <a:rPr lang="pl-P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ART. 180 KPK</a:t>
            </a:r>
            <a:endParaRPr lang="pl-P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
        <p:nvSpPr>
          <p:cNvPr id="4" name="Prostokąt 3"/>
          <p:cNvSpPr/>
          <p:nvPr/>
        </p:nvSpPr>
        <p:spPr>
          <a:xfrm>
            <a:off x="1419106" y="2132856"/>
            <a:ext cx="6465262" cy="3970318"/>
          </a:xfrm>
          <a:prstGeom prst="rect">
            <a:avLst/>
          </a:prstGeom>
        </p:spPr>
        <p:txBody>
          <a:bodyPr wrap="square">
            <a:spAutoFit/>
          </a:bodyPr>
          <a:lstStyle/>
          <a:p>
            <a:r>
              <a:rPr lang="pl-PL" b="1" dirty="0">
                <a:ln>
                  <a:solidFill>
                    <a:schemeClr val="bg1">
                      <a:lumMod val="50000"/>
                    </a:schemeClr>
                  </a:solidFill>
                </a:ln>
                <a:solidFill>
                  <a:schemeClr val="bg1"/>
                </a:solidFill>
              </a:rPr>
              <a:t>Muszą wystąpić następujące okoliczności: </a:t>
            </a:r>
            <a:endParaRPr lang="pl-PL" b="1" dirty="0" smtClean="0">
              <a:ln>
                <a:solidFill>
                  <a:schemeClr val="bg1">
                    <a:lumMod val="50000"/>
                  </a:schemeClr>
                </a:solidFill>
              </a:ln>
              <a:solidFill>
                <a:schemeClr val="bg1"/>
              </a:solidFill>
            </a:endParaRPr>
          </a:p>
          <a:p>
            <a:endParaRPr lang="pl-PL" b="1" dirty="0" smtClean="0">
              <a:ln>
                <a:solidFill>
                  <a:schemeClr val="bg1">
                    <a:lumMod val="50000"/>
                  </a:schemeClr>
                </a:solidFill>
              </a:ln>
              <a:solidFill>
                <a:schemeClr val="bg1"/>
              </a:solidFill>
            </a:endParaRPr>
          </a:p>
          <a:p>
            <a:r>
              <a:rPr lang="pl-PL" b="1" dirty="0" smtClean="0">
                <a:ln>
                  <a:solidFill>
                    <a:schemeClr val="bg1">
                      <a:lumMod val="50000"/>
                    </a:schemeClr>
                  </a:solidFill>
                </a:ln>
                <a:solidFill>
                  <a:schemeClr val="bg1"/>
                </a:solidFill>
              </a:rPr>
              <a:t>	jest </a:t>
            </a:r>
            <a:r>
              <a:rPr lang="pl-PL" b="1" dirty="0">
                <a:ln>
                  <a:solidFill>
                    <a:schemeClr val="bg1">
                      <a:lumMod val="50000"/>
                    </a:schemeClr>
                  </a:solidFill>
                </a:ln>
                <a:solidFill>
                  <a:schemeClr val="bg1"/>
                </a:solidFill>
              </a:rPr>
              <a:t>to niezbędne dla dobra wymiaru sprawiedliwości, </a:t>
            </a:r>
            <a:endParaRPr lang="pl-PL" b="1" dirty="0" smtClean="0">
              <a:ln>
                <a:solidFill>
                  <a:schemeClr val="bg1">
                    <a:lumMod val="50000"/>
                  </a:schemeClr>
                </a:solidFill>
              </a:ln>
              <a:solidFill>
                <a:schemeClr val="bg1"/>
              </a:solidFill>
            </a:endParaRPr>
          </a:p>
          <a:p>
            <a:endParaRPr lang="pl-PL" b="1" dirty="0" smtClean="0">
              <a:ln>
                <a:solidFill>
                  <a:schemeClr val="bg1">
                    <a:lumMod val="50000"/>
                  </a:schemeClr>
                </a:solidFill>
              </a:ln>
              <a:solidFill>
                <a:schemeClr val="bg1"/>
              </a:solidFill>
            </a:endParaRPr>
          </a:p>
          <a:p>
            <a:endParaRPr lang="pl-PL" b="1" dirty="0">
              <a:ln>
                <a:solidFill>
                  <a:schemeClr val="bg1">
                    <a:lumMod val="50000"/>
                  </a:schemeClr>
                </a:solidFill>
              </a:ln>
              <a:solidFill>
                <a:schemeClr val="bg1"/>
              </a:solidFill>
            </a:endParaRPr>
          </a:p>
          <a:p>
            <a:r>
              <a:rPr lang="pl-PL" b="1" dirty="0" smtClean="0">
                <a:ln>
                  <a:solidFill>
                    <a:schemeClr val="bg1">
                      <a:lumMod val="50000"/>
                    </a:schemeClr>
                  </a:solidFill>
                </a:ln>
                <a:solidFill>
                  <a:schemeClr val="bg1"/>
                </a:solidFill>
              </a:rPr>
              <a:t>	okoliczność </a:t>
            </a:r>
            <a:r>
              <a:rPr lang="pl-PL" b="1" dirty="0">
                <a:ln>
                  <a:solidFill>
                    <a:schemeClr val="bg1">
                      <a:lumMod val="50000"/>
                    </a:schemeClr>
                  </a:solidFill>
                </a:ln>
                <a:solidFill>
                  <a:schemeClr val="bg1"/>
                </a:solidFill>
              </a:rPr>
              <a:t>nie może być ustalona na podstawie innego </a:t>
            </a:r>
            <a:r>
              <a:rPr lang="pl-PL" b="1" dirty="0" smtClean="0">
                <a:ln>
                  <a:solidFill>
                    <a:schemeClr val="bg1">
                      <a:lumMod val="50000"/>
                    </a:schemeClr>
                  </a:solidFill>
                </a:ln>
                <a:solidFill>
                  <a:schemeClr val="bg1"/>
                </a:solidFill>
              </a:rPr>
              <a:t>	dowodu</a:t>
            </a:r>
            <a:r>
              <a:rPr lang="pl-PL" b="1" dirty="0">
                <a:ln>
                  <a:solidFill>
                    <a:schemeClr val="bg1">
                      <a:lumMod val="50000"/>
                    </a:schemeClr>
                  </a:solidFill>
                </a:ln>
                <a:solidFill>
                  <a:schemeClr val="bg1"/>
                </a:solidFill>
              </a:rPr>
              <a:t>, </a:t>
            </a:r>
            <a:endParaRPr lang="pl-PL" b="1" dirty="0" smtClean="0">
              <a:ln>
                <a:solidFill>
                  <a:schemeClr val="bg1">
                    <a:lumMod val="50000"/>
                  </a:schemeClr>
                </a:solidFill>
              </a:ln>
              <a:solidFill>
                <a:schemeClr val="bg1"/>
              </a:solidFill>
            </a:endParaRPr>
          </a:p>
          <a:p>
            <a:endParaRPr lang="pl-PL" b="1" dirty="0">
              <a:ln>
                <a:solidFill>
                  <a:schemeClr val="bg1">
                    <a:lumMod val="50000"/>
                  </a:schemeClr>
                </a:solidFill>
              </a:ln>
              <a:solidFill>
                <a:schemeClr val="bg1"/>
              </a:solidFill>
            </a:endParaRPr>
          </a:p>
          <a:p>
            <a:endParaRPr lang="pl-PL" b="1" dirty="0" smtClean="0">
              <a:ln>
                <a:solidFill>
                  <a:schemeClr val="bg1">
                    <a:lumMod val="50000"/>
                  </a:schemeClr>
                </a:solidFill>
              </a:ln>
              <a:solidFill>
                <a:schemeClr val="bg1"/>
              </a:solidFill>
            </a:endParaRPr>
          </a:p>
          <a:p>
            <a:r>
              <a:rPr lang="pl-PL" b="1" dirty="0" smtClean="0">
                <a:ln>
                  <a:solidFill>
                    <a:schemeClr val="bg1">
                      <a:lumMod val="50000"/>
                    </a:schemeClr>
                  </a:solidFill>
                </a:ln>
                <a:solidFill>
                  <a:schemeClr val="bg1"/>
                </a:solidFill>
              </a:rPr>
              <a:t>	decyduje </a:t>
            </a:r>
            <a:r>
              <a:rPr lang="pl-PL" b="1" dirty="0">
                <a:ln>
                  <a:solidFill>
                    <a:schemeClr val="bg1">
                      <a:lumMod val="50000"/>
                    </a:schemeClr>
                  </a:solidFill>
                </a:ln>
                <a:solidFill>
                  <a:schemeClr val="bg1"/>
                </a:solidFill>
              </a:rPr>
              <a:t>o tym sąd w postępowaniu przygotowawczym </a:t>
            </a:r>
            <a:r>
              <a:rPr lang="pl-PL" b="1" dirty="0" smtClean="0">
                <a:ln>
                  <a:solidFill>
                    <a:schemeClr val="bg1">
                      <a:lumMod val="50000"/>
                    </a:schemeClr>
                  </a:solidFill>
                </a:ln>
                <a:solidFill>
                  <a:schemeClr val="bg1"/>
                </a:solidFill>
              </a:rPr>
              <a:t>	na </a:t>
            </a:r>
            <a:r>
              <a:rPr lang="pl-PL" b="1" dirty="0">
                <a:ln>
                  <a:solidFill>
                    <a:schemeClr val="bg1">
                      <a:lumMod val="50000"/>
                    </a:schemeClr>
                  </a:solidFill>
                </a:ln>
                <a:solidFill>
                  <a:schemeClr val="bg1"/>
                </a:solidFill>
              </a:rPr>
              <a:t>posiedzeniu bez udziału stron w terminie nie </a:t>
            </a:r>
            <a:r>
              <a:rPr lang="pl-PL" b="1" dirty="0" smtClean="0">
                <a:ln>
                  <a:solidFill>
                    <a:schemeClr val="bg1">
                      <a:lumMod val="50000"/>
                    </a:schemeClr>
                  </a:solidFill>
                </a:ln>
                <a:solidFill>
                  <a:schemeClr val="bg1"/>
                </a:solidFill>
              </a:rPr>
              <a:t>	dłuższym </a:t>
            </a:r>
            <a:r>
              <a:rPr lang="pl-PL" b="1" dirty="0">
                <a:ln>
                  <a:solidFill>
                    <a:schemeClr val="bg1">
                      <a:lumMod val="50000"/>
                    </a:schemeClr>
                  </a:solidFill>
                </a:ln>
                <a:solidFill>
                  <a:schemeClr val="bg1"/>
                </a:solidFill>
              </a:rPr>
              <a:t>niż 7 dni od daty doręczenia wniosku </a:t>
            </a:r>
            <a:r>
              <a:rPr lang="pl-PL" b="1" dirty="0" smtClean="0">
                <a:ln>
                  <a:solidFill>
                    <a:schemeClr val="bg1">
                      <a:lumMod val="50000"/>
                    </a:schemeClr>
                  </a:solidFill>
                </a:ln>
                <a:solidFill>
                  <a:schemeClr val="bg1"/>
                </a:solidFill>
              </a:rPr>
              <a:t>	prokuratora</a:t>
            </a:r>
            <a:r>
              <a:rPr lang="pl-PL" b="1" dirty="0">
                <a:ln>
                  <a:solidFill>
                    <a:schemeClr val="bg1">
                      <a:lumMod val="50000"/>
                    </a:schemeClr>
                  </a:solidFill>
                </a:ln>
                <a:solidFill>
                  <a:schemeClr val="bg1"/>
                </a:solidFill>
              </a:rPr>
              <a:t>. </a:t>
            </a:r>
          </a:p>
          <a:p>
            <a:endParaRPr lang="pl-PL" b="1" dirty="0">
              <a:ln>
                <a:solidFill>
                  <a:schemeClr val="bg1">
                    <a:lumMod val="50000"/>
                  </a:schemeClr>
                </a:solidFill>
              </a:ln>
              <a:solidFill>
                <a:schemeClr val="bg1"/>
              </a:solidFill>
            </a:endParaRPr>
          </a:p>
        </p:txBody>
      </p:sp>
      <p:pic>
        <p:nvPicPr>
          <p:cNvPr id="6"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1673739" y="2667564"/>
            <a:ext cx="699832" cy="6018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1673739" y="3621712"/>
            <a:ext cx="699832" cy="6018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1701002" y="4609970"/>
            <a:ext cx="699832" cy="60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605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715" y="-1431524"/>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1547664" y="2277531"/>
            <a:ext cx="6048672" cy="3416320"/>
          </a:xfrm>
          <a:prstGeom prst="rect">
            <a:avLst/>
          </a:prstGeom>
        </p:spPr>
        <p:txBody>
          <a:bodyPr wrap="square">
            <a:spAutoFit/>
          </a:bodyPr>
          <a:lstStyle/>
          <a:p>
            <a:r>
              <a:rPr lang="pl-PL" sz="2400" b="1" dirty="0">
                <a:ln>
                  <a:solidFill>
                    <a:schemeClr val="bg1">
                      <a:lumMod val="50000"/>
                    </a:schemeClr>
                  </a:solidFill>
                </a:ln>
                <a:solidFill>
                  <a:schemeClr val="bg1"/>
                </a:solidFill>
              </a:rPr>
              <a:t>Ustawa ta definiuje jednocześnie pojęcie informacji niejawnych – są to takie informacje, których nieuprawnione ujawnienie spowodowałoby lub mogło spowodować szkody dla Rzeczypospolitej Polskiej albo byłoby z punktu widzenia jej interesów niekorzystne, także w trakcie ich opracowywania oraz niezależnie od formy i sposobu ich wyrażania.</a:t>
            </a:r>
          </a:p>
        </p:txBody>
      </p:sp>
      <p:pic>
        <p:nvPicPr>
          <p:cNvPr id="2050" name="Picture 2" descr="http://icons.iconseeker.com/png/fullsize/black-glossy/get-info-1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71598">
            <a:off x="7058481" y="1471924"/>
            <a:ext cx="1075710" cy="1075710"/>
          </a:xfrm>
          <a:prstGeom prst="rect">
            <a:avLst/>
          </a:prstGeom>
          <a:noFill/>
          <a:extLst>
            <a:ext uri="{909E8E84-426E-40DD-AFC4-6F175D3DCCD1}">
              <a14:hiddenFill xmlns:a14="http://schemas.microsoft.com/office/drawing/2010/main">
                <a:solidFill>
                  <a:srgbClr val="FFFFFF"/>
                </a:solidFill>
              </a14:hiddenFill>
            </a:ext>
          </a:extLst>
        </p:spPr>
      </p:pic>
      <p:sp>
        <p:nvSpPr>
          <p:cNvPr id="6" name="Prostokąt 5"/>
          <p:cNvSpPr/>
          <p:nvPr/>
        </p:nvSpPr>
        <p:spPr>
          <a:xfrm>
            <a:off x="-751978" y="448198"/>
            <a:ext cx="6192792" cy="769441"/>
          </a:xfrm>
          <a:prstGeom prst="rect">
            <a:avLst/>
          </a:prstGeom>
          <a:noFill/>
        </p:spPr>
        <p:txBody>
          <a:bodyPr wrap="square" lIns="91440" tIns="45720" rIns="91440" bIns="45720">
            <a:spAutoFit/>
          </a:bodyPr>
          <a:lstStyle/>
          <a:p>
            <a:pPr algn="ctr"/>
            <a:r>
              <a:rPr lang="pl-P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INFORMACJE NIEJAWNE</a:t>
            </a:r>
            <a:endParaRPr lang="pl-P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Tree>
    <p:extLst>
      <p:ext uri="{BB962C8B-B14F-4D97-AF65-F5344CB8AC3E}">
        <p14:creationId xmlns:p14="http://schemas.microsoft.com/office/powerpoint/2010/main" val="1268766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6"/>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752431" y="448196"/>
            <a:ext cx="6192792" cy="830997"/>
          </a:xfrm>
          <a:prstGeom prst="rect">
            <a:avLst/>
          </a:prstGeom>
          <a:noFill/>
        </p:spPr>
        <p:txBody>
          <a:bodyPr wrap="square" lIns="91440" tIns="45720" rIns="91440" bIns="45720">
            <a:spAutoFit/>
          </a:bodyPr>
          <a:lstStyle/>
          <a:p>
            <a:pPr algn="ctr"/>
            <a:r>
              <a:rPr lang="pl-PL"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ART. 180 KPK</a:t>
            </a:r>
            <a:endParaRPr lang="pl-PL"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
        <p:nvSpPr>
          <p:cNvPr id="4" name="Prostokąt 3"/>
          <p:cNvSpPr/>
          <p:nvPr/>
        </p:nvSpPr>
        <p:spPr>
          <a:xfrm>
            <a:off x="1419106" y="2132856"/>
            <a:ext cx="6609278" cy="3308598"/>
          </a:xfrm>
          <a:prstGeom prst="rect">
            <a:avLst/>
          </a:prstGeom>
        </p:spPr>
        <p:txBody>
          <a:bodyPr wrap="square">
            <a:spAutoFit/>
          </a:bodyPr>
          <a:lstStyle/>
          <a:p>
            <a:r>
              <a:rPr lang="pl-PL" sz="1900" b="1" dirty="0">
                <a:ln>
                  <a:solidFill>
                    <a:schemeClr val="bg1">
                      <a:lumMod val="50000"/>
                    </a:schemeClr>
                  </a:solidFill>
                </a:ln>
                <a:solidFill>
                  <a:schemeClr val="bg1"/>
                </a:solidFill>
              </a:rPr>
              <a:t>W przypadku tajemnicy dziennikarskiej występuje jeszcze jedno zastrzeżenie: zwolnienie od obowiązku zachowania tajemnicy nie może dotyczyć danych umożliwiających identyfikację autora materiału prasowego, listu do redakcji lub innego materiału o tym charakterze, jak również identyfikację osób udzielających informacji opublikowanych lub przekazanych do opublikowania, jeżeli osoby ta zastrzegły nieujawnianie tych danych, chyba, że informacja dotyczy przestępstwa – zamachu terrorystycznego. Odmowa ujawnienia tych informacji nie uchyla jednak od odpowiedzialności za przestępstwo, którego dopuścił się dziennikarz, publikując informację. </a:t>
            </a:r>
          </a:p>
        </p:txBody>
      </p:sp>
      <p:pic>
        <p:nvPicPr>
          <p:cNvPr id="25602" name="Picture 2" descr="https://miportal.urjc.es/cifp/images/news_bi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44196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66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6"/>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752431" y="632862"/>
            <a:ext cx="6192792" cy="553998"/>
          </a:xfrm>
          <a:prstGeom prst="rect">
            <a:avLst/>
          </a:prstGeom>
          <a:noFill/>
        </p:spPr>
        <p:txBody>
          <a:bodyPr wrap="square" lIns="91440" tIns="45720" rIns="91440" bIns="45720">
            <a:spAutoFit/>
          </a:bodyPr>
          <a:lstStyle/>
          <a:p>
            <a:pPr algn="ctr"/>
            <a:r>
              <a:rPr lang="pl-PL"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OBRONA A TAJEMNICA ADWOKACKA</a:t>
            </a:r>
            <a:endParaRPr lang="pl-PL"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
        <p:nvSpPr>
          <p:cNvPr id="4" name="Prostokąt 3"/>
          <p:cNvSpPr/>
          <p:nvPr/>
        </p:nvSpPr>
        <p:spPr>
          <a:xfrm>
            <a:off x="1419106" y="2132856"/>
            <a:ext cx="6609278" cy="3647152"/>
          </a:xfrm>
          <a:prstGeom prst="rect">
            <a:avLst/>
          </a:prstGeom>
        </p:spPr>
        <p:txBody>
          <a:bodyPr wrap="square">
            <a:spAutoFit/>
          </a:bodyPr>
          <a:lstStyle/>
          <a:p>
            <a:r>
              <a:rPr lang="pl-PL" sz="2100" b="1" dirty="0" smtClean="0">
                <a:ln>
                  <a:solidFill>
                    <a:schemeClr val="bg1">
                      <a:lumMod val="50000"/>
                    </a:schemeClr>
                  </a:solidFill>
                </a:ln>
                <a:solidFill>
                  <a:schemeClr val="bg1"/>
                </a:solidFill>
              </a:rPr>
              <a:t>Tajemnica obrończa jest </a:t>
            </a:r>
            <a:r>
              <a:rPr lang="pl-PL" sz="2100" b="1" dirty="0">
                <a:ln>
                  <a:solidFill>
                    <a:schemeClr val="bg1">
                      <a:lumMod val="50000"/>
                    </a:schemeClr>
                  </a:solidFill>
                </a:ln>
                <a:solidFill>
                  <a:schemeClr val="bg1"/>
                </a:solidFill>
              </a:rPr>
              <a:t>zrównana z tajemnicą spowiedzi i jest tzw. bezwzględną niewzruszalną </a:t>
            </a:r>
            <a:r>
              <a:rPr lang="pl-PL" sz="2100" b="1" dirty="0" smtClean="0">
                <a:ln>
                  <a:solidFill>
                    <a:schemeClr val="bg1">
                      <a:lumMod val="50000"/>
                    </a:schemeClr>
                  </a:solidFill>
                </a:ln>
                <a:solidFill>
                  <a:schemeClr val="bg1"/>
                </a:solidFill>
              </a:rPr>
              <a:t>, </a:t>
            </a:r>
            <a:r>
              <a:rPr lang="pl-PL" sz="2100" b="1" dirty="0">
                <a:ln>
                  <a:solidFill>
                    <a:schemeClr val="bg1">
                      <a:lumMod val="50000"/>
                    </a:schemeClr>
                  </a:solidFill>
                </a:ln>
                <a:solidFill>
                  <a:schemeClr val="bg1"/>
                </a:solidFill>
              </a:rPr>
              <a:t>to znaczy po pierwsze, że nikt nie może z niej zwolnić adwokata, a po drugie, że jej naruszenie w jakikolwiek sposób – czy to przez publiczne, a nawet prywatne wypowiedzi, czy zeznania w charakterze świadka – będzie prowadziło do odpowiedzialności karnej, cywilnej i dyscyplinarnej adwokata-obrońcy. Tym bardziej że zeznania adwokata ujawniające tajemnicę obrończą nigdy nie mogą stanowić dowodu w sprawie.</a:t>
            </a:r>
          </a:p>
          <a:p>
            <a:endParaRPr lang="pl-PL" sz="2100" b="1" dirty="0">
              <a:ln>
                <a:solidFill>
                  <a:schemeClr val="bg1">
                    <a:lumMod val="50000"/>
                  </a:schemeClr>
                </a:solidFill>
              </a:ln>
              <a:solidFill>
                <a:schemeClr val="bg1"/>
              </a:solidFill>
            </a:endParaRPr>
          </a:p>
        </p:txBody>
      </p:sp>
      <p:pic>
        <p:nvPicPr>
          <p:cNvPr id="6" name="Picture 2" descr="http://blog.internetdr.com/wp-content/uploads/2013/06/telling_a_secret_pc_400_clr_628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7254" y="51048"/>
            <a:ext cx="1301130" cy="208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055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445"/>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752431" y="479055"/>
            <a:ext cx="6192792" cy="769441"/>
          </a:xfrm>
          <a:prstGeom prst="rect">
            <a:avLst/>
          </a:prstGeom>
          <a:noFill/>
        </p:spPr>
        <p:txBody>
          <a:bodyPr wrap="square" lIns="91440" tIns="45720" rIns="91440" bIns="45720">
            <a:spAutoFit/>
          </a:bodyPr>
          <a:lstStyle/>
          <a:p>
            <a:pPr algn="ctr"/>
            <a:r>
              <a:rPr lang="pl-P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ART. 178 KPK</a:t>
            </a:r>
            <a:endParaRPr lang="pl-P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
        <p:nvSpPr>
          <p:cNvPr id="4" name="Prostokąt 3"/>
          <p:cNvSpPr/>
          <p:nvPr/>
        </p:nvSpPr>
        <p:spPr>
          <a:xfrm>
            <a:off x="1419106" y="2564904"/>
            <a:ext cx="6609278" cy="2262158"/>
          </a:xfrm>
          <a:prstGeom prst="rect">
            <a:avLst/>
          </a:prstGeom>
        </p:spPr>
        <p:txBody>
          <a:bodyPr wrap="square">
            <a:spAutoFit/>
          </a:bodyPr>
          <a:lstStyle/>
          <a:p>
            <a:r>
              <a:rPr lang="pl-PL" sz="2400" b="1" dirty="0" smtClean="0">
                <a:ln>
                  <a:solidFill>
                    <a:schemeClr val="bg1">
                      <a:lumMod val="50000"/>
                    </a:schemeClr>
                  </a:solidFill>
                </a:ln>
                <a:solidFill>
                  <a:schemeClr val="bg1"/>
                </a:solidFill>
              </a:rPr>
              <a:t>Tajemnica obrończa będzie dotyczyć faktów, o których obrońca, adwokat, radca prawny dowiedział się działając na podstawie art. 245 § 1 k.p.k. podczas udzielania porady prawnej lub prowadzenia sprawy.</a:t>
            </a:r>
            <a:endParaRPr lang="pl-PL" sz="2400" b="1" dirty="0">
              <a:ln>
                <a:solidFill>
                  <a:schemeClr val="bg1">
                    <a:lumMod val="50000"/>
                  </a:schemeClr>
                </a:solidFill>
              </a:ln>
              <a:solidFill>
                <a:schemeClr val="bg1"/>
              </a:solidFill>
            </a:endParaRPr>
          </a:p>
          <a:p>
            <a:endParaRPr lang="pl-PL" sz="2100" b="1" dirty="0">
              <a:ln>
                <a:solidFill>
                  <a:schemeClr val="bg1">
                    <a:lumMod val="50000"/>
                  </a:schemeClr>
                </a:solidFill>
              </a:ln>
              <a:solidFill>
                <a:schemeClr val="bg1"/>
              </a:solidFill>
            </a:endParaRPr>
          </a:p>
        </p:txBody>
      </p:sp>
      <p:pic>
        <p:nvPicPr>
          <p:cNvPr id="22530" name="Picture 2" descr="http://barani.ca/wp-content/uploads/2010/02/lawye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4429007"/>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591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6"/>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801907" y="602085"/>
            <a:ext cx="6192792" cy="523220"/>
          </a:xfrm>
          <a:prstGeom prst="rect">
            <a:avLst/>
          </a:prstGeom>
          <a:noFill/>
        </p:spPr>
        <p:txBody>
          <a:bodyPr wrap="square" lIns="91440" tIns="45720" rIns="91440" bIns="45720">
            <a:spAutoFit/>
          </a:bodyPr>
          <a:lstStyle/>
          <a:p>
            <a:pPr algn="ctr"/>
            <a:r>
              <a:rPr lang="pl-P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OBRONA A TAJEMNICA ADWOKACKA</a:t>
            </a:r>
            <a:endParaRPr lang="pl-PL"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
        <p:nvSpPr>
          <p:cNvPr id="4" name="Prostokąt 3"/>
          <p:cNvSpPr/>
          <p:nvPr/>
        </p:nvSpPr>
        <p:spPr>
          <a:xfrm>
            <a:off x="1419106" y="2132856"/>
            <a:ext cx="6609278" cy="3416320"/>
          </a:xfrm>
          <a:prstGeom prst="rect">
            <a:avLst/>
          </a:prstGeom>
        </p:spPr>
        <p:txBody>
          <a:bodyPr wrap="square">
            <a:spAutoFit/>
          </a:bodyPr>
          <a:lstStyle/>
          <a:p>
            <a:r>
              <a:rPr lang="pl-PL" sz="2400" b="1" dirty="0">
                <a:ln>
                  <a:solidFill>
                    <a:schemeClr val="bg1">
                      <a:lumMod val="50000"/>
                    </a:schemeClr>
                  </a:solidFill>
                </a:ln>
                <a:solidFill>
                  <a:schemeClr val="bg1"/>
                </a:solidFill>
              </a:rPr>
              <a:t>Odmienna jest sytuacja, gdy chodzi o tajemnicę adwokacką – zgodnie z art. 6 ustawy – Prawo o adwokaturze jest ona bezwzględnie obowiązująca, ale sąd </a:t>
            </a:r>
            <a:r>
              <a:rPr lang="pl-PL" sz="2400" b="1" dirty="0" smtClean="0">
                <a:ln>
                  <a:solidFill>
                    <a:schemeClr val="bg1">
                      <a:lumMod val="50000"/>
                    </a:schemeClr>
                  </a:solidFill>
                </a:ln>
                <a:solidFill>
                  <a:schemeClr val="bg1"/>
                </a:solidFill>
              </a:rPr>
              <a:t>(w myśl </a:t>
            </a:r>
            <a:r>
              <a:rPr lang="pl-PL" sz="2400" b="1" dirty="0">
                <a:ln>
                  <a:solidFill>
                    <a:schemeClr val="bg1">
                      <a:lumMod val="50000"/>
                    </a:schemeClr>
                  </a:solidFill>
                </a:ln>
                <a:solidFill>
                  <a:schemeClr val="bg1"/>
                </a:solidFill>
              </a:rPr>
              <a:t>art. 180 § 2 k.p.k.) przy zaistnieniu ściśle określonych warunków może z tej tajemnicy adwokata zwolnić. </a:t>
            </a:r>
            <a:r>
              <a:rPr lang="pl-PL" sz="2400" b="1" dirty="0" smtClean="0">
                <a:ln>
                  <a:solidFill>
                    <a:schemeClr val="bg1">
                      <a:lumMod val="50000"/>
                    </a:schemeClr>
                  </a:solidFill>
                </a:ln>
                <a:solidFill>
                  <a:schemeClr val="bg1"/>
                </a:solidFill>
              </a:rPr>
              <a:t>Nie </a:t>
            </a:r>
            <a:r>
              <a:rPr lang="pl-PL" sz="2400" b="1" dirty="0">
                <a:ln>
                  <a:solidFill>
                    <a:schemeClr val="bg1">
                      <a:lumMod val="50000"/>
                    </a:schemeClr>
                  </a:solidFill>
                </a:ln>
                <a:solidFill>
                  <a:schemeClr val="bg1"/>
                </a:solidFill>
              </a:rPr>
              <a:t>istnieje poza przywołanym żaden przepis prawa, który przewidywałby możliwość zwolnienia adwokata z tajemnicy </a:t>
            </a:r>
            <a:r>
              <a:rPr lang="pl-PL" sz="2400" b="1" dirty="0" smtClean="0">
                <a:ln>
                  <a:solidFill>
                    <a:schemeClr val="bg1">
                      <a:lumMod val="50000"/>
                    </a:schemeClr>
                  </a:solidFill>
                </a:ln>
                <a:solidFill>
                  <a:schemeClr val="bg1"/>
                </a:solidFill>
              </a:rPr>
              <a:t>zawodowej.</a:t>
            </a:r>
            <a:endParaRPr lang="pl-PL" sz="2100" b="1" dirty="0">
              <a:ln>
                <a:solidFill>
                  <a:schemeClr val="bg1">
                    <a:lumMod val="50000"/>
                  </a:schemeClr>
                </a:solidFill>
              </a:ln>
              <a:solidFill>
                <a:schemeClr val="bg1"/>
              </a:solidFill>
            </a:endParaRPr>
          </a:p>
        </p:txBody>
      </p:sp>
      <p:pic>
        <p:nvPicPr>
          <p:cNvPr id="6" name="Picture 2" descr="http://efastfacts.com/blog/wp-content/uploads/2013/05/lawyers-marketing-a231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83530"/>
            <a:ext cx="1500828" cy="184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169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6"/>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752431" y="548224"/>
            <a:ext cx="6192792" cy="630942"/>
          </a:xfrm>
          <a:prstGeom prst="rect">
            <a:avLst/>
          </a:prstGeom>
          <a:noFill/>
        </p:spPr>
        <p:txBody>
          <a:bodyPr wrap="square" lIns="91440" tIns="45720" rIns="91440" bIns="45720">
            <a:spAutoFit/>
          </a:bodyPr>
          <a:lstStyle/>
          <a:p>
            <a:pPr algn="ctr"/>
            <a:r>
              <a:rPr lang="pl-PL" sz="3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ZAKAZY DOWODOWE</a:t>
            </a:r>
            <a:endParaRPr lang="pl-PL" sz="3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
        <p:nvSpPr>
          <p:cNvPr id="4" name="Prostokąt 3"/>
          <p:cNvSpPr/>
          <p:nvPr/>
        </p:nvSpPr>
        <p:spPr>
          <a:xfrm>
            <a:off x="1419106" y="2276872"/>
            <a:ext cx="6465262" cy="3046988"/>
          </a:xfrm>
          <a:prstGeom prst="rect">
            <a:avLst/>
          </a:prstGeom>
        </p:spPr>
        <p:txBody>
          <a:bodyPr wrap="square">
            <a:spAutoFit/>
          </a:bodyPr>
          <a:lstStyle/>
          <a:p>
            <a:r>
              <a:rPr lang="pl-PL" sz="2400" b="1" dirty="0" smtClean="0">
                <a:ln>
                  <a:solidFill>
                    <a:schemeClr val="bg1">
                      <a:lumMod val="50000"/>
                    </a:schemeClr>
                  </a:solidFill>
                </a:ln>
                <a:solidFill>
                  <a:schemeClr val="bg1"/>
                </a:solidFill>
              </a:rPr>
              <a:t>Zarówno informacje niejawne jak i tajemnice zawodowe stanowią zakazy dowodowe niezupełne o charakterze względnym (mogą zostać uchylone), co oznacza, iż nie wyłączają całkowicie możliwości ustalenia faktu istotnego dla sprawy lecz wyłączają jego ustalenie na podstawie określonego źródła, środka dowodowego lub przy użyciu określonej metody</a:t>
            </a:r>
            <a:r>
              <a:rPr lang="pl-PL" sz="2100" b="1" dirty="0" smtClean="0">
                <a:ln>
                  <a:solidFill>
                    <a:schemeClr val="bg1">
                      <a:lumMod val="50000"/>
                    </a:schemeClr>
                  </a:solidFill>
                </a:ln>
                <a:solidFill>
                  <a:schemeClr val="bg1"/>
                </a:solidFill>
              </a:rPr>
              <a:t>.</a:t>
            </a:r>
            <a:endParaRPr lang="pl-PL" sz="2100" b="1" dirty="0">
              <a:ln>
                <a:solidFill>
                  <a:schemeClr val="bg1">
                    <a:lumMod val="50000"/>
                  </a:schemeClr>
                </a:solidFill>
              </a:ln>
              <a:solidFill>
                <a:schemeClr val="bg1"/>
              </a:solidFill>
            </a:endParaRPr>
          </a:p>
        </p:txBody>
      </p:sp>
      <p:pic>
        <p:nvPicPr>
          <p:cNvPr id="21506" name="Picture 2" descr="http://www.dandwiki.com/w/images/f/ff/Stop_ha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190" y="5425930"/>
            <a:ext cx="1412775" cy="14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5141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682" y="-1431526"/>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720739" y="509752"/>
            <a:ext cx="6192792" cy="707886"/>
          </a:xfrm>
          <a:prstGeom prst="rect">
            <a:avLst/>
          </a:prstGeom>
          <a:noFill/>
        </p:spPr>
        <p:txBody>
          <a:bodyPr wrap="square" lIns="91440" tIns="45720" rIns="91440" bIns="45720">
            <a:spAutoFit/>
          </a:bodyPr>
          <a:lstStyle/>
          <a:p>
            <a:pPr algn="ct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WYKONAŁA …</a:t>
            </a:r>
            <a:endParaRPr lang="pl-PL"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pic>
        <p:nvPicPr>
          <p:cNvPr id="35848" name="Picture 8" descr="http://3si.vn/img/img/TornPaperInfract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8295" y="4581128"/>
            <a:ext cx="6588224" cy="2095501"/>
          </a:xfrm>
          <a:prstGeom prst="rect">
            <a:avLst/>
          </a:prstGeom>
          <a:noFill/>
          <a:extLst>
            <a:ext uri="{909E8E84-426E-40DD-AFC4-6F175D3DCCD1}">
              <a14:hiddenFill xmlns:a14="http://schemas.microsoft.com/office/drawing/2010/main">
                <a:solidFill>
                  <a:srgbClr val="FFFFFF"/>
                </a:solidFill>
              </a14:hiddenFill>
            </a:ext>
          </a:extLst>
        </p:spPr>
      </p:pic>
      <p:sp>
        <p:nvSpPr>
          <p:cNvPr id="11" name="Prostokąt 10"/>
          <p:cNvSpPr/>
          <p:nvPr/>
        </p:nvSpPr>
        <p:spPr>
          <a:xfrm>
            <a:off x="3275856" y="4920992"/>
            <a:ext cx="6192792" cy="707886"/>
          </a:xfrm>
          <a:prstGeom prst="rect">
            <a:avLst/>
          </a:prstGeom>
          <a:noFill/>
        </p:spPr>
        <p:txBody>
          <a:bodyPr wrap="square" lIns="91440" tIns="45720" rIns="91440" bIns="45720">
            <a:spAutoFit/>
          </a:bodyPr>
          <a:lstStyle/>
          <a:p>
            <a:pPr algn="ct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OLGA DEC GR2 SSPIII</a:t>
            </a:r>
            <a:endParaRPr lang="pl-PL"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pic>
        <p:nvPicPr>
          <p:cNvPr id="35850" name="Picture 10" descr="http://silhouettegraphics.net/wp-content/uploads/2013/05/Business-Girl-Silhouette-Graphic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551" t="1720" r="37116" b="2720"/>
          <a:stretch/>
        </p:blipFill>
        <p:spPr bwMode="auto">
          <a:xfrm>
            <a:off x="464277" y="1988840"/>
            <a:ext cx="1824015" cy="446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563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4"/>
            <a:ext cx="6791454" cy="459044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283898" y="2186306"/>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3389423" y="1833702"/>
            <a:ext cx="2449517" cy="369332"/>
          </a:xfrm>
          <a:prstGeom prst="rect">
            <a:avLst/>
          </a:prstGeom>
        </p:spPr>
        <p:txBody>
          <a:bodyPr wrap="none">
            <a:spAutoFit/>
          </a:bodyPr>
          <a:lstStyle/>
          <a:p>
            <a:r>
              <a:rPr lang="pl-PL" b="1" dirty="0">
                <a:ln>
                  <a:solidFill>
                    <a:schemeClr val="bg1">
                      <a:lumMod val="50000"/>
                    </a:schemeClr>
                  </a:solidFill>
                </a:ln>
                <a:solidFill>
                  <a:schemeClr val="bg1"/>
                </a:solidFill>
              </a:rPr>
              <a:t>Ustawa określa zasady: </a:t>
            </a:r>
          </a:p>
        </p:txBody>
      </p:sp>
      <p:sp>
        <p:nvSpPr>
          <p:cNvPr id="6" name="Prostokąt 5"/>
          <p:cNvSpPr/>
          <p:nvPr/>
        </p:nvSpPr>
        <p:spPr>
          <a:xfrm>
            <a:off x="3083012" y="2302569"/>
            <a:ext cx="4618059" cy="369332"/>
          </a:xfrm>
          <a:prstGeom prst="rect">
            <a:avLst/>
          </a:prstGeom>
        </p:spPr>
        <p:txBody>
          <a:bodyPr wrap="none">
            <a:spAutoFit/>
          </a:bodyPr>
          <a:lstStyle/>
          <a:p>
            <a:pPr lvl="0"/>
            <a:r>
              <a:rPr lang="pl-PL" b="1" dirty="0">
                <a:ln>
                  <a:solidFill>
                    <a:schemeClr val="bg1">
                      <a:lumMod val="50000"/>
                    </a:schemeClr>
                  </a:solidFill>
                </a:ln>
                <a:solidFill>
                  <a:schemeClr val="bg1"/>
                </a:solidFill>
              </a:rPr>
              <a:t>organizowania ochrony informacji </a:t>
            </a:r>
            <a:r>
              <a:rPr lang="pl-PL" b="1" dirty="0" smtClean="0">
                <a:ln>
                  <a:solidFill>
                    <a:schemeClr val="bg1">
                      <a:lumMod val="50000"/>
                    </a:schemeClr>
                  </a:solidFill>
                </a:ln>
                <a:solidFill>
                  <a:schemeClr val="bg1"/>
                </a:solidFill>
              </a:rPr>
              <a:t>niejawnych,</a:t>
            </a:r>
            <a:endParaRPr lang="pl-PL" b="1" dirty="0">
              <a:ln>
                <a:solidFill>
                  <a:schemeClr val="bg1">
                    <a:lumMod val="50000"/>
                  </a:schemeClr>
                </a:solidFill>
              </a:ln>
              <a:solidFill>
                <a:schemeClr val="bg1"/>
              </a:solidFill>
            </a:endParaRPr>
          </a:p>
        </p:txBody>
      </p:sp>
      <p:sp>
        <p:nvSpPr>
          <p:cNvPr id="7" name="Prostokąt 6"/>
          <p:cNvSpPr/>
          <p:nvPr/>
        </p:nvSpPr>
        <p:spPr>
          <a:xfrm>
            <a:off x="3083012" y="2720497"/>
            <a:ext cx="3815725" cy="369332"/>
          </a:xfrm>
          <a:prstGeom prst="rect">
            <a:avLst/>
          </a:prstGeom>
        </p:spPr>
        <p:txBody>
          <a:bodyPr wrap="none">
            <a:spAutoFit/>
          </a:bodyPr>
          <a:lstStyle/>
          <a:p>
            <a:pPr lvl="0"/>
            <a:r>
              <a:rPr lang="pl-PL" b="1" dirty="0">
                <a:ln>
                  <a:solidFill>
                    <a:schemeClr val="bg1">
                      <a:lumMod val="50000"/>
                    </a:schemeClr>
                  </a:solidFill>
                </a:ln>
                <a:solidFill>
                  <a:schemeClr val="bg1"/>
                </a:solidFill>
              </a:rPr>
              <a:t>klasyfikowania informacji </a:t>
            </a:r>
            <a:r>
              <a:rPr lang="pl-PL" b="1" dirty="0" smtClean="0">
                <a:ln>
                  <a:solidFill>
                    <a:schemeClr val="bg1">
                      <a:lumMod val="50000"/>
                    </a:schemeClr>
                  </a:solidFill>
                </a:ln>
                <a:solidFill>
                  <a:schemeClr val="bg1"/>
                </a:solidFill>
              </a:rPr>
              <a:t>niejawnych,</a:t>
            </a:r>
            <a:endParaRPr lang="pl-PL" b="1" dirty="0">
              <a:ln>
                <a:solidFill>
                  <a:schemeClr val="bg1">
                    <a:lumMod val="50000"/>
                  </a:schemeClr>
                </a:solidFill>
              </a:ln>
              <a:solidFill>
                <a:schemeClr val="bg1"/>
              </a:solidFill>
            </a:endParaRPr>
          </a:p>
        </p:txBody>
      </p:sp>
      <p:pic>
        <p:nvPicPr>
          <p:cNvPr id="13"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283898" y="2625358"/>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8" name="Prostokąt 7"/>
          <p:cNvSpPr/>
          <p:nvPr/>
        </p:nvSpPr>
        <p:spPr>
          <a:xfrm>
            <a:off x="3083012" y="3158919"/>
            <a:ext cx="3750450" cy="369332"/>
          </a:xfrm>
          <a:prstGeom prst="rect">
            <a:avLst/>
          </a:prstGeom>
        </p:spPr>
        <p:txBody>
          <a:bodyPr wrap="none">
            <a:spAutoFit/>
          </a:bodyPr>
          <a:lstStyle/>
          <a:p>
            <a:pPr lvl="0"/>
            <a:r>
              <a:rPr lang="pl-PL" b="1" dirty="0">
                <a:ln>
                  <a:solidFill>
                    <a:schemeClr val="bg1">
                      <a:lumMod val="50000"/>
                    </a:schemeClr>
                  </a:solidFill>
                </a:ln>
                <a:solidFill>
                  <a:schemeClr val="bg1"/>
                </a:solidFill>
              </a:rPr>
              <a:t>przetwarzania informacji </a:t>
            </a:r>
            <a:r>
              <a:rPr lang="pl-PL" b="1" dirty="0" smtClean="0">
                <a:ln>
                  <a:solidFill>
                    <a:schemeClr val="bg1">
                      <a:lumMod val="50000"/>
                    </a:schemeClr>
                  </a:solidFill>
                </a:ln>
                <a:solidFill>
                  <a:schemeClr val="bg1"/>
                </a:solidFill>
              </a:rPr>
              <a:t>niejawnych,</a:t>
            </a:r>
            <a:endParaRPr lang="pl-PL" b="1" dirty="0">
              <a:ln>
                <a:solidFill>
                  <a:schemeClr val="bg1">
                    <a:lumMod val="50000"/>
                  </a:schemeClr>
                </a:solidFill>
              </a:ln>
              <a:solidFill>
                <a:schemeClr val="bg1"/>
              </a:solidFill>
            </a:endParaRPr>
          </a:p>
        </p:txBody>
      </p:sp>
      <p:pic>
        <p:nvPicPr>
          <p:cNvPr id="15"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235506" y="3042656"/>
            <a:ext cx="699832" cy="601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235505" y="3444436"/>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27" name="Prostokąt 26"/>
          <p:cNvSpPr/>
          <p:nvPr/>
        </p:nvSpPr>
        <p:spPr>
          <a:xfrm>
            <a:off x="3065061" y="3560698"/>
            <a:ext cx="4531276" cy="923330"/>
          </a:xfrm>
          <a:prstGeom prst="rect">
            <a:avLst/>
          </a:prstGeom>
        </p:spPr>
        <p:txBody>
          <a:bodyPr wrap="square">
            <a:spAutoFit/>
          </a:bodyPr>
          <a:lstStyle/>
          <a:p>
            <a:pPr lvl="0"/>
            <a:r>
              <a:rPr lang="pl-PL" b="1" dirty="0">
                <a:ln>
                  <a:solidFill>
                    <a:schemeClr val="bg1">
                      <a:lumMod val="50000"/>
                    </a:schemeClr>
                  </a:solidFill>
                </a:ln>
                <a:solidFill>
                  <a:schemeClr val="bg1"/>
                </a:solidFill>
              </a:rPr>
              <a:t>postępowania sprawdzającego w celu ustalenia, czy osoba nim objęta daje rękojmię zachowania tajemnicy;</a:t>
            </a:r>
          </a:p>
        </p:txBody>
      </p:sp>
      <p:sp>
        <p:nvSpPr>
          <p:cNvPr id="30" name="Prostokąt 29"/>
          <p:cNvSpPr/>
          <p:nvPr/>
        </p:nvSpPr>
        <p:spPr>
          <a:xfrm>
            <a:off x="-756592" y="478976"/>
            <a:ext cx="6192792" cy="769441"/>
          </a:xfrm>
          <a:prstGeom prst="rect">
            <a:avLst/>
          </a:prstGeom>
          <a:noFill/>
        </p:spPr>
        <p:txBody>
          <a:bodyPr wrap="square" lIns="91440" tIns="45720" rIns="91440" bIns="45720">
            <a:spAutoFit/>
          </a:bodyPr>
          <a:lstStyle/>
          <a:p>
            <a:pPr algn="ctr"/>
            <a:r>
              <a:rPr lang="pl-P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ZAKRES PRZEDMIOTOWY</a:t>
            </a:r>
            <a:endParaRPr lang="pl-P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Tree>
    <p:extLst>
      <p:ext uri="{BB962C8B-B14F-4D97-AF65-F5344CB8AC3E}">
        <p14:creationId xmlns:p14="http://schemas.microsoft.com/office/powerpoint/2010/main" val="1100102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4"/>
            <a:ext cx="6791454" cy="459044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283898" y="2186306"/>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3389423" y="1833702"/>
            <a:ext cx="2449517" cy="369332"/>
          </a:xfrm>
          <a:prstGeom prst="rect">
            <a:avLst/>
          </a:prstGeom>
        </p:spPr>
        <p:txBody>
          <a:bodyPr wrap="none">
            <a:spAutoFit/>
          </a:bodyPr>
          <a:lstStyle/>
          <a:p>
            <a:r>
              <a:rPr lang="pl-PL" b="1" dirty="0">
                <a:ln>
                  <a:solidFill>
                    <a:schemeClr val="bg1">
                      <a:lumMod val="50000"/>
                    </a:schemeClr>
                  </a:solidFill>
                </a:ln>
                <a:solidFill>
                  <a:schemeClr val="bg1"/>
                </a:solidFill>
              </a:rPr>
              <a:t>Ustawa określa zasady: </a:t>
            </a:r>
          </a:p>
        </p:txBody>
      </p:sp>
      <p:sp>
        <p:nvSpPr>
          <p:cNvPr id="6" name="Prostokąt 5"/>
          <p:cNvSpPr/>
          <p:nvPr/>
        </p:nvSpPr>
        <p:spPr>
          <a:xfrm>
            <a:off x="3083012" y="2302569"/>
            <a:ext cx="4441316" cy="923330"/>
          </a:xfrm>
          <a:prstGeom prst="rect">
            <a:avLst/>
          </a:prstGeom>
        </p:spPr>
        <p:txBody>
          <a:bodyPr wrap="square">
            <a:spAutoFit/>
          </a:bodyPr>
          <a:lstStyle/>
          <a:p>
            <a:pPr lvl="0"/>
            <a:r>
              <a:rPr lang="pl-PL" b="1" dirty="0">
                <a:ln>
                  <a:solidFill>
                    <a:schemeClr val="bg1">
                      <a:lumMod val="50000"/>
                    </a:schemeClr>
                  </a:solidFill>
                </a:ln>
                <a:solidFill>
                  <a:schemeClr val="bg1"/>
                </a:solidFill>
              </a:rPr>
              <a:t>postępowania w celu ustalenia, czy przedsiębiorca nim objęty zapewnia warunki do ochrony informacji niejawnych</a:t>
            </a:r>
            <a:r>
              <a:rPr lang="pl-PL" b="1" dirty="0" smtClean="0">
                <a:ln>
                  <a:solidFill>
                    <a:schemeClr val="bg1">
                      <a:lumMod val="50000"/>
                    </a:schemeClr>
                  </a:solidFill>
                </a:ln>
                <a:solidFill>
                  <a:schemeClr val="bg1"/>
                </a:solidFill>
              </a:rPr>
              <a:t>,</a:t>
            </a:r>
            <a:endParaRPr lang="pl-PL" b="1" dirty="0">
              <a:ln>
                <a:solidFill>
                  <a:schemeClr val="bg1">
                    <a:lumMod val="50000"/>
                  </a:schemeClr>
                </a:solidFill>
              </a:ln>
              <a:solidFill>
                <a:schemeClr val="bg1"/>
              </a:solidFill>
            </a:endParaRPr>
          </a:p>
        </p:txBody>
      </p:sp>
      <p:pic>
        <p:nvPicPr>
          <p:cNvPr id="14"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270933" y="3077370"/>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17" name="Prostokąt 16"/>
          <p:cNvSpPr/>
          <p:nvPr/>
        </p:nvSpPr>
        <p:spPr>
          <a:xfrm>
            <a:off x="3097045" y="3225899"/>
            <a:ext cx="4441316" cy="646331"/>
          </a:xfrm>
          <a:prstGeom prst="rect">
            <a:avLst/>
          </a:prstGeom>
        </p:spPr>
        <p:txBody>
          <a:bodyPr wrap="square">
            <a:spAutoFit/>
          </a:bodyPr>
          <a:lstStyle/>
          <a:p>
            <a:pPr lvl="0"/>
            <a:r>
              <a:rPr lang="pl-PL" b="1" dirty="0">
                <a:ln>
                  <a:solidFill>
                    <a:schemeClr val="bg1">
                      <a:lumMod val="50000"/>
                    </a:schemeClr>
                  </a:solidFill>
                </a:ln>
                <a:solidFill>
                  <a:schemeClr val="bg1"/>
                </a:solidFill>
              </a:rPr>
              <a:t>organizacji kontroli stanu zabezpieczenia informacji </a:t>
            </a:r>
            <a:r>
              <a:rPr lang="pl-PL" b="1" dirty="0" smtClean="0">
                <a:ln>
                  <a:solidFill>
                    <a:schemeClr val="bg1">
                      <a:lumMod val="50000"/>
                    </a:schemeClr>
                  </a:solidFill>
                </a:ln>
                <a:solidFill>
                  <a:schemeClr val="bg1"/>
                </a:solidFill>
              </a:rPr>
              <a:t>niejawnych,</a:t>
            </a:r>
            <a:endParaRPr lang="pl-PL" b="1" dirty="0">
              <a:ln>
                <a:solidFill>
                  <a:schemeClr val="bg1">
                    <a:lumMod val="50000"/>
                  </a:schemeClr>
                </a:solidFill>
              </a:ln>
              <a:solidFill>
                <a:schemeClr val="bg1"/>
              </a:solidFill>
            </a:endParaRPr>
          </a:p>
        </p:txBody>
      </p:sp>
      <p:pic>
        <p:nvPicPr>
          <p:cNvPr id="18"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237518" y="3752387"/>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19" name="Prostokąt 18"/>
          <p:cNvSpPr/>
          <p:nvPr/>
        </p:nvSpPr>
        <p:spPr>
          <a:xfrm>
            <a:off x="3097045" y="3886481"/>
            <a:ext cx="4441316" cy="646331"/>
          </a:xfrm>
          <a:prstGeom prst="rect">
            <a:avLst/>
          </a:prstGeom>
        </p:spPr>
        <p:txBody>
          <a:bodyPr wrap="square">
            <a:spAutoFit/>
          </a:bodyPr>
          <a:lstStyle/>
          <a:p>
            <a:pPr lvl="0"/>
            <a:r>
              <a:rPr lang="pl-PL" b="1" dirty="0">
                <a:ln>
                  <a:solidFill>
                    <a:schemeClr val="bg1">
                      <a:lumMod val="50000"/>
                    </a:schemeClr>
                  </a:solidFill>
                </a:ln>
                <a:solidFill>
                  <a:schemeClr val="bg1"/>
                </a:solidFill>
              </a:rPr>
              <a:t>ochrony informacji niejawnych w systemach </a:t>
            </a:r>
            <a:r>
              <a:rPr lang="pl-PL" b="1" dirty="0" smtClean="0">
                <a:ln>
                  <a:solidFill>
                    <a:schemeClr val="bg1">
                      <a:lumMod val="50000"/>
                    </a:schemeClr>
                  </a:solidFill>
                </a:ln>
                <a:solidFill>
                  <a:schemeClr val="bg1"/>
                </a:solidFill>
              </a:rPr>
              <a:t>teleinformatycznych,</a:t>
            </a:r>
          </a:p>
        </p:txBody>
      </p:sp>
      <p:pic>
        <p:nvPicPr>
          <p:cNvPr id="20"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237517" y="4391504"/>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21" name="Prostokąt 20"/>
          <p:cNvSpPr/>
          <p:nvPr/>
        </p:nvSpPr>
        <p:spPr>
          <a:xfrm>
            <a:off x="3097045" y="4522609"/>
            <a:ext cx="4441316" cy="923330"/>
          </a:xfrm>
          <a:prstGeom prst="rect">
            <a:avLst/>
          </a:prstGeom>
        </p:spPr>
        <p:txBody>
          <a:bodyPr wrap="square">
            <a:spAutoFit/>
          </a:bodyPr>
          <a:lstStyle/>
          <a:p>
            <a:pPr lvl="0"/>
            <a:r>
              <a:rPr lang="pl-PL" b="1" dirty="0">
                <a:ln>
                  <a:solidFill>
                    <a:schemeClr val="bg1">
                      <a:lumMod val="50000"/>
                    </a:schemeClr>
                  </a:solidFill>
                </a:ln>
                <a:solidFill>
                  <a:schemeClr val="bg1"/>
                </a:solidFill>
              </a:rPr>
              <a:t>stosowania środków bezpieczeństwa fizycznego w odniesieniu do informacji </a:t>
            </a:r>
            <a:r>
              <a:rPr lang="pl-PL" b="1" dirty="0" smtClean="0">
                <a:ln>
                  <a:solidFill>
                    <a:schemeClr val="bg1">
                      <a:lumMod val="50000"/>
                    </a:schemeClr>
                  </a:solidFill>
                </a:ln>
                <a:solidFill>
                  <a:schemeClr val="bg1"/>
                </a:solidFill>
              </a:rPr>
              <a:t>niejawnych.</a:t>
            </a:r>
          </a:p>
        </p:txBody>
      </p:sp>
      <p:sp>
        <p:nvSpPr>
          <p:cNvPr id="22" name="Prostokąt 21"/>
          <p:cNvSpPr/>
          <p:nvPr/>
        </p:nvSpPr>
        <p:spPr>
          <a:xfrm>
            <a:off x="-756592" y="478976"/>
            <a:ext cx="6192792" cy="769441"/>
          </a:xfrm>
          <a:prstGeom prst="rect">
            <a:avLst/>
          </a:prstGeom>
          <a:noFill/>
        </p:spPr>
        <p:txBody>
          <a:bodyPr wrap="square" lIns="91440" tIns="45720" rIns="91440" bIns="45720">
            <a:spAutoFit/>
          </a:bodyPr>
          <a:lstStyle/>
          <a:p>
            <a:pPr algn="ctr"/>
            <a:r>
              <a:rPr lang="pl-P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ZAKRES PRZEDMIOTOWY</a:t>
            </a:r>
            <a:endParaRPr lang="pl-P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Tree>
    <p:extLst>
      <p:ext uri="{BB962C8B-B14F-4D97-AF65-F5344CB8AC3E}">
        <p14:creationId xmlns:p14="http://schemas.microsoft.com/office/powerpoint/2010/main" val="26489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4"/>
            <a:ext cx="6791454" cy="459044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283898" y="2186306"/>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2771800" y="1833702"/>
            <a:ext cx="3934731" cy="369332"/>
          </a:xfrm>
          <a:prstGeom prst="rect">
            <a:avLst/>
          </a:prstGeom>
        </p:spPr>
        <p:txBody>
          <a:bodyPr wrap="none">
            <a:spAutoFit/>
          </a:bodyPr>
          <a:lstStyle/>
          <a:p>
            <a:r>
              <a:rPr lang="pl-PL" b="1" dirty="0" smtClean="0">
                <a:ln>
                  <a:solidFill>
                    <a:schemeClr val="bg1">
                      <a:lumMod val="50000"/>
                    </a:schemeClr>
                  </a:solidFill>
                </a:ln>
                <a:solidFill>
                  <a:schemeClr val="bg1"/>
                </a:solidFill>
              </a:rPr>
              <a:t>Przepisy ustawy mają zastosowanie do:</a:t>
            </a:r>
            <a:endParaRPr lang="pl-PL" b="1" dirty="0">
              <a:ln>
                <a:solidFill>
                  <a:schemeClr val="bg1">
                    <a:lumMod val="50000"/>
                  </a:schemeClr>
                </a:solidFill>
              </a:ln>
              <a:solidFill>
                <a:schemeClr val="bg1"/>
              </a:solidFill>
            </a:endParaRPr>
          </a:p>
        </p:txBody>
      </p:sp>
      <p:sp>
        <p:nvSpPr>
          <p:cNvPr id="6" name="Prostokąt 5"/>
          <p:cNvSpPr/>
          <p:nvPr/>
        </p:nvSpPr>
        <p:spPr>
          <a:xfrm>
            <a:off x="3054832" y="2302569"/>
            <a:ext cx="4656531" cy="369332"/>
          </a:xfrm>
          <a:prstGeom prst="rect">
            <a:avLst/>
          </a:prstGeom>
        </p:spPr>
        <p:txBody>
          <a:bodyPr wrap="square">
            <a:spAutoFit/>
          </a:bodyPr>
          <a:lstStyle/>
          <a:p>
            <a:pPr lvl="0"/>
            <a:r>
              <a:rPr lang="pl-PL" b="1" dirty="0" smtClean="0">
                <a:ln>
                  <a:solidFill>
                    <a:schemeClr val="bg1">
                      <a:lumMod val="50000"/>
                    </a:schemeClr>
                  </a:solidFill>
                </a:ln>
                <a:solidFill>
                  <a:schemeClr val="bg1"/>
                </a:solidFill>
              </a:rPr>
              <a:t>1. Organów władzy publicznej, w szczególności:</a:t>
            </a:r>
            <a:endParaRPr lang="pl-PL" b="1" dirty="0">
              <a:ln>
                <a:solidFill>
                  <a:schemeClr val="bg1">
                    <a:lumMod val="50000"/>
                  </a:schemeClr>
                </a:solidFill>
              </a:ln>
              <a:solidFill>
                <a:schemeClr val="bg1"/>
              </a:solidFill>
            </a:endParaRPr>
          </a:p>
        </p:txBody>
      </p:sp>
      <p:pic>
        <p:nvPicPr>
          <p:cNvPr id="4100" name="Picture 4" descr="http://dc468.4shared.com/img/W-M17vXz/s7/12a0f72f008/Frame_Sketched_1"/>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1738786" y="2621975"/>
            <a:ext cx="6000757" cy="3543329"/>
          </a:xfrm>
          <a:prstGeom prst="rect">
            <a:avLst/>
          </a:prstGeom>
          <a:noFill/>
          <a:extLst>
            <a:ext uri="{909E8E84-426E-40DD-AFC4-6F175D3DCCD1}">
              <a14:hiddenFill xmlns:a14="http://schemas.microsoft.com/office/drawing/2010/main">
                <a:solidFill>
                  <a:srgbClr val="FFFFFF"/>
                </a:solidFill>
              </a14:hiddenFill>
            </a:ext>
          </a:extLst>
        </p:spPr>
      </p:pic>
      <p:sp>
        <p:nvSpPr>
          <p:cNvPr id="8" name="Prostokąt 7"/>
          <p:cNvSpPr/>
          <p:nvPr/>
        </p:nvSpPr>
        <p:spPr>
          <a:xfrm>
            <a:off x="2357073" y="2962478"/>
            <a:ext cx="4572000" cy="2862322"/>
          </a:xfrm>
          <a:prstGeom prst="rect">
            <a:avLst/>
          </a:prstGeom>
        </p:spPr>
        <p:txBody>
          <a:bodyPr>
            <a:spAutoFit/>
          </a:bodyPr>
          <a:lstStyle/>
          <a:p>
            <a:pPr lvl="0"/>
            <a:r>
              <a:rPr lang="pl-PL" b="1" dirty="0" smtClean="0">
                <a:ln>
                  <a:solidFill>
                    <a:schemeClr val="bg1">
                      <a:lumMod val="50000"/>
                    </a:schemeClr>
                  </a:solidFill>
                </a:ln>
                <a:solidFill>
                  <a:schemeClr val="bg1"/>
                </a:solidFill>
              </a:rPr>
              <a:t>a)   Sejmu </a:t>
            </a:r>
            <a:r>
              <a:rPr lang="pl-PL" b="1" dirty="0">
                <a:ln>
                  <a:solidFill>
                    <a:schemeClr val="bg1">
                      <a:lumMod val="50000"/>
                    </a:schemeClr>
                  </a:solidFill>
                </a:ln>
                <a:solidFill>
                  <a:schemeClr val="bg1"/>
                </a:solidFill>
              </a:rPr>
              <a:t>i Senatu Rzeczypospolitej Polskiej,</a:t>
            </a:r>
          </a:p>
          <a:p>
            <a:pPr lvl="0"/>
            <a:r>
              <a:rPr lang="pl-PL" b="1" dirty="0" smtClean="0">
                <a:ln>
                  <a:solidFill>
                    <a:schemeClr val="bg1">
                      <a:lumMod val="50000"/>
                    </a:schemeClr>
                  </a:solidFill>
                </a:ln>
                <a:solidFill>
                  <a:schemeClr val="bg1"/>
                </a:solidFill>
              </a:rPr>
              <a:t>b)   Prezydenta </a:t>
            </a:r>
            <a:r>
              <a:rPr lang="pl-PL" b="1" dirty="0">
                <a:ln>
                  <a:solidFill>
                    <a:schemeClr val="bg1">
                      <a:lumMod val="50000"/>
                    </a:schemeClr>
                  </a:solidFill>
                </a:ln>
                <a:solidFill>
                  <a:schemeClr val="bg1"/>
                </a:solidFill>
              </a:rPr>
              <a:t>Rzeczypospolitej Polskiej,</a:t>
            </a:r>
          </a:p>
          <a:p>
            <a:pPr lvl="0"/>
            <a:r>
              <a:rPr lang="pl-PL" b="1" dirty="0" smtClean="0">
                <a:ln>
                  <a:solidFill>
                    <a:schemeClr val="bg1">
                      <a:lumMod val="50000"/>
                    </a:schemeClr>
                  </a:solidFill>
                </a:ln>
                <a:solidFill>
                  <a:schemeClr val="bg1"/>
                </a:solidFill>
              </a:rPr>
              <a:t>c)   organów </a:t>
            </a:r>
            <a:r>
              <a:rPr lang="pl-PL" b="1" dirty="0">
                <a:ln>
                  <a:solidFill>
                    <a:schemeClr val="bg1">
                      <a:lumMod val="50000"/>
                    </a:schemeClr>
                  </a:solidFill>
                </a:ln>
                <a:solidFill>
                  <a:schemeClr val="bg1"/>
                </a:solidFill>
              </a:rPr>
              <a:t>administracji rządowej,</a:t>
            </a:r>
          </a:p>
          <a:p>
            <a:pPr lvl="0"/>
            <a:r>
              <a:rPr lang="pl-PL" b="1" dirty="0" smtClean="0">
                <a:ln>
                  <a:solidFill>
                    <a:schemeClr val="bg1">
                      <a:lumMod val="50000"/>
                    </a:schemeClr>
                  </a:solidFill>
                </a:ln>
                <a:solidFill>
                  <a:schemeClr val="bg1"/>
                </a:solidFill>
              </a:rPr>
              <a:t>d)  organów </a:t>
            </a:r>
            <a:r>
              <a:rPr lang="pl-PL" b="1" dirty="0">
                <a:ln>
                  <a:solidFill>
                    <a:schemeClr val="bg1">
                      <a:lumMod val="50000"/>
                    </a:schemeClr>
                  </a:solidFill>
                </a:ln>
                <a:solidFill>
                  <a:schemeClr val="bg1"/>
                </a:solidFill>
              </a:rPr>
              <a:t>jednostek samorządu </a:t>
            </a:r>
            <a:r>
              <a:rPr lang="pl-PL" b="1" dirty="0" smtClean="0">
                <a:ln>
                  <a:solidFill>
                    <a:schemeClr val="bg1">
                      <a:lumMod val="50000"/>
                    </a:schemeClr>
                  </a:solidFill>
                </a:ln>
                <a:solidFill>
                  <a:schemeClr val="bg1"/>
                </a:solidFill>
              </a:rPr>
              <a:t>   terytorialnego</a:t>
            </a:r>
            <a:r>
              <a:rPr lang="pl-PL" b="1" dirty="0">
                <a:ln>
                  <a:solidFill>
                    <a:schemeClr val="bg1">
                      <a:lumMod val="50000"/>
                    </a:schemeClr>
                  </a:solidFill>
                </a:ln>
                <a:solidFill>
                  <a:schemeClr val="bg1"/>
                </a:solidFill>
              </a:rPr>
              <a:t>, a także innych podległych im   jednostek organizacyjnych lub przez nie nadzorowanych,</a:t>
            </a:r>
          </a:p>
          <a:p>
            <a:pPr lvl="0"/>
            <a:r>
              <a:rPr lang="pl-PL" b="1" dirty="0" smtClean="0">
                <a:ln>
                  <a:solidFill>
                    <a:schemeClr val="bg1">
                      <a:lumMod val="50000"/>
                    </a:schemeClr>
                  </a:solidFill>
                </a:ln>
                <a:solidFill>
                  <a:schemeClr val="bg1"/>
                </a:solidFill>
              </a:rPr>
              <a:t>e)  sądów </a:t>
            </a:r>
            <a:r>
              <a:rPr lang="pl-PL" b="1" dirty="0">
                <a:ln>
                  <a:solidFill>
                    <a:schemeClr val="bg1">
                      <a:lumMod val="50000"/>
                    </a:schemeClr>
                  </a:solidFill>
                </a:ln>
                <a:solidFill>
                  <a:schemeClr val="bg1"/>
                </a:solidFill>
              </a:rPr>
              <a:t>i trybunałów,</a:t>
            </a:r>
          </a:p>
          <a:p>
            <a:pPr lvl="0"/>
            <a:r>
              <a:rPr lang="pl-PL" b="1" dirty="0" smtClean="0">
                <a:ln>
                  <a:solidFill>
                    <a:schemeClr val="bg1">
                      <a:lumMod val="50000"/>
                    </a:schemeClr>
                  </a:solidFill>
                </a:ln>
                <a:solidFill>
                  <a:schemeClr val="bg1"/>
                </a:solidFill>
              </a:rPr>
              <a:t>f)  organów </a:t>
            </a:r>
            <a:r>
              <a:rPr lang="pl-PL" b="1" dirty="0">
                <a:ln>
                  <a:solidFill>
                    <a:schemeClr val="bg1">
                      <a:lumMod val="50000"/>
                    </a:schemeClr>
                  </a:solidFill>
                </a:ln>
                <a:solidFill>
                  <a:schemeClr val="bg1"/>
                </a:solidFill>
              </a:rPr>
              <a:t>kontroli państwowej i ochrony prawa;</a:t>
            </a:r>
          </a:p>
        </p:txBody>
      </p:sp>
      <p:sp>
        <p:nvSpPr>
          <p:cNvPr id="25" name="Prostokąt 24"/>
          <p:cNvSpPr/>
          <p:nvPr/>
        </p:nvSpPr>
        <p:spPr>
          <a:xfrm>
            <a:off x="-756592" y="478976"/>
            <a:ext cx="6192792" cy="769441"/>
          </a:xfrm>
          <a:prstGeom prst="rect">
            <a:avLst/>
          </a:prstGeom>
          <a:noFill/>
        </p:spPr>
        <p:txBody>
          <a:bodyPr wrap="square" lIns="91440" tIns="45720" rIns="91440" bIns="45720">
            <a:spAutoFit/>
          </a:bodyPr>
          <a:lstStyle/>
          <a:p>
            <a:pPr algn="ctr"/>
            <a:r>
              <a:rPr lang="pl-P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ZAKRES PODMIOTOWY</a:t>
            </a:r>
            <a:endParaRPr lang="pl-P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Tree>
    <p:extLst>
      <p:ext uri="{BB962C8B-B14F-4D97-AF65-F5344CB8AC3E}">
        <p14:creationId xmlns:p14="http://schemas.microsoft.com/office/powerpoint/2010/main" val="2347784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4"/>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756592" y="478976"/>
            <a:ext cx="6192792" cy="769441"/>
          </a:xfrm>
          <a:prstGeom prst="rect">
            <a:avLst/>
          </a:prstGeom>
          <a:noFill/>
        </p:spPr>
        <p:txBody>
          <a:bodyPr wrap="square" lIns="91440" tIns="45720" rIns="91440" bIns="45720">
            <a:spAutoFit/>
          </a:bodyPr>
          <a:lstStyle/>
          <a:p>
            <a:pPr algn="ctr"/>
            <a:r>
              <a:rPr lang="pl-P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ZAKRES PODMIOTOWY</a:t>
            </a:r>
            <a:endParaRPr lang="pl-P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pic>
        <p:nvPicPr>
          <p:cNvPr id="3080"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283898" y="2186306"/>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2771800" y="1833702"/>
            <a:ext cx="3934731" cy="369332"/>
          </a:xfrm>
          <a:prstGeom prst="rect">
            <a:avLst/>
          </a:prstGeom>
        </p:spPr>
        <p:txBody>
          <a:bodyPr wrap="none">
            <a:spAutoFit/>
          </a:bodyPr>
          <a:lstStyle/>
          <a:p>
            <a:r>
              <a:rPr lang="pl-PL" b="1" dirty="0" smtClean="0">
                <a:ln>
                  <a:solidFill>
                    <a:schemeClr val="bg1">
                      <a:lumMod val="50000"/>
                    </a:schemeClr>
                  </a:solidFill>
                </a:ln>
                <a:solidFill>
                  <a:schemeClr val="bg1"/>
                </a:solidFill>
              </a:rPr>
              <a:t>Przepisy ustawy mają zastosowanie do:</a:t>
            </a:r>
            <a:endParaRPr lang="pl-PL" b="1" dirty="0">
              <a:ln>
                <a:solidFill>
                  <a:schemeClr val="bg1">
                    <a:lumMod val="50000"/>
                  </a:schemeClr>
                </a:solidFill>
              </a:ln>
              <a:solidFill>
                <a:schemeClr val="bg1"/>
              </a:solidFill>
            </a:endParaRPr>
          </a:p>
        </p:txBody>
      </p:sp>
      <p:sp>
        <p:nvSpPr>
          <p:cNvPr id="9" name="Prostokąt 8"/>
          <p:cNvSpPr/>
          <p:nvPr/>
        </p:nvSpPr>
        <p:spPr>
          <a:xfrm>
            <a:off x="3043356" y="2302569"/>
            <a:ext cx="4656531" cy="923330"/>
          </a:xfrm>
          <a:prstGeom prst="rect">
            <a:avLst/>
          </a:prstGeom>
        </p:spPr>
        <p:txBody>
          <a:bodyPr wrap="square">
            <a:spAutoFit/>
          </a:bodyPr>
          <a:lstStyle/>
          <a:p>
            <a:pPr lvl="0"/>
            <a:r>
              <a:rPr lang="pl-PL" b="1" dirty="0" smtClean="0">
                <a:ln>
                  <a:solidFill>
                    <a:schemeClr val="bg1">
                      <a:lumMod val="50000"/>
                    </a:schemeClr>
                  </a:solidFill>
                </a:ln>
                <a:solidFill>
                  <a:schemeClr val="bg1"/>
                </a:solidFill>
              </a:rPr>
              <a:t>2. Jednostek </a:t>
            </a:r>
            <a:r>
              <a:rPr lang="pl-PL" b="1" dirty="0">
                <a:ln>
                  <a:solidFill>
                    <a:schemeClr val="bg1">
                      <a:lumMod val="50000"/>
                    </a:schemeClr>
                  </a:solidFill>
                </a:ln>
                <a:solidFill>
                  <a:schemeClr val="bg1"/>
                </a:solidFill>
              </a:rPr>
              <a:t>organizacyjnych podległych Ministrowi Obrony Narodowej lub przez niego </a:t>
            </a:r>
            <a:r>
              <a:rPr lang="pl-PL" b="1" dirty="0" smtClean="0">
                <a:ln>
                  <a:solidFill>
                    <a:schemeClr val="bg1">
                      <a:lumMod val="50000"/>
                    </a:schemeClr>
                  </a:solidFill>
                </a:ln>
                <a:solidFill>
                  <a:schemeClr val="bg1"/>
                </a:solidFill>
              </a:rPr>
              <a:t>nadzorowanych,</a:t>
            </a:r>
            <a:endParaRPr lang="pl-PL" b="1" dirty="0">
              <a:ln>
                <a:solidFill>
                  <a:schemeClr val="bg1">
                    <a:lumMod val="50000"/>
                  </a:schemeClr>
                </a:solidFill>
              </a:ln>
              <a:solidFill>
                <a:schemeClr val="bg1"/>
              </a:solidFill>
            </a:endParaRPr>
          </a:p>
        </p:txBody>
      </p:sp>
      <p:pic>
        <p:nvPicPr>
          <p:cNvPr id="10"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262192" y="3094273"/>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11" name="Prostokąt 10"/>
          <p:cNvSpPr/>
          <p:nvPr/>
        </p:nvSpPr>
        <p:spPr>
          <a:xfrm>
            <a:off x="3065060" y="3254445"/>
            <a:ext cx="4656531" cy="369332"/>
          </a:xfrm>
          <a:prstGeom prst="rect">
            <a:avLst/>
          </a:prstGeom>
        </p:spPr>
        <p:txBody>
          <a:bodyPr wrap="square">
            <a:spAutoFit/>
          </a:bodyPr>
          <a:lstStyle/>
          <a:p>
            <a:pPr lvl="0"/>
            <a:r>
              <a:rPr lang="pl-PL" b="1" dirty="0" smtClean="0">
                <a:ln>
                  <a:solidFill>
                    <a:schemeClr val="bg1">
                      <a:lumMod val="50000"/>
                    </a:schemeClr>
                  </a:solidFill>
                </a:ln>
                <a:solidFill>
                  <a:schemeClr val="bg1"/>
                </a:solidFill>
              </a:rPr>
              <a:t>3. Narodowego Banku Polskiego,</a:t>
            </a:r>
          </a:p>
        </p:txBody>
      </p:sp>
      <p:pic>
        <p:nvPicPr>
          <p:cNvPr id="12"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249786" y="3539961"/>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13" name="Prostokąt 12"/>
          <p:cNvSpPr/>
          <p:nvPr/>
        </p:nvSpPr>
        <p:spPr>
          <a:xfrm>
            <a:off x="3043356" y="3639302"/>
            <a:ext cx="4656531" cy="923330"/>
          </a:xfrm>
          <a:prstGeom prst="rect">
            <a:avLst/>
          </a:prstGeom>
        </p:spPr>
        <p:txBody>
          <a:bodyPr wrap="square">
            <a:spAutoFit/>
          </a:bodyPr>
          <a:lstStyle/>
          <a:p>
            <a:pPr lvl="0"/>
            <a:r>
              <a:rPr lang="pl-PL" b="1" dirty="0" smtClean="0">
                <a:ln>
                  <a:solidFill>
                    <a:schemeClr val="bg1">
                      <a:lumMod val="50000"/>
                    </a:schemeClr>
                  </a:solidFill>
                </a:ln>
                <a:solidFill>
                  <a:schemeClr val="bg1"/>
                </a:solidFill>
              </a:rPr>
              <a:t>4. Państwowych </a:t>
            </a:r>
            <a:r>
              <a:rPr lang="pl-PL" b="1" dirty="0">
                <a:ln>
                  <a:solidFill>
                    <a:schemeClr val="bg1">
                      <a:lumMod val="50000"/>
                    </a:schemeClr>
                  </a:solidFill>
                </a:ln>
                <a:solidFill>
                  <a:schemeClr val="bg1"/>
                </a:solidFill>
              </a:rPr>
              <a:t>osób prawnych i innych niż wymienione w pkt 1 – 3 państwowych jednostek </a:t>
            </a:r>
            <a:r>
              <a:rPr lang="pl-PL" b="1" dirty="0" smtClean="0">
                <a:ln>
                  <a:solidFill>
                    <a:schemeClr val="bg1">
                      <a:lumMod val="50000"/>
                    </a:schemeClr>
                  </a:solidFill>
                </a:ln>
                <a:solidFill>
                  <a:schemeClr val="bg1"/>
                </a:solidFill>
              </a:rPr>
              <a:t>organizacyjnych,</a:t>
            </a:r>
          </a:p>
        </p:txBody>
      </p:sp>
    </p:spTree>
    <p:extLst>
      <p:ext uri="{BB962C8B-B14F-4D97-AF65-F5344CB8AC3E}">
        <p14:creationId xmlns:p14="http://schemas.microsoft.com/office/powerpoint/2010/main" val="61773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4"/>
            <a:ext cx="6791454" cy="459044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283898" y="2186306"/>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2771800" y="1833702"/>
            <a:ext cx="3934731" cy="369332"/>
          </a:xfrm>
          <a:prstGeom prst="rect">
            <a:avLst/>
          </a:prstGeom>
        </p:spPr>
        <p:txBody>
          <a:bodyPr wrap="none">
            <a:spAutoFit/>
          </a:bodyPr>
          <a:lstStyle/>
          <a:p>
            <a:r>
              <a:rPr lang="pl-PL" b="1" dirty="0" smtClean="0">
                <a:ln>
                  <a:solidFill>
                    <a:schemeClr val="bg1">
                      <a:lumMod val="50000"/>
                    </a:schemeClr>
                  </a:solidFill>
                </a:ln>
                <a:solidFill>
                  <a:schemeClr val="bg1"/>
                </a:solidFill>
              </a:rPr>
              <a:t>Przepisy ustawy mają zastosowanie do:</a:t>
            </a:r>
            <a:endParaRPr lang="pl-PL" b="1" dirty="0">
              <a:ln>
                <a:solidFill>
                  <a:schemeClr val="bg1">
                    <a:lumMod val="50000"/>
                  </a:schemeClr>
                </a:solidFill>
              </a:ln>
              <a:solidFill>
                <a:schemeClr val="bg1"/>
              </a:solidFill>
            </a:endParaRPr>
          </a:p>
        </p:txBody>
      </p:sp>
      <p:sp>
        <p:nvSpPr>
          <p:cNvPr id="9" name="Prostokąt 8"/>
          <p:cNvSpPr/>
          <p:nvPr/>
        </p:nvSpPr>
        <p:spPr>
          <a:xfrm>
            <a:off x="3043356" y="2302569"/>
            <a:ext cx="4656531" cy="923330"/>
          </a:xfrm>
          <a:prstGeom prst="rect">
            <a:avLst/>
          </a:prstGeom>
        </p:spPr>
        <p:txBody>
          <a:bodyPr wrap="square">
            <a:spAutoFit/>
          </a:bodyPr>
          <a:lstStyle/>
          <a:p>
            <a:pPr lvl="0"/>
            <a:r>
              <a:rPr lang="pl-PL" b="1" dirty="0" smtClean="0">
                <a:ln>
                  <a:solidFill>
                    <a:schemeClr val="bg1">
                      <a:lumMod val="50000"/>
                    </a:schemeClr>
                  </a:solidFill>
                </a:ln>
                <a:solidFill>
                  <a:schemeClr val="bg1"/>
                </a:solidFill>
              </a:rPr>
              <a:t>5. Jednostek </a:t>
            </a:r>
            <a:r>
              <a:rPr lang="pl-PL" b="1" dirty="0">
                <a:ln>
                  <a:solidFill>
                    <a:schemeClr val="bg1">
                      <a:lumMod val="50000"/>
                    </a:schemeClr>
                  </a:solidFill>
                </a:ln>
                <a:solidFill>
                  <a:schemeClr val="bg1"/>
                </a:solidFill>
              </a:rPr>
              <a:t>organizacyjnych podległych lub nadzorowanych przez organy władzy </a:t>
            </a:r>
            <a:r>
              <a:rPr lang="pl-PL" b="1" dirty="0" smtClean="0">
                <a:ln>
                  <a:solidFill>
                    <a:schemeClr val="bg1">
                      <a:lumMod val="50000"/>
                    </a:schemeClr>
                  </a:solidFill>
                </a:ln>
                <a:solidFill>
                  <a:schemeClr val="bg1"/>
                </a:solidFill>
              </a:rPr>
              <a:t>publicznej,</a:t>
            </a:r>
            <a:endParaRPr lang="pl-PL" b="1" dirty="0">
              <a:ln>
                <a:solidFill>
                  <a:schemeClr val="bg1">
                    <a:lumMod val="50000"/>
                  </a:schemeClr>
                </a:solidFill>
              </a:ln>
              <a:solidFill>
                <a:schemeClr val="bg1"/>
              </a:solidFill>
            </a:endParaRPr>
          </a:p>
        </p:txBody>
      </p:sp>
      <p:pic>
        <p:nvPicPr>
          <p:cNvPr id="10" name="Picture 8" descr="http://static.wixstatic.com/media/0d9f41_aee9dcd208985bd75c24fb914eb9cb45.png_srz_100_86_85_22_0.50_1.20_0.00_png_srz"/>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20410321" flipV="1">
            <a:off x="2262192" y="3094273"/>
            <a:ext cx="699832" cy="601857"/>
          </a:xfrm>
          <a:prstGeom prst="rect">
            <a:avLst/>
          </a:prstGeom>
          <a:noFill/>
          <a:extLst>
            <a:ext uri="{909E8E84-426E-40DD-AFC4-6F175D3DCCD1}">
              <a14:hiddenFill xmlns:a14="http://schemas.microsoft.com/office/drawing/2010/main">
                <a:solidFill>
                  <a:srgbClr val="FFFFFF"/>
                </a:solidFill>
              </a14:hiddenFill>
            </a:ext>
          </a:extLst>
        </p:spPr>
      </p:pic>
      <p:sp>
        <p:nvSpPr>
          <p:cNvPr id="11" name="Prostokąt 10"/>
          <p:cNvSpPr/>
          <p:nvPr/>
        </p:nvSpPr>
        <p:spPr>
          <a:xfrm>
            <a:off x="3065060" y="3254445"/>
            <a:ext cx="4656531" cy="1754326"/>
          </a:xfrm>
          <a:prstGeom prst="rect">
            <a:avLst/>
          </a:prstGeom>
        </p:spPr>
        <p:txBody>
          <a:bodyPr wrap="square">
            <a:spAutoFit/>
          </a:bodyPr>
          <a:lstStyle/>
          <a:p>
            <a:pPr lvl="0"/>
            <a:r>
              <a:rPr lang="pl-PL" b="1" dirty="0" smtClean="0">
                <a:ln>
                  <a:solidFill>
                    <a:schemeClr val="bg1">
                      <a:lumMod val="50000"/>
                    </a:schemeClr>
                  </a:solidFill>
                </a:ln>
                <a:solidFill>
                  <a:schemeClr val="bg1"/>
                </a:solidFill>
              </a:rPr>
              <a:t>6. </a:t>
            </a:r>
            <a:r>
              <a:rPr lang="pl-PL" b="1" dirty="0">
                <a:ln>
                  <a:solidFill>
                    <a:schemeClr val="bg1">
                      <a:lumMod val="50000"/>
                    </a:schemeClr>
                  </a:solidFill>
                </a:ln>
                <a:solidFill>
                  <a:schemeClr val="bg1"/>
                </a:solidFill>
              </a:rPr>
              <a:t>P</a:t>
            </a:r>
            <a:r>
              <a:rPr lang="pl-PL" b="1" dirty="0" smtClean="0">
                <a:ln>
                  <a:solidFill>
                    <a:schemeClr val="bg1">
                      <a:lumMod val="50000"/>
                    </a:schemeClr>
                  </a:solidFill>
                </a:ln>
                <a:solidFill>
                  <a:schemeClr val="bg1"/>
                </a:solidFill>
              </a:rPr>
              <a:t>rzedsiębiorców </a:t>
            </a:r>
            <a:r>
              <a:rPr lang="pl-PL" b="1" dirty="0">
                <a:ln>
                  <a:solidFill>
                    <a:schemeClr val="bg1">
                      <a:lumMod val="50000"/>
                    </a:schemeClr>
                  </a:solidFill>
                </a:ln>
                <a:solidFill>
                  <a:schemeClr val="bg1"/>
                </a:solidFill>
              </a:rPr>
              <a:t>zamierzających ubiegać się albo ubiegających się o zawarcie umowy lub wykonujących umowy związane z dostępem do informacji niejawnych albo wykonujących na podstawie przepisów prawa zadania związane z dostępem do informacji niejawnych.</a:t>
            </a:r>
          </a:p>
        </p:txBody>
      </p:sp>
      <p:sp>
        <p:nvSpPr>
          <p:cNvPr id="14" name="Prostokąt 13"/>
          <p:cNvSpPr/>
          <p:nvPr/>
        </p:nvSpPr>
        <p:spPr>
          <a:xfrm>
            <a:off x="-756592" y="478976"/>
            <a:ext cx="6192792" cy="769441"/>
          </a:xfrm>
          <a:prstGeom prst="rect">
            <a:avLst/>
          </a:prstGeom>
          <a:noFill/>
        </p:spPr>
        <p:txBody>
          <a:bodyPr wrap="square" lIns="91440" tIns="45720" rIns="91440" bIns="45720">
            <a:spAutoFit/>
          </a:bodyPr>
          <a:lstStyle/>
          <a:p>
            <a:pPr algn="ctr"/>
            <a:r>
              <a:rPr lang="pl-P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ZAKRES PODMIOTOWY</a:t>
            </a:r>
            <a:endParaRPr lang="pl-P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Tree>
    <p:extLst>
      <p:ext uri="{BB962C8B-B14F-4D97-AF65-F5344CB8AC3E}">
        <p14:creationId xmlns:p14="http://schemas.microsoft.com/office/powerpoint/2010/main" val="1659893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Picture 2" descr="http://www.middlebattenhallfarm.co.uk/images/ripped_paper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2" y="-1431524"/>
            <a:ext cx="6791454" cy="459044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751978" y="448198"/>
            <a:ext cx="6192792" cy="769441"/>
          </a:xfrm>
          <a:prstGeom prst="rect">
            <a:avLst/>
          </a:prstGeom>
          <a:noFill/>
        </p:spPr>
        <p:txBody>
          <a:bodyPr wrap="square" lIns="91440" tIns="45720" rIns="91440" bIns="45720">
            <a:spAutoFit/>
          </a:bodyPr>
          <a:lstStyle/>
          <a:p>
            <a:pPr algn="ctr"/>
            <a:r>
              <a:rPr lang="pl-P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INFORMACJE NIEJAWNE</a:t>
            </a:r>
            <a:endParaRPr lang="pl-P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endParaRPr>
          </a:p>
        </p:txBody>
      </p:sp>
      <p:sp>
        <p:nvSpPr>
          <p:cNvPr id="3" name="Prostokąt 2"/>
          <p:cNvSpPr/>
          <p:nvPr/>
        </p:nvSpPr>
        <p:spPr>
          <a:xfrm>
            <a:off x="1888011" y="2132856"/>
            <a:ext cx="5616624" cy="3539430"/>
          </a:xfrm>
          <a:prstGeom prst="rect">
            <a:avLst/>
          </a:prstGeom>
        </p:spPr>
        <p:txBody>
          <a:bodyPr wrap="square">
            <a:spAutoFit/>
          </a:bodyPr>
          <a:lstStyle/>
          <a:p>
            <a:r>
              <a:rPr lang="pl-PL" sz="2800" b="1" dirty="0">
                <a:ln>
                  <a:solidFill>
                    <a:schemeClr val="bg1">
                      <a:lumMod val="50000"/>
                    </a:schemeClr>
                  </a:solidFill>
                </a:ln>
                <a:solidFill>
                  <a:schemeClr val="bg1"/>
                </a:solidFill>
              </a:rPr>
              <a:t>Informacje niejawne mogą być udostępnione wyłącznie osobie dającej rękojmię zachowania tajemnicy i tylko w zakresie niezbędnym do wykonywania przez nią pracy lub pełnienia służby na zajmowanym stanowisku albo wykonywania czynności </a:t>
            </a:r>
            <a:r>
              <a:rPr lang="pl-PL" sz="2800" b="1" dirty="0" smtClean="0">
                <a:ln>
                  <a:solidFill>
                    <a:schemeClr val="bg1">
                      <a:lumMod val="50000"/>
                    </a:schemeClr>
                  </a:solidFill>
                </a:ln>
                <a:solidFill>
                  <a:schemeClr val="bg1"/>
                </a:solidFill>
              </a:rPr>
              <a:t>zleconych.</a:t>
            </a:r>
            <a:endParaRPr lang="pl-PL" sz="2800" b="1" dirty="0">
              <a:ln>
                <a:solidFill>
                  <a:schemeClr val="bg1">
                    <a:lumMod val="50000"/>
                  </a:schemeClr>
                </a:solidFill>
              </a:ln>
              <a:solidFill>
                <a:schemeClr val="bg1"/>
              </a:solidFill>
            </a:endParaRPr>
          </a:p>
        </p:txBody>
      </p:sp>
      <p:pic>
        <p:nvPicPr>
          <p:cNvPr id="6146" name="Picture 2" descr="http://files.softicons.com/download/folder-icons/sabre-snow-silver-icons-by-minimamente/png/256x256/folder_web_uplo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9287" y="863697"/>
            <a:ext cx="2046518" cy="2046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805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1564</Words>
  <Application>Microsoft Office PowerPoint</Application>
  <PresentationFormat>On-screen Show (4:3)</PresentationFormat>
  <Paragraphs>130</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Agency FB</vt:lpstr>
      <vt:lpstr>Arial</vt:lpstr>
      <vt:lpstr>Calibri</vt:lpstr>
      <vt:lpstr>Motyw pakietu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Pełna Wdzięku.</dc:creator>
  <cp:lastModifiedBy>Ania</cp:lastModifiedBy>
  <cp:revision>48</cp:revision>
  <dcterms:created xsi:type="dcterms:W3CDTF">2015-01-11T16:05:18Z</dcterms:created>
  <dcterms:modified xsi:type="dcterms:W3CDTF">2015-03-07T20:36:53Z</dcterms:modified>
</cp:coreProperties>
</file>