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73" r:id="rId4"/>
    <p:sldId id="274" r:id="rId5"/>
    <p:sldId id="257" r:id="rId6"/>
    <p:sldId id="258" r:id="rId7"/>
    <p:sldId id="260" r:id="rId8"/>
    <p:sldId id="261" r:id="rId9"/>
    <p:sldId id="275" r:id="rId10"/>
    <p:sldId id="269" r:id="rId11"/>
    <p:sldId id="270" r:id="rId12"/>
    <p:sldId id="271" r:id="rId13"/>
    <p:sldId id="272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1E86D6-939D-4640-BE54-934A8E8F8DFB}" type="datetimeFigureOut">
              <a:rPr lang="pl-PL" smtClean="0"/>
              <a:t>01.10.2016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A5731D-17D8-4551-804B-6BFC71D51E0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Teoria i filozofia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Ewa Niemiec</a:t>
            </a:r>
          </a:p>
          <a:p>
            <a:r>
              <a:rPr lang="pl-PL" dirty="0" err="1" smtClean="0"/>
              <a:t>ewa_niemiec@uwr.edu.pl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natury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Istnieją obiektywnie </a:t>
            </a:r>
            <a:r>
              <a:rPr lang="pl-PL" dirty="0" err="1" smtClean="0"/>
              <a:t>pozasystemowe</a:t>
            </a:r>
            <a:r>
              <a:rPr lang="pl-PL" dirty="0" smtClean="0"/>
              <a:t> normy wyższe niż prawo</a:t>
            </a:r>
          </a:p>
          <a:p>
            <a:r>
              <a:rPr lang="pl-PL" dirty="0" smtClean="0"/>
              <a:t>Prawo stanowione jest ich koniecznym uzupełnieniem</a:t>
            </a:r>
          </a:p>
          <a:p>
            <a:r>
              <a:rPr lang="pl-PL" dirty="0" smtClean="0"/>
              <a:t>Normy stanowione mają chronić normy </a:t>
            </a:r>
            <a:r>
              <a:rPr lang="pl-PL" dirty="0" err="1" smtClean="0"/>
              <a:t>prawnonaturalne</a:t>
            </a:r>
            <a:r>
              <a:rPr lang="pl-PL" dirty="0" smtClean="0"/>
              <a:t>, nakładając sankcje</a:t>
            </a:r>
          </a:p>
          <a:p>
            <a:r>
              <a:rPr lang="pl-PL" dirty="0" smtClean="0"/>
              <a:t>Brak rozłączności prawa i moralności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Nurty </a:t>
            </a:r>
            <a:r>
              <a:rPr lang="pl-PL" dirty="0" err="1" smtClean="0"/>
              <a:t>prawnonaturalne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Kosmologiczny – prawo natury czyli prawo rządzące światem</a:t>
            </a:r>
          </a:p>
          <a:p>
            <a:endParaRPr lang="pl-PL" dirty="0"/>
          </a:p>
          <a:p>
            <a:r>
              <a:rPr lang="pl-PL" dirty="0" smtClean="0"/>
              <a:t>Arystotelesowy – prawo natury (w przeciwieństwie do prawa przyrody) jest nieodłącznym elementem bycia człowiekiem. Utożsamiał je z moralnością. Przejęty przez św. Tomasza.</a:t>
            </a:r>
          </a:p>
          <a:p>
            <a:endParaRPr lang="pl-PL" dirty="0"/>
          </a:p>
          <a:p>
            <a:r>
              <a:rPr lang="pl-PL" dirty="0" smtClean="0"/>
              <a:t>Laicki/racjonalistyczny – oparty na obserwacji człowieka lub społeczności i wyciąganiu wniosków o jego naturze. Nie opierają się na pojęciu moralności – człowiek może mieć naturę złą.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 indent="-88900" algn="ctr"/>
            <a:r>
              <a:rPr lang="pl-PL" dirty="0" smtClean="0"/>
              <a:t>Podział koncepcji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000100" y="1285860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4037009" y="174941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857884" y="135729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2285992"/>
            <a:ext cx="23574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Ze względu na źródło:</a:t>
            </a:r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Religijne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laickie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572132" y="2428868"/>
            <a:ext cx="33575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Za względu na zmienność:</a:t>
            </a:r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Statyczne</a:t>
            </a:r>
            <a:r>
              <a:rPr lang="pl-PL" dirty="0" smtClean="0"/>
              <a:t> (Arystoteles) – prawo natury nigdy się nie zmienia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Dynamiczne</a:t>
            </a:r>
            <a:r>
              <a:rPr lang="pl-PL" dirty="0" smtClean="0"/>
              <a:t> (religijne) – prawo natury się nie zmienia, ale zmienia się jego interpretacja, wraz ze zmienianiem się człowieka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O zmiennej treści </a:t>
            </a:r>
            <a:r>
              <a:rPr lang="pl-PL" dirty="0" smtClean="0"/>
              <a:t>(laickie) prawo natury się zmienia, dla każdej epoki jest inne „najlepsze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000364" y="2357430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Ze względu na treść</a:t>
            </a:r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Prawo natury jako prawo </a:t>
            </a:r>
            <a:r>
              <a:rPr lang="pl-PL" b="1" dirty="0" smtClean="0"/>
              <a:t>materialne</a:t>
            </a:r>
            <a:r>
              <a:rPr lang="pl-PL" dirty="0" smtClean="0"/>
              <a:t> (Grocjusz)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Prawo natury jako prawo </a:t>
            </a:r>
            <a:r>
              <a:rPr lang="pl-PL" b="1" dirty="0" smtClean="0"/>
              <a:t>proceduralne</a:t>
            </a:r>
          </a:p>
          <a:p>
            <a:r>
              <a:rPr lang="pl-PL" dirty="0" smtClean="0"/>
              <a:t>(Fuller)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Wewnętrzna moralność prawa Leona Fullera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Jak należy konstruować system prany, by był dobry i mógł w ogóle być nazywany systemem prawnym.</a:t>
            </a:r>
          </a:p>
          <a:p>
            <a:pPr marL="0" indent="0">
              <a:buNone/>
            </a:pPr>
            <a:endParaRPr lang="pl-PL" dirty="0"/>
          </a:p>
          <a:p>
            <a:pPr marL="0" indent="0"/>
            <a:r>
              <a:rPr lang="pl-PL" dirty="0" smtClean="0"/>
              <a:t>Ogólność</a:t>
            </a:r>
          </a:p>
          <a:p>
            <a:pPr marL="0" indent="0"/>
            <a:r>
              <a:rPr lang="pl-PL" dirty="0" smtClean="0"/>
              <a:t>Jasność i niesprzeczność</a:t>
            </a:r>
          </a:p>
          <a:p>
            <a:pPr marL="0" indent="0"/>
            <a:r>
              <a:rPr lang="pl-PL" dirty="0" smtClean="0"/>
              <a:t>Zakaz wstecznego działania</a:t>
            </a:r>
          </a:p>
          <a:p>
            <a:pPr marL="0" indent="0"/>
            <a:r>
              <a:rPr lang="pl-PL" dirty="0" smtClean="0"/>
              <a:t>Zakaz ustanawiania praw niemożliwych</a:t>
            </a:r>
          </a:p>
          <a:p>
            <a:pPr marL="0" indent="0"/>
            <a:r>
              <a:rPr lang="pl-PL" dirty="0" smtClean="0"/>
              <a:t>Umożliwienie zapoznania się adresatom</a:t>
            </a:r>
          </a:p>
          <a:p>
            <a:pPr marL="0" indent="0"/>
            <a:r>
              <a:rPr lang="pl-PL" dirty="0" smtClean="0"/>
              <a:t>Praworządność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Pozytywizm prawniczy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Typ poglądów na prawo (w ujęciu ogólnym)</a:t>
            </a:r>
          </a:p>
          <a:p>
            <a:r>
              <a:rPr lang="pl-PL" dirty="0" smtClean="0"/>
              <a:t>Kierunek w prawoznawstwie (w ujęciu szczególnym)</a:t>
            </a:r>
          </a:p>
          <a:p>
            <a:r>
              <a:rPr lang="pl-PL" dirty="0" smtClean="0"/>
              <a:t>W literaturze amerykańskiej – empiryczne badanie prawa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Prawem jest to, co w odpowiedniej procedurze uchwalił podmiot kompetentny (uzasadnienie </a:t>
            </a:r>
            <a:r>
              <a:rPr lang="pl-PL" dirty="0" err="1" smtClean="0"/>
              <a:t>tetyczne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smtClean="0"/>
              <a:t>Rozdział między prawem, a moralnością (niezależność walidacyjna)</a:t>
            </a:r>
          </a:p>
          <a:p>
            <a:endParaRPr lang="pl-PL" dirty="0"/>
          </a:p>
          <a:p>
            <a:r>
              <a:rPr lang="pl-PL" dirty="0" smtClean="0"/>
              <a:t>Wykładnia jedynie jako czynność poznawcza</a:t>
            </a:r>
          </a:p>
          <a:p>
            <a:endParaRPr lang="pl-PL" dirty="0"/>
          </a:p>
          <a:p>
            <a:r>
              <a:rPr lang="pl-PL" dirty="0" smtClean="0"/>
              <a:t>Sylogistyczna koncepcja stosowania prawa (ustalenie stanu faktycznego + ustalenie normy -&gt; </a:t>
            </a:r>
            <a:r>
              <a:rPr lang="pl-PL" dirty="0" err="1" smtClean="0"/>
              <a:t>subsumpcja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Wartości pozytywizmu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Stabilność systemu prawnego</a:t>
            </a:r>
          </a:p>
          <a:p>
            <a:endParaRPr lang="pl-PL" dirty="0"/>
          </a:p>
          <a:p>
            <a:r>
              <a:rPr lang="pl-PL" dirty="0" smtClean="0"/>
              <a:t>Bezpieczeństwo prawne (pewność prawa)</a:t>
            </a:r>
          </a:p>
          <a:p>
            <a:endParaRPr lang="pl-PL" dirty="0"/>
          </a:p>
          <a:p>
            <a:r>
              <a:rPr lang="pl-PL" dirty="0" smtClean="0"/>
              <a:t>Legalizm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J. Austin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Prawo to zbiór norm ustanowionych przez suwerena (podmiot kompetentny) i poparte sankcją</a:t>
            </a:r>
          </a:p>
          <a:p>
            <a:endParaRPr lang="pl-PL" dirty="0"/>
          </a:p>
          <a:p>
            <a:r>
              <a:rPr lang="pl-PL" dirty="0" smtClean="0"/>
              <a:t>Normy generalne i abstrakcyjne</a:t>
            </a:r>
          </a:p>
          <a:p>
            <a:endParaRPr lang="pl-PL" dirty="0"/>
          </a:p>
          <a:p>
            <a:r>
              <a:rPr lang="pl-PL" dirty="0" smtClean="0"/>
              <a:t>Suwerenem jest osoba, która nie musi słuchać nikogo, ale ma prawo rozkazywać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L. A. Hart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Reguły pierwotne, reguły wtórne</a:t>
            </a:r>
          </a:p>
          <a:p>
            <a:endParaRPr lang="pl-PL" dirty="0"/>
          </a:p>
          <a:p>
            <a:r>
              <a:rPr lang="pl-PL" dirty="0" smtClean="0"/>
              <a:t>Reguły pierwotne – reguły nakładające nakaz/zakaz</a:t>
            </a:r>
          </a:p>
          <a:p>
            <a:endParaRPr lang="pl-PL" dirty="0"/>
          </a:p>
          <a:p>
            <a:r>
              <a:rPr lang="pl-PL" dirty="0" smtClean="0"/>
              <a:t>Reguły wtórne – </a:t>
            </a:r>
            <a:r>
              <a:rPr lang="pl-PL" dirty="0" err="1" smtClean="0"/>
              <a:t>metareguły</a:t>
            </a:r>
            <a:r>
              <a:rPr lang="pl-PL" dirty="0" smtClean="0"/>
              <a:t> mówiące o regułach pierwotnych</a:t>
            </a:r>
          </a:p>
          <a:p>
            <a:pPr marL="514350" indent="-514350">
              <a:buAutoNum type="alphaLcParenR"/>
            </a:pPr>
            <a:r>
              <a:rPr lang="pl-PL" dirty="0" smtClean="0"/>
              <a:t>Reguły uznania – jak decydować, która reguła ma zastosowanie</a:t>
            </a:r>
          </a:p>
          <a:p>
            <a:pPr marL="514350" indent="-514350">
              <a:buAutoNum type="alphaLcParenR"/>
            </a:pPr>
            <a:r>
              <a:rPr lang="pl-PL" dirty="0" smtClean="0"/>
              <a:t>Reguły zmiany – jak wprowadzać nowe i usuwać stare</a:t>
            </a:r>
          </a:p>
          <a:p>
            <a:pPr marL="514350" indent="-514350">
              <a:buAutoNum type="alphaLcParenR"/>
            </a:pPr>
            <a:r>
              <a:rPr lang="pl-PL" dirty="0" smtClean="0"/>
              <a:t>Reguły rozsądzania – kto decyduje i w jakiej procedurze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H. </a:t>
            </a:r>
            <a:r>
              <a:rPr lang="pl-PL" dirty="0" err="1" smtClean="0"/>
              <a:t>Kelsen</a:t>
            </a:r>
            <a:r>
              <a:rPr lang="pl-PL" dirty="0" smtClean="0"/>
              <a:t> (czysta teoria prawa)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Norma prawna to norma nakładająca nakaz ukarania </a:t>
            </a:r>
          </a:p>
          <a:p>
            <a:endParaRPr lang="pl-PL" dirty="0"/>
          </a:p>
          <a:p>
            <a:r>
              <a:rPr lang="pl-PL" dirty="0"/>
              <a:t>N</a:t>
            </a:r>
            <a:r>
              <a:rPr lang="pl-PL" dirty="0" smtClean="0"/>
              <a:t>ależąca do systemu prawnego</a:t>
            </a:r>
          </a:p>
          <a:p>
            <a:endParaRPr lang="pl-PL" dirty="0" smtClean="0"/>
          </a:p>
          <a:p>
            <a:r>
              <a:rPr lang="pl-PL" dirty="0" smtClean="0"/>
              <a:t>Przynależność do systemu – formalna (norma ustanowiona na podstawie normy wyższego rzędu)</a:t>
            </a:r>
          </a:p>
          <a:p>
            <a:endParaRPr lang="pl-PL" dirty="0"/>
          </a:p>
          <a:p>
            <a:r>
              <a:rPr lang="pl-PL" dirty="0" smtClean="0"/>
              <a:t>Struktura hierarchiczna norm z </a:t>
            </a:r>
            <a:r>
              <a:rPr lang="pl-PL" dirty="0" err="1" smtClean="0"/>
              <a:t>pozasystemową</a:t>
            </a:r>
            <a:r>
              <a:rPr lang="pl-PL" dirty="0" smtClean="0"/>
              <a:t> najwyższą normą na szczycie.</a:t>
            </a:r>
          </a:p>
          <a:p>
            <a:endParaRPr lang="pl-PL" dirty="0"/>
          </a:p>
          <a:p>
            <a:r>
              <a:rPr lang="pl-PL" dirty="0" smtClean="0"/>
              <a:t>„</a:t>
            </a:r>
            <a:r>
              <a:rPr lang="pl-PL" dirty="0" err="1" smtClean="0"/>
              <a:t>Grundnorm</a:t>
            </a:r>
            <a:r>
              <a:rPr lang="pl-PL" dirty="0" smtClean="0"/>
              <a:t>” – mówi o nakazie posłuchu dla norm niższego rzędu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S. Wronkowska, Z. Ziembiński „Zarys teorii prawa”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Prawoznawstwo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Prawoznawstwo = </a:t>
            </a:r>
            <a:r>
              <a:rPr lang="pl-PL" b="1" dirty="0" smtClean="0"/>
              <a:t>wszelkie</a:t>
            </a:r>
            <a:r>
              <a:rPr lang="pl-PL" dirty="0" smtClean="0"/>
              <a:t> „znawstwo” prawa, w </a:t>
            </a:r>
            <a:r>
              <a:rPr lang="pl-PL" dirty="0" smtClean="0"/>
              <a:t>tym (dziedziny):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Nauki prawne: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Dogmatyki prawnicze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Nauki </a:t>
            </a:r>
            <a:r>
              <a:rPr lang="pl-PL" sz="2400" dirty="0" smtClean="0"/>
              <a:t>historyczno-prawne</a:t>
            </a:r>
            <a:endParaRPr lang="pl-PL" sz="2400" dirty="0" smtClean="0"/>
          </a:p>
          <a:p>
            <a:pPr marL="514350" indent="-514350">
              <a:buAutoNum type="alphaLcParenR"/>
            </a:pPr>
            <a:r>
              <a:rPr lang="pl-PL" sz="2400" dirty="0" smtClean="0"/>
              <a:t>Teoria i </a:t>
            </a:r>
            <a:r>
              <a:rPr lang="pl-PL" sz="2400" dirty="0" smtClean="0"/>
              <a:t>filozofia</a:t>
            </a:r>
            <a:br>
              <a:rPr lang="pl-PL" sz="2400" dirty="0" smtClean="0"/>
            </a:br>
            <a:r>
              <a:rPr lang="pl-PL" sz="2400" dirty="0" smtClean="0"/>
              <a:t>? Komparatystyka prawnicza</a:t>
            </a:r>
            <a:endParaRPr lang="pl-PL" sz="2400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2. Praktyka prawnicza (to, jak prawo i prawnicy działają na </a:t>
            </a:r>
            <a:r>
              <a:rPr lang="pl-PL" dirty="0" smtClean="0"/>
              <a:t>co dzień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 prawoznawstwa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Problematyka </a:t>
            </a:r>
            <a:r>
              <a:rPr lang="pl-PL" dirty="0" err="1" smtClean="0"/>
              <a:t>dogmatycznoprawna</a:t>
            </a:r>
            <a:endParaRPr lang="pl-PL" dirty="0" smtClean="0"/>
          </a:p>
          <a:p>
            <a:r>
              <a:rPr lang="pl-PL" dirty="0" smtClean="0"/>
              <a:t>Problematyka socjotechniczna</a:t>
            </a:r>
          </a:p>
          <a:p>
            <a:r>
              <a:rPr lang="pl-PL" dirty="0" smtClean="0"/>
              <a:t>Problematyka teoretyczna</a:t>
            </a:r>
          </a:p>
          <a:p>
            <a:r>
              <a:rPr lang="pl-PL" dirty="0" smtClean="0"/>
              <a:t>Problematyka metodologiczna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(prawoznawstwo)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200024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Dyscyplina naukowa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857752" y="200024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Dyscyplina dydaktyczna</a:t>
            </a:r>
            <a:endParaRPr lang="pl-PL" sz="2800" dirty="0"/>
          </a:p>
        </p:txBody>
      </p:sp>
      <p:cxnSp>
        <p:nvCxnSpPr>
          <p:cNvPr id="7" name="Łącznik prosty ze strzałką 6"/>
          <p:cNvCxnSpPr/>
          <p:nvPr/>
        </p:nvCxnSpPr>
        <p:spPr>
          <a:xfrm rot="10800000" flipV="1">
            <a:off x="2000232" y="142873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429256" y="142873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571472" y="300037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 służyć podzieleniu zakresu tematyki do prac badawczych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000628" y="285749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857752" y="292893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 służyć podzieleniu zakresu tematyki do nauczania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857488" y="4214818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Teoria prawa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Filozofia prawa</a:t>
            </a:r>
            <a:endParaRPr lang="pl-PL" sz="3200" dirty="0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000232" y="4000504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10800000" flipV="1">
            <a:off x="5429256" y="3857628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Ogólna teoria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r>
              <a:rPr lang="pl-PL" dirty="0" smtClean="0"/>
              <a:t>Ogólna – dotyczy prawa jako całości</a:t>
            </a:r>
          </a:p>
          <a:p>
            <a:r>
              <a:rPr lang="pl-PL" dirty="0" smtClean="0"/>
              <a:t>Teoria – sformułowanie mylące, nie ogranicza się do jednej, konkretnej teorii, lecz raczej pewnego ich całokształtu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2071670" y="4071942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5643570" y="4071942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00034" y="471488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Aspekt lingwistyczny (formalny)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143504" y="464344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Aspekt psychologiczny/realistyczny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71472" y="528638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język prawny,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budowa normy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System prawny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wykładnia 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214942" y="514351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Prawo jakie przeżycie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Faktycznie działanie prawa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Filozofia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Czym tak naprawdę jest prawo?</a:t>
            </a:r>
          </a:p>
          <a:p>
            <a:r>
              <a:rPr lang="pl-PL" dirty="0" smtClean="0"/>
              <a:t>Jakie powinno być prawo?</a:t>
            </a:r>
          </a:p>
          <a:p>
            <a:r>
              <a:rPr lang="pl-PL" dirty="0" smtClean="0"/>
              <a:t>Relacje prawa z innymi systemami normatywnymi</a:t>
            </a:r>
          </a:p>
          <a:p>
            <a:r>
              <a:rPr lang="pl-PL" dirty="0" smtClean="0"/>
              <a:t>Jakim wartościom ma ono służyć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188" indent="-484188" algn="ctr"/>
            <a:r>
              <a:rPr lang="pl-PL" dirty="0" smtClean="0"/>
              <a:t>Czym jest prawo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2000232" y="150017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5572132" y="1571612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428596" y="235743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Prawo jako zbiór norm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357686" y="235743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Prawo jako fakt społeczny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i-have-no-idea-what-im-do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071546"/>
            <a:ext cx="5307660" cy="524035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875</TotalTime>
  <Words>613</Words>
  <Application>Microsoft Office PowerPoint</Application>
  <PresentationFormat>Pokaz na ekranie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Energetyczny</vt:lpstr>
      <vt:lpstr>Teoria i filozofia prawa</vt:lpstr>
      <vt:lpstr>Literatura</vt:lpstr>
      <vt:lpstr>Prawoznawstwo</vt:lpstr>
      <vt:lpstr>Problemy prawoznawstwa</vt:lpstr>
      <vt:lpstr>Nauka (prawoznawstwo)</vt:lpstr>
      <vt:lpstr>Ogólna teoria prawa</vt:lpstr>
      <vt:lpstr>Filozofia prawa</vt:lpstr>
      <vt:lpstr>Czym jest prawo</vt:lpstr>
      <vt:lpstr>Slajd 9</vt:lpstr>
      <vt:lpstr>Prawo natury</vt:lpstr>
      <vt:lpstr>Nurty prawnonaturalne</vt:lpstr>
      <vt:lpstr>Podział koncepcji</vt:lpstr>
      <vt:lpstr>Wewnętrzna moralność prawa Leona Fullera</vt:lpstr>
      <vt:lpstr>Pozytywizm prawniczy</vt:lpstr>
      <vt:lpstr>Slajd 15</vt:lpstr>
      <vt:lpstr>Wartości pozytywizmu</vt:lpstr>
      <vt:lpstr>J. Austin</vt:lpstr>
      <vt:lpstr>L. A. Hart</vt:lpstr>
      <vt:lpstr>H. Kelsen (czysta teoria prawa)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i filozofia prawa</dc:title>
  <dc:creator>Ewa Niemiec</dc:creator>
  <cp:lastModifiedBy>Ewa Niemiec</cp:lastModifiedBy>
  <cp:revision>1</cp:revision>
  <dcterms:created xsi:type="dcterms:W3CDTF">2016-10-01T19:11:24Z</dcterms:created>
  <dcterms:modified xsi:type="dcterms:W3CDTF">2016-10-02T09:46:32Z</dcterms:modified>
</cp:coreProperties>
</file>