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57" d="100"/>
          <a:sy n="57" d="100"/>
        </p:scale>
        <p:origin x="1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10/18/2016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B80C674-7DFC-42FE-B9CD-82963CDB1557}"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076456F-F47D-4F25-8053-2A695DA0CA7D}"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D6C7379-69CC-4837-9905-BEBA22830C8A}"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9EB8B7E-8AEE-4F10-BFEE-C999AD004D36}"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8668F3F9-58BC-440B-B37B-805B9055EF92}" type="datetimeFigureOut">
              <a:rPr lang="en-US" dirty="0"/>
              <a:t>10/18/2016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0D5A53AF-48EA-489D-8260-9DCAB666386A}" type="datetimeFigureOut">
              <a:rPr lang="en-US" dirty="0"/>
              <a:t>10/18/2016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10/18/2016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20000" y="2505075"/>
            <a:ext cx="5025216"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Kliknij, aby edytować style wzorca tekstu</a:t>
            </a:r>
          </a:p>
        </p:txBody>
      </p:sp>
      <p:sp>
        <p:nvSpPr>
          <p:cNvPr id="6" name="Content Placeholder 5"/>
          <p:cNvSpPr>
            <a:spLocks noGrp="1"/>
          </p:cNvSpPr>
          <p:nvPr>
            <p:ph sz="quarter" idx="4"/>
          </p:nvPr>
        </p:nvSpPr>
        <p:spPr>
          <a:xfrm>
            <a:off x="6319840" y="2505075"/>
            <a:ext cx="503554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10/18/2016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10/18/2016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10/18/2016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7D1BD23-6E54-4D9D-AD88-A2813C73CC25}"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471A834-4F3C-4AF9-9C74-05EC35A0F292}" type="datetimeFigureOut">
              <a:rPr lang="en-US" dirty="0"/>
              <a:t>10/18/2016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65400" y="1331361"/>
            <a:ext cx="9144000" cy="1641490"/>
          </a:xfrm>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Podtytuł 2"/>
          <p:cNvSpPr>
            <a:spLocks noGrp="1"/>
          </p:cNvSpPr>
          <p:nvPr>
            <p:ph type="subTitle" idx="1"/>
          </p:nvPr>
        </p:nvSpPr>
        <p:spPr>
          <a:xfrm>
            <a:off x="448733" y="5743309"/>
            <a:ext cx="9144000" cy="754025"/>
          </a:xfrm>
        </p:spPr>
        <p:txBody>
          <a:bodyPr>
            <a:normAutofit fontScale="92500" lnSpcReduction="20000"/>
          </a:bodyPr>
          <a:lstStyle/>
          <a:p>
            <a:pPr algn="l"/>
            <a:r>
              <a:rPr lang="pl-PL" dirty="0" smtClean="0"/>
              <a:t>© Łukasz Stępkowski, </a:t>
            </a:r>
            <a:r>
              <a:rPr lang="pl-PL" dirty="0" err="1" smtClean="0"/>
              <a:t>Ph.D</a:t>
            </a:r>
            <a:r>
              <a:rPr lang="pl-PL" dirty="0" smtClean="0"/>
              <a:t>. </a:t>
            </a:r>
            <a:r>
              <a:rPr lang="pl-PL" dirty="0" err="1" smtClean="0"/>
              <a:t>candidate</a:t>
            </a:r>
            <a:r>
              <a:rPr lang="pl-PL" dirty="0" smtClean="0"/>
              <a:t>, Chair of </a:t>
            </a:r>
            <a:r>
              <a:rPr lang="pl-PL" dirty="0" err="1" smtClean="0"/>
              <a:t>Int’l</a:t>
            </a:r>
            <a:r>
              <a:rPr lang="pl-PL" dirty="0" smtClean="0"/>
              <a:t> and </a:t>
            </a:r>
            <a:r>
              <a:rPr lang="pl-PL" dirty="0" err="1" smtClean="0"/>
              <a:t>European</a:t>
            </a:r>
            <a:r>
              <a:rPr lang="pl-PL" dirty="0" smtClean="0"/>
              <a:t> Law, </a:t>
            </a:r>
            <a:r>
              <a:rPr lang="pl-PL" dirty="0" err="1" smtClean="0"/>
              <a:t>advocate</a:t>
            </a:r>
            <a:endParaRPr lang="en-GB" dirty="0"/>
          </a:p>
        </p:txBody>
      </p:sp>
    </p:spTree>
    <p:extLst>
      <p:ext uri="{BB962C8B-B14F-4D97-AF65-F5344CB8AC3E}">
        <p14:creationId xmlns:p14="http://schemas.microsoft.com/office/powerpoint/2010/main" val="108163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err="1" smtClean="0"/>
              <a:t>State</a:t>
            </a:r>
            <a:r>
              <a:rPr lang="pl-PL" dirty="0" smtClean="0"/>
              <a:t> </a:t>
            </a:r>
            <a:r>
              <a:rPr lang="pl-PL" dirty="0" err="1" smtClean="0"/>
              <a:t>aid</a:t>
            </a:r>
            <a:r>
              <a:rPr lang="pl-PL" dirty="0" smtClean="0"/>
              <a:t> </a:t>
            </a:r>
            <a:r>
              <a:rPr lang="pl-PL" dirty="0" err="1" smtClean="0"/>
              <a:t>may</a:t>
            </a:r>
            <a:r>
              <a:rPr lang="pl-PL" dirty="0" smtClean="0"/>
              <a:t> be </a:t>
            </a:r>
            <a:r>
              <a:rPr lang="pl-PL" dirty="0" err="1" smtClean="0"/>
              <a:t>granted</a:t>
            </a:r>
            <a:r>
              <a:rPr lang="pl-PL" dirty="0" smtClean="0"/>
              <a:t> </a:t>
            </a:r>
            <a:r>
              <a:rPr lang="pl-PL" dirty="0" err="1" smtClean="0"/>
              <a:t>directly</a:t>
            </a:r>
            <a:r>
              <a:rPr lang="pl-PL" dirty="0" smtClean="0"/>
              <a:t> </a:t>
            </a:r>
            <a:r>
              <a:rPr lang="pl-PL" dirty="0" err="1" smtClean="0"/>
              <a:t>or</a:t>
            </a:r>
            <a:r>
              <a:rPr lang="pl-PL" dirty="0" smtClean="0"/>
              <a:t> </a:t>
            </a:r>
            <a:r>
              <a:rPr lang="pl-PL" dirty="0" err="1" smtClean="0"/>
              <a:t>indirectly</a:t>
            </a:r>
            <a:r>
              <a:rPr lang="pl-PL" dirty="0" smtClean="0"/>
              <a:t>, by </a:t>
            </a:r>
            <a:r>
              <a:rPr lang="pl-PL" dirty="0" err="1" smtClean="0"/>
              <a:t>way</a:t>
            </a:r>
            <a:r>
              <a:rPr lang="pl-PL" dirty="0" smtClean="0"/>
              <a:t> of </a:t>
            </a:r>
            <a:r>
              <a:rPr lang="pl-PL" dirty="0" err="1" smtClean="0"/>
              <a:t>passing</a:t>
            </a:r>
            <a:r>
              <a:rPr lang="pl-PL" dirty="0" smtClean="0"/>
              <a:t> on to a third party</a:t>
            </a:r>
          </a:p>
          <a:p>
            <a:r>
              <a:rPr lang="pl-PL" dirty="0" err="1" smtClean="0"/>
              <a:t>Where</a:t>
            </a:r>
            <a:r>
              <a:rPr lang="pl-PL" dirty="0" smtClean="0"/>
              <a:t> the </a:t>
            </a:r>
            <a:r>
              <a:rPr lang="pl-PL" dirty="0" err="1" smtClean="0"/>
              <a:t>entirety</a:t>
            </a:r>
            <a:r>
              <a:rPr lang="pl-PL" dirty="0" smtClean="0"/>
              <a:t> of </a:t>
            </a:r>
            <a:r>
              <a:rPr lang="pl-PL" dirty="0" err="1" smtClean="0"/>
              <a:t>State</a:t>
            </a:r>
            <a:r>
              <a:rPr lang="pl-PL" dirty="0" smtClean="0"/>
              <a:t> </a:t>
            </a:r>
            <a:r>
              <a:rPr lang="pl-PL" dirty="0" err="1" smtClean="0"/>
              <a:t>aid</a:t>
            </a:r>
            <a:r>
              <a:rPr lang="pl-PL" dirty="0" smtClean="0"/>
              <a:t> </a:t>
            </a:r>
            <a:r>
              <a:rPr lang="pl-PL" dirty="0" err="1" smtClean="0"/>
              <a:t>is</a:t>
            </a:r>
            <a:r>
              <a:rPr lang="pl-PL" dirty="0" smtClean="0"/>
              <a:t> </a:t>
            </a:r>
            <a:r>
              <a:rPr lang="pl-PL" dirty="0" err="1" smtClean="0"/>
              <a:t>passed</a:t>
            </a:r>
            <a:r>
              <a:rPr lang="pl-PL" dirty="0" smtClean="0"/>
              <a:t> on, the third party </a:t>
            </a:r>
            <a:r>
              <a:rPr lang="pl-PL" dirty="0" err="1" smtClean="0"/>
              <a:t>becomes</a:t>
            </a:r>
            <a:r>
              <a:rPr lang="pl-PL" dirty="0" smtClean="0"/>
              <a:t> the sole </a:t>
            </a:r>
            <a:r>
              <a:rPr lang="pl-PL" dirty="0" err="1" smtClean="0"/>
              <a:t>beneficiary</a:t>
            </a:r>
            <a:endParaRPr lang="pl-PL" dirty="0" smtClean="0"/>
          </a:p>
          <a:p>
            <a:r>
              <a:rPr lang="pl-PL" dirty="0" err="1" smtClean="0"/>
              <a:t>This</a:t>
            </a:r>
            <a:r>
              <a:rPr lang="pl-PL" dirty="0" smtClean="0"/>
              <a:t> </a:t>
            </a:r>
            <a:r>
              <a:rPr lang="pl-PL" dirty="0" err="1" smtClean="0"/>
              <a:t>is</a:t>
            </a:r>
            <a:r>
              <a:rPr lang="pl-PL" dirty="0" smtClean="0"/>
              <a:t> </a:t>
            </a:r>
            <a:r>
              <a:rPr lang="pl-PL" dirty="0" err="1" smtClean="0"/>
              <a:t>exemplified</a:t>
            </a:r>
            <a:r>
              <a:rPr lang="pl-PL" dirty="0" smtClean="0"/>
              <a:t> </a:t>
            </a:r>
            <a:r>
              <a:rPr lang="pl-PL" dirty="0" err="1" smtClean="0"/>
              <a:t>where</a:t>
            </a:r>
            <a:r>
              <a:rPr lang="pl-PL" dirty="0" smtClean="0"/>
              <a:t> a </a:t>
            </a:r>
            <a:r>
              <a:rPr lang="pl-PL" dirty="0" err="1" smtClean="0"/>
              <a:t>parent</a:t>
            </a:r>
            <a:r>
              <a:rPr lang="pl-PL" dirty="0" smtClean="0"/>
              <a:t> </a:t>
            </a:r>
            <a:r>
              <a:rPr lang="pl-PL" dirty="0" err="1" smtClean="0"/>
              <a:t>company</a:t>
            </a:r>
            <a:r>
              <a:rPr lang="pl-PL" dirty="0" smtClean="0"/>
              <a:t> </a:t>
            </a:r>
            <a:r>
              <a:rPr lang="pl-PL" dirty="0" err="1" smtClean="0"/>
              <a:t>receives</a:t>
            </a:r>
            <a:r>
              <a:rPr lang="pl-PL" dirty="0" smtClean="0"/>
              <a:t> </a:t>
            </a:r>
            <a:r>
              <a:rPr lang="pl-PL" dirty="0" err="1" smtClean="0"/>
              <a:t>aid</a:t>
            </a:r>
            <a:r>
              <a:rPr lang="pl-PL" dirty="0" smtClean="0"/>
              <a:t>, but </a:t>
            </a:r>
            <a:r>
              <a:rPr lang="pl-PL" dirty="0" err="1" smtClean="0"/>
              <a:t>transfers</a:t>
            </a:r>
            <a:r>
              <a:rPr lang="pl-PL" dirty="0" smtClean="0"/>
              <a:t> the </a:t>
            </a:r>
            <a:r>
              <a:rPr lang="pl-PL" dirty="0" err="1" smtClean="0"/>
              <a:t>aid</a:t>
            </a:r>
            <a:r>
              <a:rPr lang="pl-PL" dirty="0" smtClean="0"/>
              <a:t> </a:t>
            </a:r>
            <a:r>
              <a:rPr lang="pl-PL" dirty="0" err="1" smtClean="0"/>
              <a:t>amount</a:t>
            </a:r>
            <a:r>
              <a:rPr lang="pl-PL" dirty="0" smtClean="0"/>
              <a:t> to a </a:t>
            </a:r>
            <a:r>
              <a:rPr lang="pl-PL" dirty="0" err="1" smtClean="0"/>
              <a:t>subsidiary</a:t>
            </a:r>
            <a:endParaRPr lang="pl-PL" dirty="0" smtClean="0"/>
          </a:p>
          <a:p>
            <a:r>
              <a:rPr lang="pl-PL" dirty="0" err="1" smtClean="0"/>
              <a:t>However</a:t>
            </a:r>
            <a:r>
              <a:rPr lang="pl-PL" dirty="0" smtClean="0"/>
              <a:t>, </a:t>
            </a:r>
            <a:r>
              <a:rPr lang="pl-PL" dirty="0" err="1" smtClean="0"/>
              <a:t>indirect</a:t>
            </a:r>
            <a:r>
              <a:rPr lang="pl-PL" dirty="0" smtClean="0"/>
              <a:t> grant of </a:t>
            </a:r>
            <a:r>
              <a:rPr lang="pl-PL" dirty="0" err="1" smtClean="0"/>
              <a:t>aid</a:t>
            </a:r>
            <a:r>
              <a:rPr lang="pl-PL" dirty="0" smtClean="0"/>
              <a:t> </a:t>
            </a:r>
            <a:r>
              <a:rPr lang="pl-PL" dirty="0" err="1" smtClean="0"/>
              <a:t>is</a:t>
            </a:r>
            <a:r>
              <a:rPr lang="pl-PL" dirty="0" smtClean="0"/>
              <a:t> for the </a:t>
            </a:r>
            <a:r>
              <a:rPr lang="pl-PL" dirty="0" err="1" smtClean="0"/>
              <a:t>Commission</a:t>
            </a:r>
            <a:r>
              <a:rPr lang="pl-PL" dirty="0" smtClean="0"/>
              <a:t> to </a:t>
            </a:r>
            <a:r>
              <a:rPr lang="pl-PL" dirty="0" err="1" smtClean="0"/>
              <a:t>prove</a:t>
            </a:r>
            <a:r>
              <a:rPr lang="pl-PL" dirty="0" smtClean="0"/>
              <a:t>, </a:t>
            </a:r>
            <a:r>
              <a:rPr lang="pl-PL" dirty="0" err="1" smtClean="0"/>
              <a:t>which</a:t>
            </a:r>
            <a:r>
              <a:rPr lang="pl-PL" dirty="0" smtClean="0"/>
              <a:t> </a:t>
            </a:r>
            <a:r>
              <a:rPr lang="pl-PL" dirty="0" err="1" smtClean="0"/>
              <a:t>may</a:t>
            </a:r>
            <a:r>
              <a:rPr lang="pl-PL" dirty="0" smtClean="0"/>
              <a:t> be </a:t>
            </a:r>
            <a:r>
              <a:rPr lang="pl-PL" dirty="0" err="1" smtClean="0"/>
              <a:t>difficult</a:t>
            </a:r>
            <a:r>
              <a:rPr lang="pl-PL" dirty="0" smtClean="0"/>
              <a:t> </a:t>
            </a:r>
            <a:endParaRPr lang="en-GB" dirty="0"/>
          </a:p>
        </p:txBody>
      </p:sp>
    </p:spTree>
    <p:extLst>
      <p:ext uri="{BB962C8B-B14F-4D97-AF65-F5344CB8AC3E}">
        <p14:creationId xmlns:p14="http://schemas.microsoft.com/office/powerpoint/2010/main" val="68434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965200" y="1825625"/>
            <a:ext cx="10388600" cy="4351338"/>
          </a:xfrm>
        </p:spPr>
        <p:txBody>
          <a:bodyPr>
            <a:normAutofit fontScale="85000" lnSpcReduction="20000"/>
          </a:bodyPr>
          <a:lstStyle/>
          <a:p>
            <a:r>
              <a:rPr lang="pl-PL" dirty="0" err="1" smtClean="0"/>
              <a:t>State</a:t>
            </a:r>
            <a:r>
              <a:rPr lang="pl-PL" dirty="0" smtClean="0"/>
              <a:t> </a:t>
            </a:r>
            <a:r>
              <a:rPr lang="pl-PL" dirty="0" err="1" smtClean="0"/>
              <a:t>aid</a:t>
            </a:r>
            <a:r>
              <a:rPr lang="pl-PL" dirty="0"/>
              <a:t> </a:t>
            </a:r>
            <a:r>
              <a:rPr lang="pl-PL" dirty="0" err="1" smtClean="0"/>
              <a:t>is</a:t>
            </a:r>
            <a:r>
              <a:rPr lang="pl-PL" dirty="0" smtClean="0"/>
              <a:t> </a:t>
            </a:r>
            <a:r>
              <a:rPr lang="pl-PL" dirty="0" err="1" smtClean="0"/>
              <a:t>capable</a:t>
            </a:r>
            <a:r>
              <a:rPr lang="pl-PL" dirty="0" smtClean="0"/>
              <a:t> of </a:t>
            </a:r>
            <a:r>
              <a:rPr lang="pl-PL" dirty="0" err="1" smtClean="0"/>
              <a:t>being</a:t>
            </a:r>
            <a:r>
              <a:rPr lang="pl-PL" dirty="0" smtClean="0"/>
              <a:t> </a:t>
            </a:r>
            <a:r>
              <a:rPr lang="pl-PL" dirty="0" err="1" smtClean="0"/>
              <a:t>granted</a:t>
            </a:r>
            <a:r>
              <a:rPr lang="pl-PL" dirty="0" smtClean="0"/>
              <a:t> </a:t>
            </a:r>
            <a:r>
              <a:rPr lang="pl-PL" dirty="0" err="1" smtClean="0"/>
              <a:t>where</a:t>
            </a:r>
            <a:r>
              <a:rPr lang="pl-PL" dirty="0" smtClean="0"/>
              <a:t> the </a:t>
            </a:r>
            <a:r>
              <a:rPr lang="pl-PL" dirty="0" err="1" smtClean="0"/>
              <a:t>State</a:t>
            </a:r>
            <a:r>
              <a:rPr lang="pl-PL" dirty="0" smtClean="0"/>
              <a:t> </a:t>
            </a:r>
            <a:r>
              <a:rPr lang="pl-PL" dirty="0" err="1" smtClean="0"/>
              <a:t>acts</a:t>
            </a:r>
            <a:r>
              <a:rPr lang="pl-PL" dirty="0" smtClean="0"/>
              <a:t> as a market </a:t>
            </a:r>
            <a:r>
              <a:rPr lang="pl-PL" dirty="0" err="1" smtClean="0"/>
              <a:t>participant</a:t>
            </a:r>
            <a:r>
              <a:rPr lang="pl-PL" dirty="0" smtClean="0"/>
              <a:t> </a:t>
            </a:r>
            <a:r>
              <a:rPr lang="pl-PL" dirty="0" err="1" smtClean="0"/>
              <a:t>or</a:t>
            </a:r>
            <a:r>
              <a:rPr lang="pl-PL" dirty="0" smtClean="0"/>
              <a:t> </a:t>
            </a:r>
            <a:r>
              <a:rPr lang="pl-PL" dirty="0" err="1" smtClean="0"/>
              <a:t>an</a:t>
            </a:r>
            <a:r>
              <a:rPr lang="pl-PL" dirty="0" smtClean="0"/>
              <a:t> influence on the market, and not in </a:t>
            </a:r>
            <a:r>
              <a:rPr lang="pl-PL" dirty="0" err="1" smtClean="0"/>
              <a:t>exercise</a:t>
            </a:r>
            <a:r>
              <a:rPr lang="pl-PL" dirty="0" smtClean="0"/>
              <a:t> of public </a:t>
            </a:r>
            <a:r>
              <a:rPr lang="pl-PL" dirty="0" err="1" smtClean="0"/>
              <a:t>powers</a:t>
            </a:r>
            <a:endParaRPr lang="pl-PL" dirty="0" smtClean="0"/>
          </a:p>
          <a:p>
            <a:r>
              <a:rPr lang="pl-PL" dirty="0" err="1" smtClean="0"/>
              <a:t>Areas</a:t>
            </a:r>
            <a:r>
              <a:rPr lang="pl-PL" dirty="0" smtClean="0"/>
              <a:t> of ‚public </a:t>
            </a:r>
            <a:r>
              <a:rPr lang="pl-PL" dirty="0" err="1" smtClean="0"/>
              <a:t>powers</a:t>
            </a:r>
            <a:r>
              <a:rPr lang="pl-PL" dirty="0" smtClean="0"/>
              <a:t>’</a:t>
            </a:r>
          </a:p>
          <a:p>
            <a:r>
              <a:rPr lang="en-US" dirty="0" smtClean="0"/>
              <a:t>the </a:t>
            </a:r>
            <a:r>
              <a:rPr lang="en-US" dirty="0"/>
              <a:t>army or the </a:t>
            </a:r>
            <a:r>
              <a:rPr lang="en-US" dirty="0" smtClean="0"/>
              <a:t>police</a:t>
            </a:r>
            <a:endParaRPr lang="pl-PL" dirty="0" smtClean="0"/>
          </a:p>
          <a:p>
            <a:r>
              <a:rPr lang="pl-PL" dirty="0" err="1" smtClean="0"/>
              <a:t>air</a:t>
            </a:r>
            <a:r>
              <a:rPr lang="pl-PL" dirty="0" smtClean="0"/>
              <a:t> </a:t>
            </a:r>
            <a:r>
              <a:rPr lang="pl-PL" dirty="0" err="1" smtClean="0"/>
              <a:t>navigation</a:t>
            </a:r>
            <a:r>
              <a:rPr lang="pl-PL" dirty="0" smtClean="0"/>
              <a:t> </a:t>
            </a:r>
            <a:r>
              <a:rPr lang="pl-PL" dirty="0" err="1" smtClean="0"/>
              <a:t>safety</a:t>
            </a:r>
            <a:r>
              <a:rPr lang="pl-PL" dirty="0" smtClean="0"/>
              <a:t> and </a:t>
            </a:r>
            <a:r>
              <a:rPr lang="pl-PL" dirty="0" err="1" smtClean="0"/>
              <a:t>control</a:t>
            </a:r>
            <a:endParaRPr lang="pl-PL" dirty="0" smtClean="0"/>
          </a:p>
          <a:p>
            <a:r>
              <a:rPr lang="pl-PL" dirty="0" err="1" smtClean="0"/>
              <a:t>Maritime</a:t>
            </a:r>
            <a:r>
              <a:rPr lang="pl-PL" dirty="0" smtClean="0"/>
              <a:t> </a:t>
            </a:r>
            <a:r>
              <a:rPr lang="pl-PL" dirty="0" err="1" smtClean="0"/>
              <a:t>traffic</a:t>
            </a:r>
            <a:r>
              <a:rPr lang="pl-PL" dirty="0" smtClean="0"/>
              <a:t> </a:t>
            </a:r>
            <a:r>
              <a:rPr lang="pl-PL" dirty="0" err="1" smtClean="0"/>
              <a:t>control</a:t>
            </a:r>
            <a:r>
              <a:rPr lang="pl-PL" dirty="0" smtClean="0"/>
              <a:t> and </a:t>
            </a:r>
            <a:r>
              <a:rPr lang="pl-PL" dirty="0" err="1" smtClean="0"/>
              <a:t>safety</a:t>
            </a:r>
            <a:endParaRPr lang="pl-PL" dirty="0" smtClean="0"/>
          </a:p>
          <a:p>
            <a:r>
              <a:rPr lang="pl-PL" dirty="0" err="1" smtClean="0"/>
              <a:t>Anti-pollution</a:t>
            </a:r>
            <a:r>
              <a:rPr lang="pl-PL" dirty="0" smtClean="0"/>
              <a:t> and </a:t>
            </a:r>
            <a:r>
              <a:rPr lang="pl-PL" dirty="0" err="1" smtClean="0"/>
              <a:t>surveillance</a:t>
            </a:r>
            <a:endParaRPr lang="pl-PL" dirty="0" smtClean="0"/>
          </a:p>
          <a:p>
            <a:r>
              <a:rPr lang="en-US" dirty="0"/>
              <a:t>the </a:t>
            </a:r>
            <a:r>
              <a:rPr lang="en-US" dirty="0" err="1"/>
              <a:t>organisation</a:t>
            </a:r>
            <a:r>
              <a:rPr lang="en-US" dirty="0"/>
              <a:t>, financing and enforcement of prison </a:t>
            </a:r>
            <a:r>
              <a:rPr lang="en-US" dirty="0" smtClean="0"/>
              <a:t>sentences</a:t>
            </a:r>
            <a:endParaRPr lang="en-US" dirty="0"/>
          </a:p>
          <a:p>
            <a:r>
              <a:rPr lang="en-US" dirty="0"/>
              <a:t>the development and revitalization of public land by public </a:t>
            </a:r>
            <a:r>
              <a:rPr lang="en-US" dirty="0" smtClean="0"/>
              <a:t>authorities</a:t>
            </a:r>
            <a:endParaRPr lang="en-US" dirty="0"/>
          </a:p>
          <a:p>
            <a:r>
              <a:rPr lang="en-US" dirty="0"/>
              <a:t>the collection of data to be used for public purposes on the basis of a statutory obligation imposed on the undertakings concerned to disclose such </a:t>
            </a:r>
            <a:r>
              <a:rPr lang="en-US" dirty="0" smtClean="0"/>
              <a:t>data</a:t>
            </a:r>
            <a:endParaRPr lang="pl-PL" dirty="0" smtClean="0"/>
          </a:p>
          <a:p>
            <a:r>
              <a:rPr lang="pl-PL" dirty="0" err="1" smtClean="0"/>
              <a:t>Restrictive</a:t>
            </a:r>
            <a:r>
              <a:rPr lang="pl-PL" dirty="0" smtClean="0"/>
              <a:t> </a:t>
            </a:r>
            <a:r>
              <a:rPr lang="pl-PL" smtClean="0"/>
              <a:t>interpretation</a:t>
            </a:r>
            <a:endParaRPr lang="pl-PL" dirty="0" smtClean="0"/>
          </a:p>
          <a:p>
            <a:endParaRPr lang="pl-PL" dirty="0" smtClean="0"/>
          </a:p>
          <a:p>
            <a:endParaRPr lang="en-GB" dirty="0"/>
          </a:p>
        </p:txBody>
      </p:sp>
    </p:spTree>
    <p:extLst>
      <p:ext uri="{BB962C8B-B14F-4D97-AF65-F5344CB8AC3E}">
        <p14:creationId xmlns:p14="http://schemas.microsoft.com/office/powerpoint/2010/main" val="243403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690688"/>
            <a:ext cx="10233800" cy="4351338"/>
          </a:xfrm>
        </p:spPr>
        <p:txBody>
          <a:bodyPr/>
          <a:lstStyle/>
          <a:p>
            <a:r>
              <a:rPr lang="pl-PL" dirty="0" err="1" smtClean="0"/>
              <a:t>Found</a:t>
            </a:r>
            <a:r>
              <a:rPr lang="pl-PL" dirty="0" smtClean="0"/>
              <a:t> </a:t>
            </a:r>
            <a:r>
              <a:rPr lang="pl-PL" dirty="0" err="1" smtClean="0"/>
              <a:t>under</a:t>
            </a:r>
            <a:r>
              <a:rPr lang="pl-PL" dirty="0" smtClean="0"/>
              <a:t> Art. 107(1) TFEU</a:t>
            </a:r>
          </a:p>
          <a:p>
            <a:r>
              <a:rPr lang="pl-PL" dirty="0" smtClean="0"/>
              <a:t>A </a:t>
            </a:r>
            <a:r>
              <a:rPr lang="pl-PL" dirty="0" err="1" smtClean="0"/>
              <a:t>branch</a:t>
            </a:r>
            <a:r>
              <a:rPr lang="pl-PL" dirty="0" smtClean="0"/>
              <a:t> of EU </a:t>
            </a:r>
            <a:r>
              <a:rPr lang="pl-PL" dirty="0" err="1" smtClean="0"/>
              <a:t>Competition</a:t>
            </a:r>
            <a:r>
              <a:rPr lang="pl-PL" dirty="0" smtClean="0"/>
              <a:t> law</a:t>
            </a:r>
          </a:p>
          <a:p>
            <a:r>
              <a:rPr lang="pl-PL" dirty="0" err="1" smtClean="0"/>
              <a:t>An</a:t>
            </a:r>
            <a:r>
              <a:rPr lang="pl-PL" dirty="0" smtClean="0"/>
              <a:t> </a:t>
            </a:r>
            <a:r>
              <a:rPr lang="pl-PL" dirty="0" err="1" smtClean="0"/>
              <a:t>area</a:t>
            </a:r>
            <a:r>
              <a:rPr lang="pl-PL" dirty="0" smtClean="0"/>
              <a:t> of EU </a:t>
            </a:r>
            <a:r>
              <a:rPr lang="pl-PL" dirty="0" err="1" smtClean="0"/>
              <a:t>exclusive</a:t>
            </a:r>
            <a:r>
              <a:rPr lang="pl-PL" dirty="0" smtClean="0"/>
              <a:t> </a:t>
            </a:r>
            <a:r>
              <a:rPr lang="pl-PL" dirty="0" err="1" smtClean="0"/>
              <a:t>competence</a:t>
            </a:r>
            <a:endParaRPr lang="pl-PL" dirty="0" smtClean="0"/>
          </a:p>
          <a:p>
            <a:r>
              <a:rPr lang="pl-PL" dirty="0" err="1" smtClean="0"/>
              <a:t>An</a:t>
            </a:r>
            <a:r>
              <a:rPr lang="pl-PL" dirty="0" smtClean="0"/>
              <a:t> </a:t>
            </a:r>
            <a:r>
              <a:rPr lang="pl-PL" dirty="0" err="1" smtClean="0"/>
              <a:t>autonomous</a:t>
            </a:r>
            <a:r>
              <a:rPr lang="pl-PL" dirty="0" smtClean="0"/>
              <a:t> </a:t>
            </a:r>
            <a:r>
              <a:rPr lang="pl-PL" dirty="0" err="1" smtClean="0"/>
              <a:t>concept</a:t>
            </a:r>
            <a:r>
              <a:rPr lang="pl-PL" dirty="0" smtClean="0"/>
              <a:t> of the law of the Union, not </a:t>
            </a:r>
            <a:r>
              <a:rPr lang="pl-PL" dirty="0" err="1" smtClean="0"/>
              <a:t>mandated</a:t>
            </a:r>
            <a:r>
              <a:rPr lang="pl-PL" dirty="0" smtClean="0"/>
              <a:t> by </a:t>
            </a:r>
            <a:r>
              <a:rPr lang="pl-PL" dirty="0" err="1" smtClean="0"/>
              <a:t>national</a:t>
            </a:r>
            <a:r>
              <a:rPr lang="pl-PL" dirty="0" smtClean="0"/>
              <a:t> law</a:t>
            </a:r>
          </a:p>
          <a:p>
            <a:r>
              <a:rPr lang="pl-PL" dirty="0" err="1" smtClean="0"/>
              <a:t>National</a:t>
            </a:r>
            <a:r>
              <a:rPr lang="pl-PL" dirty="0" smtClean="0"/>
              <a:t> law </a:t>
            </a:r>
            <a:r>
              <a:rPr lang="pl-PL" dirty="0" err="1" smtClean="0"/>
              <a:t>may</a:t>
            </a:r>
            <a:r>
              <a:rPr lang="pl-PL" dirty="0" smtClean="0"/>
              <a:t> not alter the </a:t>
            </a:r>
            <a:r>
              <a:rPr lang="pl-PL" dirty="0" err="1" smtClean="0"/>
              <a:t>concept</a:t>
            </a:r>
            <a:r>
              <a:rPr lang="pl-PL" dirty="0" smtClean="0"/>
              <a:t> </a:t>
            </a:r>
            <a:r>
              <a:rPr lang="pl-PL" dirty="0" err="1" smtClean="0"/>
              <a:t>at</a:t>
            </a:r>
            <a:r>
              <a:rPr lang="pl-PL" dirty="0" smtClean="0"/>
              <a:t> </a:t>
            </a:r>
            <a:r>
              <a:rPr lang="pl-PL" dirty="0" err="1" smtClean="0"/>
              <a:t>issue</a:t>
            </a:r>
            <a:endParaRPr lang="pl-PL" dirty="0" smtClean="0"/>
          </a:p>
          <a:p>
            <a:r>
              <a:rPr lang="pl-PL" dirty="0" err="1" smtClean="0"/>
              <a:t>Secondary</a:t>
            </a:r>
            <a:r>
              <a:rPr lang="pl-PL" dirty="0" smtClean="0"/>
              <a:t> law </a:t>
            </a:r>
            <a:r>
              <a:rPr lang="pl-PL" dirty="0" err="1" smtClean="0"/>
              <a:t>may</a:t>
            </a:r>
            <a:r>
              <a:rPr lang="pl-PL" dirty="0" smtClean="0"/>
              <a:t> not alter the </a:t>
            </a:r>
            <a:r>
              <a:rPr lang="pl-PL" dirty="0" err="1" smtClean="0"/>
              <a:t>requirements</a:t>
            </a:r>
            <a:r>
              <a:rPr lang="pl-PL" dirty="0" smtClean="0"/>
              <a:t> of Art. 107(1) TFEU (</a:t>
            </a:r>
            <a:r>
              <a:rPr lang="pl-PL" dirty="0" err="1" smtClean="0"/>
              <a:t>although</a:t>
            </a:r>
            <a:r>
              <a:rPr lang="pl-PL" dirty="0" smtClean="0"/>
              <a:t> </a:t>
            </a:r>
            <a:r>
              <a:rPr lang="pl-PL" dirty="0" err="1" smtClean="0"/>
              <a:t>it</a:t>
            </a:r>
            <a:r>
              <a:rPr lang="pl-PL" dirty="0" smtClean="0"/>
              <a:t> </a:t>
            </a:r>
            <a:r>
              <a:rPr lang="pl-PL" dirty="0" err="1" smtClean="0"/>
              <a:t>may</a:t>
            </a:r>
            <a:r>
              <a:rPr lang="pl-PL" dirty="0" smtClean="0"/>
              <a:t> </a:t>
            </a:r>
            <a:r>
              <a:rPr lang="pl-PL" dirty="0" err="1" smtClean="0"/>
              <a:t>interpret</a:t>
            </a:r>
            <a:r>
              <a:rPr lang="pl-PL" dirty="0" smtClean="0"/>
              <a:t> and </a:t>
            </a:r>
            <a:r>
              <a:rPr lang="pl-PL" dirty="0" err="1" smtClean="0"/>
              <a:t>qualify</a:t>
            </a:r>
            <a:r>
              <a:rPr lang="pl-PL" dirty="0" smtClean="0"/>
              <a:t> </a:t>
            </a:r>
            <a:r>
              <a:rPr lang="pl-PL" dirty="0" err="1" smtClean="0"/>
              <a:t>it</a:t>
            </a:r>
            <a:r>
              <a:rPr lang="pl-PL" dirty="0"/>
              <a:t>)</a:t>
            </a:r>
            <a:endParaRPr lang="pl-PL" dirty="0" smtClean="0"/>
          </a:p>
          <a:p>
            <a:r>
              <a:rPr lang="pl-PL" dirty="0" err="1" smtClean="0"/>
              <a:t>Primacy</a:t>
            </a:r>
            <a:r>
              <a:rPr lang="pl-PL" dirty="0" smtClean="0"/>
              <a:t> and </a:t>
            </a:r>
            <a:r>
              <a:rPr lang="pl-PL" dirty="0" err="1" smtClean="0"/>
              <a:t>effectiveness</a:t>
            </a:r>
            <a:r>
              <a:rPr lang="pl-PL" dirty="0" smtClean="0"/>
              <a:t> </a:t>
            </a:r>
            <a:r>
              <a:rPr lang="pl-PL" dirty="0" err="1" smtClean="0"/>
              <a:t>apply</a:t>
            </a:r>
            <a:endParaRPr lang="en-GB" dirty="0"/>
          </a:p>
        </p:txBody>
      </p:sp>
    </p:spTree>
    <p:extLst>
      <p:ext uri="{BB962C8B-B14F-4D97-AF65-F5344CB8AC3E}">
        <p14:creationId xmlns:p14="http://schemas.microsoft.com/office/powerpoint/2010/main" val="337949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en-GB" dirty="0"/>
              <a:t>The aim of Article 107(1) TFEU, according to the Court of Justice, is to prevent trade between Member States from being affected by benefits granted by public authorities which, in various forms, distort or threaten to distort competition by favouring certain undertakings or the production of certain </a:t>
            </a:r>
            <a:r>
              <a:rPr lang="en-GB" dirty="0" smtClean="0"/>
              <a:t>products</a:t>
            </a:r>
            <a:endParaRPr lang="pl-PL" dirty="0" smtClean="0"/>
          </a:p>
          <a:p>
            <a:r>
              <a:rPr lang="en-US" dirty="0"/>
              <a:t> Judgment of the Court of 15 June 2006, joined cases C-393/04 and C-41/05 Air Liquide Industries Belgium SA v Ville de Seraing (C-393/04) and Province de Liège (C-41/05), ECLI:EU:C:2006:403, para. 27</a:t>
            </a:r>
            <a:endParaRPr lang="en-GB" dirty="0"/>
          </a:p>
        </p:txBody>
      </p:sp>
    </p:spTree>
    <p:extLst>
      <p:ext uri="{BB962C8B-B14F-4D97-AF65-F5344CB8AC3E}">
        <p14:creationId xmlns:p14="http://schemas.microsoft.com/office/powerpoint/2010/main" val="275038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smtClean="0"/>
              <a:t>The </a:t>
            </a:r>
            <a:r>
              <a:rPr lang="pl-PL" dirty="0" err="1" smtClean="0"/>
              <a:t>concept</a:t>
            </a:r>
            <a:r>
              <a:rPr lang="pl-PL" dirty="0" smtClean="0"/>
              <a:t> </a:t>
            </a:r>
            <a:r>
              <a:rPr lang="pl-PL" dirty="0" err="1" smtClean="0"/>
              <a:t>is</a:t>
            </a:r>
            <a:r>
              <a:rPr lang="pl-PL" dirty="0" smtClean="0"/>
              <a:t> </a:t>
            </a:r>
            <a:r>
              <a:rPr lang="pl-PL" dirty="0" err="1" smtClean="0"/>
              <a:t>described</a:t>
            </a:r>
            <a:r>
              <a:rPr lang="pl-PL" dirty="0" smtClean="0"/>
              <a:t> as „</a:t>
            </a:r>
            <a:r>
              <a:rPr lang="pl-PL" dirty="0" err="1" smtClean="0"/>
              <a:t>objective</a:t>
            </a:r>
            <a:r>
              <a:rPr lang="pl-PL" dirty="0" smtClean="0"/>
              <a:t>”, in the </a:t>
            </a:r>
            <a:r>
              <a:rPr lang="pl-PL" dirty="0" err="1" smtClean="0"/>
              <a:t>sense</a:t>
            </a:r>
            <a:r>
              <a:rPr lang="pl-PL" dirty="0" smtClean="0"/>
              <a:t> </a:t>
            </a:r>
            <a:r>
              <a:rPr lang="pl-PL" dirty="0" err="1" smtClean="0"/>
              <a:t>that</a:t>
            </a:r>
            <a:r>
              <a:rPr lang="pl-PL" dirty="0" smtClean="0"/>
              <a:t> </a:t>
            </a:r>
            <a:r>
              <a:rPr lang="pl-PL" dirty="0" err="1" smtClean="0"/>
              <a:t>there</a:t>
            </a:r>
            <a:r>
              <a:rPr lang="pl-PL" dirty="0" smtClean="0"/>
              <a:t> </a:t>
            </a:r>
            <a:r>
              <a:rPr lang="pl-PL" dirty="0" err="1" smtClean="0"/>
              <a:t>is</a:t>
            </a:r>
            <a:r>
              <a:rPr lang="pl-PL" dirty="0" smtClean="0"/>
              <a:t> no </a:t>
            </a:r>
            <a:r>
              <a:rPr lang="pl-PL" dirty="0" err="1" smtClean="0"/>
              <a:t>discretion</a:t>
            </a:r>
            <a:r>
              <a:rPr lang="pl-PL" dirty="0" smtClean="0"/>
              <a:t> on part of the </a:t>
            </a:r>
            <a:r>
              <a:rPr lang="pl-PL" dirty="0" err="1" smtClean="0"/>
              <a:t>Commission</a:t>
            </a:r>
            <a:r>
              <a:rPr lang="pl-PL" dirty="0" smtClean="0"/>
              <a:t> </a:t>
            </a:r>
            <a:r>
              <a:rPr lang="pl-PL" dirty="0" err="1" smtClean="0"/>
              <a:t>or</a:t>
            </a:r>
            <a:r>
              <a:rPr lang="pl-PL" dirty="0" smtClean="0"/>
              <a:t> </a:t>
            </a:r>
            <a:r>
              <a:rPr lang="pl-PL" dirty="0" err="1" smtClean="0"/>
              <a:t>Member</a:t>
            </a:r>
            <a:r>
              <a:rPr lang="pl-PL" dirty="0" smtClean="0"/>
              <a:t> </a:t>
            </a:r>
            <a:r>
              <a:rPr lang="pl-PL" dirty="0" err="1" smtClean="0"/>
              <a:t>States</a:t>
            </a:r>
            <a:r>
              <a:rPr lang="pl-PL" dirty="0" smtClean="0"/>
              <a:t> as to </a:t>
            </a:r>
            <a:r>
              <a:rPr lang="pl-PL" dirty="0" err="1" smtClean="0"/>
              <a:t>whether</a:t>
            </a:r>
            <a:r>
              <a:rPr lang="pl-PL" dirty="0" smtClean="0"/>
              <a:t> </a:t>
            </a:r>
            <a:r>
              <a:rPr lang="pl-PL" dirty="0" err="1" smtClean="0"/>
              <a:t>there</a:t>
            </a:r>
            <a:r>
              <a:rPr lang="pl-PL" dirty="0" smtClean="0"/>
              <a:t> </a:t>
            </a:r>
            <a:r>
              <a:rPr lang="pl-PL" dirty="0" err="1" smtClean="0"/>
              <a:t>would</a:t>
            </a:r>
            <a:r>
              <a:rPr lang="pl-PL" dirty="0" smtClean="0"/>
              <a:t> be </a:t>
            </a:r>
            <a:r>
              <a:rPr lang="pl-PL" dirty="0" err="1" smtClean="0"/>
              <a:t>aid</a:t>
            </a:r>
            <a:r>
              <a:rPr lang="pl-PL" dirty="0" smtClean="0"/>
              <a:t> on </a:t>
            </a:r>
            <a:r>
              <a:rPr lang="pl-PL" dirty="0" err="1" smtClean="0"/>
              <a:t>occassion</a:t>
            </a:r>
            <a:r>
              <a:rPr lang="pl-PL" dirty="0" smtClean="0"/>
              <a:t> of </a:t>
            </a:r>
            <a:r>
              <a:rPr lang="pl-PL" dirty="0" err="1" smtClean="0"/>
              <a:t>all</a:t>
            </a:r>
            <a:r>
              <a:rPr lang="pl-PL" dirty="0" smtClean="0"/>
              <a:t> </a:t>
            </a:r>
            <a:r>
              <a:rPr lang="pl-PL" dirty="0" err="1" smtClean="0"/>
              <a:t>requirements</a:t>
            </a:r>
            <a:r>
              <a:rPr lang="pl-PL" dirty="0" smtClean="0"/>
              <a:t> </a:t>
            </a:r>
            <a:r>
              <a:rPr lang="pl-PL" dirty="0" err="1" smtClean="0"/>
              <a:t>having</a:t>
            </a:r>
            <a:r>
              <a:rPr lang="pl-PL" dirty="0" smtClean="0"/>
              <a:t> </a:t>
            </a:r>
            <a:r>
              <a:rPr lang="pl-PL" dirty="0" err="1" smtClean="0"/>
              <a:t>been</a:t>
            </a:r>
            <a:r>
              <a:rPr lang="pl-PL" dirty="0" smtClean="0"/>
              <a:t> </a:t>
            </a:r>
            <a:r>
              <a:rPr lang="pl-PL" dirty="0" err="1" smtClean="0"/>
              <a:t>fulfilled</a:t>
            </a:r>
            <a:endParaRPr lang="pl-PL" dirty="0" smtClean="0"/>
          </a:p>
          <a:p>
            <a:r>
              <a:rPr lang="pl-PL" dirty="0" smtClean="0"/>
              <a:t>In </a:t>
            </a:r>
            <a:r>
              <a:rPr lang="pl-PL" dirty="0" err="1" smtClean="0"/>
              <a:t>addition</a:t>
            </a:r>
            <a:r>
              <a:rPr lang="pl-PL" dirty="0" smtClean="0"/>
              <a:t>, the </a:t>
            </a:r>
            <a:r>
              <a:rPr lang="pl-PL" dirty="0" err="1" smtClean="0"/>
              <a:t>concept</a:t>
            </a:r>
            <a:r>
              <a:rPr lang="pl-PL" dirty="0" smtClean="0"/>
              <a:t> </a:t>
            </a:r>
            <a:r>
              <a:rPr lang="pl-PL" dirty="0" err="1" smtClean="0"/>
              <a:t>is</a:t>
            </a:r>
            <a:r>
              <a:rPr lang="pl-PL" dirty="0" smtClean="0"/>
              <a:t> </a:t>
            </a:r>
            <a:r>
              <a:rPr lang="pl-PL" dirty="0" err="1" smtClean="0"/>
              <a:t>understood</a:t>
            </a:r>
            <a:r>
              <a:rPr lang="pl-PL" dirty="0" smtClean="0"/>
              <a:t> as to </a:t>
            </a:r>
            <a:r>
              <a:rPr lang="pl-PL" dirty="0" err="1" smtClean="0"/>
              <a:t>its</a:t>
            </a:r>
            <a:r>
              <a:rPr lang="pl-PL" dirty="0" smtClean="0"/>
              <a:t> </a:t>
            </a:r>
            <a:r>
              <a:rPr lang="pl-PL" dirty="0" err="1" smtClean="0"/>
              <a:t>effects</a:t>
            </a:r>
            <a:r>
              <a:rPr lang="pl-PL" dirty="0" smtClean="0"/>
              <a:t>, i.e. </a:t>
            </a:r>
            <a:r>
              <a:rPr lang="pl-PL" dirty="0" err="1" smtClean="0"/>
              <a:t>it</a:t>
            </a:r>
            <a:r>
              <a:rPr lang="pl-PL" dirty="0" smtClean="0"/>
              <a:t> </a:t>
            </a:r>
            <a:r>
              <a:rPr lang="pl-PL" dirty="0" err="1" smtClean="0"/>
              <a:t>is</a:t>
            </a:r>
            <a:r>
              <a:rPr lang="pl-PL" dirty="0" smtClean="0"/>
              <a:t> </a:t>
            </a:r>
            <a:r>
              <a:rPr lang="pl-PL" dirty="0" err="1" smtClean="0"/>
              <a:t>irrelevant</a:t>
            </a:r>
            <a:r>
              <a:rPr lang="pl-PL" dirty="0"/>
              <a:t> </a:t>
            </a:r>
            <a:r>
              <a:rPr lang="pl-PL" dirty="0" smtClean="0"/>
              <a:t>for the </a:t>
            </a:r>
            <a:r>
              <a:rPr lang="pl-PL" dirty="0" err="1" smtClean="0"/>
              <a:t>existence</a:t>
            </a:r>
            <a:r>
              <a:rPr lang="pl-PL" dirty="0" smtClean="0"/>
              <a:t> of </a:t>
            </a:r>
            <a:r>
              <a:rPr lang="pl-PL" dirty="0" err="1" smtClean="0"/>
              <a:t>aid</a:t>
            </a:r>
            <a:r>
              <a:rPr lang="pl-PL" dirty="0" smtClean="0"/>
              <a:t> </a:t>
            </a:r>
            <a:r>
              <a:rPr lang="pl-PL" dirty="0" err="1" smtClean="0"/>
              <a:t>whether</a:t>
            </a:r>
            <a:r>
              <a:rPr lang="pl-PL" dirty="0" smtClean="0"/>
              <a:t> a </a:t>
            </a:r>
            <a:r>
              <a:rPr lang="pl-PL" dirty="0" err="1" smtClean="0"/>
              <a:t>Member</a:t>
            </a:r>
            <a:r>
              <a:rPr lang="pl-PL" dirty="0" smtClean="0"/>
              <a:t> </a:t>
            </a:r>
            <a:r>
              <a:rPr lang="pl-PL" dirty="0" err="1" smtClean="0"/>
              <a:t>State</a:t>
            </a:r>
            <a:r>
              <a:rPr lang="pl-PL" dirty="0" smtClean="0"/>
              <a:t> </a:t>
            </a:r>
            <a:r>
              <a:rPr lang="pl-PL" dirty="0" err="1" smtClean="0"/>
              <a:t>or</a:t>
            </a:r>
            <a:r>
              <a:rPr lang="pl-PL" dirty="0" smtClean="0"/>
              <a:t> the </a:t>
            </a:r>
            <a:r>
              <a:rPr lang="pl-PL" dirty="0" err="1" smtClean="0"/>
              <a:t>beneficiary</a:t>
            </a:r>
            <a:r>
              <a:rPr lang="pl-PL" dirty="0" smtClean="0"/>
              <a:t> of </a:t>
            </a:r>
            <a:r>
              <a:rPr lang="pl-PL" dirty="0" err="1" smtClean="0"/>
              <a:t>aid</a:t>
            </a:r>
            <a:r>
              <a:rPr lang="pl-PL" dirty="0" smtClean="0"/>
              <a:t> </a:t>
            </a:r>
            <a:r>
              <a:rPr lang="pl-PL" dirty="0" err="1" smtClean="0"/>
              <a:t>had</a:t>
            </a:r>
            <a:r>
              <a:rPr lang="pl-PL" dirty="0" smtClean="0"/>
              <a:t> a </a:t>
            </a:r>
            <a:r>
              <a:rPr lang="pl-PL" dirty="0" err="1" smtClean="0"/>
              <a:t>particular</a:t>
            </a:r>
            <a:r>
              <a:rPr lang="pl-PL" dirty="0" smtClean="0"/>
              <a:t> </a:t>
            </a:r>
            <a:r>
              <a:rPr lang="pl-PL" dirty="0" err="1" smtClean="0"/>
              <a:t>interest</a:t>
            </a:r>
            <a:r>
              <a:rPr lang="pl-PL" dirty="0" smtClean="0"/>
              <a:t> in </a:t>
            </a:r>
            <a:r>
              <a:rPr lang="pl-PL" dirty="0" err="1" smtClean="0"/>
              <a:t>granting</a:t>
            </a:r>
            <a:r>
              <a:rPr lang="pl-PL" dirty="0" smtClean="0"/>
              <a:t> </a:t>
            </a:r>
            <a:r>
              <a:rPr lang="pl-PL" dirty="0" err="1" smtClean="0"/>
              <a:t>or</a:t>
            </a:r>
            <a:r>
              <a:rPr lang="pl-PL" dirty="0" smtClean="0"/>
              <a:t> </a:t>
            </a:r>
            <a:r>
              <a:rPr lang="pl-PL" dirty="0" err="1" smtClean="0"/>
              <a:t>receiving</a:t>
            </a:r>
            <a:r>
              <a:rPr lang="pl-PL" dirty="0" smtClean="0"/>
              <a:t> </a:t>
            </a:r>
            <a:r>
              <a:rPr lang="pl-PL" dirty="0" err="1" smtClean="0"/>
              <a:t>aid</a:t>
            </a:r>
            <a:r>
              <a:rPr lang="pl-PL" dirty="0" smtClean="0"/>
              <a:t>, and </a:t>
            </a:r>
            <a:r>
              <a:rPr lang="pl-PL" dirty="0" err="1" smtClean="0"/>
              <a:t>it</a:t>
            </a:r>
            <a:r>
              <a:rPr lang="pl-PL" dirty="0" smtClean="0"/>
              <a:t> </a:t>
            </a:r>
            <a:r>
              <a:rPr lang="pl-PL" dirty="0" err="1" smtClean="0"/>
              <a:t>is</a:t>
            </a:r>
            <a:r>
              <a:rPr lang="pl-PL" dirty="0" smtClean="0"/>
              <a:t> </a:t>
            </a:r>
            <a:r>
              <a:rPr lang="pl-PL" dirty="0" err="1" smtClean="0"/>
              <a:t>also</a:t>
            </a:r>
            <a:r>
              <a:rPr lang="pl-PL" dirty="0" smtClean="0"/>
              <a:t> </a:t>
            </a:r>
            <a:r>
              <a:rPr lang="pl-PL" dirty="0" err="1" smtClean="0"/>
              <a:t>irrelevant</a:t>
            </a:r>
            <a:r>
              <a:rPr lang="pl-PL" dirty="0" smtClean="0"/>
              <a:t> for </a:t>
            </a:r>
            <a:r>
              <a:rPr lang="pl-PL" dirty="0" err="1" smtClean="0"/>
              <a:t>what</a:t>
            </a:r>
            <a:r>
              <a:rPr lang="pl-PL" dirty="0" smtClean="0"/>
              <a:t> </a:t>
            </a:r>
            <a:r>
              <a:rPr lang="pl-PL" dirty="0" err="1" smtClean="0"/>
              <a:t>additional</a:t>
            </a:r>
            <a:r>
              <a:rPr lang="pl-PL" dirty="0" smtClean="0"/>
              <a:t> </a:t>
            </a:r>
            <a:r>
              <a:rPr lang="pl-PL" dirty="0" err="1" smtClean="0"/>
              <a:t>purpose</a:t>
            </a:r>
            <a:r>
              <a:rPr lang="pl-PL" dirty="0" smtClean="0"/>
              <a:t> </a:t>
            </a:r>
            <a:r>
              <a:rPr lang="pl-PL" dirty="0" err="1" smtClean="0"/>
              <a:t>does</a:t>
            </a:r>
            <a:r>
              <a:rPr lang="pl-PL" dirty="0" smtClean="0"/>
              <a:t> the </a:t>
            </a:r>
            <a:r>
              <a:rPr lang="pl-PL" dirty="0" err="1" smtClean="0"/>
              <a:t>Commission</a:t>
            </a:r>
            <a:r>
              <a:rPr lang="pl-PL" dirty="0" smtClean="0"/>
              <a:t> </a:t>
            </a:r>
            <a:r>
              <a:rPr lang="pl-PL" dirty="0" err="1" smtClean="0"/>
              <a:t>initiate</a:t>
            </a:r>
            <a:r>
              <a:rPr lang="pl-PL" dirty="0" smtClean="0"/>
              <a:t> </a:t>
            </a:r>
            <a:r>
              <a:rPr lang="pl-PL" dirty="0" err="1" smtClean="0"/>
              <a:t>proceedings</a:t>
            </a:r>
            <a:r>
              <a:rPr lang="pl-PL" dirty="0" smtClean="0"/>
              <a:t>, </a:t>
            </a:r>
            <a:r>
              <a:rPr lang="pl-PL" dirty="0" err="1" smtClean="0"/>
              <a:t>provided</a:t>
            </a:r>
            <a:r>
              <a:rPr lang="pl-PL" dirty="0" smtClean="0"/>
              <a:t> </a:t>
            </a:r>
            <a:r>
              <a:rPr lang="pl-PL" dirty="0" err="1" smtClean="0"/>
              <a:t>that</a:t>
            </a:r>
            <a:r>
              <a:rPr lang="pl-PL" dirty="0" smtClean="0"/>
              <a:t> </a:t>
            </a:r>
            <a:r>
              <a:rPr lang="pl-PL" dirty="0" err="1" smtClean="0"/>
              <a:t>requirements</a:t>
            </a:r>
            <a:r>
              <a:rPr lang="pl-PL" dirty="0" smtClean="0"/>
              <a:t> for </a:t>
            </a:r>
            <a:r>
              <a:rPr lang="pl-PL" dirty="0" err="1" smtClean="0"/>
              <a:t>aid</a:t>
            </a:r>
            <a:r>
              <a:rPr lang="pl-PL" dirty="0" smtClean="0"/>
              <a:t> </a:t>
            </a:r>
            <a:r>
              <a:rPr lang="pl-PL" dirty="0" err="1" smtClean="0"/>
              <a:t>are</a:t>
            </a:r>
            <a:r>
              <a:rPr lang="pl-PL" dirty="0" smtClean="0"/>
              <a:t> (</a:t>
            </a:r>
            <a:r>
              <a:rPr lang="pl-PL" dirty="0" err="1" smtClean="0"/>
              <a:t>alleged</a:t>
            </a:r>
            <a:r>
              <a:rPr lang="pl-PL" dirty="0" smtClean="0"/>
              <a:t> as) met</a:t>
            </a:r>
            <a:endParaRPr lang="en-GB" dirty="0"/>
          </a:p>
        </p:txBody>
      </p:sp>
    </p:spTree>
    <p:extLst>
      <p:ext uri="{BB962C8B-B14F-4D97-AF65-F5344CB8AC3E}">
        <p14:creationId xmlns:p14="http://schemas.microsoft.com/office/powerpoint/2010/main" val="238842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err="1" smtClean="0"/>
              <a:t>However</a:t>
            </a:r>
            <a:r>
              <a:rPr lang="pl-PL" dirty="0" smtClean="0"/>
              <a:t>, the </a:t>
            </a:r>
            <a:r>
              <a:rPr lang="pl-PL" dirty="0" err="1" smtClean="0"/>
              <a:t>foregoing</a:t>
            </a:r>
            <a:r>
              <a:rPr lang="pl-PL" dirty="0" smtClean="0"/>
              <a:t> </a:t>
            </a:r>
            <a:r>
              <a:rPr lang="en-GB" dirty="0"/>
              <a:t>is not to say that there is no element of assessment, as it is for the Commission to conduct a diligent and impartial examination of the contested measures, so that it has at its disposal, when adopting the final decision establishing the existence and, as the case may be, the incompatibility or unlawfulness of the aid, the most complete and reliable information possible for that </a:t>
            </a:r>
            <a:r>
              <a:rPr lang="en-GB" dirty="0" smtClean="0"/>
              <a:t>purpose</a:t>
            </a:r>
            <a:endParaRPr lang="pl-PL" dirty="0" smtClean="0"/>
          </a:p>
          <a:p>
            <a:r>
              <a:rPr lang="en-GB" dirty="0"/>
              <a:t>Judgment of the Court of 3 April 2014, case C-559/12 P </a:t>
            </a:r>
            <a:r>
              <a:rPr lang="en-GB" i="1" dirty="0"/>
              <a:t>French Republic v European Commission</a:t>
            </a:r>
            <a:r>
              <a:rPr lang="en-GB" dirty="0"/>
              <a:t>, ECLI:EU:C:2014:217, para. 63</a:t>
            </a:r>
            <a:endParaRPr lang="en-GB" dirty="0"/>
          </a:p>
        </p:txBody>
      </p:sp>
    </p:spTree>
    <p:extLst>
      <p:ext uri="{BB962C8B-B14F-4D97-AF65-F5344CB8AC3E}">
        <p14:creationId xmlns:p14="http://schemas.microsoft.com/office/powerpoint/2010/main" val="116564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err="1" smtClean="0"/>
              <a:t>There</a:t>
            </a:r>
            <a:r>
              <a:rPr lang="pl-PL" dirty="0" smtClean="0"/>
              <a:t> </a:t>
            </a:r>
            <a:r>
              <a:rPr lang="pl-PL" dirty="0" err="1" smtClean="0"/>
              <a:t>is</a:t>
            </a:r>
            <a:r>
              <a:rPr lang="pl-PL" dirty="0" smtClean="0"/>
              <a:t> no hierarchy as to the </a:t>
            </a:r>
            <a:r>
              <a:rPr lang="pl-PL" dirty="0" err="1" smtClean="0"/>
              <a:t>various</a:t>
            </a:r>
            <a:r>
              <a:rPr lang="pl-PL" dirty="0" smtClean="0"/>
              <a:t> </a:t>
            </a:r>
            <a:r>
              <a:rPr lang="pl-PL" dirty="0" err="1" smtClean="0"/>
              <a:t>forms</a:t>
            </a:r>
            <a:r>
              <a:rPr lang="pl-PL" dirty="0" smtClean="0"/>
              <a:t> of </a:t>
            </a:r>
            <a:r>
              <a:rPr lang="pl-PL" dirty="0" err="1" smtClean="0"/>
              <a:t>State</a:t>
            </a:r>
            <a:r>
              <a:rPr lang="pl-PL" dirty="0" smtClean="0"/>
              <a:t> </a:t>
            </a:r>
            <a:r>
              <a:rPr lang="pl-PL" dirty="0" err="1" smtClean="0"/>
              <a:t>aid</a:t>
            </a:r>
            <a:r>
              <a:rPr lang="pl-PL" dirty="0" smtClean="0"/>
              <a:t> (C. </a:t>
            </a:r>
            <a:r>
              <a:rPr lang="pl-PL" dirty="0" err="1" smtClean="0"/>
              <a:t>Quigley</a:t>
            </a:r>
            <a:r>
              <a:rPr lang="pl-PL" dirty="0" smtClean="0"/>
              <a:t>, EU </a:t>
            </a:r>
            <a:r>
              <a:rPr lang="pl-PL" dirty="0" err="1" smtClean="0"/>
              <a:t>state</a:t>
            </a:r>
            <a:r>
              <a:rPr lang="pl-PL" dirty="0" smtClean="0"/>
              <a:t> </a:t>
            </a:r>
            <a:r>
              <a:rPr lang="pl-PL" dirty="0" err="1" smtClean="0"/>
              <a:t>aid</a:t>
            </a:r>
            <a:r>
              <a:rPr lang="pl-PL" dirty="0" smtClean="0"/>
              <a:t> and policy, Oxford 2015, p. 14), and </a:t>
            </a:r>
            <a:r>
              <a:rPr lang="pl-PL" dirty="0" err="1" smtClean="0"/>
              <a:t>therefore</a:t>
            </a:r>
            <a:r>
              <a:rPr lang="pl-PL" dirty="0" smtClean="0"/>
              <a:t>, for </a:t>
            </a:r>
            <a:r>
              <a:rPr lang="pl-PL" dirty="0" err="1" smtClean="0"/>
              <a:t>instance</a:t>
            </a:r>
            <a:r>
              <a:rPr lang="pl-PL" dirty="0" smtClean="0"/>
              <a:t>, a </a:t>
            </a:r>
            <a:r>
              <a:rPr lang="pl-PL" dirty="0" err="1" smtClean="0"/>
              <a:t>guarantee</a:t>
            </a:r>
            <a:r>
              <a:rPr lang="pl-PL" dirty="0" smtClean="0"/>
              <a:t> with </a:t>
            </a:r>
            <a:r>
              <a:rPr lang="pl-PL" dirty="0" err="1" smtClean="0"/>
              <a:t>an</a:t>
            </a:r>
            <a:r>
              <a:rPr lang="pl-PL" dirty="0" smtClean="0"/>
              <a:t> element of </a:t>
            </a:r>
            <a:r>
              <a:rPr lang="pl-PL" dirty="0" err="1" smtClean="0"/>
              <a:t>aid</a:t>
            </a:r>
            <a:r>
              <a:rPr lang="pl-PL" dirty="0" smtClean="0"/>
              <a:t> </a:t>
            </a:r>
            <a:r>
              <a:rPr lang="pl-PL" dirty="0" err="1" smtClean="0"/>
              <a:t>is</a:t>
            </a:r>
            <a:r>
              <a:rPr lang="pl-PL" dirty="0" smtClean="0"/>
              <a:t> not „</a:t>
            </a:r>
            <a:r>
              <a:rPr lang="pl-PL" dirty="0" err="1" smtClean="0"/>
              <a:t>worse</a:t>
            </a:r>
            <a:r>
              <a:rPr lang="pl-PL" dirty="0" smtClean="0"/>
              <a:t>” </a:t>
            </a:r>
            <a:r>
              <a:rPr lang="pl-PL" dirty="0" err="1" smtClean="0"/>
              <a:t>or</a:t>
            </a:r>
            <a:r>
              <a:rPr lang="pl-PL" dirty="0" smtClean="0"/>
              <a:t> „</a:t>
            </a:r>
            <a:r>
              <a:rPr lang="pl-PL" dirty="0" err="1" smtClean="0"/>
              <a:t>better</a:t>
            </a:r>
            <a:r>
              <a:rPr lang="pl-PL" dirty="0" smtClean="0"/>
              <a:t>” </a:t>
            </a:r>
            <a:r>
              <a:rPr lang="pl-PL" dirty="0" err="1" smtClean="0"/>
              <a:t>than</a:t>
            </a:r>
            <a:r>
              <a:rPr lang="pl-PL" dirty="0" smtClean="0"/>
              <a:t> a </a:t>
            </a:r>
            <a:r>
              <a:rPr lang="pl-PL" dirty="0" err="1" smtClean="0"/>
              <a:t>direct</a:t>
            </a:r>
            <a:r>
              <a:rPr lang="pl-PL" dirty="0" smtClean="0"/>
              <a:t> </a:t>
            </a:r>
            <a:r>
              <a:rPr lang="pl-PL" dirty="0" err="1" smtClean="0"/>
              <a:t>subsidy</a:t>
            </a:r>
            <a:r>
              <a:rPr lang="pl-PL" dirty="0"/>
              <a:t> </a:t>
            </a:r>
            <a:r>
              <a:rPr lang="pl-PL" dirty="0" smtClean="0"/>
              <a:t>of the same </a:t>
            </a:r>
            <a:r>
              <a:rPr lang="pl-PL" dirty="0" err="1" smtClean="0"/>
              <a:t>amount</a:t>
            </a:r>
            <a:r>
              <a:rPr lang="pl-PL" dirty="0" smtClean="0"/>
              <a:t> of </a:t>
            </a:r>
            <a:r>
              <a:rPr lang="pl-PL" dirty="0" err="1" smtClean="0"/>
              <a:t>aid</a:t>
            </a:r>
            <a:endParaRPr lang="en-GB" dirty="0"/>
          </a:p>
        </p:txBody>
      </p:sp>
    </p:spTree>
    <p:extLst>
      <p:ext uri="{BB962C8B-B14F-4D97-AF65-F5344CB8AC3E}">
        <p14:creationId xmlns:p14="http://schemas.microsoft.com/office/powerpoint/2010/main" val="282801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err="1" smtClean="0"/>
              <a:t>While</a:t>
            </a:r>
            <a:r>
              <a:rPr lang="pl-PL" dirty="0" smtClean="0"/>
              <a:t> the </a:t>
            </a:r>
            <a:r>
              <a:rPr lang="pl-PL" dirty="0" err="1" smtClean="0"/>
              <a:t>notion</a:t>
            </a:r>
            <a:r>
              <a:rPr lang="pl-PL" dirty="0" smtClean="0"/>
              <a:t> of </a:t>
            </a:r>
            <a:r>
              <a:rPr lang="pl-PL" dirty="0" err="1" smtClean="0"/>
              <a:t>State</a:t>
            </a:r>
            <a:r>
              <a:rPr lang="pl-PL" dirty="0" smtClean="0"/>
              <a:t> </a:t>
            </a:r>
            <a:r>
              <a:rPr lang="pl-PL" dirty="0" err="1" smtClean="0"/>
              <a:t>aid</a:t>
            </a:r>
            <a:r>
              <a:rPr lang="pl-PL" dirty="0" smtClean="0"/>
              <a:t> </a:t>
            </a:r>
            <a:r>
              <a:rPr lang="pl-PL" dirty="0" err="1" smtClean="0"/>
              <a:t>is</a:t>
            </a:r>
            <a:r>
              <a:rPr lang="pl-PL" dirty="0" smtClean="0"/>
              <a:t> „</a:t>
            </a:r>
            <a:r>
              <a:rPr lang="pl-PL" dirty="0" err="1" smtClean="0"/>
              <a:t>wide</a:t>
            </a:r>
            <a:r>
              <a:rPr lang="pl-PL" dirty="0" smtClean="0"/>
              <a:t>” (</a:t>
            </a:r>
            <a:r>
              <a:rPr lang="pl-PL" dirty="0" err="1" smtClean="0"/>
              <a:t>note</a:t>
            </a:r>
            <a:r>
              <a:rPr lang="pl-PL" dirty="0" smtClean="0"/>
              <a:t> the </a:t>
            </a:r>
            <a:r>
              <a:rPr lang="pl-PL" dirty="0" err="1" smtClean="0"/>
              <a:t>proviso</a:t>
            </a:r>
            <a:r>
              <a:rPr lang="pl-PL" dirty="0" smtClean="0"/>
              <a:t> </a:t>
            </a:r>
            <a:r>
              <a:rPr lang="pl-PL" dirty="0" err="1" smtClean="0"/>
              <a:t>that</a:t>
            </a:r>
            <a:r>
              <a:rPr lang="pl-PL" dirty="0" smtClean="0"/>
              <a:t> the form </a:t>
            </a:r>
            <a:r>
              <a:rPr lang="pl-PL" dirty="0" err="1" smtClean="0"/>
              <a:t>is</a:t>
            </a:r>
            <a:r>
              <a:rPr lang="pl-PL" dirty="0" smtClean="0"/>
              <a:t> </a:t>
            </a:r>
            <a:r>
              <a:rPr lang="pl-PL" dirty="0" err="1" smtClean="0"/>
              <a:t>immaterial</a:t>
            </a:r>
            <a:r>
              <a:rPr lang="pl-PL" dirty="0" smtClean="0"/>
              <a:t>), </a:t>
            </a:r>
            <a:r>
              <a:rPr lang="pl-PL" dirty="0" err="1" smtClean="0"/>
              <a:t>there</a:t>
            </a:r>
            <a:r>
              <a:rPr lang="pl-PL" dirty="0" smtClean="0"/>
              <a:t> </a:t>
            </a:r>
            <a:r>
              <a:rPr lang="pl-PL" dirty="0" err="1" smtClean="0"/>
              <a:t>is</a:t>
            </a:r>
            <a:r>
              <a:rPr lang="pl-PL" dirty="0" smtClean="0"/>
              <a:t> no „</a:t>
            </a:r>
            <a:r>
              <a:rPr lang="pl-PL" dirty="0" err="1" smtClean="0"/>
              <a:t>parallel</a:t>
            </a:r>
            <a:r>
              <a:rPr lang="pl-PL" dirty="0" smtClean="0"/>
              <a:t>” </a:t>
            </a:r>
            <a:r>
              <a:rPr lang="pl-PL" dirty="0" err="1" smtClean="0"/>
              <a:t>notion</a:t>
            </a:r>
            <a:r>
              <a:rPr lang="pl-PL" dirty="0" smtClean="0"/>
              <a:t> to </a:t>
            </a:r>
            <a:r>
              <a:rPr lang="pl-PL" dirty="0" err="1" smtClean="0"/>
              <a:t>that</a:t>
            </a:r>
            <a:r>
              <a:rPr lang="pl-PL" dirty="0" smtClean="0"/>
              <a:t> of </a:t>
            </a:r>
            <a:r>
              <a:rPr lang="pl-PL" dirty="0" err="1" smtClean="0"/>
              <a:t>State</a:t>
            </a:r>
            <a:r>
              <a:rPr lang="pl-PL" dirty="0" smtClean="0"/>
              <a:t> </a:t>
            </a:r>
            <a:r>
              <a:rPr lang="pl-PL" dirty="0" err="1" smtClean="0"/>
              <a:t>aid</a:t>
            </a:r>
            <a:r>
              <a:rPr lang="pl-PL" dirty="0" smtClean="0"/>
              <a:t>; for </a:t>
            </a:r>
            <a:r>
              <a:rPr lang="pl-PL" dirty="0" err="1" smtClean="0"/>
              <a:t>that</a:t>
            </a:r>
            <a:r>
              <a:rPr lang="pl-PL" dirty="0" smtClean="0"/>
              <a:t>, a </a:t>
            </a:r>
            <a:r>
              <a:rPr lang="pl-PL" dirty="0" err="1" smtClean="0"/>
              <a:t>measure</a:t>
            </a:r>
            <a:r>
              <a:rPr lang="pl-PL" dirty="0" smtClean="0"/>
              <a:t> </a:t>
            </a:r>
            <a:r>
              <a:rPr lang="pl-PL" dirty="0" err="1" smtClean="0"/>
              <a:t>that</a:t>
            </a:r>
            <a:r>
              <a:rPr lang="pl-PL" dirty="0" smtClean="0"/>
              <a:t> </a:t>
            </a:r>
            <a:r>
              <a:rPr lang="pl-PL" dirty="0" err="1" smtClean="0"/>
              <a:t>is</a:t>
            </a:r>
            <a:r>
              <a:rPr lang="pl-PL" dirty="0" smtClean="0"/>
              <a:t> </a:t>
            </a:r>
            <a:r>
              <a:rPr lang="pl-PL" dirty="0" err="1" smtClean="0"/>
              <a:t>similar</a:t>
            </a:r>
            <a:r>
              <a:rPr lang="pl-PL" dirty="0" smtClean="0"/>
              <a:t> to a </a:t>
            </a:r>
            <a:r>
              <a:rPr lang="pl-PL" dirty="0" err="1" smtClean="0"/>
              <a:t>State</a:t>
            </a:r>
            <a:r>
              <a:rPr lang="pl-PL" dirty="0" smtClean="0"/>
              <a:t> </a:t>
            </a:r>
            <a:r>
              <a:rPr lang="pl-PL" dirty="0" err="1" smtClean="0"/>
              <a:t>aid</a:t>
            </a:r>
            <a:r>
              <a:rPr lang="pl-PL" dirty="0" smtClean="0"/>
              <a:t> </a:t>
            </a:r>
            <a:r>
              <a:rPr lang="pl-PL" dirty="0" err="1" smtClean="0"/>
              <a:t>measure</a:t>
            </a:r>
            <a:r>
              <a:rPr lang="pl-PL" dirty="0" smtClean="0"/>
              <a:t> </a:t>
            </a:r>
            <a:r>
              <a:rPr lang="pl-PL" dirty="0" err="1" smtClean="0"/>
              <a:t>would</a:t>
            </a:r>
            <a:r>
              <a:rPr lang="pl-PL" dirty="0" smtClean="0"/>
              <a:t> not be </a:t>
            </a:r>
            <a:r>
              <a:rPr lang="pl-PL" dirty="0" err="1" smtClean="0"/>
              <a:t>subject</a:t>
            </a:r>
            <a:r>
              <a:rPr lang="pl-PL" dirty="0" smtClean="0"/>
              <a:t> to </a:t>
            </a:r>
            <a:r>
              <a:rPr lang="pl-PL" dirty="0" err="1" smtClean="0"/>
              <a:t>State</a:t>
            </a:r>
            <a:r>
              <a:rPr lang="pl-PL" dirty="0" smtClean="0"/>
              <a:t> </a:t>
            </a:r>
            <a:r>
              <a:rPr lang="pl-PL" dirty="0" err="1" smtClean="0"/>
              <a:t>aid</a:t>
            </a:r>
            <a:r>
              <a:rPr lang="pl-PL" dirty="0" smtClean="0"/>
              <a:t> </a:t>
            </a:r>
            <a:r>
              <a:rPr lang="pl-PL" dirty="0" err="1" smtClean="0"/>
              <a:t>rules</a:t>
            </a:r>
            <a:r>
              <a:rPr lang="pl-PL" dirty="0" smtClean="0"/>
              <a:t> </a:t>
            </a:r>
            <a:r>
              <a:rPr lang="pl-PL" dirty="0" err="1" smtClean="0"/>
              <a:t>where</a:t>
            </a:r>
            <a:r>
              <a:rPr lang="pl-PL" dirty="0" smtClean="0"/>
              <a:t> not </a:t>
            </a:r>
            <a:r>
              <a:rPr lang="pl-PL" dirty="0" err="1" smtClean="0"/>
              <a:t>all</a:t>
            </a:r>
            <a:r>
              <a:rPr lang="pl-PL" dirty="0" smtClean="0"/>
              <a:t> </a:t>
            </a:r>
            <a:r>
              <a:rPr lang="pl-PL" dirty="0" err="1" smtClean="0"/>
              <a:t>requirements</a:t>
            </a:r>
            <a:r>
              <a:rPr lang="pl-PL" dirty="0" smtClean="0"/>
              <a:t> </a:t>
            </a:r>
            <a:r>
              <a:rPr lang="pl-PL" dirty="0" err="1" smtClean="0"/>
              <a:t>would</a:t>
            </a:r>
            <a:r>
              <a:rPr lang="pl-PL" dirty="0" smtClean="0"/>
              <a:t> be </a:t>
            </a:r>
            <a:r>
              <a:rPr lang="pl-PL" dirty="0" err="1" smtClean="0"/>
              <a:t>fulfilled</a:t>
            </a:r>
            <a:endParaRPr lang="en-GB" dirty="0"/>
          </a:p>
        </p:txBody>
      </p:sp>
    </p:spTree>
    <p:extLst>
      <p:ext uri="{BB962C8B-B14F-4D97-AF65-F5344CB8AC3E}">
        <p14:creationId xmlns:p14="http://schemas.microsoft.com/office/powerpoint/2010/main" val="206038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1338"/>
          </a:xfrm>
        </p:spPr>
        <p:txBody>
          <a:bodyPr/>
          <a:lstStyle/>
          <a:p>
            <a:r>
              <a:rPr lang="pl-PL" dirty="0" smtClean="0"/>
              <a:t>A </a:t>
            </a:r>
            <a:r>
              <a:rPr lang="pl-PL" dirty="0" err="1" smtClean="0"/>
              <a:t>State</a:t>
            </a:r>
            <a:r>
              <a:rPr lang="pl-PL" dirty="0" smtClean="0"/>
              <a:t> </a:t>
            </a:r>
            <a:r>
              <a:rPr lang="pl-PL" dirty="0" err="1" smtClean="0"/>
              <a:t>aid</a:t>
            </a:r>
            <a:r>
              <a:rPr lang="pl-PL" dirty="0" smtClean="0"/>
              <a:t> </a:t>
            </a:r>
            <a:r>
              <a:rPr lang="pl-PL" dirty="0" err="1" smtClean="0"/>
              <a:t>measure</a:t>
            </a:r>
            <a:r>
              <a:rPr lang="pl-PL" dirty="0" smtClean="0"/>
              <a:t> </a:t>
            </a:r>
            <a:r>
              <a:rPr lang="pl-PL" dirty="0" err="1" smtClean="0"/>
              <a:t>may</a:t>
            </a:r>
            <a:r>
              <a:rPr lang="pl-PL" dirty="0" smtClean="0"/>
              <a:t> be a single </a:t>
            </a:r>
            <a:r>
              <a:rPr lang="pl-PL" dirty="0" err="1" smtClean="0"/>
              <a:t>measure</a:t>
            </a:r>
            <a:r>
              <a:rPr lang="pl-PL" dirty="0" smtClean="0"/>
              <a:t> (</a:t>
            </a:r>
            <a:r>
              <a:rPr lang="pl-PL" dirty="0" err="1" smtClean="0"/>
              <a:t>e.g</a:t>
            </a:r>
            <a:r>
              <a:rPr lang="pl-PL" dirty="0" smtClean="0"/>
              <a:t>. a </a:t>
            </a:r>
            <a:r>
              <a:rPr lang="pl-PL" dirty="0" err="1" smtClean="0"/>
              <a:t>loan</a:t>
            </a:r>
            <a:r>
              <a:rPr lang="pl-PL" dirty="0" smtClean="0"/>
              <a:t>, a </a:t>
            </a:r>
            <a:r>
              <a:rPr lang="pl-PL" dirty="0" err="1" smtClean="0"/>
              <a:t>capital</a:t>
            </a:r>
            <a:r>
              <a:rPr lang="pl-PL" dirty="0" smtClean="0"/>
              <a:t> </a:t>
            </a:r>
            <a:r>
              <a:rPr lang="pl-PL" dirty="0" err="1" smtClean="0"/>
              <a:t>injection</a:t>
            </a:r>
            <a:r>
              <a:rPr lang="pl-PL" dirty="0" smtClean="0"/>
              <a:t>, a </a:t>
            </a:r>
            <a:r>
              <a:rPr lang="pl-PL" dirty="0" err="1" smtClean="0"/>
              <a:t>write</a:t>
            </a:r>
            <a:r>
              <a:rPr lang="pl-PL" dirty="0" smtClean="0"/>
              <a:t>-off, a </a:t>
            </a:r>
            <a:r>
              <a:rPr lang="pl-PL" dirty="0" err="1" smtClean="0"/>
              <a:t>direct</a:t>
            </a:r>
            <a:r>
              <a:rPr lang="pl-PL" dirty="0" smtClean="0"/>
              <a:t> </a:t>
            </a:r>
            <a:r>
              <a:rPr lang="pl-PL" dirty="0" err="1" smtClean="0"/>
              <a:t>cash</a:t>
            </a:r>
            <a:r>
              <a:rPr lang="pl-PL" dirty="0" smtClean="0"/>
              <a:t> grant, a </a:t>
            </a:r>
            <a:r>
              <a:rPr lang="pl-PL" dirty="0" err="1" smtClean="0"/>
              <a:t>tax</a:t>
            </a:r>
            <a:r>
              <a:rPr lang="pl-PL" dirty="0" smtClean="0"/>
              <a:t> relief), but </a:t>
            </a:r>
            <a:r>
              <a:rPr lang="pl-PL" dirty="0" err="1" smtClean="0"/>
              <a:t>there</a:t>
            </a:r>
            <a:r>
              <a:rPr lang="pl-PL" dirty="0" smtClean="0"/>
              <a:t> </a:t>
            </a:r>
            <a:r>
              <a:rPr lang="pl-PL" dirty="0" err="1" smtClean="0"/>
              <a:t>is</a:t>
            </a:r>
            <a:r>
              <a:rPr lang="pl-PL" dirty="0" smtClean="0"/>
              <a:t> </a:t>
            </a:r>
            <a:r>
              <a:rPr lang="pl-PL" dirty="0" err="1" smtClean="0"/>
              <a:t>nothing</a:t>
            </a:r>
            <a:r>
              <a:rPr lang="pl-PL" dirty="0" smtClean="0"/>
              <a:t> </a:t>
            </a:r>
            <a:r>
              <a:rPr lang="pl-PL" dirty="0" err="1" smtClean="0"/>
              <a:t>stopping</a:t>
            </a:r>
            <a:r>
              <a:rPr lang="pl-PL" dirty="0" smtClean="0"/>
              <a:t> the </a:t>
            </a:r>
            <a:r>
              <a:rPr lang="pl-PL" dirty="0" err="1" smtClean="0"/>
              <a:t>Commission</a:t>
            </a:r>
            <a:r>
              <a:rPr lang="pl-PL" dirty="0" smtClean="0"/>
              <a:t> from </a:t>
            </a:r>
            <a:r>
              <a:rPr lang="pl-PL" dirty="0" err="1" smtClean="0"/>
              <a:t>considering</a:t>
            </a:r>
            <a:r>
              <a:rPr lang="pl-PL" dirty="0" smtClean="0"/>
              <a:t> </a:t>
            </a:r>
            <a:r>
              <a:rPr lang="pl-PL" dirty="0" err="1" smtClean="0"/>
              <a:t>measures</a:t>
            </a:r>
            <a:r>
              <a:rPr lang="pl-PL" dirty="0" smtClean="0"/>
              <a:t> </a:t>
            </a:r>
            <a:r>
              <a:rPr lang="pl-PL" dirty="0" err="1" smtClean="0"/>
              <a:t>that</a:t>
            </a:r>
            <a:r>
              <a:rPr lang="pl-PL" dirty="0" smtClean="0"/>
              <a:t> </a:t>
            </a:r>
            <a:r>
              <a:rPr lang="pl-PL" dirty="0" err="1" smtClean="0"/>
              <a:t>incorporate</a:t>
            </a:r>
            <a:r>
              <a:rPr lang="pl-PL" dirty="0" smtClean="0"/>
              <a:t> </a:t>
            </a:r>
            <a:r>
              <a:rPr lang="pl-PL" dirty="0" err="1" smtClean="0"/>
              <a:t>multiple</a:t>
            </a:r>
            <a:r>
              <a:rPr lang="pl-PL" dirty="0" smtClean="0"/>
              <a:t> </a:t>
            </a:r>
            <a:r>
              <a:rPr lang="pl-PL" dirty="0" err="1" smtClean="0"/>
              <a:t>or</a:t>
            </a:r>
            <a:r>
              <a:rPr lang="pl-PL" dirty="0" smtClean="0"/>
              <a:t> </a:t>
            </a:r>
            <a:r>
              <a:rPr lang="pl-PL" dirty="0" err="1" smtClean="0"/>
              <a:t>consecutive</a:t>
            </a:r>
            <a:r>
              <a:rPr lang="pl-PL" dirty="0" smtClean="0"/>
              <a:t> </a:t>
            </a:r>
            <a:r>
              <a:rPr lang="pl-PL" dirty="0" err="1" smtClean="0"/>
              <a:t>interventions</a:t>
            </a:r>
            <a:r>
              <a:rPr lang="pl-PL" dirty="0" smtClean="0"/>
              <a:t> (</a:t>
            </a:r>
            <a:r>
              <a:rPr lang="pl-PL" dirty="0" err="1" smtClean="0"/>
              <a:t>esp</a:t>
            </a:r>
            <a:r>
              <a:rPr lang="pl-PL" dirty="0" smtClean="0"/>
              <a:t>. </a:t>
            </a:r>
            <a:r>
              <a:rPr lang="pl-PL" dirty="0"/>
              <a:t>i</a:t>
            </a:r>
            <a:r>
              <a:rPr lang="pl-PL" dirty="0" smtClean="0"/>
              <a:t>n </a:t>
            </a:r>
            <a:r>
              <a:rPr lang="pl-PL" dirty="0" err="1" smtClean="0"/>
              <a:t>an</a:t>
            </a:r>
            <a:r>
              <a:rPr lang="pl-PL" dirty="0" smtClean="0"/>
              <a:t> </a:t>
            </a:r>
            <a:r>
              <a:rPr lang="pl-PL" dirty="0" err="1" smtClean="0"/>
              <a:t>aid</a:t>
            </a:r>
            <a:r>
              <a:rPr lang="pl-PL" dirty="0" smtClean="0"/>
              <a:t> </a:t>
            </a:r>
            <a:r>
              <a:rPr lang="pl-PL" dirty="0" err="1" smtClean="0"/>
              <a:t>programme</a:t>
            </a:r>
            <a:r>
              <a:rPr lang="pl-PL" dirty="0" smtClean="0"/>
              <a:t>)</a:t>
            </a:r>
          </a:p>
          <a:p>
            <a:r>
              <a:rPr lang="en-US" dirty="0"/>
              <a:t>Judgment of the Court (Grand Chamber) of 19 March </a:t>
            </a:r>
            <a:r>
              <a:rPr lang="en-US" dirty="0" smtClean="0"/>
              <a:t>2013</a:t>
            </a:r>
            <a:r>
              <a:rPr lang="pl-PL" dirty="0" smtClean="0"/>
              <a:t>, </a:t>
            </a:r>
            <a:r>
              <a:rPr lang="pl-PL" dirty="0" err="1" smtClean="0"/>
              <a:t>joined</a:t>
            </a:r>
            <a:r>
              <a:rPr lang="pl-PL" dirty="0" smtClean="0"/>
              <a:t> </a:t>
            </a:r>
            <a:r>
              <a:rPr lang="pl-PL" dirty="0" err="1" smtClean="0"/>
              <a:t>cases</a:t>
            </a:r>
            <a:r>
              <a:rPr lang="pl-PL" dirty="0" smtClean="0"/>
              <a:t> </a:t>
            </a:r>
            <a:r>
              <a:rPr lang="en-US" dirty="0"/>
              <a:t>C-399/10 P and C-401/10 </a:t>
            </a:r>
            <a:r>
              <a:rPr lang="en-US" dirty="0" smtClean="0"/>
              <a:t>P</a:t>
            </a:r>
            <a:r>
              <a:rPr lang="pl-PL" b="1" dirty="0" smtClean="0"/>
              <a:t> </a:t>
            </a:r>
            <a:r>
              <a:rPr lang="en-US" dirty="0" smtClean="0"/>
              <a:t>Bouygues </a:t>
            </a:r>
            <a:r>
              <a:rPr lang="en-US" dirty="0"/>
              <a:t>SA and Bouygues </a:t>
            </a:r>
            <a:r>
              <a:rPr lang="en-US" dirty="0" err="1"/>
              <a:t>Télécom</a:t>
            </a:r>
            <a:r>
              <a:rPr lang="en-US" dirty="0"/>
              <a:t> SA v European Commission and </a:t>
            </a:r>
            <a:r>
              <a:rPr lang="en-US" dirty="0" smtClean="0"/>
              <a:t>Others</a:t>
            </a:r>
            <a:r>
              <a:rPr lang="pl-PL" dirty="0"/>
              <a:t> (</a:t>
            </a:r>
            <a:r>
              <a:rPr lang="pl-PL" dirty="0" smtClean="0"/>
              <a:t>EU:C:2013:175, para. 103)</a:t>
            </a:r>
            <a:endParaRPr lang="en-GB" dirty="0"/>
          </a:p>
        </p:txBody>
      </p:sp>
    </p:spTree>
    <p:extLst>
      <p:ext uri="{BB962C8B-B14F-4D97-AF65-F5344CB8AC3E}">
        <p14:creationId xmlns:p14="http://schemas.microsoft.com/office/powerpoint/2010/main" val="301957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Notion</a:t>
            </a:r>
            <a:r>
              <a:rPr lang="pl-PL" dirty="0" smtClean="0"/>
              <a:t> of </a:t>
            </a:r>
            <a:r>
              <a:rPr lang="pl-PL" dirty="0" err="1" smtClean="0"/>
              <a:t>State</a:t>
            </a:r>
            <a:r>
              <a:rPr lang="pl-PL" dirty="0" smtClean="0"/>
              <a:t> </a:t>
            </a:r>
            <a:r>
              <a:rPr lang="pl-PL" dirty="0" err="1" smtClean="0"/>
              <a:t>aid</a:t>
            </a:r>
            <a:endParaRPr lang="en-GB" dirty="0"/>
          </a:p>
        </p:txBody>
      </p:sp>
      <p:sp>
        <p:nvSpPr>
          <p:cNvPr id="3" name="Symbol zastępczy zawartości 2"/>
          <p:cNvSpPr>
            <a:spLocks noGrp="1"/>
          </p:cNvSpPr>
          <p:nvPr>
            <p:ph idx="1"/>
          </p:nvPr>
        </p:nvSpPr>
        <p:spPr>
          <a:xfrm>
            <a:off x="838200" y="1825625"/>
            <a:ext cx="10515600" cy="4355042"/>
          </a:xfrm>
        </p:spPr>
        <p:txBody>
          <a:bodyPr/>
          <a:lstStyle/>
          <a:p>
            <a:r>
              <a:rPr lang="pl-PL" dirty="0" err="1" smtClean="0"/>
              <a:t>State</a:t>
            </a:r>
            <a:r>
              <a:rPr lang="pl-PL" dirty="0" smtClean="0"/>
              <a:t> </a:t>
            </a:r>
            <a:r>
              <a:rPr lang="pl-PL" dirty="0" err="1" smtClean="0"/>
              <a:t>aid</a:t>
            </a:r>
            <a:r>
              <a:rPr lang="pl-PL" dirty="0" smtClean="0"/>
              <a:t> </a:t>
            </a:r>
            <a:r>
              <a:rPr lang="pl-PL" dirty="0" err="1" smtClean="0"/>
              <a:t>is</a:t>
            </a:r>
            <a:r>
              <a:rPr lang="pl-PL" dirty="0" smtClean="0"/>
              <a:t> </a:t>
            </a:r>
            <a:r>
              <a:rPr lang="pl-PL" dirty="0" err="1" smtClean="0"/>
              <a:t>considered</a:t>
            </a:r>
            <a:r>
              <a:rPr lang="pl-PL" dirty="0" smtClean="0"/>
              <a:t> to be </a:t>
            </a:r>
            <a:r>
              <a:rPr lang="pl-PL" dirty="0" err="1" smtClean="0"/>
              <a:t>granted</a:t>
            </a:r>
            <a:r>
              <a:rPr lang="pl-PL" dirty="0" smtClean="0"/>
              <a:t> </a:t>
            </a:r>
            <a:r>
              <a:rPr lang="pl-PL" dirty="0" err="1" smtClean="0"/>
              <a:t>when</a:t>
            </a:r>
            <a:r>
              <a:rPr lang="pl-PL" dirty="0" smtClean="0"/>
              <a:t> a </a:t>
            </a:r>
            <a:r>
              <a:rPr lang="pl-PL" dirty="0" err="1" smtClean="0"/>
              <a:t>legally</a:t>
            </a:r>
            <a:r>
              <a:rPr lang="pl-PL" dirty="0" smtClean="0"/>
              <a:t> </a:t>
            </a:r>
            <a:r>
              <a:rPr lang="pl-PL" dirty="0" err="1" smtClean="0"/>
              <a:t>binding</a:t>
            </a:r>
            <a:r>
              <a:rPr lang="pl-PL" dirty="0" smtClean="0"/>
              <a:t> </a:t>
            </a:r>
            <a:r>
              <a:rPr lang="pl-PL" dirty="0" err="1" smtClean="0"/>
              <a:t>act</a:t>
            </a:r>
            <a:r>
              <a:rPr lang="pl-PL" dirty="0" smtClean="0"/>
              <a:t> </a:t>
            </a:r>
            <a:r>
              <a:rPr lang="pl-PL" dirty="0" err="1" smtClean="0"/>
              <a:t>conferring</a:t>
            </a:r>
            <a:r>
              <a:rPr lang="pl-PL" dirty="0" smtClean="0"/>
              <a:t> the </a:t>
            </a:r>
            <a:r>
              <a:rPr lang="pl-PL" dirty="0" err="1" smtClean="0"/>
              <a:t>right</a:t>
            </a:r>
            <a:r>
              <a:rPr lang="pl-PL" dirty="0" smtClean="0"/>
              <a:t> to </a:t>
            </a:r>
            <a:r>
              <a:rPr lang="pl-PL" dirty="0" err="1" smtClean="0"/>
              <a:t>aid</a:t>
            </a:r>
            <a:r>
              <a:rPr lang="pl-PL" dirty="0" smtClean="0"/>
              <a:t> </a:t>
            </a:r>
            <a:r>
              <a:rPr lang="pl-PL" dirty="0" err="1" smtClean="0"/>
              <a:t>appears</a:t>
            </a:r>
            <a:endParaRPr lang="pl-PL" dirty="0" smtClean="0"/>
          </a:p>
          <a:p>
            <a:r>
              <a:rPr lang="pl-PL" dirty="0" err="1" smtClean="0"/>
              <a:t>Issuing</a:t>
            </a:r>
            <a:r>
              <a:rPr lang="pl-PL" dirty="0" smtClean="0"/>
              <a:t> a </a:t>
            </a:r>
            <a:r>
              <a:rPr lang="pl-PL" dirty="0" err="1" smtClean="0"/>
              <a:t>beneficiary</a:t>
            </a:r>
            <a:r>
              <a:rPr lang="pl-PL" dirty="0" smtClean="0"/>
              <a:t> with a </a:t>
            </a:r>
            <a:r>
              <a:rPr lang="pl-PL" dirty="0" err="1" smtClean="0"/>
              <a:t>decision</a:t>
            </a:r>
            <a:r>
              <a:rPr lang="pl-PL" dirty="0" smtClean="0"/>
              <a:t> </a:t>
            </a:r>
            <a:r>
              <a:rPr lang="pl-PL" dirty="0" err="1" smtClean="0"/>
              <a:t>that</a:t>
            </a:r>
            <a:r>
              <a:rPr lang="pl-PL" dirty="0" smtClean="0"/>
              <a:t> </a:t>
            </a:r>
            <a:r>
              <a:rPr lang="pl-PL" dirty="0" err="1" smtClean="0"/>
              <a:t>is</a:t>
            </a:r>
            <a:r>
              <a:rPr lang="pl-PL" dirty="0" smtClean="0"/>
              <a:t> </a:t>
            </a:r>
            <a:r>
              <a:rPr lang="pl-PL" dirty="0" err="1" smtClean="0"/>
              <a:t>enforceable</a:t>
            </a:r>
            <a:r>
              <a:rPr lang="pl-PL" dirty="0" smtClean="0"/>
              <a:t>, </a:t>
            </a:r>
            <a:r>
              <a:rPr lang="pl-PL" dirty="0" err="1" smtClean="0"/>
              <a:t>entering</a:t>
            </a:r>
            <a:r>
              <a:rPr lang="pl-PL" dirty="0" smtClean="0"/>
              <a:t> </a:t>
            </a:r>
            <a:r>
              <a:rPr lang="pl-PL" dirty="0" err="1" smtClean="0"/>
              <a:t>into</a:t>
            </a:r>
            <a:r>
              <a:rPr lang="pl-PL" dirty="0" smtClean="0"/>
              <a:t> a </a:t>
            </a:r>
            <a:r>
              <a:rPr lang="pl-PL" dirty="0" err="1" smtClean="0"/>
              <a:t>contract</a:t>
            </a:r>
            <a:r>
              <a:rPr lang="pl-PL" dirty="0" smtClean="0"/>
              <a:t>, </a:t>
            </a:r>
            <a:r>
              <a:rPr lang="pl-PL" dirty="0" err="1" smtClean="0"/>
              <a:t>amending</a:t>
            </a:r>
            <a:r>
              <a:rPr lang="pl-PL" dirty="0" smtClean="0"/>
              <a:t> </a:t>
            </a:r>
            <a:r>
              <a:rPr lang="pl-PL" dirty="0" err="1" smtClean="0"/>
              <a:t>articles</a:t>
            </a:r>
            <a:r>
              <a:rPr lang="pl-PL" dirty="0" smtClean="0"/>
              <a:t> of </a:t>
            </a:r>
            <a:r>
              <a:rPr lang="pl-PL" dirty="0" err="1" smtClean="0"/>
              <a:t>association</a:t>
            </a:r>
            <a:endParaRPr lang="pl-PL" dirty="0"/>
          </a:p>
          <a:p>
            <a:r>
              <a:rPr lang="pl-PL" dirty="0" smtClean="0"/>
              <a:t>The </a:t>
            </a:r>
            <a:r>
              <a:rPr lang="pl-PL" dirty="0" err="1" smtClean="0"/>
              <a:t>actual</a:t>
            </a:r>
            <a:r>
              <a:rPr lang="pl-PL" dirty="0" smtClean="0"/>
              <a:t> </a:t>
            </a:r>
            <a:r>
              <a:rPr lang="pl-PL" i="1" dirty="0" err="1" smtClean="0"/>
              <a:t>payment</a:t>
            </a:r>
            <a:r>
              <a:rPr lang="pl-PL" i="1" dirty="0" smtClean="0"/>
              <a:t> </a:t>
            </a:r>
            <a:r>
              <a:rPr lang="pl-PL" dirty="0" smtClean="0"/>
              <a:t>of the </a:t>
            </a:r>
            <a:r>
              <a:rPr lang="pl-PL" dirty="0" err="1" smtClean="0"/>
              <a:t>amount</a:t>
            </a:r>
            <a:r>
              <a:rPr lang="pl-PL" dirty="0" smtClean="0"/>
              <a:t> of </a:t>
            </a:r>
            <a:r>
              <a:rPr lang="pl-PL" dirty="0" err="1" smtClean="0"/>
              <a:t>aid</a:t>
            </a:r>
            <a:r>
              <a:rPr lang="pl-PL" dirty="0" smtClean="0"/>
              <a:t> </a:t>
            </a:r>
            <a:r>
              <a:rPr lang="pl-PL" dirty="0" err="1" smtClean="0"/>
              <a:t>is</a:t>
            </a:r>
            <a:r>
              <a:rPr lang="pl-PL" dirty="0" smtClean="0"/>
              <a:t> not </a:t>
            </a:r>
            <a:r>
              <a:rPr lang="pl-PL" dirty="0" err="1" smtClean="0"/>
              <a:t>conclusive</a:t>
            </a:r>
            <a:r>
              <a:rPr lang="pl-PL" dirty="0" smtClean="0"/>
              <a:t> as to the </a:t>
            </a:r>
            <a:r>
              <a:rPr lang="pl-PL" dirty="0" err="1" smtClean="0"/>
              <a:t>above</a:t>
            </a:r>
            <a:endParaRPr lang="pl-PL" dirty="0" smtClean="0"/>
          </a:p>
          <a:p>
            <a:r>
              <a:rPr lang="pl-PL" dirty="0" err="1" smtClean="0"/>
              <a:t>Some</a:t>
            </a:r>
            <a:r>
              <a:rPr lang="pl-PL" dirty="0" smtClean="0"/>
              <a:t> </a:t>
            </a:r>
            <a:r>
              <a:rPr lang="pl-PL" dirty="0" err="1" smtClean="0"/>
              <a:t>aid</a:t>
            </a:r>
            <a:r>
              <a:rPr lang="pl-PL" dirty="0" smtClean="0"/>
              <a:t> </a:t>
            </a:r>
            <a:r>
              <a:rPr lang="pl-PL" dirty="0" err="1" smtClean="0"/>
              <a:t>measures</a:t>
            </a:r>
            <a:r>
              <a:rPr lang="pl-PL" dirty="0" smtClean="0"/>
              <a:t> </a:t>
            </a:r>
            <a:r>
              <a:rPr lang="pl-PL" dirty="0" err="1" smtClean="0"/>
              <a:t>may</a:t>
            </a:r>
            <a:r>
              <a:rPr lang="pl-PL" dirty="0" smtClean="0"/>
              <a:t> </a:t>
            </a:r>
            <a:r>
              <a:rPr lang="pl-PL" dirty="0" err="1" smtClean="0"/>
              <a:t>sometimes</a:t>
            </a:r>
            <a:r>
              <a:rPr lang="pl-PL" dirty="0" smtClean="0"/>
              <a:t> not </a:t>
            </a:r>
            <a:r>
              <a:rPr lang="pl-PL" dirty="0" err="1" smtClean="0"/>
              <a:t>involve</a:t>
            </a:r>
            <a:r>
              <a:rPr lang="pl-PL" dirty="0" smtClean="0"/>
              <a:t> (</a:t>
            </a:r>
            <a:r>
              <a:rPr lang="pl-PL" dirty="0" err="1" smtClean="0"/>
              <a:t>unpaid</a:t>
            </a:r>
            <a:r>
              <a:rPr lang="pl-PL" dirty="0" smtClean="0"/>
              <a:t> </a:t>
            </a:r>
            <a:r>
              <a:rPr lang="pl-PL" dirty="0" err="1" smtClean="0"/>
              <a:t>guarantee</a:t>
            </a:r>
            <a:r>
              <a:rPr lang="pl-PL" dirty="0" smtClean="0"/>
              <a:t>) </a:t>
            </a:r>
            <a:r>
              <a:rPr lang="pl-PL" dirty="0" err="1" smtClean="0"/>
              <a:t>or</a:t>
            </a:r>
            <a:r>
              <a:rPr lang="pl-PL" dirty="0" smtClean="0"/>
              <a:t> </a:t>
            </a:r>
            <a:r>
              <a:rPr lang="pl-PL" dirty="0" err="1" smtClean="0"/>
              <a:t>never</a:t>
            </a:r>
            <a:r>
              <a:rPr lang="pl-PL" dirty="0" smtClean="0"/>
              <a:t> </a:t>
            </a:r>
            <a:r>
              <a:rPr lang="pl-PL" dirty="0" err="1" smtClean="0"/>
              <a:t>involve</a:t>
            </a:r>
            <a:r>
              <a:rPr lang="pl-PL" dirty="0" smtClean="0"/>
              <a:t> (</a:t>
            </a:r>
            <a:r>
              <a:rPr lang="pl-PL" dirty="0" err="1" smtClean="0"/>
              <a:t>tax</a:t>
            </a:r>
            <a:r>
              <a:rPr lang="pl-PL" dirty="0" smtClean="0"/>
              <a:t> </a:t>
            </a:r>
            <a:r>
              <a:rPr lang="pl-PL" dirty="0" err="1" smtClean="0"/>
              <a:t>deduction</a:t>
            </a:r>
            <a:r>
              <a:rPr lang="pl-PL" dirty="0" smtClean="0"/>
              <a:t>, </a:t>
            </a:r>
            <a:r>
              <a:rPr lang="pl-PL" dirty="0" err="1" smtClean="0"/>
              <a:t>abstention</a:t>
            </a:r>
            <a:r>
              <a:rPr lang="pl-PL" dirty="0" smtClean="0"/>
              <a:t> from </a:t>
            </a:r>
            <a:r>
              <a:rPr lang="pl-PL" dirty="0" err="1" smtClean="0"/>
              <a:t>enforcement</a:t>
            </a:r>
            <a:r>
              <a:rPr lang="pl-PL" dirty="0" smtClean="0"/>
              <a:t> of </a:t>
            </a:r>
            <a:r>
              <a:rPr lang="pl-PL" dirty="0" err="1" smtClean="0"/>
              <a:t>an</a:t>
            </a:r>
            <a:r>
              <a:rPr lang="pl-PL" dirty="0" smtClean="0"/>
              <a:t> </a:t>
            </a:r>
            <a:r>
              <a:rPr lang="pl-PL" dirty="0" err="1" smtClean="0"/>
              <a:t>overdue</a:t>
            </a:r>
            <a:r>
              <a:rPr lang="pl-PL" dirty="0" smtClean="0"/>
              <a:t> </a:t>
            </a:r>
            <a:r>
              <a:rPr lang="pl-PL" dirty="0" err="1" smtClean="0"/>
              <a:t>loan</a:t>
            </a:r>
            <a:r>
              <a:rPr lang="pl-PL" dirty="0" smtClean="0"/>
              <a:t>) a </a:t>
            </a:r>
            <a:r>
              <a:rPr lang="pl-PL" dirty="0" err="1" smtClean="0"/>
              <a:t>payment</a:t>
            </a:r>
            <a:endParaRPr lang="en-GB" dirty="0"/>
          </a:p>
        </p:txBody>
      </p:sp>
    </p:spTree>
    <p:extLst>
      <p:ext uri="{BB962C8B-B14F-4D97-AF65-F5344CB8AC3E}">
        <p14:creationId xmlns:p14="http://schemas.microsoft.com/office/powerpoint/2010/main" val="3525112209"/>
      </p:ext>
    </p:extLst>
  </p:cSld>
  <p:clrMapOvr>
    <a:masterClrMapping/>
  </p:clrMapOvr>
</p:sld>
</file>

<file path=ppt/theme/theme1.xml><?xml version="1.0" encoding="utf-8"?>
<a:theme xmlns:a="http://schemas.openxmlformats.org/drawingml/2006/main" name="Głębokość">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TM04033923[[fn=Głębokość]]</Template>
  <TotalTime>101</TotalTime>
  <Words>903</Words>
  <Application>Microsoft Office PowerPoint</Application>
  <PresentationFormat>Panoramiczny</PresentationFormat>
  <Paragraphs>47</Paragraphs>
  <Slides>11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11</vt:i4>
      </vt:variant>
    </vt:vector>
  </HeadingPairs>
  <TitlesOfParts>
    <vt:vector size="14" baseType="lpstr">
      <vt:lpstr>Arial</vt:lpstr>
      <vt:lpstr>Corbel</vt:lpstr>
      <vt:lpstr>Głębokość</vt:lpstr>
      <vt:lpstr>The Notion of State aid</vt:lpstr>
      <vt:lpstr>The Notion of State aid</vt:lpstr>
      <vt:lpstr>The Notion of State aid</vt:lpstr>
      <vt:lpstr>The Notion of State aid</vt:lpstr>
      <vt:lpstr>The Notion of State aid</vt:lpstr>
      <vt:lpstr>The Notion of State aid</vt:lpstr>
      <vt:lpstr>The Notion of State aid</vt:lpstr>
      <vt:lpstr>The Notion of State aid</vt:lpstr>
      <vt:lpstr>The Notion of State aid</vt:lpstr>
      <vt:lpstr>The Notion of State aid</vt:lpstr>
      <vt:lpstr>The Notion of State aid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Notion of State aid</dc:title>
  <dc:creator>Łukasz Stępkowski</dc:creator>
  <cp:lastModifiedBy>Łukasz Stępkowski</cp:lastModifiedBy>
  <cp:revision>14</cp:revision>
  <dcterms:created xsi:type="dcterms:W3CDTF">2016-10-18T07:41:42Z</dcterms:created>
  <dcterms:modified xsi:type="dcterms:W3CDTF">2016-10-18T09:23:32Z</dcterms:modified>
</cp:coreProperties>
</file>