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1" r:id="rId14"/>
    <p:sldId id="273" r:id="rId15"/>
    <p:sldId id="28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63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04.10.2024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04.10.2024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04.10.2024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04.10.2024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04.10.2024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04.10.2024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04.10.2024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04.10.2024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04.10.2024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04.10.2024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04.10.2024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04.10.2024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pl/url?sa=t&amp;rct=j&amp;q=&amp;esrc=s&amp;source=web&amp;cd=1&amp;ved=0ahUKEwijvN3s_snWAhWBNRQKHe8KCNYQFggpMAA&amp;url=http://www.bibliotekacyfrowa.pl/Content/38580/Tworzenie_prawa_Zbior_zadan.pdf&amp;usg=AFQjCNEYKPJxhl0eG5bT84xqbV035-puF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Tworzenie i stosowanie prawa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m</a:t>
            </a:r>
            <a:r>
              <a:rPr lang="pl-PL" dirty="0" smtClean="0"/>
              <a:t>gr Martyna Stępień</a:t>
            </a:r>
          </a:p>
          <a:p>
            <a:r>
              <a:rPr lang="pl-PL" dirty="0" smtClean="0"/>
              <a:t>Katedra Teorii i Filozofii Prawa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1798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zwrot wyrażający w sposób warunkowy powinność zachowania się określonego adresata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b="1" dirty="0" smtClean="0"/>
              <a:t>Schemat:</a:t>
            </a:r>
            <a:r>
              <a:rPr lang="pl-PL" dirty="0" smtClean="0"/>
              <a:t> </a:t>
            </a:r>
            <a:r>
              <a:rPr lang="pl-PL" dirty="0"/>
              <a:t>Jeżeli chcesz osiągnąć stan rzeczy S, to powinieneś zachować się w sposób Z.</a:t>
            </a:r>
          </a:p>
          <a:p>
            <a:endParaRPr lang="pl-PL" dirty="0" smtClean="0"/>
          </a:p>
          <a:p>
            <a:r>
              <a:rPr lang="pl-PL" dirty="0" smtClean="0"/>
              <a:t>Jeżeli </a:t>
            </a:r>
            <a:r>
              <a:rPr lang="pl-PL" dirty="0"/>
              <a:t>chcesz stworzyć </a:t>
            </a:r>
            <a:r>
              <a:rPr lang="pl-PL" u="sng" dirty="0"/>
              <a:t>dobry akt prawny</a:t>
            </a:r>
            <a:r>
              <a:rPr lang="pl-PL" dirty="0"/>
              <a:t>, postępuj </a:t>
            </a:r>
            <a:r>
              <a:rPr lang="pl-PL" dirty="0" smtClean="0"/>
              <a:t>zgodnie z ZTP.</a:t>
            </a: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Dyrektywa techniczna (celowościowa)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6507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11560" y="3501008"/>
            <a:ext cx="7756263" cy="1054250"/>
          </a:xfrm>
        </p:spPr>
        <p:txBody>
          <a:bodyPr/>
          <a:lstStyle/>
          <a:p>
            <a:r>
              <a:rPr lang="pl-PL" dirty="0" smtClean="0"/>
              <a:t>Czy fakt nieprzestrzegania ZTP wpływa na ważność aktu prawnego?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163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755576" y="3861048"/>
            <a:ext cx="7756263" cy="1054250"/>
          </a:xfrm>
        </p:spPr>
        <p:txBody>
          <a:bodyPr/>
          <a:lstStyle/>
          <a:p>
            <a:r>
              <a:rPr lang="pl-PL" sz="4400" dirty="0" smtClean="0"/>
              <a:t>Brak zachowania dyrektyw wynikających z ZTP powoduje WADLIWOŚĆ aktu prawnego, a nie jego nieważność.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217045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Trudności </a:t>
            </a:r>
            <a:r>
              <a:rPr lang="pl-PL" dirty="0" smtClean="0"/>
              <a:t>interpretacyjne;</a:t>
            </a:r>
            <a:endParaRPr lang="pl-PL" dirty="0"/>
          </a:p>
          <a:p>
            <a:endParaRPr lang="pl-PL" dirty="0"/>
          </a:p>
          <a:p>
            <a:r>
              <a:rPr lang="pl-PL" dirty="0"/>
              <a:t>Niekompatybilność z systemem </a:t>
            </a:r>
            <a:r>
              <a:rPr lang="pl-PL" dirty="0" smtClean="0"/>
              <a:t>normatywnym;</a:t>
            </a:r>
            <a:endParaRPr lang="pl-PL" dirty="0"/>
          </a:p>
          <a:p>
            <a:endParaRPr lang="pl-PL" dirty="0"/>
          </a:p>
          <a:p>
            <a:r>
              <a:rPr lang="pl-PL" dirty="0"/>
              <a:t>W </a:t>
            </a:r>
            <a:r>
              <a:rPr lang="pl-PL" dirty="0" smtClean="0"/>
              <a:t>skrajnych przypadkach </a:t>
            </a:r>
            <a:r>
              <a:rPr lang="pl-PL" dirty="0"/>
              <a:t>– naruszenie podstawowych zasad </a:t>
            </a:r>
            <a:r>
              <a:rPr lang="pl-PL" dirty="0" smtClean="0"/>
              <a:t>prawa (zasady demokratycznego państwa prawnego i pochodnych) </a:t>
            </a:r>
            <a:r>
              <a:rPr lang="pl-PL" dirty="0"/>
              <a:t>prowadzące </a:t>
            </a:r>
            <a:r>
              <a:rPr lang="pl-PL" dirty="0" smtClean="0"/>
              <a:t>do</a:t>
            </a:r>
            <a:r>
              <a:rPr lang="pl-PL" u="sng" dirty="0" smtClean="0"/>
              <a:t> niekonstytucyjności.</a:t>
            </a:r>
            <a:endParaRPr lang="pl-PL" u="sng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Możliwe skutki nieprzestrzegania ZTP: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6117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Minimum – ustawa powinna zawierać:</a:t>
            </a:r>
          </a:p>
          <a:p>
            <a:pPr marL="457200" indent="-457200">
              <a:buFont typeface="+mj-lt"/>
              <a:buAutoNum type="arabicParenR"/>
            </a:pPr>
            <a:r>
              <a:rPr lang="pl-PL" dirty="0" smtClean="0"/>
              <a:t>Tytuł,</a:t>
            </a:r>
          </a:p>
          <a:p>
            <a:pPr marL="457200" indent="-457200">
              <a:buFont typeface="+mj-lt"/>
              <a:buAutoNum type="arabicParenR"/>
            </a:pPr>
            <a:r>
              <a:rPr lang="pl-PL" dirty="0" smtClean="0"/>
              <a:t>Przepisy merytoryczne,</a:t>
            </a:r>
          </a:p>
          <a:p>
            <a:pPr marL="457200" indent="-457200">
              <a:buFont typeface="+mj-lt"/>
              <a:buAutoNum type="arabicParenR"/>
            </a:pPr>
            <a:r>
              <a:rPr lang="pl-PL" dirty="0" smtClean="0"/>
              <a:t>Przepisy o wejściu ustawy w życie.</a:t>
            </a:r>
          </a:p>
          <a:p>
            <a:pPr marL="457200" indent="-457200">
              <a:buFont typeface="+mj-lt"/>
              <a:buAutoNum type="arabicParenR"/>
            </a:pPr>
            <a:endParaRPr lang="pl-PL" dirty="0"/>
          </a:p>
          <a:p>
            <a:pPr marL="457200" indent="-457200">
              <a:buFont typeface="+mj-lt"/>
              <a:buAutoNum type="arabicParenR"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Jakie </a:t>
            </a:r>
            <a:r>
              <a:rPr lang="pl-PL" dirty="0"/>
              <a:t>jeszcze </a:t>
            </a:r>
            <a:r>
              <a:rPr lang="pl-PL" dirty="0" smtClean="0"/>
              <a:t>rodzaje przepisów ustawa może zawierać?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Budowa USTAWY – Rozdział 2 ZTP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9434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8490" y="18381"/>
            <a:ext cx="7627926" cy="6807351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372200" y="5949280"/>
            <a:ext cx="2088232" cy="1054250"/>
          </a:xfrm>
        </p:spPr>
        <p:txBody>
          <a:bodyPr/>
          <a:lstStyle/>
          <a:p>
            <a:r>
              <a:rPr lang="pl-PL" sz="900" dirty="0"/>
              <a:t>Źródło:</a:t>
            </a:r>
            <a:br>
              <a:rPr lang="pl-PL" sz="900" dirty="0"/>
            </a:br>
            <a:r>
              <a:rPr lang="pl-PL" sz="900" dirty="0"/>
              <a:t>M. </a:t>
            </a:r>
            <a:r>
              <a:rPr lang="pl-PL" sz="900" dirty="0" smtClean="0"/>
              <a:t>Błachut, W</a:t>
            </a:r>
            <a:r>
              <a:rPr lang="pl-PL" sz="900" dirty="0"/>
              <a:t>. </a:t>
            </a:r>
            <a:r>
              <a:rPr lang="pl-PL" sz="900" dirty="0" err="1" smtClean="0"/>
              <a:t>Gromski</a:t>
            </a:r>
            <a:r>
              <a:rPr lang="pl-PL" sz="900" dirty="0" smtClean="0"/>
              <a:t>, J</a:t>
            </a:r>
            <a:r>
              <a:rPr lang="pl-PL" sz="900" dirty="0"/>
              <a:t>. Kaczor,</a:t>
            </a:r>
            <a:br>
              <a:rPr lang="pl-PL" sz="900" dirty="0"/>
            </a:br>
            <a:r>
              <a:rPr lang="pl-PL" sz="900" dirty="0" smtClean="0"/>
              <a:t>Technika prawodawcza</a:t>
            </a:r>
            <a:r>
              <a:rPr lang="pl-PL" sz="900" dirty="0"/>
              <a:t>, s.13</a:t>
            </a:r>
          </a:p>
        </p:txBody>
      </p:sp>
    </p:spTree>
    <p:extLst>
      <p:ext uri="{BB962C8B-B14F-4D97-AF65-F5344CB8AC3E}">
        <p14:creationId xmlns:p14="http://schemas.microsoft.com/office/powerpoint/2010/main" val="1977318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np.:</a:t>
            </a:r>
          </a:p>
          <a:p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USTAWA</a:t>
            </a:r>
          </a:p>
          <a:p>
            <a:pPr marL="0" indent="0" algn="ctr">
              <a:buNone/>
            </a:pPr>
            <a:r>
              <a:rPr lang="pl-PL" dirty="0" smtClean="0"/>
              <a:t> </a:t>
            </a:r>
            <a:r>
              <a:rPr lang="pl-PL" dirty="0"/>
              <a:t>z dnia 12 marca 2004 r.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o </a:t>
            </a:r>
            <a:r>
              <a:rPr lang="pl-PL" dirty="0"/>
              <a:t>pomocy </a:t>
            </a:r>
            <a:r>
              <a:rPr lang="pl-PL" dirty="0" smtClean="0"/>
              <a:t>społecznej.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TYTUŁ USTAWY – Rozdział 3 ZTP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2144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(rodzaj aktu)</a:t>
            </a:r>
          </a:p>
          <a:p>
            <a:pPr marL="0" indent="0" algn="ctr">
              <a:buNone/>
            </a:pPr>
            <a:r>
              <a:rPr lang="pl-PL" dirty="0" smtClean="0"/>
              <a:t>(data)</a:t>
            </a:r>
          </a:p>
          <a:p>
            <a:pPr marL="0" indent="0" algn="ctr">
              <a:buNone/>
            </a:pPr>
            <a:r>
              <a:rPr lang="pl-PL" dirty="0" smtClean="0"/>
              <a:t>(przedmiot)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TYTUŁ USTAWY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2149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Tytuł ustawy pełni funkcję </a:t>
            </a:r>
            <a:r>
              <a:rPr lang="pl-PL" b="1" dirty="0" smtClean="0"/>
              <a:t>informacyjną</a:t>
            </a:r>
            <a:r>
              <a:rPr lang="pl-PL" dirty="0" smtClean="0"/>
              <a:t> (informuje, o </a:t>
            </a:r>
            <a:r>
              <a:rPr lang="pl-PL" dirty="0"/>
              <a:t>czym jest ustawa</a:t>
            </a:r>
            <a:r>
              <a:rPr lang="pl-PL" dirty="0" smtClean="0"/>
              <a:t>) oraz</a:t>
            </a:r>
            <a:endParaRPr lang="pl-PL" dirty="0"/>
          </a:p>
          <a:p>
            <a:endParaRPr lang="pl-PL" dirty="0"/>
          </a:p>
          <a:p>
            <a:r>
              <a:rPr lang="pl-PL" dirty="0" smtClean="0"/>
              <a:t>funkcję </a:t>
            </a:r>
            <a:r>
              <a:rPr lang="pl-PL" b="1" dirty="0" smtClean="0"/>
              <a:t>interpretacyjną</a:t>
            </a:r>
            <a:r>
              <a:rPr lang="pl-PL" dirty="0" smtClean="0"/>
              <a:t> (wskazuje jak </a:t>
            </a:r>
            <a:r>
              <a:rPr lang="pl-PL" dirty="0"/>
              <a:t>rozumieć jej </a:t>
            </a:r>
            <a:r>
              <a:rPr lang="pl-PL" dirty="0" smtClean="0"/>
              <a:t>treść).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5323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5" y="2248347"/>
            <a:ext cx="7977208" cy="3877815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pl-PL" dirty="0" smtClean="0"/>
              <a:t>Jest to data </a:t>
            </a:r>
            <a:r>
              <a:rPr lang="pl-PL" dirty="0"/>
              <a:t>ostatecznego przyjęcia </a:t>
            </a:r>
            <a:r>
              <a:rPr lang="pl-PL" dirty="0" smtClean="0"/>
              <a:t>ustawy przez Sejm.</a:t>
            </a:r>
          </a:p>
          <a:p>
            <a:pPr>
              <a:buFont typeface="Arial" pitchFamily="34" charset="0"/>
              <a:buChar char="•"/>
              <a:defRPr/>
            </a:pPr>
            <a:endParaRPr lang="pl-PL" dirty="0"/>
          </a:p>
          <a:p>
            <a:pPr algn="ctr">
              <a:buNone/>
              <a:defRPr/>
            </a:pPr>
            <a:r>
              <a:rPr lang="pl-PL" dirty="0" smtClean="0">
                <a:solidFill>
                  <a:srgbClr val="FF0000"/>
                </a:solidFill>
              </a:rPr>
              <a:t>z </a:t>
            </a:r>
            <a:r>
              <a:rPr lang="pl-PL" dirty="0">
                <a:solidFill>
                  <a:srgbClr val="FF0000"/>
                </a:solidFill>
              </a:rPr>
              <a:t>dnia 12 marca 2004 r</a:t>
            </a:r>
            <a:r>
              <a:rPr lang="pl-PL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  <a:defRPr/>
            </a:pPr>
            <a:endParaRPr lang="pl-PL" dirty="0"/>
          </a:p>
          <a:p>
            <a:pPr>
              <a:buFont typeface="Arial" pitchFamily="34" charset="0"/>
              <a:buChar char="•"/>
              <a:defRPr/>
            </a:pPr>
            <a:r>
              <a:rPr lang="pl-PL" dirty="0"/>
              <a:t>„z dnia” – z małej litery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l-PL" dirty="0" smtClean="0"/>
              <a:t>12 </a:t>
            </a:r>
            <a:r>
              <a:rPr lang="pl-PL" dirty="0"/>
              <a:t>– dzień podany cyframi arabskimi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l-PL" dirty="0" smtClean="0"/>
              <a:t>marca </a:t>
            </a:r>
            <a:r>
              <a:rPr lang="pl-PL" dirty="0"/>
              <a:t>– miesiąc słownie, poprawnie odmieniony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l-PL" dirty="0" smtClean="0"/>
              <a:t>2004 </a:t>
            </a:r>
            <a:r>
              <a:rPr lang="pl-PL" dirty="0"/>
              <a:t>r. – rok cyframi arabskimi z oznaczeniem „r.” na końcu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DATA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7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7" cy="4941167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b="1" dirty="0" smtClean="0"/>
              <a:t>Godziny </a:t>
            </a:r>
            <a:r>
              <a:rPr lang="pl-PL" dirty="0" smtClean="0"/>
              <a:t>zostaną zamieszczone na </a:t>
            </a:r>
            <a:r>
              <a:rPr lang="pl-PL" b="1" dirty="0" smtClean="0"/>
              <a:t>stronie wydziałowej.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Pok. </a:t>
            </a:r>
            <a:r>
              <a:rPr lang="pl-PL" b="1" dirty="0" smtClean="0"/>
              <a:t>305A </a:t>
            </a:r>
            <a:r>
              <a:rPr lang="pl-PL" dirty="0" smtClean="0"/>
              <a:t>lub </a:t>
            </a:r>
            <a:r>
              <a:rPr lang="pl-PL" b="1" dirty="0" smtClean="0"/>
              <a:t>301A</a:t>
            </a:r>
            <a:endParaRPr lang="pl-PL" b="1" dirty="0" smtClean="0"/>
          </a:p>
          <a:p>
            <a:endParaRPr lang="pl-PL" dirty="0" smtClean="0"/>
          </a:p>
          <a:p>
            <a:r>
              <a:rPr lang="pl-PL" dirty="0" smtClean="0"/>
              <a:t>Mile widziana jest uprzednia informacja mailowa.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Proszę sprawdzać ewentualne zmiany na stronie wydziałowej.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KONSULTACJE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0795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Określenie przedmiotu ustawy może być: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pl-PL" b="1" dirty="0"/>
              <a:t>Opisowe</a:t>
            </a:r>
            <a:r>
              <a:rPr lang="pl-PL" dirty="0"/>
              <a:t> – zaczynające się od </a:t>
            </a:r>
            <a:r>
              <a:rPr lang="pl-PL" u="sng" dirty="0"/>
              <a:t>małego</a:t>
            </a:r>
            <a:r>
              <a:rPr lang="pl-PL" dirty="0"/>
              <a:t> </a:t>
            </a:r>
            <a:r>
              <a:rPr lang="pl-PL" b="1" dirty="0"/>
              <a:t>„o”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pl-PL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pl-PL" b="1" dirty="0"/>
              <a:t>Rzeczowe</a:t>
            </a:r>
            <a:r>
              <a:rPr lang="pl-PL" dirty="0"/>
              <a:t> – zaczynające się od wyrazów: </a:t>
            </a:r>
          </a:p>
          <a:p>
            <a:pPr marL="925830" lvl="1" indent="-514350"/>
            <a:r>
              <a:rPr lang="pl-PL" b="1" dirty="0"/>
              <a:t>K</a:t>
            </a:r>
            <a:r>
              <a:rPr lang="pl-PL" dirty="0"/>
              <a:t>odeks, </a:t>
            </a:r>
            <a:r>
              <a:rPr lang="pl-PL" b="1" dirty="0"/>
              <a:t>P</a:t>
            </a:r>
            <a:r>
              <a:rPr lang="pl-PL" dirty="0"/>
              <a:t>rawo, </a:t>
            </a:r>
            <a:r>
              <a:rPr lang="pl-PL" b="1" dirty="0"/>
              <a:t>O</a:t>
            </a:r>
            <a:r>
              <a:rPr lang="pl-PL" dirty="0"/>
              <a:t>rdynacja</a:t>
            </a:r>
          </a:p>
          <a:p>
            <a:pPr marL="925830" lvl="1" indent="-514350"/>
            <a:r>
              <a:rPr lang="pl-PL" dirty="0"/>
              <a:t>„</a:t>
            </a:r>
            <a:r>
              <a:rPr lang="pl-PL" b="1" dirty="0"/>
              <a:t>P</a:t>
            </a:r>
            <a:r>
              <a:rPr lang="pl-PL" dirty="0"/>
              <a:t>rzepisy </a:t>
            </a:r>
            <a:r>
              <a:rPr lang="pl-PL" dirty="0" smtClean="0"/>
              <a:t>wprowadzające…”</a:t>
            </a:r>
          </a:p>
          <a:p>
            <a:pPr marL="411480" lvl="1" indent="0">
              <a:buNone/>
            </a:pPr>
            <a:r>
              <a:rPr lang="pl-PL" dirty="0" smtClean="0"/>
              <a:t>	- </a:t>
            </a:r>
            <a:r>
              <a:rPr lang="pl-PL" u="sng" dirty="0" smtClean="0"/>
              <a:t>wielką</a:t>
            </a:r>
            <a:r>
              <a:rPr lang="pl-PL" dirty="0" smtClean="0"/>
              <a:t> literą.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PRZEDMIOT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5796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Zwięzłe</a:t>
            </a:r>
            <a:r>
              <a:rPr lang="pl-PL" dirty="0"/>
              <a:t> (krótkie, </a:t>
            </a:r>
            <a:r>
              <a:rPr lang="pl-PL" dirty="0" smtClean="0"/>
              <a:t>łatwe </a:t>
            </a:r>
            <a:r>
              <a:rPr lang="pl-PL" dirty="0"/>
              <a:t>do zapamiętania)</a:t>
            </a:r>
          </a:p>
          <a:p>
            <a:pPr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oraz</a:t>
            </a:r>
            <a:endParaRPr lang="pl-PL" dirty="0">
              <a:solidFill>
                <a:srgbClr val="FF0000"/>
              </a:solidFill>
            </a:endParaRPr>
          </a:p>
          <a:p>
            <a:r>
              <a:rPr lang="pl-PL" b="1" dirty="0"/>
              <a:t>Adekwatne</a:t>
            </a:r>
            <a:r>
              <a:rPr lang="pl-PL" dirty="0"/>
              <a:t> (wyjaśniające treść, bez pominięcia elementów merytorycznych</a:t>
            </a:r>
            <a:r>
              <a:rPr lang="pl-PL" dirty="0" smtClean="0"/>
              <a:t>).</a:t>
            </a: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Określenie przedmiotu powinno być: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9106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AutoNum type="arabicPeriod"/>
            </a:pPr>
            <a:r>
              <a:rPr lang="pl-PL" dirty="0" smtClean="0"/>
              <a:t>Przeredaguj </a:t>
            </a:r>
            <a:r>
              <a:rPr lang="pl-PL" dirty="0"/>
              <a:t>tytuł ustawy na opisowy</a:t>
            </a:r>
            <a:r>
              <a:rPr lang="pl-PL" dirty="0" smtClean="0"/>
              <a:t>:</a:t>
            </a:r>
          </a:p>
          <a:p>
            <a:pPr marL="0" lvl="0" indent="0">
              <a:buNone/>
            </a:pPr>
            <a:endParaRPr lang="pl-PL" dirty="0"/>
          </a:p>
          <a:p>
            <a:pPr marL="0" lvl="0" indent="0" algn="ctr">
              <a:buNone/>
            </a:pPr>
            <a:r>
              <a:rPr lang="pl-PL" dirty="0" smtClean="0"/>
              <a:t>USTAWA</a:t>
            </a:r>
          </a:p>
          <a:p>
            <a:pPr marL="0" lvl="0" indent="0" algn="ctr">
              <a:buNone/>
            </a:pPr>
            <a:r>
              <a:rPr lang="pl-PL" dirty="0" smtClean="0"/>
              <a:t>z </a:t>
            </a:r>
            <a:r>
              <a:rPr lang="pl-PL" dirty="0"/>
              <a:t>dnia 15 września 2000 r. </a:t>
            </a:r>
            <a:endParaRPr lang="pl-PL" dirty="0" smtClean="0"/>
          </a:p>
          <a:p>
            <a:pPr marL="0" lvl="0" indent="0" algn="ctr">
              <a:buNone/>
            </a:pPr>
            <a:r>
              <a:rPr lang="pl-PL" dirty="0" smtClean="0"/>
              <a:t>Kodeks </a:t>
            </a:r>
            <a:r>
              <a:rPr lang="pl-PL" dirty="0"/>
              <a:t>spółek </a:t>
            </a:r>
            <a:r>
              <a:rPr lang="pl-PL" dirty="0" smtClean="0"/>
              <a:t>handlowych.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Ćwiczenie: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49140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2. </a:t>
            </a:r>
            <a:r>
              <a:rPr lang="pl-PL" dirty="0"/>
              <a:t>Przeredaguj tytuł ustawy na </a:t>
            </a:r>
            <a:r>
              <a:rPr lang="pl-PL" dirty="0" smtClean="0"/>
              <a:t>rzeczowy: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USTAWA </a:t>
            </a:r>
          </a:p>
          <a:p>
            <a:pPr marL="0" indent="0" algn="ctr">
              <a:buNone/>
            </a:pPr>
            <a:r>
              <a:rPr lang="pl-PL" dirty="0" smtClean="0"/>
              <a:t>z </a:t>
            </a:r>
            <a:r>
              <a:rPr lang="pl-PL" dirty="0"/>
              <a:t>dnia 29 stycznia 2004 r.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o </a:t>
            </a:r>
            <a:r>
              <a:rPr lang="pl-PL" dirty="0"/>
              <a:t>zamówieniach </a:t>
            </a:r>
            <a:r>
              <a:rPr lang="pl-PL" dirty="0" smtClean="0"/>
              <a:t>publicznych.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Ćwiczenie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68786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Dziękuję!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5607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 smtClean="0"/>
              <a:t>Obecność</a:t>
            </a:r>
            <a:r>
              <a:rPr lang="pl-PL" dirty="0" smtClean="0"/>
              <a:t> – obowiązkowa;</a:t>
            </a:r>
          </a:p>
          <a:p>
            <a:endParaRPr lang="pl-PL" dirty="0" smtClean="0"/>
          </a:p>
          <a:p>
            <a:pPr lvl="0"/>
            <a:r>
              <a:rPr lang="pl-PL" b="1" dirty="0"/>
              <a:t>Ocena końcowa z przedmiotu: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r>
              <a:rPr lang="pl-PL" dirty="0"/>
              <a:t>Ocena z kolokwium stanowi 70% oceny końcowej.</a:t>
            </a:r>
          </a:p>
          <a:p>
            <a:r>
              <a:rPr lang="pl-PL" dirty="0"/>
              <a:t>Ocena za pracę w grupach stanowi 30% oceny końcowej.</a:t>
            </a:r>
          </a:p>
          <a:p>
            <a:endParaRPr lang="pl-PL" dirty="0" smtClean="0"/>
          </a:p>
          <a:p>
            <a:r>
              <a:rPr lang="pl-PL" b="1" dirty="0" smtClean="0"/>
              <a:t>Kolokwium</a:t>
            </a:r>
            <a:r>
              <a:rPr lang="pl-PL" dirty="0"/>
              <a:t>:</a:t>
            </a:r>
            <a:endParaRPr lang="pl-PL" dirty="0" smtClean="0"/>
          </a:p>
          <a:p>
            <a:pPr lvl="0"/>
            <a:r>
              <a:rPr lang="pl-PL" dirty="0"/>
              <a:t>na </a:t>
            </a:r>
            <a:r>
              <a:rPr lang="pl-PL" u="sng" dirty="0" smtClean="0"/>
              <a:t>przedostatnich </a:t>
            </a:r>
            <a:r>
              <a:rPr lang="pl-PL" u="sng" dirty="0"/>
              <a:t>zajęciach </a:t>
            </a:r>
            <a:r>
              <a:rPr lang="pl-PL" dirty="0"/>
              <a:t>(forma pisemna – zadania z tworzenia </a:t>
            </a:r>
            <a:r>
              <a:rPr lang="pl-PL" dirty="0" smtClean="0"/>
              <a:t>prawa)</a:t>
            </a:r>
          </a:p>
          <a:p>
            <a:pPr lvl="0"/>
            <a:endParaRPr lang="pl-PL" dirty="0"/>
          </a:p>
          <a:p>
            <a:pPr lvl="0">
              <a:buFontTx/>
              <a:buChar char="-"/>
            </a:pPr>
            <a:r>
              <a:rPr lang="pl-PL" b="1" dirty="0" smtClean="0"/>
              <a:t>warunkiem </a:t>
            </a:r>
            <a:r>
              <a:rPr lang="pl-PL" dirty="0"/>
              <a:t>zaliczenia przedmiotu jest napisanie kolokwium </a:t>
            </a:r>
            <a:r>
              <a:rPr lang="pl-PL" dirty="0" smtClean="0"/>
              <a:t>na </a:t>
            </a:r>
            <a:r>
              <a:rPr lang="pl-PL" u="sng" dirty="0" smtClean="0"/>
              <a:t>ocenę pozytywną</a:t>
            </a:r>
            <a:r>
              <a:rPr lang="pl-PL" dirty="0" smtClean="0"/>
              <a:t>!</a:t>
            </a: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Grupowe </a:t>
            </a:r>
            <a:r>
              <a:rPr lang="pl-PL" b="1" dirty="0"/>
              <a:t>zadanie </a:t>
            </a:r>
            <a:r>
              <a:rPr lang="pl-PL" dirty="0" smtClean="0"/>
              <a:t>na </a:t>
            </a:r>
            <a:r>
              <a:rPr lang="pl-PL" u="sng" dirty="0"/>
              <a:t>zajęciach poprzedzających </a:t>
            </a:r>
            <a:r>
              <a:rPr lang="pl-PL" u="sng" dirty="0" smtClean="0"/>
              <a:t>kolokwium</a:t>
            </a:r>
            <a:r>
              <a:rPr lang="pl-PL" dirty="0" smtClean="0"/>
              <a:t> (forma pisemna - nowelizacja ustawy).</a:t>
            </a:r>
            <a:endParaRPr lang="pl-PL" dirty="0"/>
          </a:p>
          <a:p>
            <a:pPr marL="0" lv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Warunki: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1876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49005"/>
          </a:xfrm>
        </p:spPr>
        <p:txBody>
          <a:bodyPr>
            <a:normAutofit lnSpcReduction="10000"/>
          </a:bodyPr>
          <a:lstStyle/>
          <a:p>
            <a:r>
              <a:rPr lang="pl-PL" dirty="0"/>
              <a:t>Rozporządzenie Prezesa Rady Ministrów z dnia 20 czerwca 2002 r. w sprawie "Zasad techniki prawodawczej" </a:t>
            </a:r>
            <a:r>
              <a:rPr lang="pl-PL" b="1" dirty="0"/>
              <a:t>(</a:t>
            </a:r>
            <a:r>
              <a:rPr lang="pl-PL" b="1" dirty="0" err="1"/>
              <a:t>t.j</a:t>
            </a:r>
            <a:r>
              <a:rPr lang="pl-PL" b="1" dirty="0"/>
              <a:t>. Dz.U. z 2016 poz. 283)</a:t>
            </a:r>
            <a:r>
              <a:rPr lang="pl-PL" dirty="0"/>
              <a:t> </a:t>
            </a:r>
            <a:r>
              <a:rPr lang="pl-PL" dirty="0" smtClean="0"/>
              <a:t>!!</a:t>
            </a:r>
            <a:r>
              <a:rPr lang="pl-PL" dirty="0"/>
              <a:t> 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r>
              <a:rPr lang="pl-PL" dirty="0" smtClean="0"/>
              <a:t>M</a:t>
            </a:r>
            <a:r>
              <a:rPr lang="pl-PL" dirty="0"/>
              <a:t>. Błachut, J. Kaczor, </a:t>
            </a:r>
            <a:r>
              <a:rPr lang="pl-PL" i="1" dirty="0"/>
              <a:t>Tworzenie prawa. Zbiór zadań</a:t>
            </a:r>
            <a:r>
              <a:rPr lang="pl-PL" dirty="0"/>
              <a:t> - dostępny w pdf na stronie: </a:t>
            </a:r>
            <a:r>
              <a:rPr lang="pl-PL" u="sng" dirty="0">
                <a:hlinkClick r:id="rId2"/>
              </a:rPr>
              <a:t>https://www.google.pl/url?sa=t&amp;rct=j&amp;q=&amp;</a:t>
            </a:r>
            <a:r>
              <a:rPr lang="pl-PL" u="sng" dirty="0" smtClean="0">
                <a:hlinkClick r:id="rId2"/>
              </a:rPr>
              <a:t>esrc=s&amp;source=web&amp;cd=1&amp;ved=0ahUKEwijvN3s_snWAhWBNRQKHe8KCNYQFggpMAA&amp;url=http%3A%2F%2Fwww.bibliotekacyfrowa.pl%2FContent%2F38580%2FTworzenie_prawa_Zbior_zadan.pdf&amp;usg=AFQjCNEYKPJxhl0eG5bT84xqbV035-puFg</a:t>
            </a:r>
            <a:endParaRPr lang="pl-PL" u="sng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Materiały do zajęć: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622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M. Błachut, W. </a:t>
            </a:r>
            <a:r>
              <a:rPr lang="pl-PL" dirty="0" err="1"/>
              <a:t>Gromski</a:t>
            </a:r>
            <a:r>
              <a:rPr lang="pl-PL" dirty="0"/>
              <a:t>, J. Kaczor, </a:t>
            </a:r>
            <a:r>
              <a:rPr lang="pl-PL" b="1" i="1" dirty="0"/>
              <a:t>Technika prawodawcza</a:t>
            </a:r>
            <a:r>
              <a:rPr lang="pl-PL" dirty="0"/>
              <a:t>, CH BECK, Warszawa 2008 (należy weryfikować z rozporządzeniem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/>
              <a:t>A. Bator (red.), </a:t>
            </a:r>
            <a:r>
              <a:rPr lang="pl-PL" b="1" i="1" dirty="0"/>
              <a:t>Wprowadzenie do nauk prawnych. Leksykon tematyczny</a:t>
            </a:r>
            <a:r>
              <a:rPr lang="pl-PL" dirty="0"/>
              <a:t>, Wolters Kluwer, Warszawa </a:t>
            </a:r>
            <a:r>
              <a:rPr lang="pl-PL" dirty="0" smtClean="0"/>
              <a:t>2016.</a:t>
            </a: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Podręczniki: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806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Wąskie</a:t>
            </a:r>
            <a:r>
              <a:rPr lang="pl-PL" dirty="0" smtClean="0"/>
              <a:t> rozumienie - </a:t>
            </a:r>
            <a:r>
              <a:rPr lang="pl-PL" dirty="0"/>
              <a:t>systematyka wewnętrzna aktu </a:t>
            </a:r>
            <a:r>
              <a:rPr lang="pl-PL" dirty="0" smtClean="0"/>
              <a:t>prawnego;</a:t>
            </a:r>
            <a:endParaRPr lang="pl-PL" dirty="0"/>
          </a:p>
          <a:p>
            <a:endParaRPr lang="pl-PL" dirty="0"/>
          </a:p>
          <a:p>
            <a:r>
              <a:rPr lang="pl-PL" b="1" dirty="0" smtClean="0"/>
              <a:t>Szersze</a:t>
            </a:r>
            <a:r>
              <a:rPr lang="pl-PL" dirty="0" smtClean="0"/>
              <a:t> rozumienie - </a:t>
            </a:r>
            <a:r>
              <a:rPr lang="pl-PL" dirty="0"/>
              <a:t>systematyka wewnętrzna aktu </a:t>
            </a:r>
            <a:r>
              <a:rPr lang="pl-PL" dirty="0" smtClean="0"/>
              <a:t>prawnego </a:t>
            </a:r>
            <a:r>
              <a:rPr lang="pl-PL" dirty="0"/>
              <a:t>+ włączenie aktu do </a:t>
            </a:r>
            <a:r>
              <a:rPr lang="pl-PL" dirty="0" smtClean="0"/>
              <a:t>systemu;</a:t>
            </a:r>
            <a:endParaRPr lang="pl-PL" dirty="0"/>
          </a:p>
          <a:p>
            <a:endParaRPr lang="pl-PL" dirty="0"/>
          </a:p>
          <a:p>
            <a:r>
              <a:rPr lang="pl-PL" b="1" dirty="0" smtClean="0"/>
              <a:t>Najszersze</a:t>
            </a:r>
            <a:r>
              <a:rPr lang="pl-PL" dirty="0" smtClean="0"/>
              <a:t> rozumienie - </a:t>
            </a:r>
            <a:r>
              <a:rPr lang="pl-PL" dirty="0"/>
              <a:t>systematyka wewnętrzna aktu prawnego + włączenie aktu do systemu </a:t>
            </a:r>
            <a:r>
              <a:rPr lang="pl-PL" dirty="0" smtClean="0"/>
              <a:t>+ </a:t>
            </a:r>
            <a:r>
              <a:rPr lang="pl-PL" dirty="0"/>
              <a:t>metodyka przygotowania projektu </a:t>
            </a:r>
            <a:r>
              <a:rPr lang="pl-PL" dirty="0" smtClean="0"/>
              <a:t>aktu.</a:t>
            </a: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Technika prawodawcza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1590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755576" y="3140968"/>
            <a:ext cx="7756263" cy="1054250"/>
          </a:xfrm>
        </p:spPr>
        <p:txBody>
          <a:bodyPr/>
          <a:lstStyle/>
          <a:p>
            <a:r>
              <a:rPr lang="pl-PL" dirty="0" smtClean="0"/>
              <a:t>Do czego się odnoszą dyrektywy </a:t>
            </a:r>
            <a:r>
              <a:rPr lang="pl-PL" dirty="0"/>
              <a:t>techniki </a:t>
            </a:r>
            <a:r>
              <a:rPr lang="pl-PL" dirty="0" smtClean="0"/>
              <a:t>prawodawczej?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9246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pl-PL" b="1" dirty="0"/>
              <a:t>Języka aktu </a:t>
            </a:r>
            <a:r>
              <a:rPr lang="pl-PL" dirty="0"/>
              <a:t>(ma być zrozumiały</a:t>
            </a:r>
            <a:r>
              <a:rPr lang="pl-PL" dirty="0" smtClean="0"/>
              <a:t>),</a:t>
            </a:r>
            <a:endParaRPr lang="pl-PL" dirty="0"/>
          </a:p>
          <a:p>
            <a:pPr>
              <a:buFont typeface="Arial" pitchFamily="34" charset="0"/>
              <a:buChar char="•"/>
              <a:defRPr/>
            </a:pPr>
            <a:r>
              <a:rPr lang="pl-PL" b="1" dirty="0"/>
              <a:t>Jednolitości i zupełności </a:t>
            </a:r>
            <a:r>
              <a:rPr lang="pl-PL" dirty="0"/>
              <a:t>(akt wyczerpuje całość zagadnienia</a:t>
            </a:r>
            <a:r>
              <a:rPr lang="pl-PL" dirty="0" smtClean="0"/>
              <a:t>),</a:t>
            </a:r>
            <a:endParaRPr lang="pl-PL" dirty="0"/>
          </a:p>
          <a:p>
            <a:pPr>
              <a:buFont typeface="Arial" pitchFamily="34" charset="0"/>
              <a:buChar char="•"/>
              <a:defRPr/>
            </a:pPr>
            <a:r>
              <a:rPr lang="pl-PL" b="1" dirty="0"/>
              <a:t>Systematyki wewnętrznej </a:t>
            </a:r>
            <a:r>
              <a:rPr lang="pl-PL" dirty="0" smtClean="0"/>
              <a:t>i </a:t>
            </a:r>
            <a:r>
              <a:rPr lang="pl-PL" b="1" dirty="0" smtClean="0"/>
              <a:t>zewnętrznej</a:t>
            </a:r>
            <a:r>
              <a:rPr lang="pl-PL" dirty="0" smtClean="0"/>
              <a:t>,</a:t>
            </a:r>
            <a:endParaRPr lang="pl-PL" dirty="0"/>
          </a:p>
          <a:p>
            <a:pPr>
              <a:buFont typeface="Arial" pitchFamily="34" charset="0"/>
              <a:buChar char="•"/>
              <a:defRPr/>
            </a:pPr>
            <a:r>
              <a:rPr lang="pl-PL" b="1" dirty="0"/>
              <a:t>Logicznego podziału </a:t>
            </a:r>
            <a:r>
              <a:rPr lang="pl-PL" dirty="0"/>
              <a:t>(możliwość intuicyjnego i szybkiego szukania przepisów</a:t>
            </a:r>
            <a:r>
              <a:rPr lang="pl-PL" dirty="0" smtClean="0"/>
              <a:t>),</a:t>
            </a:r>
            <a:endParaRPr lang="pl-PL" dirty="0"/>
          </a:p>
          <a:p>
            <a:pPr>
              <a:buFont typeface="Arial" pitchFamily="34" charset="0"/>
              <a:buChar char="•"/>
              <a:defRPr/>
            </a:pPr>
            <a:r>
              <a:rPr lang="pl-PL" b="1" dirty="0"/>
              <a:t>Zwięzłości</a:t>
            </a:r>
            <a:r>
              <a:rPr lang="pl-PL" dirty="0"/>
              <a:t> (krótko, zrozumiale i na temat</a:t>
            </a:r>
            <a:r>
              <a:rPr lang="pl-PL" dirty="0" smtClean="0"/>
              <a:t>).</a:t>
            </a: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pl-PL" sz="4800" dirty="0" smtClean="0"/>
              <a:t>Dyrektywy te odnoszą się do: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3167116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2996952"/>
            <a:ext cx="8404335" cy="1054250"/>
          </a:xfrm>
        </p:spPr>
        <p:txBody>
          <a:bodyPr/>
          <a:lstStyle/>
          <a:p>
            <a:r>
              <a:rPr lang="pl-PL" dirty="0" smtClean="0"/>
              <a:t>Jaki jest cel przestrzegania dyrektyw techniki prawodawczej?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6273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arda oprawa">
  <a:themeElements>
    <a:clrScheme name="Twarda opraw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warda opraw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warda opraw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1424</TotalTime>
  <Words>581</Words>
  <Application>Microsoft Office PowerPoint</Application>
  <PresentationFormat>Pokaz na ekranie (4:3)</PresentationFormat>
  <Paragraphs>120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9" baseType="lpstr">
      <vt:lpstr>Arial</vt:lpstr>
      <vt:lpstr>Book Antiqua</vt:lpstr>
      <vt:lpstr>Calibri</vt:lpstr>
      <vt:lpstr>Wingdings</vt:lpstr>
      <vt:lpstr>Twarda oprawa</vt:lpstr>
      <vt:lpstr>Tworzenie i stosowanie prawa</vt:lpstr>
      <vt:lpstr>KONSULTACJE</vt:lpstr>
      <vt:lpstr>Warunki:</vt:lpstr>
      <vt:lpstr>Materiały do zajęć:</vt:lpstr>
      <vt:lpstr>Podręczniki:</vt:lpstr>
      <vt:lpstr>Technika prawodawcza</vt:lpstr>
      <vt:lpstr>Do czego się odnoszą dyrektywy techniki prawodawczej?</vt:lpstr>
      <vt:lpstr>Dyrektywy te odnoszą się do:</vt:lpstr>
      <vt:lpstr>Jaki jest cel przestrzegania dyrektyw techniki prawodawczej?</vt:lpstr>
      <vt:lpstr>Dyrektywa techniczna (celowościowa)</vt:lpstr>
      <vt:lpstr>Czy fakt nieprzestrzegania ZTP wpływa na ważność aktu prawnego?</vt:lpstr>
      <vt:lpstr>Brak zachowania dyrektyw wynikających z ZTP powoduje WADLIWOŚĆ aktu prawnego, a nie jego nieważność.</vt:lpstr>
      <vt:lpstr>Możliwe skutki nieprzestrzegania ZTP:</vt:lpstr>
      <vt:lpstr>Budowa USTAWY – Rozdział 2 ZTP</vt:lpstr>
      <vt:lpstr>Źródło: M. Błachut, W. Gromski, J. Kaczor, Technika prawodawcza, s.13</vt:lpstr>
      <vt:lpstr>TYTUŁ USTAWY – Rozdział 3 ZTP</vt:lpstr>
      <vt:lpstr>TYTUŁ USTAWY</vt:lpstr>
      <vt:lpstr>Prezentacja programu PowerPoint</vt:lpstr>
      <vt:lpstr>DATA</vt:lpstr>
      <vt:lpstr>PRZEDMIOT</vt:lpstr>
      <vt:lpstr>Określenie przedmiotu powinno być:</vt:lpstr>
      <vt:lpstr>Ćwiczenie:</vt:lpstr>
      <vt:lpstr>Ćwiczenie </vt:lpstr>
      <vt:lpstr>Dziękuję!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 do prawoznawstwa</dc:title>
  <dc:creator>Martyna</dc:creator>
  <cp:lastModifiedBy>PC</cp:lastModifiedBy>
  <cp:revision>20</cp:revision>
  <dcterms:created xsi:type="dcterms:W3CDTF">2019-10-01T19:33:22Z</dcterms:created>
  <dcterms:modified xsi:type="dcterms:W3CDTF">2024-10-04T11:15:05Z</dcterms:modified>
</cp:coreProperties>
</file>