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6"/>
  </p:notesMasterIdLst>
  <p:handoutMasterIdLst>
    <p:handoutMasterId r:id="rId67"/>
  </p:handoutMasterIdLst>
  <p:sldIdLst>
    <p:sldId id="257" r:id="rId2"/>
    <p:sldId id="299" r:id="rId3"/>
    <p:sldId id="317" r:id="rId4"/>
    <p:sldId id="309" r:id="rId5"/>
    <p:sldId id="385" r:id="rId6"/>
    <p:sldId id="378" r:id="rId7"/>
    <p:sldId id="356" r:id="rId8"/>
    <p:sldId id="379" r:id="rId9"/>
    <p:sldId id="328" r:id="rId10"/>
    <p:sldId id="319" r:id="rId11"/>
    <p:sldId id="318" r:id="rId12"/>
    <p:sldId id="386" r:id="rId13"/>
    <p:sldId id="320" r:id="rId14"/>
    <p:sldId id="321" r:id="rId15"/>
    <p:sldId id="322" r:id="rId16"/>
    <p:sldId id="311" r:id="rId17"/>
    <p:sldId id="323" r:id="rId18"/>
    <p:sldId id="373" r:id="rId19"/>
    <p:sldId id="374" r:id="rId20"/>
    <p:sldId id="375" r:id="rId21"/>
    <p:sldId id="376" r:id="rId22"/>
    <p:sldId id="377" r:id="rId23"/>
    <p:sldId id="324" r:id="rId24"/>
    <p:sldId id="387" r:id="rId25"/>
    <p:sldId id="325" r:id="rId26"/>
    <p:sldId id="350" r:id="rId27"/>
    <p:sldId id="326" r:id="rId28"/>
    <p:sldId id="259" r:id="rId29"/>
    <p:sldId id="327" r:id="rId30"/>
    <p:sldId id="380" r:id="rId31"/>
    <p:sldId id="261" r:id="rId32"/>
    <p:sldId id="301" r:id="rId33"/>
    <p:sldId id="329" r:id="rId34"/>
    <p:sldId id="330" r:id="rId35"/>
    <p:sldId id="263" r:id="rId36"/>
    <p:sldId id="265" r:id="rId37"/>
    <p:sldId id="331" r:id="rId38"/>
    <p:sldId id="298" r:id="rId39"/>
    <p:sldId id="332" r:id="rId40"/>
    <p:sldId id="333" r:id="rId41"/>
    <p:sldId id="334" r:id="rId42"/>
    <p:sldId id="335" r:id="rId43"/>
    <p:sldId id="389" r:id="rId44"/>
    <p:sldId id="337" r:id="rId45"/>
    <p:sldId id="338" r:id="rId46"/>
    <p:sldId id="339" r:id="rId47"/>
    <p:sldId id="340" r:id="rId48"/>
    <p:sldId id="342" r:id="rId49"/>
    <p:sldId id="343" r:id="rId50"/>
    <p:sldId id="344" r:id="rId51"/>
    <p:sldId id="382" r:id="rId52"/>
    <p:sldId id="345" r:id="rId53"/>
    <p:sldId id="346" r:id="rId54"/>
    <p:sldId id="347" r:id="rId55"/>
    <p:sldId id="348" r:id="rId56"/>
    <p:sldId id="258" r:id="rId57"/>
    <p:sldId id="390" r:id="rId58"/>
    <p:sldId id="314" r:id="rId59"/>
    <p:sldId id="336" r:id="rId60"/>
    <p:sldId id="352" r:id="rId61"/>
    <p:sldId id="353" r:id="rId62"/>
    <p:sldId id="354" r:id="rId63"/>
    <p:sldId id="384" r:id="rId64"/>
    <p:sldId id="316" r:id="rId65"/>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0EFE6CA-A54C-4273-A59C-B2C2032B8F23}" type="datetimeFigureOut">
              <a:rPr lang="pl-PL" smtClean="0"/>
              <a:pPr/>
              <a:t>17.01.2025</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0748964-38DB-488B-BC61-8C60784F7936}" type="slidenum">
              <a:rPr lang="pl-PL" smtClean="0"/>
              <a:pPr/>
              <a:t>‹#›</a:t>
            </a:fld>
            <a:endParaRPr lang="pl-PL"/>
          </a:p>
        </p:txBody>
      </p:sp>
    </p:spTree>
    <p:extLst>
      <p:ext uri="{BB962C8B-B14F-4D97-AF65-F5344CB8AC3E}">
        <p14:creationId xmlns:p14="http://schemas.microsoft.com/office/powerpoint/2010/main" val="6176695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17.01.2025</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D716AA0-E4C9-41B3-AAD2-18550FCFCA6F}" type="slidenum">
              <a:rPr lang="pl-PL" smtClean="0"/>
              <a:pPr/>
              <a:t>28</a:t>
            </a:fld>
            <a:endParaRPr lang="pl-PL"/>
          </a:p>
        </p:txBody>
      </p:sp>
    </p:spTree>
    <p:extLst>
      <p:ext uri="{BB962C8B-B14F-4D97-AF65-F5344CB8AC3E}">
        <p14:creationId xmlns:p14="http://schemas.microsoft.com/office/powerpoint/2010/main" val="368589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872D85D8-BD79-4B6A-AF38-51CD001DEDC7}" type="datetime1">
              <a:rPr lang="pl-PL" smtClean="0"/>
              <a:pPr/>
              <a:t>17.01.2025</a:t>
            </a:fld>
            <a:endParaRPr lang="pl-PL"/>
          </a:p>
        </p:txBody>
      </p:sp>
      <p:sp>
        <p:nvSpPr>
          <p:cNvPr id="17" name="Footer Placeholder 16"/>
          <p:cNvSpPr>
            <a:spLocks noGrp="1"/>
          </p:cNvSpPr>
          <p:nvPr>
            <p:ph type="ftr" sz="quarter" idx="11"/>
          </p:nvPr>
        </p:nvSpPr>
        <p:spPr/>
        <p:txBody>
          <a:bodyPr/>
          <a:lstStyle/>
          <a:p>
            <a:r>
              <a:rPr lang="pl-PL"/>
              <a:t>SPODO</a:t>
            </a:r>
          </a:p>
        </p:txBody>
      </p:sp>
      <p:sp>
        <p:nvSpPr>
          <p:cNvPr id="29" name="Slide Number Placeholder 28"/>
          <p:cNvSpPr>
            <a:spLocks noGrp="1"/>
          </p:cNvSpPr>
          <p:nvPr>
            <p:ph type="sldNum" sz="quarter" idx="12"/>
          </p:nvPr>
        </p:nvSpPr>
        <p:spPr/>
        <p:txBody>
          <a:bodyPr/>
          <a:lstStyle/>
          <a:p>
            <a:fld id="{7D993C6C-2A8B-4279-B5C7-48DE9729C286}" type="slidenum">
              <a:rPr lang="pl-PL" smtClean="0"/>
              <a:pPr/>
              <a:t>‹#›</a:t>
            </a:fld>
            <a:endParaRPr lang="pl-PL"/>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17.01.2025</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17.01.2025</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17.01.2025</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72D85D8-BD79-4B6A-AF38-51CD001DEDC7}" type="datetime1">
              <a:rPr lang="pl-PL" smtClean="0"/>
              <a:pPr/>
              <a:t>17.01.2025</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a:xfrm>
            <a:off x="7924800" y="6416675"/>
            <a:ext cx="762000" cy="365125"/>
          </a:xfrm>
        </p:spPr>
        <p:txBody>
          <a:bodyPr/>
          <a:lstStyle/>
          <a:p>
            <a:fld id="{7D993C6C-2A8B-4279-B5C7-48DE9729C28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17.01.2025</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72D85D8-BD79-4B6A-AF38-51CD001DEDC7}" type="datetime1">
              <a:rPr lang="pl-PL" smtClean="0"/>
              <a:pPr/>
              <a:t>17.01.2025</a:t>
            </a:fld>
            <a:endParaRPr lang="pl-PL"/>
          </a:p>
        </p:txBody>
      </p:sp>
      <p:sp>
        <p:nvSpPr>
          <p:cNvPr id="8" name="Footer Placeholder 7"/>
          <p:cNvSpPr>
            <a:spLocks noGrp="1"/>
          </p:cNvSpPr>
          <p:nvPr>
            <p:ph type="ftr" sz="quarter" idx="11"/>
          </p:nvPr>
        </p:nvSpPr>
        <p:spPr/>
        <p:txBody>
          <a:bodyPr/>
          <a:lstStyle/>
          <a:p>
            <a:r>
              <a:rPr lang="pl-PL"/>
              <a:t>SPODO</a:t>
            </a:r>
          </a:p>
        </p:txBody>
      </p:sp>
      <p:sp>
        <p:nvSpPr>
          <p:cNvPr id="9" name="Slide Number Placeholder 8"/>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72D85D8-BD79-4B6A-AF38-51CD001DEDC7}" type="datetime1">
              <a:rPr lang="pl-PL" smtClean="0"/>
              <a:pPr/>
              <a:t>17.01.2025</a:t>
            </a:fld>
            <a:endParaRPr lang="pl-PL"/>
          </a:p>
        </p:txBody>
      </p:sp>
      <p:sp>
        <p:nvSpPr>
          <p:cNvPr id="4" name="Footer Placeholder 3"/>
          <p:cNvSpPr>
            <a:spLocks noGrp="1"/>
          </p:cNvSpPr>
          <p:nvPr>
            <p:ph type="ftr" sz="quarter" idx="11"/>
          </p:nvPr>
        </p:nvSpPr>
        <p:spPr/>
        <p:txBody>
          <a:bodyPr/>
          <a:lstStyle/>
          <a:p>
            <a:r>
              <a:rPr lang="pl-PL"/>
              <a:t>SPODO</a:t>
            </a:r>
          </a:p>
        </p:txBody>
      </p:sp>
      <p:sp>
        <p:nvSpPr>
          <p:cNvPr id="5" name="Slide Number Placeholder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D85D8-BD79-4B6A-AF38-51CD001DEDC7}" type="datetime1">
              <a:rPr lang="pl-PL" smtClean="0"/>
              <a:pPr/>
              <a:t>17.01.2025</a:t>
            </a:fld>
            <a:endParaRPr lang="pl-PL"/>
          </a:p>
        </p:txBody>
      </p:sp>
      <p:sp>
        <p:nvSpPr>
          <p:cNvPr id="3" name="Footer Placeholder 2"/>
          <p:cNvSpPr>
            <a:spLocks noGrp="1"/>
          </p:cNvSpPr>
          <p:nvPr>
            <p:ph type="ftr" sz="quarter" idx="11"/>
          </p:nvPr>
        </p:nvSpPr>
        <p:spPr/>
        <p:txBody>
          <a:bodyPr/>
          <a:lstStyle/>
          <a:p>
            <a:r>
              <a:rPr lang="pl-PL"/>
              <a:t>SPODO</a:t>
            </a:r>
          </a:p>
        </p:txBody>
      </p:sp>
      <p:sp>
        <p:nvSpPr>
          <p:cNvPr id="4" name="Slide Number Placeholder 3"/>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17.01.2025</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17.01.2025</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72D85D8-BD79-4B6A-AF38-51CD001DEDC7}" type="datetime1">
              <a:rPr lang="pl-PL" smtClean="0"/>
              <a:pPr/>
              <a:t>17.01.2025</a:t>
            </a:fld>
            <a:endParaRPr lang="pl-PL"/>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pl-PL"/>
              <a:t>SPODO</a:t>
            </a: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D993C6C-2A8B-4279-B5C7-48DE9729C286}"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1052736"/>
            <a:ext cx="8352928" cy="3888432"/>
          </a:xfrm>
        </p:spPr>
        <p:txBody>
          <a:bodyPr>
            <a:normAutofit fontScale="90000"/>
          </a:bodyPr>
          <a:lstStyle/>
          <a:p>
            <a:br>
              <a:rPr lang="pl-PL" sz="6700" b="1" dirty="0"/>
            </a:br>
            <a:br>
              <a:rPr lang="pl-PL" sz="6700" dirty="0"/>
            </a:br>
            <a:r>
              <a:rPr lang="pl-PL" sz="6700" b="1" dirty="0"/>
              <a:t>Wnioskowy tryb udostępnienia informacji publicznej</a:t>
            </a:r>
            <a:endParaRPr lang="pl-PL" sz="3000" i="1" dirty="0"/>
          </a:p>
        </p:txBody>
      </p:sp>
      <p:sp>
        <p:nvSpPr>
          <p:cNvPr id="3" name="Podtytuł 2"/>
          <p:cNvSpPr>
            <a:spLocks noGrp="1"/>
          </p:cNvSpPr>
          <p:nvPr>
            <p:ph type="subTitle" idx="1"/>
          </p:nvPr>
        </p:nvSpPr>
        <p:spPr>
          <a:xfrm>
            <a:off x="539552" y="4437112"/>
            <a:ext cx="8136904" cy="2207096"/>
          </a:xfrm>
        </p:spPr>
        <p:txBody>
          <a:bodyPr anchor="b">
            <a:normAutofit/>
          </a:bodyPr>
          <a:lstStyle/>
          <a:p>
            <a:pPr algn="just"/>
            <a:r>
              <a:rPr lang="pl-PL" dirty="0"/>
              <a:t>     Art. 3 ust. 1 pkt 1 </a:t>
            </a:r>
            <a:r>
              <a:rPr lang="pl-PL" dirty="0" err="1"/>
              <a:t>udip</a:t>
            </a:r>
            <a:r>
              <a:rPr lang="pl-PL" dirty="0"/>
              <a:t>, art. 10 ust. 1 </a:t>
            </a:r>
            <a:r>
              <a:rPr lang="pl-PL" dirty="0" err="1"/>
              <a:t>udip</a:t>
            </a:r>
            <a:endParaRPr lang="pl-PL" dirty="0"/>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Kiedy tryb wnioskowy?</a:t>
            </a:r>
          </a:p>
        </p:txBody>
      </p:sp>
      <p:sp>
        <p:nvSpPr>
          <p:cNvPr id="3" name="Symbol zastępczy zawartości 2"/>
          <p:cNvSpPr>
            <a:spLocks noGrp="1"/>
          </p:cNvSpPr>
          <p:nvPr>
            <p:ph idx="1"/>
          </p:nvPr>
        </p:nvSpPr>
        <p:spPr/>
        <p:txBody>
          <a:bodyPr>
            <a:normAutofit/>
          </a:bodyPr>
          <a:lstStyle/>
          <a:p>
            <a:pPr marL="0" indent="0" algn="just">
              <a:buNone/>
            </a:pPr>
            <a:r>
              <a:rPr lang="pl-PL" dirty="0"/>
              <a:t>Punktem wyjścia dla uruchomienia trybu wnioskowego jest uznanie, </a:t>
            </a:r>
            <a:r>
              <a:rPr lang="pl-PL" b="1" dirty="0"/>
              <a:t>że zainteresowany nie ma możliwości innego pozyskania informacji publicznej, jak tylko w drodze indywidualnego ubiegania się o jej udostępnienie i</a:t>
            </a:r>
            <a:r>
              <a:rPr lang="pl-PL" dirty="0"/>
              <a:t> wskutek merytorycznego rozpatrzenia wniosku podmiotu zainteresowanego.</a:t>
            </a:r>
          </a:p>
        </p:txBody>
      </p:sp>
    </p:spTree>
    <p:extLst>
      <p:ext uri="{BB962C8B-B14F-4D97-AF65-F5344CB8AC3E}">
        <p14:creationId xmlns:p14="http://schemas.microsoft.com/office/powerpoint/2010/main" val="720733250"/>
      </p:ext>
    </p:extLst>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Tryb wnioskowy</a:t>
            </a:r>
          </a:p>
        </p:txBody>
      </p:sp>
      <p:sp>
        <p:nvSpPr>
          <p:cNvPr id="3" name="Symbol zastępczy zawartości 2"/>
          <p:cNvSpPr>
            <a:spLocks noGrp="1"/>
          </p:cNvSpPr>
          <p:nvPr>
            <p:ph idx="1"/>
          </p:nvPr>
        </p:nvSpPr>
        <p:spPr/>
        <p:txBody>
          <a:bodyPr>
            <a:normAutofit/>
          </a:bodyPr>
          <a:lstStyle/>
          <a:p>
            <a:pPr marL="0" indent="0" algn="just">
              <a:buNone/>
            </a:pPr>
            <a:r>
              <a:rPr lang="pl-PL" dirty="0"/>
              <a:t>Występowanie zasady pierwszeństwa udostępnienia informacji w BIP oraz w portalu danych (art. 10 ust. 1 </a:t>
            </a:r>
            <a:r>
              <a:rPr lang="pl-PL" dirty="0" err="1"/>
              <a:t>u.d.i.p</a:t>
            </a:r>
            <a:r>
              <a:rPr lang="pl-PL" dirty="0"/>
              <a:t>.) czyni z tradycyjnego (co do zasady) trybu wnioskowego – </a:t>
            </a:r>
            <a:r>
              <a:rPr lang="pl-PL" b="1" dirty="0"/>
              <a:t>postępowanie fakultatywne (uzupełniające, postępowanie II planu). </a:t>
            </a:r>
          </a:p>
          <a:p>
            <a:pPr marL="0" indent="0" algn="just">
              <a:buNone/>
            </a:pPr>
            <a:endParaRPr lang="pl-PL" b="1" dirty="0"/>
          </a:p>
        </p:txBody>
      </p:sp>
    </p:spTree>
    <p:extLst>
      <p:ext uri="{BB962C8B-B14F-4D97-AF65-F5344CB8AC3E}">
        <p14:creationId xmlns:p14="http://schemas.microsoft.com/office/powerpoint/2010/main" val="1076652489"/>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wnioskowy</a:t>
            </a:r>
          </a:p>
        </p:txBody>
      </p:sp>
      <p:sp>
        <p:nvSpPr>
          <p:cNvPr id="3" name="Symbol zastępczy zawartości 2"/>
          <p:cNvSpPr>
            <a:spLocks noGrp="1"/>
          </p:cNvSpPr>
          <p:nvPr>
            <p:ph idx="1"/>
          </p:nvPr>
        </p:nvSpPr>
        <p:spPr/>
        <p:txBody>
          <a:bodyPr>
            <a:normAutofit fontScale="70000" lnSpcReduction="20000"/>
          </a:bodyPr>
          <a:lstStyle/>
          <a:p>
            <a:pPr algn="just"/>
            <a:r>
              <a:rPr lang="pl-PL" dirty="0"/>
              <a:t>Wewnętrzne różnicowanie trybu wnioskowego prowadzi do konstatacji o występowaniu nie tylko jego wąskiej postaci (art. 3 ust. 1 pkt. 1 </a:t>
            </a:r>
            <a:r>
              <a:rPr lang="pl-PL" dirty="0" err="1"/>
              <a:t>u.d.i.p</a:t>
            </a:r>
            <a:r>
              <a:rPr lang="pl-PL" dirty="0"/>
              <a:t>.), ale i również obejmującej swymi ramami szerszą interpretację opierającą się na konstytucyjnie ukształtowanym dostępie do dokumentu (a wedle ustawy), wglądzie do dokumentu urzędowego (art. 3 ust. 1 pkt. 2 </a:t>
            </a:r>
            <a:r>
              <a:rPr lang="pl-PL" dirty="0" err="1"/>
              <a:t>u.d.i.p</a:t>
            </a:r>
            <a:r>
              <a:rPr lang="pl-PL" dirty="0"/>
              <a:t>. art. 6 ust. 1 pkt. 4  lit. a </a:t>
            </a:r>
            <a:r>
              <a:rPr lang="pl-PL" dirty="0" err="1"/>
              <a:t>u.d.i.p</a:t>
            </a:r>
            <a:r>
              <a:rPr lang="pl-PL" dirty="0"/>
              <a:t>. -  jego zawartości i postaci. </a:t>
            </a:r>
          </a:p>
          <a:p>
            <a:pPr algn="just"/>
            <a:r>
              <a:rPr lang="pl-PL" dirty="0"/>
              <a:t>Ponadto obejmuje prawo do uzyskania kopii informacji, albo jej wydruku czy przeniesienia  na odpowiedni, powszechnie stosowany nośnik (art. 12 ust. 2 </a:t>
            </a:r>
            <a:r>
              <a:rPr lang="pl-PL" dirty="0" err="1"/>
              <a:t>u.d.i.p</a:t>
            </a:r>
            <a:r>
              <a:rPr lang="pl-PL" dirty="0"/>
              <a:t>.) </a:t>
            </a:r>
          </a:p>
          <a:p>
            <a:pPr algn="just"/>
            <a:r>
              <a:rPr lang="pl-PL" dirty="0"/>
              <a:t>Prawo dostępu do informacji realizowane w trybie wnioskowym  nie obejmuje prawa do żądania poświadczenia za zgodność z oryginałem przygotowanej kopii. Poświadczenie kopii za zgodność z oryginałem nadaje tej kopii mocy dokumentu urzędowego. Może być dokonane przez organ, ale wówczas wiąże się z pobraniem opłaty skarbowej. Wówczas nie jest to forma udostępniania informacji publicznej, nie stanowi elementu składowego procesu udostępniania wiedzy publicznej.</a:t>
            </a:r>
          </a:p>
          <a:p>
            <a:pPr algn="just"/>
            <a:endParaRPr lang="pl-PL" dirty="0"/>
          </a:p>
        </p:txBody>
      </p:sp>
    </p:spTree>
    <p:extLst>
      <p:ext uri="{BB962C8B-B14F-4D97-AF65-F5344CB8AC3E}">
        <p14:creationId xmlns:p14="http://schemas.microsoft.com/office/powerpoint/2010/main" val="191352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b="1" dirty="0"/>
              <a:t>Wgląd do dokumentu urzędowego (szerokie rozumienie trybu wnioskowego)</a:t>
            </a:r>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a:t>Potocznie interpretowany wgląd do dokumentacji (do dokumentu urzędowego) może sprowadzać się:</a:t>
            </a:r>
          </a:p>
          <a:p>
            <a:pPr algn="just"/>
            <a:r>
              <a:rPr lang="pl-PL" dirty="0"/>
              <a:t>1.	do udostępnienia danych na podstawie jego zawartości – niebezpośredni dostęp do zawartości dokumentu; opiera się wyłącznie na czynności podmiotu zobowiązanego informacyjnie;</a:t>
            </a:r>
          </a:p>
          <a:p>
            <a:pPr algn="just"/>
            <a:r>
              <a:rPr lang="pl-PL" dirty="0"/>
              <a:t>2.	do udostępnienia samej zawartości i postaci w siedzibie, w urzędzie podmiotu zobowiązanego informacyjnie, na miejscu, w ogólnie obowiązującym czasie urzędowania podmiotu, w obecności jego urzędnika (pracownika) dla zabezpieczenia dokumentacji przed jej zniknięciem, uszkodzeniem, zniszczeniem, czy też zmodyfikowaniem zawartości przez tzw. korzystającego.  A zatem dostęp do treści i postaci dokumentu urzędowego opiera się na czynności podmiotu zobowiązanego informacyjnie i samodzielnym zapoznawaniu się z zawartością dokumentacji – tzw. „filtrowanie” wszystkich informacji i gromadzenie tych, które są objęte faktycznym oczekiwaniem informacyjnym (samodzielne kopiowanie lub też żądanie wykonania i wydania kopii papierowej, bądź też elektronicznej z jedoczesnym jej doręczeniem).</a:t>
            </a:r>
          </a:p>
          <a:p>
            <a:pPr algn="just"/>
            <a:endParaRPr lang="pl-PL" dirty="0"/>
          </a:p>
        </p:txBody>
      </p:sp>
    </p:spTree>
    <p:extLst>
      <p:ext uri="{BB962C8B-B14F-4D97-AF65-F5344CB8AC3E}">
        <p14:creationId xmlns:p14="http://schemas.microsoft.com/office/powerpoint/2010/main" val="2151020562"/>
      </p:ext>
    </p:extLst>
  </p:cSld>
  <p:clrMapOvr>
    <a:masterClrMapping/>
  </p:clrMapOvr>
  <p:transition>
    <p:wipe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Dokument urzędowy</a:t>
            </a:r>
          </a:p>
        </p:txBody>
      </p:sp>
      <p:sp>
        <p:nvSpPr>
          <p:cNvPr id="3" name="Symbol zastępczy zawartości 2"/>
          <p:cNvSpPr>
            <a:spLocks noGrp="1"/>
          </p:cNvSpPr>
          <p:nvPr>
            <p:ph idx="1"/>
          </p:nvPr>
        </p:nvSpPr>
        <p:spPr/>
        <p:txBody>
          <a:bodyPr/>
          <a:lstStyle/>
          <a:p>
            <a:pPr marL="0" indent="0" algn="just">
              <a:buNone/>
            </a:pPr>
            <a:r>
              <a:rPr lang="pl-PL" dirty="0"/>
              <a:t>Adekwatnie do zawartości art. 6 ust. 2 </a:t>
            </a:r>
            <a:r>
              <a:rPr lang="pl-PL" dirty="0" err="1"/>
              <a:t>u.d.i.p</a:t>
            </a:r>
            <a:r>
              <a:rPr lang="pl-PL" dirty="0"/>
              <a:t>. dokumentem urzędowym w rozumieniu ustawy jest treść oświadczenia woli lub wiedzy utrwalona i podpisana w dowolnej formie przez funkcjonariusza publicznego w rozumieniu k.k. w ramach jego kompetencji, skierowana do innego podmiotu lub też złożona do akt sprawy.</a:t>
            </a:r>
          </a:p>
        </p:txBody>
      </p:sp>
    </p:spTree>
    <p:extLst>
      <p:ext uri="{BB962C8B-B14F-4D97-AF65-F5344CB8AC3E}">
        <p14:creationId xmlns:p14="http://schemas.microsoft.com/office/powerpoint/2010/main" val="1918219975"/>
      </p:ext>
    </p:extLst>
  </p:cSld>
  <p:clrMapOvr>
    <a:masterClrMapping/>
  </p:clrMapOvr>
  <p:transition>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Odformalizowanie trybu wnioskowego</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Uregulowania odnoszące się do trybu wnioskowego są </a:t>
            </a:r>
            <a:r>
              <a:rPr lang="pl-PL" b="1" dirty="0"/>
              <a:t>fragmentaryczne oraz mało precyzyjne</a:t>
            </a:r>
            <a:r>
              <a:rPr lang="pl-PL" dirty="0"/>
              <a:t>. To pozwala na zajęcie stanowiska o tzw. </a:t>
            </a:r>
            <a:r>
              <a:rPr lang="pl-PL" b="1" dirty="0"/>
              <a:t>odformalizowanym charakterze przedmiotowej procedury. </a:t>
            </a:r>
          </a:p>
          <a:p>
            <a:pPr marL="0" indent="0" algn="just">
              <a:buNone/>
            </a:pPr>
            <a:r>
              <a:rPr lang="pl-PL" dirty="0"/>
              <a:t>Ustawodawca jednak nie odsyła w tym zakresie do uregulowań KPA, należy więc przyjąć że procedura dostępu do informacji publicznej uregulowana jest w ustawie w sposób kompleksowy.</a:t>
            </a:r>
          </a:p>
          <a:p>
            <a:pPr marL="0" indent="0" algn="just">
              <a:buNone/>
            </a:pPr>
            <a:r>
              <a:rPr lang="pl-PL" dirty="0"/>
              <a:t>Niemniej jednak nie należy zapominać, że </a:t>
            </a:r>
            <a:r>
              <a:rPr lang="pl-PL" dirty="0" err="1"/>
              <a:t>udip</a:t>
            </a:r>
            <a:r>
              <a:rPr lang="pl-PL" dirty="0"/>
              <a:t> nie formułuje zasad postępowania w związku z wnioskami niekompletnymi (kwestia ich uzupełniania), z wnioskami powtarzającymi się czy też z wnioskami uciążliwymi. W dwóch ostatnich przypadkach należy przyjąć, że dla potrzeb prawidłowego postępowania podmioty zobowiązane informacyjnie powinny prowadzić rejestry wniosków o udzielenie informacji publicznej, tak aby móc się zabezpieczyć przed wielokrotnym udzielaniem odpowiedzi na te same pytania tym samym wnioskodawcom.</a:t>
            </a:r>
          </a:p>
        </p:txBody>
      </p:sp>
    </p:spTree>
    <p:extLst>
      <p:ext uri="{BB962C8B-B14F-4D97-AF65-F5344CB8AC3E}">
        <p14:creationId xmlns:p14="http://schemas.microsoft.com/office/powerpoint/2010/main" val="1081807863"/>
      </p:ext>
    </p:extLst>
  </p:cSld>
  <p:clrMapOvr>
    <a:masterClrMapping/>
  </p:clrMapOvr>
  <p:transition>
    <p:pull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FORMA WNIOSKU</a:t>
            </a:r>
          </a:p>
        </p:txBody>
      </p:sp>
      <p:sp>
        <p:nvSpPr>
          <p:cNvPr id="3" name="Symbol zastępczy zawartości 2"/>
          <p:cNvSpPr>
            <a:spLocks noGrp="1"/>
          </p:cNvSpPr>
          <p:nvPr>
            <p:ph idx="1"/>
          </p:nvPr>
        </p:nvSpPr>
        <p:spPr/>
        <p:txBody>
          <a:bodyPr>
            <a:normAutofit fontScale="40000" lnSpcReduction="20000"/>
          </a:bodyPr>
          <a:lstStyle/>
          <a:p>
            <a:pPr algn="just"/>
            <a:r>
              <a:rPr lang="pl-PL" sz="4200" dirty="0"/>
              <a:t>Forma wniosku jest dowolna – może być: pisemna, ustna, „elektroniczna”; Dopuszczalność skorzystania z każdej formy, z każdego prawnie przewidzianego sposobu komunikowania się  i każdego dopuszczalnego nośnika, jeśli chodzi o doręczenie zobowiązanemu roszczenia informacyjnego;</a:t>
            </a:r>
          </a:p>
          <a:p>
            <a:pPr algn="just"/>
            <a:r>
              <a:rPr lang="pl-PL" sz="4200" u="sng" dirty="0"/>
              <a:t>Ustne udostępnienie informacji </a:t>
            </a:r>
            <a:r>
              <a:rPr lang="pl-PL" sz="4200" dirty="0"/>
              <a:t>wymaga udokumentowania – pisemnego potwierdzenia (sporządzenia notatki służbowej) </a:t>
            </a:r>
            <a:r>
              <a:rPr lang="pl-PL" sz="4200" u="sng" dirty="0"/>
              <a:t>dla zabezpieczenia się przed zarzutem bezczynności;</a:t>
            </a:r>
            <a:r>
              <a:rPr lang="pl-PL" sz="4200" dirty="0"/>
              <a:t> Powinna posiadać ona co najmniej 3 elementy: przedmiot pytania (o co pyta zainteresowany), sposób oraz formę udostępnienia, czas udostępnienia.</a:t>
            </a:r>
          </a:p>
          <a:p>
            <a:pPr algn="just"/>
            <a:r>
              <a:rPr lang="pl-PL" sz="4200" dirty="0"/>
              <a:t>Co do zasady występuje dopuszczalność wyboru formy wnioskowania  i sposobu udostępnienia informacji publicznej przez zainteresowanego informacyjnie (w myśl zasady alternatywności – wiąże się to też z tzw. zamiennością stosowanych form i środków).</a:t>
            </a:r>
          </a:p>
          <a:p>
            <a:pPr algn="just"/>
            <a:r>
              <a:rPr lang="pl-PL" sz="4200" dirty="0"/>
              <a:t>Wnioskodawca nie musi  powoływać się w swoim wniosku na uregulowania konstytucji, czy też na odpowiednie przepisy </a:t>
            </a:r>
            <a:r>
              <a:rPr lang="pl-PL" sz="4200" dirty="0" err="1"/>
              <a:t>u.d.i.p</a:t>
            </a:r>
            <a:r>
              <a:rPr lang="pl-PL" sz="4200" dirty="0"/>
              <a:t>., czy na przepisy szczególne (nie musi wskazywać podstawy prawnej); </a:t>
            </a:r>
          </a:p>
          <a:p>
            <a:pPr algn="just"/>
            <a:r>
              <a:rPr lang="pl-PL" sz="4200" dirty="0"/>
              <a:t>Dla prawidłowego odczytania wniosku, nie ma znaczenia jego nazwa czy tytuł, ale treść pisma. Pracownik powinien analizować pismo pod kątem jego zawartości, a nie kierować się tytułem, czy nazwą.</a:t>
            </a:r>
          </a:p>
          <a:p>
            <a:endParaRPr lang="pl-PL" sz="4200" dirty="0"/>
          </a:p>
          <a:p>
            <a:endParaRPr lang="pl-PL" dirty="0"/>
          </a:p>
        </p:txBody>
      </p:sp>
    </p:spTree>
    <p:extLst>
      <p:ext uri="{BB962C8B-B14F-4D97-AF65-F5344CB8AC3E}">
        <p14:creationId xmlns:p14="http://schemas.microsoft.com/office/powerpoint/2010/main" val="1915902454"/>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Podpis na wniosku</a:t>
            </a:r>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a:t>Od strony formalnej nie ma konieczności opatrywania roszczenia informacyjnego (wniosku) jakimkolwiek podpisem: własnoręcznym, elektronicznym (osobistym kwalifikowanym, weryfikowanym profilem zaufanym), automatyczną stopką w e-mailu. Wnioskodawca nie musi  ujawniać informacji o sobie. Na etapie składania wniosku może pozostawać anonimowy licząc na pozytywne załatwienie sprawy;</a:t>
            </a:r>
          </a:p>
          <a:p>
            <a:pPr marL="0" indent="0" algn="just">
              <a:buNone/>
            </a:pPr>
            <a:r>
              <a:rPr lang="pl-PL" dirty="0"/>
              <a:t>Innego rodzaju stanowisko można by zająć z punktu widzenia grzecznościowego. Można bowiem uznać, że racjonalnie działająca jednostka, ubiegająca się o informację publiczną nie powinna wstydzić się swoich zamiarów i swoich działań, albowiem prawo do poszukiwania i zdobywania wiedzy jest jej zagwarantowane konstytucyjnie. </a:t>
            </a:r>
          </a:p>
          <a:p>
            <a:pPr marL="0" indent="0" algn="just">
              <a:buNone/>
            </a:pPr>
            <a:r>
              <a:rPr lang="pl-PL" dirty="0"/>
              <a:t>Przeciwne stanowisko można by zająć, gdy pobudki, którymi kieruje się jednostka ubiegająca o informacje są zupełnie odmienne, gdy w grę wchodzi jedynie utrudnienie czy też sparaliżowanie działalności podmiotów publicznych. Tego rodzaju osoby najczęściej pragną się ukrywać, chcą ukrywać swoją tożsamość przy jednoczesnym podkreślaniu rangi swojego działania jako nakierowanego na ochronę interesu publicznego –  działania dla potrzeb ogółu społeczeństwa.</a:t>
            </a:r>
          </a:p>
        </p:txBody>
      </p:sp>
    </p:spTree>
    <p:extLst>
      <p:ext uri="{BB962C8B-B14F-4D97-AF65-F5344CB8AC3E}">
        <p14:creationId xmlns:p14="http://schemas.microsoft.com/office/powerpoint/2010/main" val="221830615"/>
      </p:ext>
    </p:extLst>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Anonimowość</a:t>
            </a:r>
          </a:p>
        </p:txBody>
      </p:sp>
      <p:sp>
        <p:nvSpPr>
          <p:cNvPr id="3" name="Symbol zastępczy zawartości 2"/>
          <p:cNvSpPr>
            <a:spLocks noGrp="1"/>
          </p:cNvSpPr>
          <p:nvPr>
            <p:ph idx="1"/>
          </p:nvPr>
        </p:nvSpPr>
        <p:spPr/>
        <p:txBody>
          <a:bodyPr>
            <a:normAutofit fontScale="92500"/>
          </a:bodyPr>
          <a:lstStyle/>
          <a:p>
            <a:pPr marL="0" indent="0" algn="just">
              <a:buNone/>
            </a:pPr>
            <a:r>
              <a:rPr lang="pl-PL" dirty="0"/>
              <a:t>Każdy anonimowy wnioskodawca musi jednak być świadomy, iż brak jego identyfikacji na kolejnych etapach postępowania wnioskowego może utrudnić jego pozytywne zakończenie, </a:t>
            </a:r>
            <a:r>
              <a:rPr lang="pl-PL" b="1" dirty="0"/>
              <a:t>a nawet doprowadzić do pozostawienia sprawy bez rozpoznania</a:t>
            </a:r>
            <a:r>
              <a:rPr lang="pl-PL" dirty="0"/>
              <a:t>. </a:t>
            </a:r>
          </a:p>
          <a:p>
            <a:pPr marL="0" indent="0" algn="just">
              <a:buNone/>
            </a:pPr>
            <a:r>
              <a:rPr lang="pl-PL" dirty="0"/>
              <a:t>Istotne znaczenie posiada czy wnioskujący podał  w swym wniosku jakiekolwiek dane umożliwiające podmiotowi zobowiązanemu przekazanie odpowiedzi na wniosek (adres e-mail, adres do korespondencji) - dokonanie czynności materialno- technicznej .</a:t>
            </a:r>
          </a:p>
          <a:p>
            <a:endParaRPr lang="pl-PL" dirty="0"/>
          </a:p>
        </p:txBody>
      </p:sp>
    </p:spTree>
    <p:extLst>
      <p:ext uri="{BB962C8B-B14F-4D97-AF65-F5344CB8AC3E}">
        <p14:creationId xmlns:p14="http://schemas.microsoft.com/office/powerpoint/2010/main" val="2866710656"/>
      </p:ext>
    </p:extLst>
  </p:cSld>
  <p:clrMapOvr>
    <a:masterClrMapping/>
  </p:clrMapOvr>
  <p:transition>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Anonimowość</a:t>
            </a:r>
          </a:p>
        </p:txBody>
      </p:sp>
      <p:sp>
        <p:nvSpPr>
          <p:cNvPr id="3" name="Symbol zastępczy zawartości 2"/>
          <p:cNvSpPr>
            <a:spLocks noGrp="1"/>
          </p:cNvSpPr>
          <p:nvPr>
            <p:ph idx="1"/>
          </p:nvPr>
        </p:nvSpPr>
        <p:spPr/>
        <p:txBody>
          <a:bodyPr>
            <a:normAutofit fontScale="92500" lnSpcReduction="10000"/>
          </a:bodyPr>
          <a:lstStyle/>
          <a:p>
            <a:pPr algn="just"/>
            <a:r>
              <a:rPr lang="pl-PL" dirty="0"/>
              <a:t>Organ zobowiązany ma jednak prawo domagać się danych, które pozwolą na należyte określenie podmiotu wobec którego mają być podjęte czynności związane z realizacją wniosku;</a:t>
            </a:r>
          </a:p>
          <a:p>
            <a:pPr algn="just"/>
            <a:r>
              <a:rPr lang="pl-PL" dirty="0"/>
              <a:t>Ujawnienie danych jest niezbędne w sytuacji,  gdy podmiot zobowiązany  przygotowuje się  do wydania decyzji administracyjnej; </a:t>
            </a:r>
          </a:p>
          <a:p>
            <a:pPr algn="just"/>
            <a:r>
              <a:rPr lang="pl-PL" dirty="0"/>
              <a:t>Niektóre wyroki sądów administracyjnych wskazują, że taki obowiązek ma również miejsce w sytuacji wysyłania powiadomienia o konieczności uiszczenia opłaty tytułem udostępnienia informacji.</a:t>
            </a:r>
          </a:p>
        </p:txBody>
      </p:sp>
    </p:spTree>
    <p:extLst>
      <p:ext uri="{BB962C8B-B14F-4D97-AF65-F5344CB8AC3E}">
        <p14:creationId xmlns:p14="http://schemas.microsoft.com/office/powerpoint/2010/main" val="458105499"/>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p:txBody>
          <a:bodyPr>
            <a:normAutofit/>
          </a:bodyPr>
          <a:lstStyle/>
          <a:p>
            <a:r>
              <a:rPr lang="pl-PL" b="1" dirty="0"/>
              <a:t>Tryb wnioskowy </a:t>
            </a:r>
          </a:p>
        </p:txBody>
      </p:sp>
      <p:sp>
        <p:nvSpPr>
          <p:cNvPr id="6" name="Symbol zastępczy zawartości 5"/>
          <p:cNvSpPr>
            <a:spLocks noGrp="1"/>
          </p:cNvSpPr>
          <p:nvPr>
            <p:ph idx="1"/>
          </p:nvPr>
        </p:nvSpPr>
        <p:spPr/>
        <p:txBody>
          <a:bodyPr>
            <a:normAutofit/>
          </a:bodyPr>
          <a:lstStyle/>
          <a:p>
            <a:pPr marL="0" indent="0" algn="just">
              <a:buNone/>
            </a:pPr>
            <a:endParaRPr lang="pl-PL" dirty="0"/>
          </a:p>
          <a:p>
            <a:pPr marL="0" indent="0" algn="just">
              <a:buNone/>
            </a:pPr>
            <a:r>
              <a:rPr lang="pl-PL" dirty="0"/>
              <a:t>Art. 2. Każdemu  przysługuje,  z zastrzeżeniem art. 5 (ograniczenia dostępności - zasada ograniczonego dostępu do informacji publicznej),  prawo  dostępu  do informacji publicznej, zwane dalej „prawem do informacji publicznej”. Od  osoby  wykonującej  prawo  do  informacji  publicznej  nie  wolno  żądać wykazania interesu prawnego lub faktycznego (zasada bezwarunkowego udostępnienia).</a:t>
            </a:r>
          </a:p>
        </p:txBody>
      </p:sp>
    </p:spTree>
    <p:extLst>
      <p:ext uri="{BB962C8B-B14F-4D97-AF65-F5344CB8AC3E}">
        <p14:creationId xmlns:p14="http://schemas.microsoft.com/office/powerpoint/2010/main" val="1164325164"/>
      </p:ext>
    </p:extLst>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Kiedy wnioskodawca musi się ujawnić?</a:t>
            </a:r>
          </a:p>
        </p:txBody>
      </p:sp>
      <p:sp>
        <p:nvSpPr>
          <p:cNvPr id="3" name="Symbol zastępczy zawartości 2"/>
          <p:cNvSpPr>
            <a:spLocks noGrp="1"/>
          </p:cNvSpPr>
          <p:nvPr>
            <p:ph idx="1"/>
          </p:nvPr>
        </p:nvSpPr>
        <p:spPr/>
        <p:txBody>
          <a:bodyPr>
            <a:normAutofit fontScale="85000" lnSpcReduction="10000"/>
          </a:bodyPr>
          <a:lstStyle/>
          <a:p>
            <a:pPr algn="just"/>
            <a:r>
              <a:rPr lang="pl-PL" dirty="0"/>
              <a:t>Identyfikacja wnioskodawcy jest wymagana w sytuacji gdy podmiot zobowiązany stwierdza, że zachodzi konieczność wydania decyzji administracyjnej:</a:t>
            </a:r>
          </a:p>
          <a:p>
            <a:pPr marL="0" indent="0" algn="just">
              <a:buNone/>
            </a:pPr>
            <a:r>
              <a:rPr lang="pl-PL" dirty="0"/>
              <a:t>Decyzji odmawiającej ze względu na potrzebę ochrony określonego dobra chronionego przepisem szczególnym - art. 5 </a:t>
            </a:r>
            <a:r>
              <a:rPr lang="pl-PL" dirty="0" err="1"/>
              <a:t>u.d.i.p</a:t>
            </a:r>
            <a:r>
              <a:rPr lang="pl-PL" dirty="0"/>
              <a:t> lub w związku z niewykazaniem przez zainteresowanego szczególnej istotności dla interesu publicznego w związku z informacją przetworzoną;</a:t>
            </a:r>
          </a:p>
          <a:p>
            <a:pPr marL="0" indent="0" algn="just">
              <a:buNone/>
            </a:pPr>
            <a:r>
              <a:rPr lang="pl-PL" dirty="0"/>
              <a:t>Decyzji umarzającej w związku z  wycofaniem wniosku, bądź też z brakiem zmiany formy lub sposobu przy użyciu których informacja może być udostępniona z uwagi na możliwości techniczne podmiotu zobowiązanego. </a:t>
            </a:r>
          </a:p>
          <a:p>
            <a:endParaRPr lang="pl-PL" dirty="0"/>
          </a:p>
        </p:txBody>
      </p:sp>
    </p:spTree>
    <p:extLst>
      <p:ext uri="{BB962C8B-B14F-4D97-AF65-F5344CB8AC3E}">
        <p14:creationId xmlns:p14="http://schemas.microsoft.com/office/powerpoint/2010/main" val="3839642796"/>
      </p:ext>
    </p:extLst>
  </p:cSld>
  <p:clrMapOvr>
    <a:masterClrMapping/>
  </p:clrMapOvr>
  <p:transition>
    <p:wipe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Kiedy wnioskodawca musi się ujawnić?</a:t>
            </a:r>
          </a:p>
        </p:txBody>
      </p:sp>
      <p:sp>
        <p:nvSpPr>
          <p:cNvPr id="3" name="Symbol zastępczy zawartości 2"/>
          <p:cNvSpPr>
            <a:spLocks noGrp="1"/>
          </p:cNvSpPr>
          <p:nvPr>
            <p:ph idx="1"/>
          </p:nvPr>
        </p:nvSpPr>
        <p:spPr/>
        <p:txBody>
          <a:bodyPr>
            <a:normAutofit fontScale="92500" lnSpcReduction="20000"/>
          </a:bodyPr>
          <a:lstStyle/>
          <a:p>
            <a:pPr algn="just"/>
            <a:r>
              <a:rPr lang="pl-PL" dirty="0"/>
              <a:t>Od momentu gdy podmiot zobowiązany ustalił konieczność wydania decyzji administracyjnej postępowanie wszczęte  na wniosek wchodzi w fazę postępowania regulowanego ściśle przepisami KPA;</a:t>
            </a:r>
          </a:p>
          <a:p>
            <a:pPr algn="just"/>
            <a:r>
              <a:rPr lang="pl-PL" dirty="0"/>
              <a:t>Art. 107 kpa określa składniki typowej decyzji administracyjnej, jednym z nich jest oznaczenie strony – stron postępowania;</a:t>
            </a:r>
          </a:p>
          <a:p>
            <a:pPr algn="just"/>
            <a:r>
              <a:rPr lang="pl-PL" dirty="0"/>
              <a:t>Nie istnieje zatem możliwość wydania decyzji anonimowej, gdyż stoi to w sprzeczności z istotą decyzji administracyjnej jako aktu konkretnego i indywidualnego o ściśle określonym adresacie  do którego skierowane jest władcze rozstrzygnięcie organu.</a:t>
            </a:r>
          </a:p>
          <a:p>
            <a:endParaRPr lang="pl-PL" dirty="0"/>
          </a:p>
        </p:txBody>
      </p:sp>
    </p:spTree>
    <p:extLst>
      <p:ext uri="{BB962C8B-B14F-4D97-AF65-F5344CB8AC3E}">
        <p14:creationId xmlns:p14="http://schemas.microsoft.com/office/powerpoint/2010/main" val="1322407720"/>
      </p:ext>
    </p:extLst>
  </p:cSld>
  <p:clrMapOvr>
    <a:masterClrMapping/>
  </p:clrMapOvr>
  <p:transition>
    <p:wedg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Kiedy wnioskodawca musi się ujawnić?</a:t>
            </a:r>
          </a:p>
        </p:txBody>
      </p:sp>
      <p:sp>
        <p:nvSpPr>
          <p:cNvPr id="3" name="Symbol zastępczy zawartości 2"/>
          <p:cNvSpPr>
            <a:spLocks noGrp="1"/>
          </p:cNvSpPr>
          <p:nvPr>
            <p:ph idx="1"/>
          </p:nvPr>
        </p:nvSpPr>
        <p:spPr/>
        <p:txBody>
          <a:bodyPr>
            <a:normAutofit/>
          </a:bodyPr>
          <a:lstStyle/>
          <a:p>
            <a:pPr marL="0" indent="0" algn="just">
              <a:buNone/>
            </a:pPr>
            <a:r>
              <a:rPr lang="pl-PL" dirty="0"/>
              <a:t>Podmiot zobowiązany do którego wpłynął wniosek anonimowy  w sytuacji zaistnienia potrzeby  wydania decyzji administracyjnej musi wezwać wnioskodawcę do uzupełnienia braków formalnych w terminie 7 dni pod rygorem pozostawienia  wniosku bez rozpoznania. Pismo to można uznać za czynność materialno - techniczną korzystającą z formuły wezwania, o którym mowa w art. 64 par. 2 KPA.</a:t>
            </a:r>
          </a:p>
          <a:p>
            <a:endParaRPr lang="pl-PL" dirty="0"/>
          </a:p>
        </p:txBody>
      </p:sp>
    </p:spTree>
    <p:extLst>
      <p:ext uri="{BB962C8B-B14F-4D97-AF65-F5344CB8AC3E}">
        <p14:creationId xmlns:p14="http://schemas.microsoft.com/office/powerpoint/2010/main" val="4197642392"/>
      </p:ext>
    </p:extLst>
  </p:cSld>
  <p:clrMapOvr>
    <a:masterClrMapping/>
  </p:clrMapOvr>
  <p:transition>
    <p:pull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Formularze wniosku</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Brak istnienia jednoznacznie określonego wzoru wniosku, a przede wszystkim obligatoryjności nim posługiwania się przez jednostkę zainteresowaną </a:t>
            </a:r>
            <a:r>
              <a:rPr lang="pl-PL" u="sng" dirty="0"/>
              <a:t>- wniosek może przybierać dowolną formę i postać oraz może się wiązać z rozmaitymi nośnikami  </a:t>
            </a:r>
            <a:r>
              <a:rPr lang="pl-PL" dirty="0"/>
              <a:t>wedle uznania zainteresowanego. </a:t>
            </a:r>
          </a:p>
          <a:p>
            <a:pPr marL="0" indent="0" algn="just">
              <a:buNone/>
            </a:pPr>
            <a:r>
              <a:rPr lang="pl-PL" dirty="0"/>
              <a:t>Istnienie uprzednio opracowanego formularza udostępniania informacji w trybie wnioskowym nie jest sprzeczne z prawem, ale i jednocześnie nie obliguje do korzystania z możliwości jakie daje jego ustanowienie i nie warunkuje realizacji procesu udostępnienia. </a:t>
            </a:r>
          </a:p>
          <a:p>
            <a:pPr marL="0" indent="0" algn="just">
              <a:buNone/>
            </a:pPr>
            <a:r>
              <a:rPr lang="pl-PL" dirty="0"/>
              <a:t>W swoim założeniu ma usprawnić działanie podmiotów zobowiązanych informacyjnie i jednocześnie ułatwić zaspokojenie roszczeń informacyjnych samym wnioskodawcom. </a:t>
            </a:r>
          </a:p>
          <a:p>
            <a:pPr marL="0" indent="0" algn="just">
              <a:buNone/>
            </a:pPr>
            <a:r>
              <a:rPr lang="pl-PL" dirty="0"/>
              <a:t>Zamieszczenie formularza np. na stronie BIP danego podmiotu zobowiązanego informacyjnie powinno wiązać się z jednoczesnym zamieszczeniem informacji, że korzystanie z niniejszego nie jest obowiązkiem a wnioski przedłożone bez wykorzystania formularzy też będą podlegały rozpoznaniu (na takich samych zasadach, w żaden sposób nie będą dyskryminowane).  </a:t>
            </a:r>
          </a:p>
        </p:txBody>
      </p:sp>
    </p:spTree>
    <p:extLst>
      <p:ext uri="{BB962C8B-B14F-4D97-AF65-F5344CB8AC3E}">
        <p14:creationId xmlns:p14="http://schemas.microsoft.com/office/powerpoint/2010/main" val="1625937755"/>
      </p:ext>
    </p:extLst>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Formularze wniosku</a:t>
            </a:r>
          </a:p>
        </p:txBody>
      </p:sp>
      <p:sp>
        <p:nvSpPr>
          <p:cNvPr id="3" name="Symbol zastępczy zawartości 2"/>
          <p:cNvSpPr>
            <a:spLocks noGrp="1"/>
          </p:cNvSpPr>
          <p:nvPr>
            <p:ph idx="1"/>
          </p:nvPr>
        </p:nvSpPr>
        <p:spPr/>
        <p:txBody>
          <a:bodyPr>
            <a:normAutofit fontScale="92500" lnSpcReduction="20000"/>
          </a:bodyPr>
          <a:lstStyle/>
          <a:p>
            <a:pPr algn="just"/>
            <a:r>
              <a:rPr lang="pl-PL" dirty="0"/>
              <a:t>Przy rozpatrywaniu wniosku podmiot zobowiązany nie kieruje się nazwą, tytułem pisma, ale analizuje jego zawartość. </a:t>
            </a:r>
          </a:p>
          <a:p>
            <a:pPr algn="just"/>
            <a:r>
              <a:rPr lang="pl-PL" dirty="0"/>
              <a:t>Nierzadko jednak  w praktyce ich treść uniemożliwia ustalenie  o co zainteresowanemu chodzi.  </a:t>
            </a:r>
            <a:r>
              <a:rPr lang="pl-PL" dirty="0" err="1"/>
              <a:t>Udip</a:t>
            </a:r>
            <a:r>
              <a:rPr lang="pl-PL" dirty="0"/>
              <a:t> nie reguluje kwestii przeprowadzenia postępowania wyjaśniającego w tym zakresie. Niemniej jednak  należy przyjąć że gdy zobowiązanym jest organ władzy publicznej wówczas powinien przeprowadzić postępowanie wyjaśniające  i gdy upewni się że chodzi o postępowanie </a:t>
            </a:r>
            <a:r>
              <a:rPr lang="pl-PL" dirty="0" err="1"/>
              <a:t>ws</a:t>
            </a:r>
            <a:r>
              <a:rPr lang="pl-PL" dirty="0"/>
              <a:t>. udostepnienia informacji publicznej  powinien w dalszej kolejności  kierować się regulacjami </a:t>
            </a:r>
            <a:r>
              <a:rPr lang="pl-PL" dirty="0" err="1"/>
              <a:t>udip</a:t>
            </a:r>
            <a:r>
              <a:rPr lang="pl-PL" dirty="0"/>
              <a:t>.</a:t>
            </a:r>
          </a:p>
          <a:p>
            <a:endParaRPr lang="pl-PL" dirty="0"/>
          </a:p>
          <a:p>
            <a:endParaRPr lang="pl-PL" dirty="0"/>
          </a:p>
        </p:txBody>
      </p:sp>
    </p:spTree>
    <p:extLst>
      <p:ext uri="{BB962C8B-B14F-4D97-AF65-F5344CB8AC3E}">
        <p14:creationId xmlns:p14="http://schemas.microsoft.com/office/powerpoint/2010/main" val="30373382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Uzasadnienie wniosku</a:t>
            </a:r>
          </a:p>
        </p:txBody>
      </p:sp>
      <p:sp>
        <p:nvSpPr>
          <p:cNvPr id="3" name="Symbol zastępczy zawartości 2"/>
          <p:cNvSpPr>
            <a:spLocks noGrp="1"/>
          </p:cNvSpPr>
          <p:nvPr>
            <p:ph idx="1"/>
          </p:nvPr>
        </p:nvSpPr>
        <p:spPr/>
        <p:txBody>
          <a:bodyPr/>
          <a:lstStyle/>
          <a:p>
            <a:pPr marL="0" indent="0" algn="just">
              <a:buNone/>
            </a:pPr>
            <a:r>
              <a:rPr lang="pl-PL" dirty="0"/>
              <a:t>Brak konieczności legitymowania się interesem prawnym, czy też faktycznym w procesie ubiegania się o informację publiczną, brak konieczności uzasadniania swojego roszczenia informacyjnego (wyjątek jak uprzednio wskazano dotyczy jedynie informacji przetworzonej) (zasada bezwarunkowego udostępnienia informacji).</a:t>
            </a:r>
          </a:p>
        </p:txBody>
      </p:sp>
    </p:spTree>
    <p:extLst>
      <p:ext uri="{BB962C8B-B14F-4D97-AF65-F5344CB8AC3E}">
        <p14:creationId xmlns:p14="http://schemas.microsoft.com/office/powerpoint/2010/main" val="2455963086"/>
      </p:ext>
    </p:extLst>
  </p:cSld>
  <p:clrMapOvr>
    <a:masterClrMapping/>
  </p:clrMapOvr>
  <p:transition>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Język w którym sporządzony ma być wniosek</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Postępowanie wszczęte  na wniosek w trybie </a:t>
            </a:r>
            <a:r>
              <a:rPr lang="pl-PL" dirty="0" err="1"/>
              <a:t>u.d.i.p</a:t>
            </a:r>
            <a:r>
              <a:rPr lang="pl-PL" dirty="0"/>
              <a:t>. ma toczyć się w języku urzędowym jakim jest język polski. W takim też języku powinien zostać wniesiony wniosek, jako właściwym języku w którym ma toczyć się postępowanie przed organem administracji publicznej. W przypadku złożenia wniosku w innym języku </a:t>
            </a:r>
            <a:r>
              <a:rPr lang="pl-PL" u="sng" dirty="0"/>
              <a:t>powinien nastąpić jego zwrot z adnotacją, że wniosek powinien zostać złożony w języku polskim.</a:t>
            </a:r>
            <a:r>
              <a:rPr lang="pl-PL" dirty="0"/>
              <a:t> </a:t>
            </a:r>
            <a:r>
              <a:rPr lang="pl-PL" u="sng" dirty="0"/>
              <a:t>W takiej sytuacji wystarczy zwykłe pismo powiadamiające</a:t>
            </a:r>
            <a:r>
              <a:rPr lang="pl-PL" dirty="0"/>
              <a:t>.</a:t>
            </a:r>
          </a:p>
          <a:p>
            <a:pPr marL="0" indent="0" algn="just">
              <a:buNone/>
            </a:pPr>
            <a:r>
              <a:rPr lang="pl-PL" dirty="0"/>
              <a:t>Ustawa dopuszcza wniesienie pisma w języku pomocniczym  (języku mniejszości narodowej i etnicznej oraz społeczności posługującej się językiem regionalnym ). Wniesienie pisma w takim języku nie stanowi braku  skutkującego  pozostawieniem pisma bez rozpoznania. Procedura odwoławcza odbywa się wyłącznie w języku urzędowym, czyli języku polskim.</a:t>
            </a:r>
          </a:p>
          <a:p>
            <a:pPr marL="0" indent="0" algn="just">
              <a:buNone/>
            </a:pPr>
            <a:r>
              <a:rPr lang="pl-PL" dirty="0"/>
              <a:t>Podobnie sytuacja wygląda jeśli chodzi o język </a:t>
            </a:r>
            <a:r>
              <a:rPr lang="pl-PL" dirty="0" err="1"/>
              <a:t>Braille”a</a:t>
            </a:r>
            <a:r>
              <a:rPr lang="pl-PL" dirty="0"/>
              <a:t>. Należy dołożyć wszelkich starań, aby uczynić zadość żądaniu wnioskującego o udzielenie informacji publicznej. </a:t>
            </a:r>
          </a:p>
        </p:txBody>
      </p:sp>
    </p:spTree>
    <p:extLst>
      <p:ext uri="{BB962C8B-B14F-4D97-AF65-F5344CB8AC3E}">
        <p14:creationId xmlns:p14="http://schemas.microsoft.com/office/powerpoint/2010/main" val="999012998"/>
      </p:ext>
    </p:extLst>
  </p:cSld>
  <p:clrMapOvr>
    <a:masterClrMapping/>
  </p:clrMapOvr>
  <p:transition>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Oznaczenie informacji udostępnianej </a:t>
            </a:r>
          </a:p>
        </p:txBody>
      </p:sp>
      <p:sp>
        <p:nvSpPr>
          <p:cNvPr id="3" name="Symbol zastępczy zawartości 2"/>
          <p:cNvSpPr>
            <a:spLocks noGrp="1"/>
          </p:cNvSpPr>
          <p:nvPr>
            <p:ph idx="1"/>
          </p:nvPr>
        </p:nvSpPr>
        <p:spPr/>
        <p:txBody>
          <a:bodyPr/>
          <a:lstStyle/>
          <a:p>
            <a:pPr marL="0" indent="0" algn="just">
              <a:buNone/>
            </a:pPr>
            <a:r>
              <a:rPr lang="pl-PL" dirty="0"/>
              <a:t>Jak wynika z brzmienia art. 12 ust. 1 </a:t>
            </a:r>
            <a:r>
              <a:rPr lang="pl-PL" dirty="0" err="1"/>
              <a:t>u.d.i.p</a:t>
            </a:r>
            <a:r>
              <a:rPr lang="pl-PL" dirty="0"/>
              <a:t>. informacje publiczne udostępniane są oznaczane: 1. danymi określającymi podmiot udostępniający informację, 2. danymi określającymi tożsamość osoby, która utworzyła informację lub odpowiada za jej treść, 3. danymi określającymi tożsamość osoby, która udostępniała informację oraz 4. datę udostępnienia. </a:t>
            </a:r>
          </a:p>
        </p:txBody>
      </p:sp>
    </p:spTree>
    <p:extLst>
      <p:ext uri="{BB962C8B-B14F-4D97-AF65-F5344CB8AC3E}">
        <p14:creationId xmlns:p14="http://schemas.microsoft.com/office/powerpoint/2010/main" val="3248883479"/>
      </p:ext>
    </p:extLst>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br>
              <a:rPr lang="pl-PL" b="1" dirty="0"/>
            </a:br>
            <a:br>
              <a:rPr lang="pl-PL" b="1" dirty="0"/>
            </a:br>
            <a:r>
              <a:rPr lang="pl-PL" b="1" dirty="0"/>
              <a:t>Tryb wnioskowy</a:t>
            </a:r>
            <a:br>
              <a:rPr lang="pl-PL" b="1" dirty="0"/>
            </a:br>
            <a:endParaRPr lang="pl-PL" b="1" dirty="0"/>
          </a:p>
        </p:txBody>
      </p:sp>
      <p:sp>
        <p:nvSpPr>
          <p:cNvPr id="3" name="Symbol zastępczy zawartości 2"/>
          <p:cNvSpPr>
            <a:spLocks noGrp="1"/>
          </p:cNvSpPr>
          <p:nvPr>
            <p:ph idx="1"/>
          </p:nvPr>
        </p:nvSpPr>
        <p:spPr>
          <a:xfrm>
            <a:off x="251520" y="1844824"/>
            <a:ext cx="8805664" cy="4525963"/>
          </a:xfrm>
        </p:spPr>
        <p:txBody>
          <a:bodyPr>
            <a:normAutofit fontScale="70000" lnSpcReduction="20000"/>
          </a:bodyPr>
          <a:lstStyle/>
          <a:p>
            <a:pPr algn="just"/>
            <a:r>
              <a:rPr lang="pl-PL" dirty="0"/>
              <a:t>Podmiot zobowiązany informacyjnie ma obowiązek udostępnienia informacji, którą ma w posiadaniu (art. 4 ust. 3 </a:t>
            </a:r>
            <a:r>
              <a:rPr lang="pl-PL" dirty="0" err="1"/>
              <a:t>u.d.i.p</a:t>
            </a:r>
            <a:r>
              <a:rPr lang="pl-PL" dirty="0"/>
              <a:t>.). Nie ma obowiązku poszukiwania informacji (tzw. dokonywania kwerendy u innych organów). Nie ma również obowiązku przekazywania wniosku do podmiotu właściwego – tego, który posiada oczekiwaną informację (tak jak to wynika z art. 65 KPA); Procedurę administracyjną wedle uregulowań KPA stosuje się dopiero od momentu wydania decyzji administracyjnej;</a:t>
            </a:r>
          </a:p>
          <a:p>
            <a:pPr algn="just"/>
            <a:r>
              <a:rPr lang="pl-PL" dirty="0"/>
              <a:t>Sam musi ustosunkować się do wniosku i w tym celu dokonać weryfikacji posiadanej informacji oraz zbadać czy może ona by udostępniona w trybie </a:t>
            </a:r>
            <a:r>
              <a:rPr lang="pl-PL" dirty="0" err="1"/>
              <a:t>u.d.i.p</a:t>
            </a:r>
            <a:r>
              <a:rPr lang="pl-PL" dirty="0"/>
              <a:t>. (np. czy to informacja publiczna, czy znajduje się w  jego posiadaniu, czy podlega udostępnieniu w oparciu o uregulowania </a:t>
            </a:r>
            <a:r>
              <a:rPr lang="pl-PL" dirty="0" err="1"/>
              <a:t>udip</a:t>
            </a:r>
            <a:r>
              <a:rPr lang="pl-PL" dirty="0"/>
              <a:t> czy na podstawie przepisów szczególnych, czy nie zachodzą ograniczenia udostępnienia z art. 5 </a:t>
            </a:r>
            <a:r>
              <a:rPr lang="pl-PL" dirty="0" err="1"/>
              <a:t>u.d.i.p</a:t>
            </a:r>
            <a:r>
              <a:rPr lang="pl-PL" dirty="0"/>
              <a:t>., czy nie była już uprzednio udostępniona temu samemu wnioskodawcy, czy nie znajduje się w BIP lub portalu danych);</a:t>
            </a:r>
          </a:p>
        </p:txBody>
      </p:sp>
    </p:spTree>
  </p:cSld>
  <p:clrMapOvr>
    <a:masterClrMapping/>
  </p:clrMapOvr>
  <p:transition>
    <p:wipe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Tryb wnioskowy</a:t>
            </a:r>
          </a:p>
        </p:txBody>
      </p:sp>
      <p:sp>
        <p:nvSpPr>
          <p:cNvPr id="3" name="Symbol zastępczy zawartości 2"/>
          <p:cNvSpPr>
            <a:spLocks noGrp="1"/>
          </p:cNvSpPr>
          <p:nvPr>
            <p:ph idx="1"/>
          </p:nvPr>
        </p:nvSpPr>
        <p:spPr/>
        <p:txBody>
          <a:bodyPr>
            <a:normAutofit/>
          </a:bodyPr>
          <a:lstStyle/>
          <a:p>
            <a:pPr algn="just"/>
            <a:r>
              <a:rPr lang="pl-PL" dirty="0"/>
              <a:t>Udostępnienie informacji na wniosek zwalnia organ z ponownego udostępniania informacji w trybie wnioskowym, wystarczy powiadomienie o uprzednim udostępnieniu informacji publicznej;</a:t>
            </a:r>
          </a:p>
          <a:p>
            <a:pPr algn="just"/>
            <a:r>
              <a:rPr lang="pl-PL" dirty="0"/>
              <a:t>Nie ma również obowiązku udostępniania informacji w innych formach i przy użyciu innych sposobów.</a:t>
            </a:r>
          </a:p>
        </p:txBody>
      </p:sp>
    </p:spTree>
    <p:extLst>
      <p:ext uri="{BB962C8B-B14F-4D97-AF65-F5344CB8AC3E}">
        <p14:creationId xmlns:p14="http://schemas.microsoft.com/office/powerpoint/2010/main" val="303366977"/>
      </p:ext>
    </p:extLst>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Prawo do informacji publicznej</a:t>
            </a:r>
          </a:p>
        </p:txBody>
      </p:sp>
      <p:sp>
        <p:nvSpPr>
          <p:cNvPr id="3" name="Symbol zastępczy zawartości 2"/>
          <p:cNvSpPr>
            <a:spLocks noGrp="1"/>
          </p:cNvSpPr>
          <p:nvPr>
            <p:ph idx="1"/>
          </p:nvPr>
        </p:nvSpPr>
        <p:spPr/>
        <p:txBody>
          <a:bodyPr>
            <a:normAutofit fontScale="92500"/>
          </a:bodyPr>
          <a:lstStyle/>
          <a:p>
            <a:pPr algn="just"/>
            <a:r>
              <a:rPr lang="pl-PL" dirty="0"/>
              <a:t>W myśl art. 3 ust. 1 pkt. 1 </a:t>
            </a:r>
            <a:r>
              <a:rPr lang="pl-PL" dirty="0" err="1"/>
              <a:t>u.d.i.p</a:t>
            </a:r>
            <a:r>
              <a:rPr lang="pl-PL" dirty="0"/>
              <a:t>. „prawo do informacji publicznej obejmuje uprawnienie do uzyskiwania informacji publicznej …. </a:t>
            </a:r>
          </a:p>
          <a:p>
            <a:pPr algn="just"/>
            <a:r>
              <a:rPr lang="pl-PL" dirty="0"/>
              <a:t>Brzmienie przywołanej regulacji z jednej strony stanowi punkt wyjścia dla interpretowania prawnie dopuszczalnych form realizacji dostępu do informacji publicznej (uprawnień z których może skorzystać zainteresowany), z drugiej zaś w związku z art. 10 i art. 14 </a:t>
            </a:r>
            <a:r>
              <a:rPr lang="pl-PL" dirty="0" err="1"/>
              <a:t>u.d.i.p</a:t>
            </a:r>
            <a:r>
              <a:rPr lang="pl-PL" dirty="0"/>
              <a:t>. </a:t>
            </a:r>
            <a:r>
              <a:rPr lang="pl-PL" b="1" dirty="0"/>
              <a:t>determinuje występowanie wnioskowego ubiegania się o udostępnienie informacji publicznej. </a:t>
            </a:r>
          </a:p>
        </p:txBody>
      </p:sp>
    </p:spTree>
    <p:extLst>
      <p:ext uri="{BB962C8B-B14F-4D97-AF65-F5344CB8AC3E}">
        <p14:creationId xmlns:p14="http://schemas.microsoft.com/office/powerpoint/2010/main" val="1317810719"/>
      </p:ext>
    </p:extLst>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Wnioski proste, złożone i inne</a:t>
            </a:r>
          </a:p>
        </p:txBody>
      </p:sp>
      <p:sp>
        <p:nvSpPr>
          <p:cNvPr id="3" name="Symbol zastępczy zawartości 2"/>
          <p:cNvSpPr>
            <a:spLocks noGrp="1"/>
          </p:cNvSpPr>
          <p:nvPr>
            <p:ph idx="1"/>
          </p:nvPr>
        </p:nvSpPr>
        <p:spPr/>
        <p:txBody>
          <a:bodyPr>
            <a:normAutofit fontScale="92500" lnSpcReduction="20000"/>
          </a:bodyPr>
          <a:lstStyle/>
          <a:p>
            <a:pPr algn="just"/>
            <a:r>
              <a:rPr lang="pl-PL" dirty="0"/>
              <a:t>Wnioski proste związane z jednym, konkretnym działaniem podmiotu zobowiązanego;</a:t>
            </a:r>
          </a:p>
          <a:p>
            <a:pPr algn="just"/>
            <a:r>
              <a:rPr lang="pl-PL" dirty="0"/>
              <a:t>Wnioski złożone: takie, które wymagają od podmiotu zobowiązanego łączenia różnych sposobów  działania  - rozmaitych czynności materialno technicznych na potrzeby ich merytorycznego rozpatrzenia oraz wnioski dotyczące jednoczesnego udostępniania informacji prostej i przetworzonej.</a:t>
            </a:r>
          </a:p>
          <a:p>
            <a:pPr algn="just"/>
            <a:r>
              <a:rPr lang="pl-PL" dirty="0"/>
              <a:t>Można również wyróżnić wnioski takie które ze względu na swoją treść mają charakter powtarzający się , niepoważny lub nawet obraźliwy.</a:t>
            </a:r>
          </a:p>
          <a:p>
            <a:pPr algn="just"/>
            <a:endParaRPr lang="pl-PL" dirty="0"/>
          </a:p>
        </p:txBody>
      </p:sp>
    </p:spTree>
    <p:extLst>
      <p:ext uri="{BB962C8B-B14F-4D97-AF65-F5344CB8AC3E}">
        <p14:creationId xmlns:p14="http://schemas.microsoft.com/office/powerpoint/2010/main" val="1395173328"/>
      </p:ext>
    </p:extLst>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Warunki udostępnienia</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b="1" dirty="0"/>
              <a:t>Udostępnianie informacji publicznej na wniosek następuje w sposób i w formie  zgodnych  z wnioskiem</a:t>
            </a:r>
            <a:r>
              <a:rPr lang="pl-PL" dirty="0"/>
              <a:t>, chyba że środki techniczne, którymi dysponuje podmiot  zobowiązany  do  udostępnienia,  nie  dają możliwości  udostępnienia  informacji w sposób i w formie określonych we wniosku (art. 14 ust. 1 </a:t>
            </a:r>
            <a:r>
              <a:rPr lang="pl-PL" dirty="0" err="1"/>
              <a:t>udip</a:t>
            </a:r>
            <a:r>
              <a:rPr lang="pl-PL" dirty="0"/>
              <a:t>);</a:t>
            </a:r>
          </a:p>
          <a:p>
            <a:pPr marL="0" indent="0" algn="just">
              <a:buNone/>
            </a:pPr>
            <a:r>
              <a:rPr lang="pl-PL" dirty="0"/>
              <a:t>Jeżeli informacja publiczna nie może być udostępniona w sposób lub w formie określonych  we  wniosku,  podmiot  obowiązany  do  udostępnienia powiadamia pisemnie wnioskodawcę o </a:t>
            </a:r>
            <a:r>
              <a:rPr lang="pl-PL" dirty="0">
                <a:effectLst>
                  <a:outerShdw blurRad="38100" dist="38100" dir="2700000" algn="tl">
                    <a:srgbClr val="000000">
                      <a:alpha val="43137"/>
                    </a:srgbClr>
                  </a:outerShdw>
                </a:effectLst>
              </a:rPr>
              <a:t>przyczynach braku możliwości udostępnienia informacji </a:t>
            </a:r>
            <a:r>
              <a:rPr lang="pl-PL" b="1" dirty="0"/>
              <a:t>zgodnie z wnioskiem i wskazuje, w jaki sposób lub w jakiej formie informacja może być  udostępniona  niezwłocznie.</a:t>
            </a:r>
            <a:r>
              <a:rPr lang="pl-PL" dirty="0"/>
              <a:t>  W takim  przypadku,  jeżeli  w terminie  14 dni od powiadomienia  wnioskodawca  nie  złoży  wniosku  o udostępnienie  informacji w sposób lub w formie wskazanych w powiadomieniu (nowego wniosku), postępowanie o udostępnienie informacji umarza się (decyzja administracyjna).</a:t>
            </a:r>
          </a:p>
          <a:p>
            <a:pPr marL="0" indent="0" algn="just">
              <a:buNone/>
            </a:pPr>
            <a:endParaRPr lang="pl-PL" dirty="0"/>
          </a:p>
        </p:txBody>
      </p:sp>
    </p:spTree>
  </p:cSld>
  <p:clrMapOvr>
    <a:masterClrMapping/>
  </p:clrMapOvr>
  <p:transition>
    <p:wipe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Termin udostępnienia informacji publicznej </a:t>
            </a:r>
          </a:p>
        </p:txBody>
      </p:sp>
      <p:sp>
        <p:nvSpPr>
          <p:cNvPr id="3" name="Symbol zastępczy zawartości 2"/>
          <p:cNvSpPr>
            <a:spLocks noGrp="1"/>
          </p:cNvSpPr>
          <p:nvPr>
            <p:ph idx="1"/>
          </p:nvPr>
        </p:nvSpPr>
        <p:spPr>
          <a:xfrm>
            <a:off x="457200" y="1700808"/>
            <a:ext cx="8229600" cy="4525963"/>
          </a:xfrm>
        </p:spPr>
        <p:txBody>
          <a:bodyPr>
            <a:noAutofit/>
          </a:bodyPr>
          <a:lstStyle/>
          <a:p>
            <a:pPr marL="0" indent="0" algn="just">
              <a:buNone/>
            </a:pPr>
            <a:r>
              <a:rPr lang="pl-PL" sz="2000" dirty="0"/>
              <a:t>Art. 3 ust. 2 </a:t>
            </a:r>
            <a:r>
              <a:rPr lang="pl-PL" sz="2000" dirty="0" err="1"/>
              <a:t>udip</a:t>
            </a:r>
            <a:r>
              <a:rPr lang="pl-PL" sz="2000" dirty="0"/>
              <a:t>: Prawo  do  informacji  publicznej  obejmuje  uprawnienie  do  </a:t>
            </a:r>
            <a:r>
              <a:rPr lang="pl-PL" sz="2000" b="1" dirty="0"/>
              <a:t>niezwłocznego uzyskania  informacji  publicznej </a:t>
            </a:r>
            <a:r>
              <a:rPr lang="pl-PL" sz="2000" dirty="0"/>
              <a:t> zawierającej  </a:t>
            </a:r>
            <a:r>
              <a:rPr lang="pl-PL" sz="2000" b="1" dirty="0"/>
              <a:t>aktualną</a:t>
            </a:r>
            <a:r>
              <a:rPr lang="pl-PL" sz="2000" dirty="0"/>
              <a:t>  wiedzę  o sprawach publicznych. Chodzi o aktualność z czasu wytworzenia i udostępnienia informacji.</a:t>
            </a:r>
          </a:p>
          <a:p>
            <a:pPr marL="0" indent="0" algn="just">
              <a:buNone/>
            </a:pPr>
            <a:r>
              <a:rPr lang="pl-PL" sz="2000" dirty="0"/>
              <a:t>Art. 10 ust. 2 </a:t>
            </a:r>
            <a:r>
              <a:rPr lang="pl-PL" sz="2000" dirty="0" err="1"/>
              <a:t>udip</a:t>
            </a:r>
            <a:r>
              <a:rPr lang="pl-PL" sz="2000" dirty="0"/>
              <a:t>: Informacja  publiczna,  która  może  być  </a:t>
            </a:r>
            <a:r>
              <a:rPr lang="pl-PL" sz="2000" b="1" dirty="0"/>
              <a:t>niezwłocznie</a:t>
            </a:r>
            <a:r>
              <a:rPr lang="pl-PL" sz="2000" dirty="0"/>
              <a:t>  udostępniona,  jest udostępniana w formie ustnej lub pisemnej bez pisemnego wniosku (zasada szybkości).</a:t>
            </a:r>
          </a:p>
          <a:p>
            <a:pPr marL="0" indent="0" algn="just">
              <a:buNone/>
            </a:pPr>
            <a:r>
              <a:rPr lang="pl-PL" sz="2000" dirty="0"/>
              <a:t>Art. 13 ust. 1 </a:t>
            </a:r>
            <a:r>
              <a:rPr lang="pl-PL" sz="2000" dirty="0" err="1"/>
              <a:t>udip</a:t>
            </a:r>
            <a:r>
              <a:rPr lang="pl-PL" sz="2000" dirty="0"/>
              <a:t>: Udostępnianie  informacji  publicznej  na  wniosek  następuje  </a:t>
            </a:r>
            <a:r>
              <a:rPr lang="pl-PL" sz="2000" b="1" dirty="0"/>
              <a:t>bez zbędnej zwłoki</a:t>
            </a:r>
            <a:r>
              <a:rPr lang="pl-PL" sz="2000" dirty="0"/>
              <a:t>, nie później jednak niż w terminie 14 dni od dnia złożenia wniosku, </a:t>
            </a:r>
          </a:p>
        </p:txBody>
      </p:sp>
    </p:spTree>
    <p:extLst>
      <p:ext uri="{BB962C8B-B14F-4D97-AF65-F5344CB8AC3E}">
        <p14:creationId xmlns:p14="http://schemas.microsoft.com/office/powerpoint/2010/main" val="2832422650"/>
      </p:ext>
    </p:extLst>
  </p:cSld>
  <p:clrMapOvr>
    <a:masterClrMapping/>
  </p:clrMapOvr>
  <p:transition>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Terminy</a:t>
            </a:r>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pl-PL" b="1" dirty="0"/>
              <a:t>TERMINY PODSTAWOWE</a:t>
            </a:r>
          </a:p>
          <a:p>
            <a:pPr algn="just"/>
            <a:r>
              <a:rPr lang="pl-PL" dirty="0"/>
              <a:t>- Udostępnienie powinno nastąpić niezwłocznie (najszybciej jak to jest możliwe przy uwzględnieniu warunków osobowo-technicznych danego podmiotu) – najczęściej termin ten ma zastosowanie, wówczas gdy „przedłożony”  jest ustny wniosek oraz ustne udostępnienie, tzw. negatywna klauzula wnioskowego trybu udzielania informacji publicznej: „</a:t>
            </a:r>
            <a:r>
              <a:rPr lang="pl-PL" i="1" dirty="0"/>
              <a:t>Informacja  publiczna,  która  może  być  niezwłocznie  udostępniona,  jest udostępniana w formie ustnej lub pisemnej </a:t>
            </a:r>
            <a:r>
              <a:rPr lang="pl-PL" b="1" i="1" dirty="0"/>
              <a:t>bez pisemnego wniosku</a:t>
            </a:r>
            <a:r>
              <a:rPr lang="pl-PL" dirty="0"/>
              <a:t>”. Chodzi o to aby czas pozostawiony zobowiązanemu  do udostępnienia informacji został ograniczony do minimum.  Przyjmuje się że w art. 10 ust. 2 </a:t>
            </a:r>
            <a:r>
              <a:rPr lang="pl-PL" dirty="0" err="1"/>
              <a:t>udip</a:t>
            </a:r>
            <a:r>
              <a:rPr lang="pl-PL" dirty="0"/>
              <a:t> chodzi o udostępnienie  informacji, które ze względu na swój charakter mają znaczenie dla funkcjonowania zobowiązanego, nie zostały upublicznione w BIP i bez konieczności weryfikacji mogą być udostępnione natychmiast.</a:t>
            </a:r>
          </a:p>
          <a:p>
            <a:pPr algn="just"/>
            <a:r>
              <a:rPr lang="pl-PL" dirty="0"/>
              <a:t>- Udostępnienie powinno nastąpić bez zbędnej zwłoki, w terminie 14 dni od dnia przedłożenia wniosku</a:t>
            </a:r>
          </a:p>
          <a:p>
            <a:pPr marL="0" indent="0" algn="just">
              <a:buNone/>
            </a:pPr>
            <a:r>
              <a:rPr lang="pl-PL" b="1" dirty="0"/>
              <a:t>TERMIN DODATKOWY</a:t>
            </a:r>
          </a:p>
          <a:p>
            <a:pPr algn="just"/>
            <a:r>
              <a:rPr lang="pl-PL" dirty="0"/>
              <a:t>Nie później  niż w ciągu 2 miesięcy od dnia przedłożenia wniosku;</a:t>
            </a:r>
          </a:p>
          <a:p>
            <a:pPr algn="just"/>
            <a:r>
              <a:rPr lang="pl-PL" dirty="0"/>
              <a:t>W zakresie zasad dotyczących sposobów liczenia terminów stosuje się uregulowania KPA;  </a:t>
            </a:r>
          </a:p>
          <a:p>
            <a:pPr algn="just"/>
            <a:r>
              <a:rPr lang="pl-PL" dirty="0"/>
              <a:t>Np. dnia złożenia wniosku nie bierze się pod uwagę  do obliczenia -  owego 14 dniowego terminu na udostępnienie informacji publicznej.</a:t>
            </a:r>
          </a:p>
          <a:p>
            <a:endParaRPr lang="pl-PL" dirty="0"/>
          </a:p>
        </p:txBody>
      </p:sp>
    </p:spTree>
    <p:extLst>
      <p:ext uri="{BB962C8B-B14F-4D97-AF65-F5344CB8AC3E}">
        <p14:creationId xmlns:p14="http://schemas.microsoft.com/office/powerpoint/2010/main" val="284322270"/>
      </p:ext>
    </p:extLst>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Niezwłocznie a bez zbędnej zwłoki</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Pojęcia nie są tożsame, przemawia za tym nie tylko reguła wykładni zgodnie z którą różne terminy występujące w obrębie jednego aktu powinny posiadać odmienne znaczenie, ale także wykładnia celowościowa art. 10 ust. 2 i art. 13 </a:t>
            </a:r>
            <a:r>
              <a:rPr lang="pl-PL" dirty="0" err="1"/>
              <a:t>u.d.i.p</a:t>
            </a:r>
            <a:r>
              <a:rPr lang="pl-PL" dirty="0"/>
              <a:t>. (przepis o charakterze proceduralnym). Tym samym:</a:t>
            </a:r>
          </a:p>
          <a:p>
            <a:pPr marL="0" indent="0" algn="just">
              <a:buNone/>
            </a:pPr>
            <a:r>
              <a:rPr lang="pl-PL" dirty="0"/>
              <a:t>1. Niezwłocznie - nie może być żadnej zwłoki niezależnie od tego czy uzasadniona czy nieuzasadniona – nie ma tutaj żadnego stopniowania,  niezwłoczność liczy się w godzinach. </a:t>
            </a:r>
            <a:r>
              <a:rPr lang="pl-PL" b="1" dirty="0"/>
              <a:t>Nie jest to jednak równoznaczne z nakazem rozpatrywania wniosków o udostępnienie informacji  w pierwszej kolejności, jako priorytetowych o specjalnym znaczeniu. </a:t>
            </a:r>
          </a:p>
          <a:p>
            <a:pPr marL="0" indent="0" algn="just">
              <a:buNone/>
            </a:pPr>
            <a:r>
              <a:rPr lang="pl-PL" dirty="0"/>
              <a:t>2. bez zbędnej zwłoki liczy się co do zasady w dniach.</a:t>
            </a:r>
          </a:p>
          <a:p>
            <a:pPr marL="0" indent="0" algn="just">
              <a:buNone/>
            </a:pPr>
            <a:r>
              <a:rPr lang="pl-PL" b="1" dirty="0"/>
              <a:t>Bez zbędnej zwłoki  nakazuje rozpatrywanie wniosku wnikliwie i szybko, posługując się przy tym najprostszymi środkami, by zadośćuczynić żądaniu wnioskodawcy zarówno co do sposobu jak i formy udostępnienia informacji (art. 12 KPA).  </a:t>
            </a:r>
          </a:p>
        </p:txBody>
      </p:sp>
    </p:spTree>
    <p:extLst>
      <p:ext uri="{BB962C8B-B14F-4D97-AF65-F5344CB8AC3E}">
        <p14:creationId xmlns:p14="http://schemas.microsoft.com/office/powerpoint/2010/main" val="3508975193"/>
      </p:ext>
    </p:extLst>
  </p:cSld>
  <p:clrMapOvr>
    <a:masterClrMapping/>
  </p:clrMapOvr>
  <p:transition>
    <p:wipe di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a:t>Opóźnienie w procesie udostępnienia informacji publicznej </a:t>
            </a:r>
          </a:p>
        </p:txBody>
      </p:sp>
      <p:sp>
        <p:nvSpPr>
          <p:cNvPr id="3" name="Symbol zastępczy zawartości 2"/>
          <p:cNvSpPr>
            <a:spLocks noGrp="1"/>
          </p:cNvSpPr>
          <p:nvPr>
            <p:ph idx="1"/>
          </p:nvPr>
        </p:nvSpPr>
        <p:spPr>
          <a:xfrm>
            <a:off x="323528" y="1412776"/>
            <a:ext cx="8496944" cy="5112568"/>
          </a:xfrm>
        </p:spPr>
        <p:txBody>
          <a:bodyPr>
            <a:noAutofit/>
          </a:bodyPr>
          <a:lstStyle/>
          <a:p>
            <a:pPr algn="just"/>
            <a:r>
              <a:rPr lang="pl-PL" sz="2000" dirty="0"/>
              <a:t>Jeżeli  informacja  publiczna  nie  może  być  udostępniona  w </a:t>
            </a:r>
            <a:r>
              <a:rPr lang="pl-PL" sz="2000" b="1" dirty="0"/>
              <a:t>terminie podstawowym </a:t>
            </a:r>
            <a:r>
              <a:rPr lang="pl-PL" sz="2000" dirty="0"/>
              <a:t>podmiot obowiązany do jej udostępnienia powiadamia w tym terminie </a:t>
            </a:r>
            <a:r>
              <a:rPr lang="pl-PL" sz="2000" b="1" dirty="0"/>
              <a:t>(14 DNI):  </a:t>
            </a:r>
            <a:r>
              <a:rPr lang="pl-PL" sz="2000" dirty="0"/>
              <a:t>o opóźnieniu,  o powodach opóźnienia  </a:t>
            </a:r>
            <a:r>
              <a:rPr lang="pl-PL" sz="2000" b="1" dirty="0"/>
              <a:t>(uzasadnienie)  </a:t>
            </a:r>
            <a:r>
              <a:rPr lang="pl-PL" sz="2000" dirty="0"/>
              <a:t>oraz o terminie,  w jakim udostępni informację, nie dłuższym jednak niż 2 miesiące od dnia złożenia wniosku; </a:t>
            </a:r>
            <a:r>
              <a:rPr lang="pl-PL" sz="2000" b="1" dirty="0"/>
              <a:t>POWIADOMIENE nie może mieć ogólnikowego charakteru; powody wskazane w powiadomieniu muszą być bezpośrednio związane z opóźnieniem np. wiele pytań zawartych we wniosku oraz niemożność jednoczesnego ustalenia na nie odpowiedzi;</a:t>
            </a:r>
          </a:p>
          <a:p>
            <a:pPr algn="just"/>
            <a:r>
              <a:rPr lang="pl-PL" sz="2000" dirty="0"/>
              <a:t>Istnieje dopuszczalność wielokrotnego przedłużania terminu nie dłużej jednak niż ponad 2 miesiące od dnia pierwszego złożenia wniosku.</a:t>
            </a:r>
          </a:p>
        </p:txBody>
      </p:sp>
    </p:spTree>
  </p:cSld>
  <p:clrMapOvr>
    <a:masterClrMapping/>
  </p:clrMapOvr>
  <p:transition>
    <p:wedg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Bezczynność</a:t>
            </a:r>
          </a:p>
        </p:txBody>
      </p:sp>
      <p:sp>
        <p:nvSpPr>
          <p:cNvPr id="3" name="Symbol zastępczy zawartości 2"/>
          <p:cNvSpPr>
            <a:spLocks noGrp="1"/>
          </p:cNvSpPr>
          <p:nvPr>
            <p:ph idx="1"/>
          </p:nvPr>
        </p:nvSpPr>
        <p:spPr>
          <a:xfrm>
            <a:off x="457200" y="1600200"/>
            <a:ext cx="8229600" cy="4781128"/>
          </a:xfrm>
        </p:spPr>
        <p:txBody>
          <a:bodyPr>
            <a:normAutofit/>
          </a:bodyPr>
          <a:lstStyle/>
          <a:p>
            <a:pPr marL="0" indent="0" algn="just">
              <a:buNone/>
            </a:pPr>
            <a:r>
              <a:rPr lang="pl-PL" dirty="0"/>
              <a:t>Przekroczenie prawnie przewidzianych terminów </a:t>
            </a:r>
            <a:r>
              <a:rPr lang="pl-PL" b="1" dirty="0"/>
              <a:t>skutkuje bezczynnością na które przysługuje skarga bez konieczności uprzedniego wezwania do usunięcia naruszenia prawa.</a:t>
            </a:r>
          </a:p>
          <a:p>
            <a:pPr marL="0" indent="0" algn="just">
              <a:buNone/>
            </a:pPr>
            <a:r>
              <a:rPr lang="pl-PL" b="1" dirty="0"/>
              <a:t>Inne przypadki bezczynności: Nieudostępnienie informacji (1. całkowite milczenie, 2. częściowe tylko udostępnienie, 3. udostępnienie innej informacji niż oczekiwana lub informacji wymijającej). </a:t>
            </a:r>
          </a:p>
        </p:txBody>
      </p:sp>
    </p:spTree>
  </p:cSld>
  <p:clrMapOvr>
    <a:masterClrMapping/>
  </p:clrMapOvr>
  <p:transition>
    <p:pull dir="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Powiadomienie o nieposiadaniu informacji publicznej</a:t>
            </a:r>
          </a:p>
        </p:txBody>
      </p:sp>
      <p:sp>
        <p:nvSpPr>
          <p:cNvPr id="3" name="Symbol zastępczy zawartości 2"/>
          <p:cNvSpPr>
            <a:spLocks noGrp="1"/>
          </p:cNvSpPr>
          <p:nvPr>
            <p:ph idx="1"/>
          </p:nvPr>
        </p:nvSpPr>
        <p:spPr/>
        <p:txBody>
          <a:bodyPr>
            <a:normAutofit/>
          </a:bodyPr>
          <a:lstStyle/>
          <a:p>
            <a:pPr marL="0" indent="0" algn="just">
              <a:buNone/>
            </a:pPr>
            <a:r>
              <a:rPr lang="pl-PL" dirty="0"/>
              <a:t>Brak powiadomienia o nieposiadaniu informacji publicznej skutkuje stanem bezczynności; </a:t>
            </a:r>
          </a:p>
          <a:p>
            <a:pPr marL="0" indent="0" algn="just">
              <a:buNone/>
            </a:pPr>
            <a:r>
              <a:rPr lang="pl-PL" dirty="0"/>
              <a:t>Powiadomienie takie powinno zawierać informację  dlaczego organ nie posiada żądanych informacji; </a:t>
            </a:r>
          </a:p>
          <a:p>
            <a:pPr marL="0" indent="0" algn="just">
              <a:buNone/>
            </a:pPr>
            <a:r>
              <a:rPr lang="pl-PL" dirty="0"/>
              <a:t>Jeżeli organ nie podaje żadnych informacji, które wskazywałby na to że nie posiada żądanej informacji (nie wskazuje na żadne okoliczności) może narazić się na zarzut bezczynności.</a:t>
            </a:r>
          </a:p>
        </p:txBody>
      </p:sp>
    </p:spTree>
    <p:extLst>
      <p:ext uri="{BB962C8B-B14F-4D97-AF65-F5344CB8AC3E}">
        <p14:creationId xmlns:p14="http://schemas.microsoft.com/office/powerpoint/2010/main" val="748581439"/>
      </p:ext>
    </p:extLst>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Brak bezczynności</a:t>
            </a:r>
          </a:p>
        </p:txBody>
      </p:sp>
      <p:sp>
        <p:nvSpPr>
          <p:cNvPr id="3" name="Symbol zastępczy zawartości 2"/>
          <p:cNvSpPr>
            <a:spLocks noGrp="1"/>
          </p:cNvSpPr>
          <p:nvPr>
            <p:ph idx="1"/>
          </p:nvPr>
        </p:nvSpPr>
        <p:spPr/>
        <p:txBody>
          <a:bodyPr>
            <a:normAutofit fontScale="25000" lnSpcReduction="20000"/>
          </a:bodyPr>
          <a:lstStyle/>
          <a:p>
            <a:pPr algn="just">
              <a:buNone/>
            </a:pPr>
            <a:r>
              <a:rPr lang="pl-PL" b="1" dirty="0"/>
              <a:t> </a:t>
            </a:r>
            <a:r>
              <a:rPr lang="pl-PL" sz="5500" b="1" dirty="0"/>
              <a:t>-       </a:t>
            </a:r>
            <a:r>
              <a:rPr lang="pl-PL" sz="5500" dirty="0"/>
              <a:t>Udostępnienie informacji – czynność materialno-techniczna;</a:t>
            </a:r>
          </a:p>
          <a:p>
            <a:pPr algn="just">
              <a:buFontTx/>
              <a:buChar char="-"/>
            </a:pPr>
            <a:r>
              <a:rPr lang="pl-PL" sz="5500" dirty="0"/>
              <a:t>Powiadomienie o nieposiadaniu ze wskazaniem okoliczności uwidaczniających fakt nieposiadania;</a:t>
            </a:r>
          </a:p>
          <a:p>
            <a:pPr algn="just">
              <a:buFontTx/>
              <a:buChar char="-"/>
            </a:pPr>
            <a:r>
              <a:rPr lang="pl-PL" sz="5500" dirty="0"/>
              <a:t>Powiadomienie, iż oczekiwana informacja nie jest informacją publiczna, ale prywatną, lub informacją o własnych sprawach zainteresowanego (</a:t>
            </a:r>
            <a:r>
              <a:rPr lang="pl-PL" sz="5500" dirty="0" err="1"/>
              <a:t>u.d.i.p</a:t>
            </a:r>
            <a:r>
              <a:rPr lang="pl-PL" sz="5500" dirty="0"/>
              <a:t>. nie może być podstawą do otrzymania informacji we własnej sprawie);</a:t>
            </a:r>
          </a:p>
          <a:p>
            <a:pPr algn="just">
              <a:buFontTx/>
              <a:buChar char="-"/>
            </a:pPr>
            <a:r>
              <a:rPr lang="pl-PL" sz="5500" dirty="0"/>
              <a:t>Powiadomienie, że już wcześniej informacja była zainteresowanemu udostępniona;</a:t>
            </a:r>
          </a:p>
          <a:p>
            <a:pPr algn="just">
              <a:buFontTx/>
              <a:buChar char="-"/>
            </a:pPr>
            <a:r>
              <a:rPr lang="pl-PL" sz="5500" dirty="0"/>
              <a:t>Powiadomienie, że informacja znajduje się w  BIP  wraz ze wskazaniem gdzie ona się konkretnie znajduje;</a:t>
            </a:r>
          </a:p>
          <a:p>
            <a:pPr algn="just">
              <a:buFontTx/>
              <a:buChar char="-"/>
            </a:pPr>
            <a:r>
              <a:rPr lang="pl-PL" sz="5500" dirty="0"/>
              <a:t>Powiadomienie, że w tym zakresie zastosowanie mają przepisy szczególne;</a:t>
            </a:r>
          </a:p>
          <a:p>
            <a:pPr algn="just">
              <a:buFontTx/>
              <a:buChar char="-"/>
            </a:pPr>
            <a:r>
              <a:rPr lang="pl-PL" sz="5500" dirty="0"/>
              <a:t>Wydanie decyzji odmownej ze wskazaniem na zawartość art. 5 </a:t>
            </a:r>
            <a:r>
              <a:rPr lang="pl-PL" sz="5500" dirty="0" err="1"/>
              <a:t>u.d.i.p</a:t>
            </a:r>
            <a:r>
              <a:rPr lang="pl-PL" sz="5500" dirty="0"/>
              <a:t>. lub w związku z niewykazaniem szczególnej istotności dla interesu publicznego;</a:t>
            </a:r>
          </a:p>
          <a:p>
            <a:pPr algn="just">
              <a:buFontTx/>
              <a:buChar char="-"/>
            </a:pPr>
            <a:r>
              <a:rPr lang="pl-PL" sz="5500" dirty="0"/>
              <a:t>Wydanie decyzji umarzającej postępowanie, wówczas gdy podmiot nie może udostępnić  w formie i przy użyciu wskazanego we wniosku sposobu udostępnienia wraz ze wskazaniem w jaki sposób może to uczynić, a zainteresowany w terminie 14 dni od dnia powiadomienia nie </a:t>
            </a:r>
            <a:r>
              <a:rPr lang="pl-PL" sz="5500" u="sng" dirty="0"/>
              <a:t>wystąpi z nowym wnioskiem. Powiadomienie w tym zakresie obejmuje wskazanie powodów ze względu na które nie może zachować się adekwatnie do treści przedłożonego wniosku oraz określenie tzw. innego sposobu i formy w której może być zrealizowany procesu udostępnienia; </a:t>
            </a:r>
            <a:r>
              <a:rPr lang="pl-PL" sz="5500" dirty="0"/>
              <a:t>oraz wydanie decyzji w sytuacji wycofania wniosku przez zainteresowanego</a:t>
            </a:r>
            <a:r>
              <a:rPr lang="pl-PL" sz="5500" u="sng" dirty="0"/>
              <a:t>.</a:t>
            </a:r>
          </a:p>
        </p:txBody>
      </p:sp>
    </p:spTree>
  </p:cSld>
  <p:clrMapOvr>
    <a:masterClrMapping/>
  </p:clrMapOvr>
  <p:transition>
    <p:wipe dir="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Sposoby zakończenia postępowania na wniosek </a:t>
            </a:r>
          </a:p>
        </p:txBody>
      </p:sp>
      <p:sp>
        <p:nvSpPr>
          <p:cNvPr id="3" name="Symbol zastępczy zawartości 2"/>
          <p:cNvSpPr>
            <a:spLocks noGrp="1"/>
          </p:cNvSpPr>
          <p:nvPr>
            <p:ph idx="1"/>
          </p:nvPr>
        </p:nvSpPr>
        <p:spPr/>
        <p:txBody>
          <a:bodyPr>
            <a:normAutofit/>
          </a:bodyPr>
          <a:lstStyle/>
          <a:p>
            <a:pPr marL="0" indent="0" algn="just">
              <a:buNone/>
            </a:pPr>
            <a:r>
              <a:rPr lang="pl-PL" dirty="0"/>
              <a:t>1. </a:t>
            </a:r>
            <a:r>
              <a:rPr lang="pl-PL" b="1" dirty="0"/>
              <a:t>udzielenie informacji publicznej co do zasady zgodnie z intencją zainteresowanego wg. formy i sposobu określonego przez wnioskodawcę </a:t>
            </a:r>
            <a:r>
              <a:rPr lang="pl-PL" dirty="0"/>
              <a:t>(czynność materialnotechniczna, działanie faktyczne realizowane na podstawie prawa, zmierzające do wywołania określonych skutków prawnych poprzez faktyczne zachowanie a nie zmiany w porządku prawnym, wykazujące w sobie pewien element władczości); </a:t>
            </a:r>
          </a:p>
        </p:txBody>
      </p:sp>
    </p:spTree>
    <p:extLst>
      <p:ext uri="{BB962C8B-B14F-4D97-AF65-F5344CB8AC3E}">
        <p14:creationId xmlns:p14="http://schemas.microsoft.com/office/powerpoint/2010/main" val="2387441320"/>
      </p:ext>
    </p:extLst>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100" b="1" dirty="0"/>
              <a:t>Art. 10 ust. 1 </a:t>
            </a:r>
            <a:r>
              <a:rPr lang="pl-PL" sz="3100" b="1" dirty="0" err="1"/>
              <a:t>u.d.i.p</a:t>
            </a:r>
            <a:r>
              <a:rPr lang="pl-PL" sz="3100" b="1" dirty="0"/>
              <a:t> - zasada pierwszeństwa trybu bezwnioskowego</a:t>
            </a:r>
            <a:br>
              <a:rPr lang="pl-PL" b="1" dirty="0"/>
            </a:br>
            <a:endParaRPr lang="pl-PL" b="1" dirty="0"/>
          </a:p>
        </p:txBody>
      </p:sp>
      <p:sp>
        <p:nvSpPr>
          <p:cNvPr id="3" name="Symbol zastępczy zawartości 2"/>
          <p:cNvSpPr>
            <a:spLocks noGrp="1"/>
          </p:cNvSpPr>
          <p:nvPr>
            <p:ph idx="1"/>
          </p:nvPr>
        </p:nvSpPr>
        <p:spPr>
          <a:xfrm>
            <a:off x="428744" y="1556792"/>
            <a:ext cx="8229600" cy="4525963"/>
          </a:xfrm>
        </p:spPr>
        <p:txBody>
          <a:bodyPr>
            <a:normAutofit fontScale="62500" lnSpcReduction="20000"/>
          </a:bodyPr>
          <a:lstStyle/>
          <a:p>
            <a:pPr marL="0" indent="0" algn="just">
              <a:buNone/>
            </a:pPr>
            <a:r>
              <a:rPr lang="pl-PL" dirty="0"/>
              <a:t>Art. 10. Informacja publiczna, która nie została udostępniona </a:t>
            </a:r>
            <a:r>
              <a:rPr lang="pl-PL" b="1" dirty="0"/>
              <a:t>w Biuletynie Informacji Publicznej lub portalu danych (uprzednio w centralnym repozytorium) </a:t>
            </a:r>
            <a:r>
              <a:rPr lang="pl-PL" b="1" u="sng" dirty="0"/>
              <a:t>i  (dodatkowo nie znajduje się w obiegu publicznym, nie była uprzednio </a:t>
            </a:r>
            <a:r>
              <a:rPr lang="pl-PL" b="1" u="sng" dirty="0" err="1"/>
              <a:t>juz</a:t>
            </a:r>
            <a:r>
              <a:rPr lang="pl-PL" b="1" u="sng" dirty="0"/>
              <a:t> udostępniana w trybie wnioskowym)</a:t>
            </a:r>
            <a:r>
              <a:rPr lang="pl-PL" dirty="0"/>
              <a:t>, jest udostępniana na wniosek. </a:t>
            </a:r>
          </a:p>
          <a:p>
            <a:pPr marL="0" indent="0" algn="just">
              <a:buNone/>
            </a:pPr>
            <a:r>
              <a:rPr lang="pl-PL" dirty="0"/>
              <a:t>(Art. 10 ust. 2 </a:t>
            </a:r>
            <a:r>
              <a:rPr lang="pl-PL" dirty="0" err="1"/>
              <a:t>udip</a:t>
            </a:r>
            <a:r>
              <a:rPr lang="pl-PL" dirty="0"/>
              <a:t>) Informacja  publiczna,  która  może  być  niezwłocznie  udostępniona,  jest udostępniana w formie ustnej lub pisemnej </a:t>
            </a:r>
            <a:r>
              <a:rPr lang="pl-PL" u="sng" dirty="0"/>
              <a:t>bez pisemnego wniosku </a:t>
            </a:r>
            <a:r>
              <a:rPr lang="pl-PL" dirty="0"/>
              <a:t>(też wniosek ustny, np. przez telefon).</a:t>
            </a:r>
          </a:p>
          <a:p>
            <a:pPr marL="0" indent="0" algn="just">
              <a:buNone/>
            </a:pPr>
            <a:r>
              <a:rPr lang="pl-PL" dirty="0"/>
              <a:t>Jeśli informacja jest udostępniona w BIP lub portalu danych podmiot zobowiązany nie musi jej udostępniać w żaden inny sposób nawet wówczas gdy jednostka nie ma dostępu do Internetu (wówczas zawiadomienie o powszechnym udostępnieniu i konkretnym miejscu udostępnienia). Brak zawiadomienia zwykłym pismem determinuje stan bezczynności podlegający zaskarżeniu bez uprzedniego wezwania do usunięcia naruszenia prawa). </a:t>
            </a:r>
          </a:p>
          <a:p>
            <a:pPr marL="0" indent="0" algn="just">
              <a:buNone/>
            </a:pPr>
            <a:r>
              <a:rPr lang="pl-PL" dirty="0"/>
              <a:t>Podmiot zobowiązany nie ma obowiązku  dokonywania wydruków z BIP i przesyłania zainteresowanemu.</a:t>
            </a:r>
          </a:p>
          <a:p>
            <a:pPr marL="0" indent="0" algn="just">
              <a:buNone/>
            </a:pPr>
            <a:endParaRPr lang="pl-PL" dirty="0"/>
          </a:p>
        </p:txBody>
      </p:sp>
    </p:spTree>
    <p:extLst>
      <p:ext uri="{BB962C8B-B14F-4D97-AF65-F5344CB8AC3E}">
        <p14:creationId xmlns:p14="http://schemas.microsoft.com/office/powerpoint/2010/main" val="4082239430"/>
      </p:ext>
    </p:extLst>
  </p:cSld>
  <p:clrMapOvr>
    <a:masterClrMapping/>
  </p:clrMapOvr>
  <p:transition>
    <p:wipe dir="u"/>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Sposoby zakończenia postępowania na wniosek</a:t>
            </a:r>
          </a:p>
        </p:txBody>
      </p:sp>
      <p:sp>
        <p:nvSpPr>
          <p:cNvPr id="3" name="Symbol zastępczy zawartości 2"/>
          <p:cNvSpPr>
            <a:spLocks noGrp="1"/>
          </p:cNvSpPr>
          <p:nvPr>
            <p:ph idx="1"/>
          </p:nvPr>
        </p:nvSpPr>
        <p:spPr/>
        <p:txBody>
          <a:bodyPr/>
          <a:lstStyle/>
          <a:p>
            <a:pPr algn="just"/>
            <a:r>
              <a:rPr lang="pl-PL" dirty="0"/>
              <a:t>2. </a:t>
            </a:r>
            <a:r>
              <a:rPr lang="pl-PL" b="1" dirty="0"/>
              <a:t>Wydanie decyzji administracyjnej o odmowie udostępnienia informacji publicznej</a:t>
            </a:r>
            <a:r>
              <a:rPr lang="pl-PL" dirty="0"/>
              <a:t>: wówczas gdy zachodzą przesłanki z art. 5 </a:t>
            </a:r>
            <a:r>
              <a:rPr lang="pl-PL" dirty="0" err="1"/>
              <a:t>u.d.i.p</a:t>
            </a:r>
            <a:r>
              <a:rPr lang="pl-PL" dirty="0"/>
              <a:t>., albo z uwagi na niewykazanie przesłanki szczególnej istotności potrzebnej dla udostępnienia informacji przetworzonej.</a:t>
            </a:r>
          </a:p>
        </p:txBody>
      </p:sp>
    </p:spTree>
    <p:extLst>
      <p:ext uri="{BB962C8B-B14F-4D97-AF65-F5344CB8AC3E}">
        <p14:creationId xmlns:p14="http://schemas.microsoft.com/office/powerpoint/2010/main" val="942910580"/>
      </p:ext>
    </p:extLst>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Sposoby zakończenia postępowania na wniosek</a:t>
            </a:r>
          </a:p>
        </p:txBody>
      </p:sp>
      <p:sp>
        <p:nvSpPr>
          <p:cNvPr id="3" name="Symbol zastępczy zawartości 2"/>
          <p:cNvSpPr>
            <a:spLocks noGrp="1"/>
          </p:cNvSpPr>
          <p:nvPr>
            <p:ph idx="1"/>
          </p:nvPr>
        </p:nvSpPr>
        <p:spPr/>
        <p:txBody>
          <a:bodyPr/>
          <a:lstStyle/>
          <a:p>
            <a:pPr algn="just"/>
            <a:r>
              <a:rPr lang="pl-PL" dirty="0"/>
              <a:t>3. </a:t>
            </a:r>
            <a:r>
              <a:rPr lang="pl-PL" b="1" dirty="0"/>
              <a:t>wydanie decyzji umarzającej postępowanie w sytuacji wycofania wniosku przez zainteresowanego , </a:t>
            </a:r>
            <a:r>
              <a:rPr lang="pl-PL" dirty="0"/>
              <a:t>jak również wówczas gdy wnioskodawca nie zwróci się ponownie od udostępnienie informacji przy użyciu formy i sposobu , który jest możliwy do zrealizowania po uprzednim powiadomieniu o niniejszym fakcie przez podmiot zobowiązany informacyjnie.</a:t>
            </a:r>
          </a:p>
        </p:txBody>
      </p:sp>
    </p:spTree>
    <p:extLst>
      <p:ext uri="{BB962C8B-B14F-4D97-AF65-F5344CB8AC3E}">
        <p14:creationId xmlns:p14="http://schemas.microsoft.com/office/powerpoint/2010/main" val="965973939"/>
      </p:ext>
    </p:extLst>
  </p:cSld>
  <p:clrMapOvr>
    <a:masterClrMapping/>
  </p:clrMapOvr>
  <p:transition>
    <p:wipe dir="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Dodatkowo</a:t>
            </a:r>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pl-PL" dirty="0"/>
              <a:t>W postępowaniu mogą pojawić się liczne powiadomienia ze strony podmiotu zobowiązanego:</a:t>
            </a:r>
          </a:p>
          <a:p>
            <a:pPr algn="just"/>
            <a:r>
              <a:rPr lang="pl-PL" b="1" dirty="0"/>
              <a:t>Powiadomienie o nieposiadaniu informacji publicznej </a:t>
            </a:r>
            <a:r>
              <a:rPr lang="pl-PL" dirty="0"/>
              <a:t>w tym i również wówczas, gdy do posiadania był zobowiązany ale z przyczyn  obiektywnych, niezależnych nie jest w ich posiadaniu, np. na skutek zniszczenia akt ;</a:t>
            </a:r>
          </a:p>
          <a:p>
            <a:pPr algn="just"/>
            <a:r>
              <a:rPr lang="pl-PL" b="1" dirty="0"/>
              <a:t>Powiadomienie o niewykazywaniu</a:t>
            </a:r>
            <a:r>
              <a:rPr lang="pl-PL" dirty="0"/>
              <a:t> przez informację oczekiwaną znamion informacji publicznej;</a:t>
            </a:r>
          </a:p>
          <a:p>
            <a:pPr algn="just"/>
            <a:r>
              <a:rPr lang="pl-PL" b="1" dirty="0"/>
              <a:t>Powiadomienie, że już wcześniej informacja </a:t>
            </a:r>
            <a:r>
              <a:rPr lang="pl-PL" dirty="0"/>
              <a:t>była zainteresowanemu udostępniona;</a:t>
            </a:r>
          </a:p>
          <a:p>
            <a:pPr algn="just"/>
            <a:r>
              <a:rPr lang="pl-PL" b="1" dirty="0"/>
              <a:t>Powiadomienie, że dostęp do informacji publicznej </a:t>
            </a:r>
            <a:r>
              <a:rPr lang="pl-PL" dirty="0"/>
              <a:t>w tej konkretnej sytuacji jest regulowany przepisami szczególnymi w  związku z art. 1 ust. 2 </a:t>
            </a:r>
            <a:r>
              <a:rPr lang="pl-PL" dirty="0" err="1"/>
              <a:t>udip</a:t>
            </a:r>
            <a:r>
              <a:rPr lang="pl-PL" dirty="0"/>
              <a:t>: </a:t>
            </a:r>
            <a:r>
              <a:rPr lang="pl-PL" i="1" dirty="0"/>
              <a:t>Przepisy  ustawy  nie  naruszają  przepisów  innych  ustaw  określających odmienne  zasady  i tryb dostępu do informacji będących informacjami publicznymi…</a:t>
            </a:r>
            <a:r>
              <a:rPr lang="pl-PL" dirty="0"/>
              <a:t>,</a:t>
            </a:r>
          </a:p>
          <a:p>
            <a:pPr algn="just"/>
            <a:r>
              <a:rPr lang="pl-PL" b="1" dirty="0"/>
              <a:t>Powiadomienie, że informacja znajduje się w  BIP  </a:t>
            </a:r>
            <a:r>
              <a:rPr lang="pl-PL" dirty="0"/>
              <a:t>lub portalu danych wraz ze wskazaniem, gdzie ona się konkretnie znajduje. </a:t>
            </a:r>
          </a:p>
          <a:p>
            <a:pPr marL="137160" indent="0" algn="just">
              <a:buNone/>
            </a:pPr>
            <a:r>
              <a:rPr lang="pl-PL" u="sng" dirty="0"/>
              <a:t>Teoretycznie tego rodzaju powiadomienie może przybierać również formę ustnej odpowiedzi udzielonej (niezwłocznie) w biurze podawczym, która co do zasady powinna łączyć się z obowiązkiem sporządzenia notatki służbowej.</a:t>
            </a:r>
          </a:p>
          <a:p>
            <a:pPr marL="0" indent="0" algn="just">
              <a:buNone/>
            </a:pPr>
            <a:r>
              <a:rPr lang="pl-PL" u="sng" dirty="0"/>
              <a:t>Przyjmuje się (choć z literalnego brzmienia </a:t>
            </a:r>
            <a:r>
              <a:rPr lang="pl-PL" u="sng" dirty="0" err="1"/>
              <a:t>udip</a:t>
            </a:r>
            <a:r>
              <a:rPr lang="pl-PL" u="sng" dirty="0"/>
              <a:t>) to nie wynika, że wraz z powiadomieniem powinno nastąpić wytłumaczenie dlaczego podmiot zobowiązany tak twierdzi(tak jak to określił w powiadomieniu).</a:t>
            </a:r>
          </a:p>
        </p:txBody>
      </p:sp>
    </p:spTree>
    <p:extLst>
      <p:ext uri="{BB962C8B-B14F-4D97-AF65-F5344CB8AC3E}">
        <p14:creationId xmlns:p14="http://schemas.microsoft.com/office/powerpoint/2010/main" val="2416632797"/>
      </p:ext>
    </p:extLst>
  </p:cSld>
  <p:clrMapOvr>
    <a:masterClrMapping/>
  </p:clrMapOvr>
  <p:transition>
    <p:pull di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Kontaktowanie się z wnioskodawcą</a:t>
            </a:r>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dirty="0"/>
              <a:t>Przy kierowaniu pism zawiadamiających forma kontaktu z wnioskodawcą powinna być taka sama jaką on się posłużył przy przedkładaniu swojego wniosku: poczta tradycyjna, faks, poczta elektroniczna, telefon, ale udostępnienie powinno występować w takiej formie i przy użyciu sposobu na który wskazał sam wnioskodawca (co do zasady), jeśli tego nie uczynił to teoretycznie z racji braku uregulowania w </a:t>
            </a:r>
            <a:r>
              <a:rPr lang="pl-PL" dirty="0" err="1"/>
              <a:t>udip</a:t>
            </a:r>
            <a:r>
              <a:rPr lang="pl-PL" dirty="0"/>
              <a:t> w tym zakresie podmiot mógłby zastosować każdą dowolną formę i sposób, ale z racji tego, że wnioskodawca może pozostawać anonimowy a przynajmniej nie musi być w pełni zidentyfikowany ta forma i sposób którymi posłużył się sam wnioskodawca może być jedyną i najczęściej jest jedyną, która wchodzi w grę.</a:t>
            </a:r>
          </a:p>
        </p:txBody>
      </p:sp>
    </p:spTree>
    <p:extLst>
      <p:ext uri="{BB962C8B-B14F-4D97-AF65-F5344CB8AC3E}">
        <p14:creationId xmlns:p14="http://schemas.microsoft.com/office/powerpoint/2010/main" val="1853188920"/>
      </p:ext>
    </p:extLst>
  </p:cSld>
  <p:clrMapOvr>
    <a:masterClrMapping/>
  </p:clrMapOvr>
  <p:transition>
    <p:wedg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Zasada kontroli instancyjnej i sądowej kontroli</a:t>
            </a:r>
          </a:p>
        </p:txBody>
      </p:sp>
      <p:sp>
        <p:nvSpPr>
          <p:cNvPr id="3" name="Symbol zastępczy zawartości 2"/>
          <p:cNvSpPr>
            <a:spLocks noGrp="1"/>
          </p:cNvSpPr>
          <p:nvPr>
            <p:ph idx="1"/>
          </p:nvPr>
        </p:nvSpPr>
        <p:spPr/>
        <p:txBody>
          <a:bodyPr>
            <a:normAutofit fontScale="47500" lnSpcReduction="20000"/>
          </a:bodyPr>
          <a:lstStyle/>
          <a:p>
            <a:pPr algn="just"/>
            <a:r>
              <a:rPr lang="pl-PL" dirty="0"/>
              <a:t>Postępowanie w przedmiocie udostępnienia informacji od momentu wydania decyzji administracyjnej jest właściwym postępowaniem administracyjnym, do którego zastosowanie posiadają uregulowania KPA z pewnymi jego modyfikacjami.</a:t>
            </a:r>
          </a:p>
          <a:p>
            <a:pPr algn="just"/>
            <a:r>
              <a:rPr lang="pl-PL" dirty="0"/>
              <a:t>W tym zakresie występują odmienności (art. 16 </a:t>
            </a:r>
            <a:r>
              <a:rPr lang="pl-PL" dirty="0" err="1"/>
              <a:t>u.d.i.p</a:t>
            </a:r>
            <a:r>
              <a:rPr lang="pl-PL" dirty="0"/>
              <a:t>.): odwołanie od decyzji rozpoznaje się w terminie 14 dni; uzasadnienie decyzji o odmowie udostępnienia informacji zawiera także imiona, nazwiska i funkcje  osób,  które  zajęły  stanowisko  w toku  postępowaniu o udostępnienie informacji, oraz </a:t>
            </a:r>
            <a:r>
              <a:rPr lang="pl-PL" b="1" dirty="0"/>
              <a:t>oznaczenie podmiotów, ze względu na których dobra, wydano decyzję o odmowie udostępnienia informacji. Ten element wywołuje wątpliwości w doktrynie, albowiem określenie podmiotu ze względu na którego dobro (np. prywatność) odmówiono dostępu tak naprawdę przekreśla realizację ochrony prawa do prywatności. Ma to rację bytu jedynie w zakresie tajemnicy przedsiębiorcy. Ich oznaczenie i wskazanie  nie będzie bowiem sprzeczne z charakterem i przesłankami dokonywanej odmowy. Z kolei jeśli chodzi o uzasadnienie , w zakresie ograniczenia  z  uwagi na regulacje </a:t>
            </a:r>
            <a:r>
              <a:rPr lang="pl-PL" b="1" dirty="0" err="1"/>
              <a:t>uoin</a:t>
            </a:r>
            <a:r>
              <a:rPr lang="pl-PL" b="1" dirty="0"/>
              <a:t> zasadnym wydaje się właśnie pominięcie wskazania imion , nazwisk i funkcji osób które zajęły stanowisko  w sprawie (ze względu na bezpieczeństwo i porządek publiczny w państwie).</a:t>
            </a:r>
          </a:p>
          <a:p>
            <a:pPr algn="just"/>
            <a:r>
              <a:rPr lang="pl-PL" dirty="0"/>
              <a:t>Przyjęcie decyzji jako formy odmownego rozstrzygnięcia w sprawie o udostępnienie informacji publicznej posiada w tym wypadku szczególne znaczenie. Dzięki niniejszemu jednostka zainteresowana informacyjnie dysponuje silniejszymi gwarancjami dochodzenia przysługujących jej uprawnień.  W myśl art. 15 KPA postępowanie administracyjne jest co najmniej dwuinstancyjne. </a:t>
            </a:r>
          </a:p>
          <a:p>
            <a:pPr algn="just"/>
            <a:r>
              <a:rPr lang="pl-PL" dirty="0"/>
              <a:t>Zawartość przywołanej regulacji nawiązuje bezsprzecznie do przyznania jednostce uprawnienia w zakresie formalnego sprzeciwiania się zachowaniu podmiotu zobowiązanego informacyjnie. Może ono przybierać formę całkowitej bierności podmiotu zobowiązanego, może przejawiać się w bezzasadnym odmawianiu informacji, czy też sprowadzać się do innego, niezgodnego z oczekiwaniami zainteresowanego – informowania jednostki (pismo powiadamiające). Reguła kontroli instancyjnej wyrasta z konstytucyjnej zasady demokratycznego państwa prawnego (art. 2) oraz z zasady praworządności (art. 7).  Ich istnienie determinuje przysługujące jednostkom prawo do obrony i prawo do zaskarżania rozstrzygnięć (decyzji administracyjnych) niezgodnych, czy też naruszających prawo. </a:t>
            </a:r>
          </a:p>
        </p:txBody>
      </p:sp>
    </p:spTree>
    <p:extLst>
      <p:ext uri="{BB962C8B-B14F-4D97-AF65-F5344CB8AC3E}">
        <p14:creationId xmlns:p14="http://schemas.microsoft.com/office/powerpoint/2010/main" val="4125523971"/>
      </p:ext>
    </p:extLst>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Zasada kontroli instancyjnej</a:t>
            </a:r>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pl-PL" dirty="0"/>
              <a:t>W obrębie procedury związanej z ustosunkowaniem się strony zobowiązanej do roszczenia informacyjnego, forma (bezwzględnie pisemnej) decyzji administracyjnej występuje w sytuacji:</a:t>
            </a:r>
          </a:p>
          <a:p>
            <a:pPr algn="just"/>
            <a:r>
              <a:rPr lang="pl-PL" dirty="0"/>
              <a:t>1.	odmowy udostępnienia danych publicznych z powołaniem się na prawnie dopuszczalne ograniczenia w dostępie do wiedzy publicznej (art. 5 </a:t>
            </a:r>
            <a:r>
              <a:rPr lang="pl-PL" dirty="0" err="1"/>
              <a:t>u.d.i.p</a:t>
            </a:r>
            <a:r>
              <a:rPr lang="pl-PL" dirty="0"/>
              <a:t>.);</a:t>
            </a:r>
          </a:p>
          <a:p>
            <a:pPr algn="just"/>
            <a:r>
              <a:rPr lang="pl-PL" dirty="0"/>
              <a:t>2.	odmowy udostępnienia, ze względu na fakt niewykazania przez zainteresowanego określonego poziomu istotności dla interesu publicznego;</a:t>
            </a:r>
          </a:p>
          <a:p>
            <a:pPr algn="just"/>
            <a:r>
              <a:rPr lang="pl-PL" dirty="0"/>
              <a:t>3.	umorzenia postępowania w sytuacji wycofania wniosku przez zainteresowanego; Warto w tym miejscu podkreślić, że dopuszczalność wydania decyzji umarzającej w związku z tzw. wycofaniem wniosku przez zainteresowanego nie została uregulowana przez ustawodawcę na gruncie </a:t>
            </a:r>
            <a:r>
              <a:rPr lang="pl-PL" dirty="0" err="1"/>
              <a:t>u.d.i.p</a:t>
            </a:r>
            <a:r>
              <a:rPr lang="pl-PL" dirty="0"/>
              <a:t>. </a:t>
            </a:r>
            <a:r>
              <a:rPr lang="pl-PL" b="1" dirty="0"/>
              <a:t>Stanowi wytwór doktryny i orzecznictwa, w obrębie którego uwidaczniają się również stanowiska odmiennego wyrazu. </a:t>
            </a:r>
            <a:r>
              <a:rPr lang="pl-PL" dirty="0"/>
              <a:t>Jak wskazuje K. Kędzierska w tego rodzaju sytuacji nie można mówić o dopuszczalności wydania postanowienia o umorzeniu postępowania, albowiem uregulowania </a:t>
            </a:r>
            <a:r>
              <a:rPr lang="pl-PL" dirty="0" err="1"/>
              <a:t>u.d.i.p</a:t>
            </a:r>
            <a:r>
              <a:rPr lang="pl-PL" dirty="0"/>
              <a:t>. nie przewidują takiej formy zakończenia postępowania, a jedynym dostępnym organowi zobowiązanemu informacyjnie sposobem zakończenia przedmiotowej procedury </a:t>
            </a:r>
            <a:r>
              <a:rPr lang="pl-PL" b="1" dirty="0"/>
              <a:t>jest odłożenie sprawy ad - acta; </a:t>
            </a:r>
          </a:p>
          <a:p>
            <a:pPr algn="just"/>
            <a:r>
              <a:rPr lang="pl-PL" dirty="0"/>
              <a:t>4.	umorzenia postępowania w związku ze stanem bezczynności po stronie zainteresowanego, co do określenia „nowego” sposobu, „nowej” formy wnioskowania - adekwatnej do możliwości technicznych podmiotu zobowiązanego informacyjnie. Chodzi w tym wypadku o sytuację, gdy spełnienie oczekiwania informacyjnego wedle pierwotnej wersji wniosku zainteresowanego nie może mieć miejsca. </a:t>
            </a:r>
          </a:p>
        </p:txBody>
      </p:sp>
    </p:spTree>
    <p:extLst>
      <p:ext uri="{BB962C8B-B14F-4D97-AF65-F5344CB8AC3E}">
        <p14:creationId xmlns:p14="http://schemas.microsoft.com/office/powerpoint/2010/main" val="3969215887"/>
      </p:ext>
    </p:extLst>
  </p:cSld>
  <p:clrMapOvr>
    <a:masterClrMapping/>
  </p:clrMapOvr>
  <p:transition>
    <p:wipe dir="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Zasada kontroli instancyjnej</a:t>
            </a:r>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Stosownie do zawartości art. 16 </a:t>
            </a:r>
            <a:r>
              <a:rPr lang="pl-PL" dirty="0" err="1"/>
              <a:t>u.d.i.p</a:t>
            </a:r>
            <a:r>
              <a:rPr lang="pl-PL" dirty="0"/>
              <a:t> odmowa udostępnienia informacji publicznej oraz umorzenie postępowania o udostępnienie informacji publicznej przez organ władzy publicznej następuje w drodze decyzji. W związku z szerokim kwalifikowaniem tzw. strony zobowiązanej informacyjnie, w zakresie odmowy występującej po stronie podmiotów administrujących (podmiotów prywatnych niezaliczonych do katalogu określonego treścią art. 5 par. 2 pkt. 3 k.p.a.) obowiązuje zasada odpowiedniego stosowania uregulowań k.p.a. </a:t>
            </a:r>
          </a:p>
        </p:txBody>
      </p:sp>
    </p:spTree>
    <p:extLst>
      <p:ext uri="{BB962C8B-B14F-4D97-AF65-F5344CB8AC3E}">
        <p14:creationId xmlns:p14="http://schemas.microsoft.com/office/powerpoint/2010/main" val="2264464051"/>
      </p:ext>
    </p:extLst>
  </p:cSld>
  <p:clrMapOvr>
    <a:masterClrMapping/>
  </p:clrMapOvr>
  <p:transition>
    <p:wip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Zasada kontroli instancyjnej</a:t>
            </a:r>
          </a:p>
        </p:txBody>
      </p:sp>
      <p:sp>
        <p:nvSpPr>
          <p:cNvPr id="3" name="Symbol zastępczy zawartości 2"/>
          <p:cNvSpPr>
            <a:spLocks noGrp="1"/>
          </p:cNvSpPr>
          <p:nvPr>
            <p:ph idx="1"/>
          </p:nvPr>
        </p:nvSpPr>
        <p:spPr/>
        <p:txBody>
          <a:bodyPr>
            <a:normAutofit/>
          </a:bodyPr>
          <a:lstStyle/>
          <a:p>
            <a:pPr marL="0" indent="0" algn="just">
              <a:buNone/>
            </a:pPr>
            <a:r>
              <a:rPr lang="pl-PL" dirty="0"/>
              <a:t>Odwołanie wnosi się w terminie 14 dni od dnia doręczenia rozstrzygnięcia do organu wyższego stopnia za pomocą podmiotu, który wydał decyzję w sprawie o udostępnienie informacji publicznej. Jeżeli rozstrzygającym postępowanie jest podmiot administrujący, przysługującym środkiem zaskarżenia jest </a:t>
            </a:r>
            <a:r>
              <a:rPr lang="pl-PL" u="sng" dirty="0"/>
              <a:t>wniosek o ponowne rozpoznanie sprawy skierowany do podmiotu, który wydał rozstrzygnięcie w postępowaniu</a:t>
            </a:r>
            <a:r>
              <a:rPr lang="pl-PL" dirty="0"/>
              <a:t>.</a:t>
            </a:r>
          </a:p>
        </p:txBody>
      </p:sp>
    </p:spTree>
    <p:extLst>
      <p:ext uri="{BB962C8B-B14F-4D97-AF65-F5344CB8AC3E}">
        <p14:creationId xmlns:p14="http://schemas.microsoft.com/office/powerpoint/2010/main" val="2249003236"/>
      </p:ext>
    </p:extLst>
  </p:cSld>
  <p:clrMapOvr>
    <a:masterClrMapping/>
  </p:clrMapOvr>
  <p:transition>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Zasada sądowej kontroli</a:t>
            </a:r>
          </a:p>
        </p:txBody>
      </p:sp>
      <p:sp>
        <p:nvSpPr>
          <p:cNvPr id="3" name="Symbol zastępczy zawartości 2"/>
          <p:cNvSpPr>
            <a:spLocks noGrp="1"/>
          </p:cNvSpPr>
          <p:nvPr>
            <p:ph idx="1"/>
          </p:nvPr>
        </p:nvSpPr>
        <p:spPr>
          <a:xfrm>
            <a:off x="611560" y="1417638"/>
            <a:ext cx="8229600" cy="4525963"/>
          </a:xfrm>
        </p:spPr>
        <p:txBody>
          <a:bodyPr>
            <a:normAutofit lnSpcReduction="10000"/>
          </a:bodyPr>
          <a:lstStyle/>
          <a:p>
            <a:pPr marL="0" indent="0" algn="just">
              <a:buNone/>
            </a:pPr>
            <a:r>
              <a:rPr lang="pl-PL" dirty="0"/>
              <a:t>Brzmienie art. 16 § 2 k.p.a. wskazuje, że decyzje administracyjne mogą być zaskarżane do sądu administracyjnego z powodu ich niezgodności z prawem, na </a:t>
            </a:r>
            <a:r>
              <a:rPr lang="pl-PL" u="sng" dirty="0"/>
              <a:t>zasadach i w trybie określonym w odrębnej ustawie. </a:t>
            </a:r>
          </a:p>
          <a:p>
            <a:pPr marL="0" indent="0" algn="just">
              <a:buNone/>
            </a:pPr>
            <a:r>
              <a:rPr lang="pl-PL" dirty="0"/>
              <a:t>Z kolei treść art. 21 </a:t>
            </a:r>
            <a:r>
              <a:rPr lang="pl-PL" dirty="0" err="1"/>
              <a:t>u.d.i.p</a:t>
            </a:r>
            <a:r>
              <a:rPr lang="pl-PL" dirty="0"/>
              <a:t>. określa, że do skarg administracyjnych rozpatrywanych w postępowaniach o udostępnienie informacji publicznej stosuje się przepisy ustawy z dnia 30 sierpnia 2002 r., - Prawo o postępowaniu przed sądami administracyjnymi.</a:t>
            </a:r>
          </a:p>
        </p:txBody>
      </p:sp>
    </p:spTree>
    <p:extLst>
      <p:ext uri="{BB962C8B-B14F-4D97-AF65-F5344CB8AC3E}">
        <p14:creationId xmlns:p14="http://schemas.microsoft.com/office/powerpoint/2010/main" val="372955428"/>
      </p:ext>
    </p:extLst>
  </p:cSld>
  <p:clrMapOvr>
    <a:masterClrMapping/>
  </p:clrMapOvr>
  <p:transition>
    <p:pull dir="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Zasada sądowej kontroli</a:t>
            </a:r>
          </a:p>
        </p:txBody>
      </p:sp>
      <p:sp>
        <p:nvSpPr>
          <p:cNvPr id="3" name="Symbol zastępczy zawartości 2"/>
          <p:cNvSpPr>
            <a:spLocks noGrp="1"/>
          </p:cNvSpPr>
          <p:nvPr>
            <p:ph idx="1"/>
          </p:nvPr>
        </p:nvSpPr>
        <p:spPr/>
        <p:txBody>
          <a:bodyPr>
            <a:normAutofit fontScale="70000" lnSpcReduction="20000"/>
          </a:bodyPr>
          <a:lstStyle/>
          <a:p>
            <a:pPr algn="just"/>
            <a:r>
              <a:rPr lang="pl-PL" dirty="0"/>
              <a:t>W obrębie postępowań związanych z realizacją prawa dostępu do wiedzy publicznej można dokonać wyodrębnienia trojakiej kategorii skarg administracyjnych:</a:t>
            </a:r>
          </a:p>
          <a:p>
            <a:pPr algn="just"/>
            <a:r>
              <a:rPr lang="pl-PL" dirty="0"/>
              <a:t>1.	</a:t>
            </a:r>
            <a:r>
              <a:rPr lang="pl-PL" b="1" dirty="0"/>
              <a:t>skargę na decyzję administracyjną </a:t>
            </a:r>
            <a:r>
              <a:rPr lang="pl-PL" dirty="0"/>
              <a:t>(odmawiającą udostępnienia, o umorzeniu postępowania w przedmiocie udostępnienia informacji publicznej);</a:t>
            </a:r>
          </a:p>
          <a:p>
            <a:pPr algn="just"/>
            <a:r>
              <a:rPr lang="pl-PL" dirty="0"/>
              <a:t>2.	</a:t>
            </a:r>
            <a:r>
              <a:rPr lang="pl-PL" b="1" dirty="0"/>
              <a:t>skargę na bezczynność podmiotu zobowiązanego informacyjnie</a:t>
            </a:r>
            <a:r>
              <a:rPr lang="pl-PL" dirty="0"/>
              <a:t>, będącą pewnego rodzaju protestem (sprzeciwem) wobec nieuzasadnionej „bierności” podmiotu zobowiązanego. Pozostaje ona w ścisłym związku z prawem do żądania udzielenia przez sąd ochrony prawnej, która ma doprowadzić do wymuszenia aktywności po stronie podmiotu obarczonego obowiązkami informacyjnymi.  Dopuszczalność jej wniesienia aktywizuje się wówczas gdy:</a:t>
            </a:r>
          </a:p>
          <a:p>
            <a:pPr algn="just"/>
            <a:r>
              <a:rPr lang="pl-PL" dirty="0"/>
              <a:t>- nie ma żadnej reakcji na żądanie skierowane przez zainteresowanego informacyjnie, tj. wówczas gdy: </a:t>
            </a:r>
          </a:p>
          <a:p>
            <a:pPr algn="just"/>
            <a:r>
              <a:rPr lang="pl-PL" dirty="0"/>
              <a:t>a)	</a:t>
            </a:r>
          </a:p>
        </p:txBody>
      </p:sp>
    </p:spTree>
    <p:extLst>
      <p:ext uri="{BB962C8B-B14F-4D97-AF65-F5344CB8AC3E}">
        <p14:creationId xmlns:p14="http://schemas.microsoft.com/office/powerpoint/2010/main" val="3072005074"/>
      </p:ext>
    </p:extLst>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wnioskowy</a:t>
            </a:r>
          </a:p>
        </p:txBody>
      </p:sp>
      <p:sp>
        <p:nvSpPr>
          <p:cNvPr id="3" name="Symbol zastępczy zawartości 2"/>
          <p:cNvSpPr>
            <a:spLocks noGrp="1"/>
          </p:cNvSpPr>
          <p:nvPr>
            <p:ph idx="1"/>
          </p:nvPr>
        </p:nvSpPr>
        <p:spPr/>
        <p:txBody>
          <a:bodyPr>
            <a:normAutofit fontScale="70000" lnSpcReduction="20000"/>
          </a:bodyPr>
          <a:lstStyle/>
          <a:p>
            <a:pPr algn="just"/>
            <a:r>
              <a:rPr lang="pl-PL" dirty="0"/>
              <a:t>Co do zasady przyjmuje się, że podmiot zobowiązany może odesłać do BIP nawet wówczas gdy tej informacji jeszcze nie ma w BIP pod warunkiem, że zamieści tę informację w BIP w terminie 14 dni od dnia wpłynięcia wniosku (w  ustawowym terminie na realizację wniosku).</a:t>
            </a:r>
          </a:p>
          <a:p>
            <a:pPr algn="just"/>
            <a:r>
              <a:rPr lang="pl-PL" dirty="0"/>
              <a:t>W takiej sytuacji udostępnienie informacji znajdującej się w BIP w trybie wnioskowym jest możnością – pozostaje to w ścisłym związku z zasadą równego dostępu do informacji publicznej ze wzgl. na chorobę, inwalidztwo, wiek itp.). </a:t>
            </a:r>
          </a:p>
          <a:p>
            <a:pPr algn="just"/>
            <a:r>
              <a:rPr lang="pl-PL" dirty="0"/>
              <a:t>Jeżeli częściowo informacja jest w BIP a częściowo nie  -, wówczas powinno nastąpić odesłanie do BIP za pomocą powiadomienia i powinno nastąpić częściowe udostępnienie w trybie wnioskowym (należy wniosek merytorycznie rozpatrzyć).</a:t>
            </a:r>
          </a:p>
          <a:p>
            <a:pPr algn="just"/>
            <a:r>
              <a:rPr lang="pl-PL" dirty="0"/>
              <a:t>Nie można jednak odsyłać do innych stron internetowych niebędących stronami BIP, ani do innych stron BIP które nie są stroną podmiotu do którego wpłynął wniosek.</a:t>
            </a:r>
          </a:p>
        </p:txBody>
      </p:sp>
    </p:spTree>
    <p:extLst>
      <p:ext uri="{BB962C8B-B14F-4D97-AF65-F5344CB8AC3E}">
        <p14:creationId xmlns:p14="http://schemas.microsoft.com/office/powerpoint/2010/main" val="408905569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06090"/>
          </a:xfrm>
        </p:spPr>
        <p:txBody>
          <a:bodyPr>
            <a:normAutofit fontScale="90000"/>
          </a:bodyPr>
          <a:lstStyle/>
          <a:p>
            <a:r>
              <a:rPr lang="pl-PL" b="1" dirty="0"/>
              <a:t>Zasada kontroli sądowej</a:t>
            </a:r>
          </a:p>
        </p:txBody>
      </p:sp>
      <p:sp>
        <p:nvSpPr>
          <p:cNvPr id="3" name="Symbol zastępczy zawartości 2"/>
          <p:cNvSpPr>
            <a:spLocks noGrp="1"/>
          </p:cNvSpPr>
          <p:nvPr>
            <p:ph idx="1"/>
          </p:nvPr>
        </p:nvSpPr>
        <p:spPr>
          <a:xfrm>
            <a:off x="457200" y="980728"/>
            <a:ext cx="8229600" cy="5328632"/>
          </a:xfrm>
        </p:spPr>
        <p:txBody>
          <a:bodyPr>
            <a:noAutofit/>
          </a:bodyPr>
          <a:lstStyle/>
          <a:p>
            <a:pPr algn="just"/>
            <a:r>
              <a:rPr lang="pl-PL" sz="1600" dirty="0"/>
              <a:t>a) </a:t>
            </a:r>
            <a:r>
              <a:rPr lang="pl-PL" sz="1600" b="1" dirty="0"/>
              <a:t>nie dochodzi do udostępnienia </a:t>
            </a:r>
            <a:r>
              <a:rPr lang="pl-PL" sz="1600" dirty="0"/>
              <a:t>(brak czynności materialno - technicznej po stronie podmiotu zobowiązanego informacyjnie);</a:t>
            </a:r>
          </a:p>
          <a:p>
            <a:pPr algn="just"/>
            <a:r>
              <a:rPr lang="pl-PL" sz="1600" dirty="0"/>
              <a:t>b)	</a:t>
            </a:r>
            <a:r>
              <a:rPr lang="pl-PL" sz="1600" b="1" dirty="0"/>
              <a:t>brak odmowy udostępnienia ze względu na konieczność ochrony szczególnych wartości, bądź też ze względu na brak wykazania istotności dla interesu publicznego w związku z oczekiwaniem informacji przetworzonej; </a:t>
            </a:r>
            <a:r>
              <a:rPr lang="pl-PL" sz="1600" dirty="0"/>
              <a:t>Brak decyzji administracyjnej – odmawiającej, czy też umarzającej postępowanie skutkuje stanem bezczynności. </a:t>
            </a:r>
            <a:r>
              <a:rPr lang="pl-PL" sz="1600" u="sng" dirty="0"/>
              <a:t>W obrębie postępowania o udzielenie informacji publicznej brak wydania decyzji administracyjnej nie jest równoznaczny z pozytywnym rozstrzygnięciem sprawy po stronie zainteresowanego informacyjnie – nie oznacza tzw. </a:t>
            </a:r>
            <a:r>
              <a:rPr lang="pl-PL" sz="1600" u="sng" dirty="0" err="1"/>
              <a:t>konkludentnego</a:t>
            </a:r>
            <a:r>
              <a:rPr lang="pl-PL" sz="1600" u="sng" dirty="0"/>
              <a:t> – milczącego przyzwolenia (aprobaty) na realizację procesu udostępnienia Realizacja zobowiązania informacyjnego następuje w drodze czynności materialno – technicznej (faktycznego działania). Jest ona przejawem odejścia od naczelnej zasady postępowania przed organami administracji publicznej wedle to której: „wola organu w zakresie praw i obowiązków musi być wyrażona w formie pisemnej lub ustnej decyzji administracyjnej (tzw. formalny przejaw woli organu), chyba że przepis szczególny stanowi inaczej” ;</a:t>
            </a:r>
          </a:p>
          <a:p>
            <a:pPr algn="just"/>
            <a:r>
              <a:rPr lang="pl-PL" sz="1600" dirty="0"/>
              <a:t>c)	</a:t>
            </a:r>
            <a:r>
              <a:rPr lang="pl-PL" sz="1600" b="1" dirty="0"/>
              <a:t>brak powiadomienia</a:t>
            </a:r>
            <a:r>
              <a:rPr lang="pl-PL" sz="1600" dirty="0"/>
              <a:t> o nieposiadaniu informacji publicznej, lub też o nieposiadaniu przez informację statusu wiedzy publicznej, brak powiadomienia, iż podmiot będący adresatem nie jest zobowiązanym informacyjnie , brak powiadomienia iż informacja została już upubliczniona w trybie poza – wnioskowym (zgodnie z zasadą pierwszeństwa), brak powiadomienia o posiadaniu w tym przypadku zastosowania odrębnych przepisów.</a:t>
            </a:r>
          </a:p>
        </p:txBody>
      </p:sp>
    </p:spTree>
    <p:extLst>
      <p:ext uri="{BB962C8B-B14F-4D97-AF65-F5344CB8AC3E}">
        <p14:creationId xmlns:p14="http://schemas.microsoft.com/office/powerpoint/2010/main" val="2264896198"/>
      </p:ext>
    </p:extLst>
  </p:cSld>
  <p:clrMapOvr>
    <a:masterClrMapping/>
  </p:clrMapOvr>
  <p:transition>
    <p:wipe dir="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Inne powiadomienia</a:t>
            </a:r>
          </a:p>
        </p:txBody>
      </p:sp>
      <p:sp>
        <p:nvSpPr>
          <p:cNvPr id="3" name="Symbol zastępczy zawartości 2"/>
          <p:cNvSpPr>
            <a:spLocks noGrp="1"/>
          </p:cNvSpPr>
          <p:nvPr>
            <p:ph idx="1"/>
          </p:nvPr>
        </p:nvSpPr>
        <p:spPr/>
        <p:txBody>
          <a:bodyPr>
            <a:normAutofit fontScale="85000" lnSpcReduction="20000"/>
          </a:bodyPr>
          <a:lstStyle/>
          <a:p>
            <a:pPr algn="just"/>
            <a:r>
              <a:rPr lang="pl-PL" dirty="0"/>
              <a:t>Powiadomienie o niemożności zachowania terminu niezwłocznego (art. 10 ust. 2 </a:t>
            </a:r>
            <a:r>
              <a:rPr lang="pl-PL" dirty="0" err="1"/>
              <a:t>u.d.i.p</a:t>
            </a:r>
            <a:r>
              <a:rPr lang="pl-PL" dirty="0"/>
              <a:t>.) </a:t>
            </a:r>
          </a:p>
          <a:p>
            <a:pPr algn="just"/>
            <a:r>
              <a:rPr lang="pl-PL" dirty="0"/>
              <a:t>Powiadomienie o niemożności dotrzymania - 14 dniowego terminu na realizację zobowiązania informacyjnego (o opóźnieniu procesu udostępnienia – art. 13 ust. 2 </a:t>
            </a:r>
            <a:r>
              <a:rPr lang="pl-PL" dirty="0" err="1"/>
              <a:t>u.d.i.p</a:t>
            </a:r>
            <a:r>
              <a:rPr lang="pl-PL" dirty="0"/>
              <a:t>.) w tych przypadkach niedoręczenie ich przed upływem 14 dni może skutkować stanem bezczynności (jeśli jednocześnie nie ma innej aktywności) </a:t>
            </a:r>
          </a:p>
          <a:p>
            <a:pPr algn="just"/>
            <a:r>
              <a:rPr lang="pl-PL" dirty="0"/>
              <a:t>Powiadomienie o konieczności uiszczenia kosztów dodatkowych m.in. związanych z procesem przekształcenia z jednoczesnym określeniem ich wysokości </a:t>
            </a:r>
            <a:r>
              <a:rPr lang="pl-PL" u="sng" dirty="0"/>
              <a:t>(niedoręczenie tego powiadomienia nie skutkuje stanem bezczynności prowadzi jedynie do braku ustalenia opłat).</a:t>
            </a:r>
          </a:p>
        </p:txBody>
      </p:sp>
    </p:spTree>
    <p:extLst>
      <p:ext uri="{BB962C8B-B14F-4D97-AF65-F5344CB8AC3E}">
        <p14:creationId xmlns:p14="http://schemas.microsoft.com/office/powerpoint/2010/main" val="2597695958"/>
      </p:ext>
    </p:extLst>
  </p:cSld>
  <p:clrMapOvr>
    <a:masterClrMapping/>
  </p:clrMapOvr>
  <p:transition>
    <p:wip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Zasada kontroli sądowej</a:t>
            </a:r>
          </a:p>
        </p:txBody>
      </p:sp>
      <p:sp>
        <p:nvSpPr>
          <p:cNvPr id="3" name="Symbol zastępczy zawartości 2"/>
          <p:cNvSpPr>
            <a:spLocks noGrp="1"/>
          </p:cNvSpPr>
          <p:nvPr>
            <p:ph idx="1"/>
          </p:nvPr>
        </p:nvSpPr>
        <p:spPr/>
        <p:txBody>
          <a:bodyPr>
            <a:normAutofit fontScale="70000" lnSpcReduction="20000"/>
          </a:bodyPr>
          <a:lstStyle/>
          <a:p>
            <a:pPr algn="just"/>
            <a:r>
              <a:rPr lang="pl-PL" dirty="0"/>
              <a:t> -  </a:t>
            </a:r>
            <a:r>
              <a:rPr lang="pl-PL" b="1" dirty="0"/>
              <a:t>reakcja podmiotu zobowiązanego jest ale informacja upubliczniona nie spełnia oczekiwań informacyjnych, albowiem </a:t>
            </a:r>
          </a:p>
          <a:p>
            <a:pPr algn="just"/>
            <a:r>
              <a:rPr lang="pl-PL" dirty="0"/>
              <a:t>a)	nie została w pełni udostępniona (jest tylko fragmentem wiedzy objętej żądaniem informacyjnym, nie spełnia właściwego oczekiwania informacyjnego jednostki);</a:t>
            </a:r>
          </a:p>
          <a:p>
            <a:pPr algn="just"/>
            <a:r>
              <a:rPr lang="pl-PL" dirty="0"/>
              <a:t>b)	odpowiedź jest niejednoznaczna, zwodnicza, wprowadzająca zamęt znaczeniowy;</a:t>
            </a:r>
          </a:p>
          <a:p>
            <a:pPr algn="just"/>
            <a:r>
              <a:rPr lang="pl-PL" dirty="0"/>
              <a:t>c)	</a:t>
            </a:r>
            <a:r>
              <a:rPr lang="pl-PL" u="sng" dirty="0"/>
              <a:t>odpowiedź błędnie wskazuje na fakt „niebycia” informacją publiczną, mimo iż wyczerpuje znamiona tego rodzaju danych biorąc pod uwagę jej aspekty przedmiotowe i podmiotowe</a:t>
            </a:r>
          </a:p>
          <a:p>
            <a:pPr marL="0" indent="0" algn="just">
              <a:buNone/>
            </a:pPr>
            <a:r>
              <a:rPr lang="pl-PL" dirty="0"/>
              <a:t>Wniesienie skargi administracyjnej w związku z bezczynnością podmiotu zobowiązanego informacyjnie - jak wskazał w jednym z wyroków Naczelny Sąd Administracyjny:  „…</a:t>
            </a:r>
            <a:r>
              <a:rPr lang="pl-PL" b="1" dirty="0"/>
              <a:t>nie musi być poprzedzone żadnym środkiem zaskarżenia (zażaleniem, wezwaniem do usunięcia naruszenia prawa na drodze administracyjnej).</a:t>
            </a:r>
          </a:p>
        </p:txBody>
      </p:sp>
    </p:spTree>
    <p:extLst>
      <p:ext uri="{BB962C8B-B14F-4D97-AF65-F5344CB8AC3E}">
        <p14:creationId xmlns:p14="http://schemas.microsoft.com/office/powerpoint/2010/main" val="1614401987"/>
      </p:ext>
    </p:extLst>
  </p:cSld>
  <p:clrMapOvr>
    <a:masterClrMapping/>
  </p:clrMapOvr>
  <p:transition>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922114"/>
          </a:xfrm>
        </p:spPr>
        <p:txBody>
          <a:bodyPr/>
          <a:lstStyle/>
          <a:p>
            <a:r>
              <a:rPr lang="pl-PL" b="1" dirty="0"/>
              <a:t>Zasada kontroli sądowej</a:t>
            </a:r>
          </a:p>
        </p:txBody>
      </p:sp>
      <p:sp>
        <p:nvSpPr>
          <p:cNvPr id="3" name="Symbol zastępczy zawartości 2"/>
          <p:cNvSpPr>
            <a:spLocks noGrp="1"/>
          </p:cNvSpPr>
          <p:nvPr>
            <p:ph idx="1"/>
          </p:nvPr>
        </p:nvSpPr>
        <p:spPr>
          <a:xfrm>
            <a:off x="518864" y="1052736"/>
            <a:ext cx="8229600" cy="5102027"/>
          </a:xfrm>
        </p:spPr>
        <p:txBody>
          <a:bodyPr>
            <a:noAutofit/>
          </a:bodyPr>
          <a:lstStyle/>
          <a:p>
            <a:pPr algn="just"/>
            <a:r>
              <a:rPr lang="pl-PL" sz="1600" dirty="0"/>
              <a:t>3.	</a:t>
            </a:r>
            <a:r>
              <a:rPr lang="pl-PL" sz="1400" b="1" dirty="0"/>
              <a:t>Skargę na inne akty lub czynności z zakresu administracji publicznej lub też skargę na postanowienie</a:t>
            </a:r>
            <a:r>
              <a:rPr lang="pl-PL" sz="1400" dirty="0"/>
              <a:t>, jeżeli koszty związane z procesem udostępnienia zostały określone odpowiednio  - </a:t>
            </a:r>
            <a:r>
              <a:rPr lang="pl-PL" sz="1400" b="1" dirty="0"/>
              <a:t>a) w formie pisma </a:t>
            </a:r>
            <a:r>
              <a:rPr lang="pl-PL" sz="1400" dirty="0"/>
              <a:t>(zarządzenia, powiadomienia, wezwania – ogólnie określając aktu stwierdzającego obowiązek  poniesienia opłaty, z jedoczesnym określeniem jej wysokości) ,  </a:t>
            </a:r>
            <a:r>
              <a:rPr lang="pl-PL" sz="1400" b="1" dirty="0"/>
              <a:t>b) bądź też postanowienia. </a:t>
            </a:r>
            <a:r>
              <a:rPr lang="pl-PL" sz="1400" dirty="0"/>
              <a:t>	</a:t>
            </a:r>
          </a:p>
          <a:p>
            <a:pPr algn="just"/>
            <a:r>
              <a:rPr lang="pl-PL" sz="1400" dirty="0"/>
              <a:t>Aby tego rodzaju pismo – powiadomienie o wysokości opłaty w związku z udostępnieniem informacji publicznej można było uznać za tzw. inny akt z zakresu administracji publicznej odnoszący się do uprawnień lub obowiązków, względem którego przysługuje skarga do sądu administracyjnego (zob. art. 3 § 2  pkt. 4 </a:t>
            </a:r>
            <a:r>
              <a:rPr lang="pl-PL" sz="1400" dirty="0" err="1"/>
              <a:t>u.p.p.s.a</a:t>
            </a:r>
            <a:r>
              <a:rPr lang="pl-PL" sz="1400" dirty="0"/>
              <a:t>.) należy przeanalizować następujące wymagania: 1. pismo nie może być decyzją ani postanowieniem, 2. musi wyróżniać się podwójną konkretnością co do osoby i sprawy, 3.  musi posiadać publicznoprawny charakter – dotyczyć sprawy z zakresu administracji publicznej (w jej materialnym rozumieniu), 4.  musi być skierowane do podmiotu usytuowanego na zewnątrz aparatu administracyjnego – podmiotu niezwiązanego organizacyjnie z podmiotem zobowiązanym informacyjnie, jak również jemu niepodporządkowanemu, 5. musi dotyczyć uprawnienia lub obowiązku prawnie regulowanego</a:t>
            </a:r>
            <a:r>
              <a:rPr lang="pl-PL" sz="1400" b="1" dirty="0"/>
              <a:t>.  </a:t>
            </a:r>
            <a:r>
              <a:rPr lang="pl-PL" sz="1400" b="1" u="sng" dirty="0"/>
              <a:t>Chodzi w tym wypadku o akt będący formą realizacji prawa, podejmowaną wówczas gdy stosunek prawny jest już ukształtowany i nie wymaga dalszej konkretyzacji. Nie może być podjęty w ramach postępowania uregulowanego treścią k.p.a., bądź też </a:t>
            </a:r>
            <a:r>
              <a:rPr lang="pl-PL" sz="1400" b="1" u="sng" dirty="0" err="1"/>
              <a:t>o.p</a:t>
            </a:r>
            <a:r>
              <a:rPr lang="pl-PL" sz="1400" b="1" u="sng" dirty="0"/>
              <a:t>.  </a:t>
            </a:r>
          </a:p>
          <a:p>
            <a:pPr algn="just"/>
            <a:r>
              <a:rPr lang="pl-PL" sz="1400" b="1" dirty="0"/>
              <a:t>W doktrynie prezentowany jest pogląd, że czynności zobowiązanego w postaci rozmaitych powiadomień  są czynnościami materialno-technicznymi z zakresu administracji publicznej i z tego właśnie powodu  mogą zostać podane weryfikacji  przez sąd administracyjny (chodzi o skargę z </a:t>
            </a:r>
            <a:r>
              <a:rPr lang="en-US" sz="1400" b="1" dirty="0"/>
              <a:t>art. 3 § 2  pkt. 4 </a:t>
            </a:r>
            <a:r>
              <a:rPr lang="en-US" sz="1400" b="1" dirty="0" err="1"/>
              <a:t>u.p.p.s.a</a:t>
            </a:r>
            <a:r>
              <a:rPr lang="pl-PL" sz="1400" b="1" dirty="0"/>
              <a:t> .) – skargę na czynność z zakresu administracji publicznej.</a:t>
            </a:r>
          </a:p>
        </p:txBody>
      </p:sp>
    </p:spTree>
    <p:extLst>
      <p:ext uri="{BB962C8B-B14F-4D97-AF65-F5344CB8AC3E}">
        <p14:creationId xmlns:p14="http://schemas.microsoft.com/office/powerpoint/2010/main" val="738032120"/>
      </p:ext>
    </p:extLst>
  </p:cSld>
  <p:clrMapOvr>
    <a:masterClrMapping/>
  </p:clrMapOvr>
  <p:transition>
    <p:wipe dir="u"/>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Zasada kontroli sądowej</a:t>
            </a:r>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Ponadto jak wskazują J. Ruszewski i P. </a:t>
            </a:r>
            <a:r>
              <a:rPr lang="pl-PL" dirty="0" err="1"/>
              <a:t>Sitniewski</a:t>
            </a:r>
            <a:r>
              <a:rPr lang="pl-PL" dirty="0"/>
              <a:t> dopuszczalność wniesienia skargi administracyjnej ma miejsce również wówczas, gdy podmiot zainteresowany stwierdza iż w prowadzonym postępowaniu o udzielenie informacji publicznej </a:t>
            </a:r>
            <a:r>
              <a:rPr lang="pl-PL" u="sng" dirty="0"/>
              <a:t>doszło do pogwałcenia przepisów natury proceduralnej, związanych z prawidłowością wydania decyzji administracyjnej, lub też wówczas gdy naruszono ogólne zasady postępowania uregulowane treścią </a:t>
            </a:r>
            <a:r>
              <a:rPr lang="pl-PL" u="sng" dirty="0" err="1"/>
              <a:t>k.p.a</a:t>
            </a:r>
            <a:r>
              <a:rPr lang="pl-PL" u="sng" dirty="0"/>
              <a:t> (art. 6 – 16).</a:t>
            </a:r>
          </a:p>
        </p:txBody>
      </p:sp>
    </p:spTree>
    <p:extLst>
      <p:ext uri="{BB962C8B-B14F-4D97-AF65-F5344CB8AC3E}">
        <p14:creationId xmlns:p14="http://schemas.microsoft.com/office/powerpoint/2010/main" val="774545166"/>
      </p:ext>
    </p:extLst>
  </p:cSld>
  <p:clrMapOvr>
    <a:masterClrMapping/>
  </p:clrMapOvr>
  <p:transition>
    <p:pull dir="d"/>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Zasada kontroli sądowej</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W myśl art. 53 </a:t>
            </a:r>
            <a:r>
              <a:rPr lang="pl-PL" dirty="0" err="1"/>
              <a:t>u.p.p.s.a</a:t>
            </a:r>
            <a:r>
              <a:rPr lang="pl-PL" dirty="0"/>
              <a:t>. skargę wnosi się w terminie 30 dni od dnia otrzymania rozstrzygnięcia w sprawie. Skargę wnosi się za pośrednictwem podmiotu zobowiązanego informacyjnie, którego działanie lub bezczynność stanowi przedmiot zaskarżenia. Przekazanie akt sprawy oraz skargi do sądu administracyjnego następuje w ciągu 15 dni od dnia otrzymania środka zaskarżenia. Skargę rozpatruje się w terminie 30 dni od dnia otrzymania akt wraz z odpowiedzią na skargę (art. 21 </a:t>
            </a:r>
            <a:r>
              <a:rPr lang="pl-PL" dirty="0" err="1"/>
              <a:t>u.d.i.p</a:t>
            </a:r>
            <a:r>
              <a:rPr lang="pl-PL" dirty="0"/>
              <a:t>.). Tego rodzaju uregulowanie w sposób wyraźny uwidacznia odmienność względem </a:t>
            </a:r>
            <a:r>
              <a:rPr lang="pl-PL" dirty="0" err="1"/>
              <a:t>u.p.p.s.a</a:t>
            </a:r>
            <a:r>
              <a:rPr lang="pl-PL" dirty="0"/>
              <a:t>.),</a:t>
            </a:r>
          </a:p>
          <a:p>
            <a:pPr marL="0" indent="0" algn="just">
              <a:buNone/>
            </a:pPr>
            <a:r>
              <a:rPr lang="pl-PL" dirty="0"/>
              <a:t>Skargę może wnieść wnioskodawca, któremu odmówiono dostępu albo wobec którego żądania okazano bezczynność, jak również druga strona postępowania,  czyli organ zobowiązany.</a:t>
            </a:r>
          </a:p>
        </p:txBody>
      </p:sp>
    </p:spTree>
    <p:extLst>
      <p:ext uri="{BB962C8B-B14F-4D97-AF65-F5344CB8AC3E}">
        <p14:creationId xmlns:p14="http://schemas.microsoft.com/office/powerpoint/2010/main" val="3034178851"/>
      </p:ext>
    </p:extLst>
  </p:cSld>
  <p:clrMapOvr>
    <a:masterClrMapping/>
  </p:clrMapOvr>
  <p:transition>
    <p:dissolv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Koszty udostępnienia</a:t>
            </a:r>
          </a:p>
        </p:txBody>
      </p:sp>
      <p:sp>
        <p:nvSpPr>
          <p:cNvPr id="3" name="Symbol zastępczy zawartości 2"/>
          <p:cNvSpPr>
            <a:spLocks noGrp="1"/>
          </p:cNvSpPr>
          <p:nvPr>
            <p:ph idx="1"/>
          </p:nvPr>
        </p:nvSpPr>
        <p:spPr/>
        <p:txBody>
          <a:bodyPr>
            <a:normAutofit fontScale="77500" lnSpcReduction="20000"/>
          </a:bodyPr>
          <a:lstStyle/>
          <a:p>
            <a:pPr algn="just"/>
            <a:r>
              <a:rPr lang="pl-PL" dirty="0"/>
              <a:t>Jeżeli w wyniku  udostępnienia  informacji  publicznej  na  wniosek, podmiot obowiązany do udostępnienia ma ponieść dodatkowe koszty związane ze wskazanym we wniosku sposobem udostępnienia lub koniecznością przekształcenia informacji w formę wskazaną we wniosku, podmiot ten może pobrać od wnioskodawcy opłatę w wysokości odpowiadającej tym kosztom.</a:t>
            </a:r>
          </a:p>
          <a:p>
            <a:pPr algn="just"/>
            <a:r>
              <a:rPr lang="pl-PL" dirty="0"/>
              <a:t>Podmiot   w terminie   14 dni  od  dnia  złożenia wniosku, powiadomi wnioskodawcę o wysokości opłaty. Udostępnienie informacji zgodnie   z wnioskiem  następuje  po  upływie  14 dni   od   dnia   powiadomienia wnioskodawcy,  chyba że wnioskodawca dokona w tym  terminie  zmiany  wniosku w zakresie sposobu lub formy udostępnienia informacji, albo wycofa wniosek.</a:t>
            </a:r>
          </a:p>
          <a:p>
            <a:endParaRPr lang="pl-PL" dirty="0"/>
          </a:p>
        </p:txBody>
      </p:sp>
    </p:spTree>
  </p:cSld>
  <p:clrMapOvr>
    <a:masterClrMapping/>
  </p:clrMapOvr>
  <p:transition>
    <p:wip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Koszty udostępnienia </a:t>
            </a:r>
          </a:p>
        </p:txBody>
      </p:sp>
      <p:sp>
        <p:nvSpPr>
          <p:cNvPr id="3" name="Symbol zastępczy zawartości 2"/>
          <p:cNvSpPr>
            <a:spLocks noGrp="1"/>
          </p:cNvSpPr>
          <p:nvPr>
            <p:ph idx="1"/>
          </p:nvPr>
        </p:nvSpPr>
        <p:spPr>
          <a:xfrm>
            <a:off x="214282" y="1412776"/>
            <a:ext cx="8643998" cy="5112568"/>
          </a:xfrm>
        </p:spPr>
        <p:txBody>
          <a:bodyPr>
            <a:normAutofit fontScale="85000" lnSpcReduction="20000"/>
          </a:bodyPr>
          <a:lstStyle/>
          <a:p>
            <a:pPr marL="0" indent="0" algn="just">
              <a:buNone/>
            </a:pPr>
            <a:r>
              <a:rPr lang="pl-PL" sz="2000" dirty="0"/>
              <a:t>Generalną zasadą jest bezpłatność – udostępnienie jest nieodpłatne, ale to nie oznacza, że jest bez -  kosztowe. </a:t>
            </a:r>
          </a:p>
          <a:p>
            <a:pPr marL="0" indent="0" algn="just">
              <a:buNone/>
            </a:pPr>
            <a:r>
              <a:rPr lang="pl-PL" sz="2000" dirty="0"/>
              <a:t>Wnioskodawca jednak nie może być obciążony kosztami tylko dlatego, że złożył wniosek. Jakiekolwiek próby wprowadzenia opłat za złożenie wniosku są nielegalne. </a:t>
            </a:r>
          </a:p>
          <a:p>
            <a:pPr marL="0" indent="0" algn="just">
              <a:buNone/>
            </a:pPr>
            <a:r>
              <a:rPr lang="pl-PL" sz="2000" dirty="0"/>
              <a:t>Wyjątki:</a:t>
            </a:r>
          </a:p>
          <a:p>
            <a:pPr marL="0" indent="0" algn="just">
              <a:buNone/>
            </a:pPr>
            <a:r>
              <a:rPr lang="pl-PL" sz="2000" dirty="0"/>
              <a:t>Tzw. dodatkowe koszty w związku  </a:t>
            </a:r>
            <a:r>
              <a:rPr lang="pl-PL" sz="2000"/>
              <a:t>z przyjętym </a:t>
            </a:r>
            <a:r>
              <a:rPr lang="pl-PL" sz="2000" dirty="0"/>
              <a:t>we wniosku sposobem udostępnienia (mogą być osobowe i materialne); Koszty osobowe: koszty związane  z dodatkową pracą pracowników (koszty nadgodzin, koszty zatrudnienia dodatkowej osoby);</a:t>
            </a:r>
          </a:p>
          <a:p>
            <a:pPr marL="0" indent="0" algn="just">
              <a:buNone/>
            </a:pPr>
            <a:r>
              <a:rPr lang="pl-PL" sz="2000" dirty="0"/>
              <a:t>Koszty materialne: koszty nośników; </a:t>
            </a:r>
          </a:p>
          <a:p>
            <a:pPr marL="0" indent="0" algn="just">
              <a:buNone/>
            </a:pPr>
            <a:r>
              <a:rPr lang="pl-PL" sz="2000" dirty="0"/>
              <a:t>Koszty ustalane poprzez ustalenie kwoty granicznej powyżej, której trzeba uiścić należności lub poprzez wskazanie granicznej liczy stron wydruku, ksero powyżej której trzeba uiścić należność.</a:t>
            </a:r>
          </a:p>
          <a:p>
            <a:pPr marL="0" indent="0" algn="just">
              <a:buNone/>
            </a:pPr>
            <a:r>
              <a:rPr lang="pl-PL" sz="2000" dirty="0"/>
              <a:t>Koszty związane z przekształceniem informacji na określoną formę (mogą być tylko materialne); </a:t>
            </a:r>
          </a:p>
          <a:p>
            <a:pPr marL="0" indent="0" algn="just">
              <a:buNone/>
            </a:pPr>
            <a:r>
              <a:rPr lang="pl-PL" sz="2000" dirty="0"/>
              <a:t>UDIP nie odnosi się nie tylko co do sposobu wymierzenia opłaty, ale i co do wysokości tych kosztów, z tego też względu organy ustalają cenniki określające koszt usługi kopiowania, wydruku, przeniesienia na płytę, ale niedopuszczalne są  cenniki wynagrodzenia dla osoby, która przygotowała i udostępnia informację w związku z procesem przetworzenia.  </a:t>
            </a:r>
          </a:p>
          <a:p>
            <a:pPr marL="0" indent="0" algn="just">
              <a:buNone/>
            </a:pPr>
            <a:r>
              <a:rPr lang="pl-PL" sz="2000" dirty="0"/>
              <a:t>Z treści </a:t>
            </a:r>
            <a:r>
              <a:rPr lang="pl-PL" sz="2000" dirty="0" err="1"/>
              <a:t>udip</a:t>
            </a:r>
            <a:r>
              <a:rPr lang="pl-PL" sz="2000" dirty="0"/>
              <a:t> wynika, że opłata związana z kosztami nie jest opłatą administracyjną, kancelaryjną. Gdyby tak miało być to ustawodawca zdecydowałby się na określenie jej ryczałtowanego charakteru  lub odesłałby do regulacji szczególnych w tym zakresie.</a:t>
            </a:r>
          </a:p>
        </p:txBody>
      </p:sp>
    </p:spTree>
    <p:extLst>
      <p:ext uri="{BB962C8B-B14F-4D97-AF65-F5344CB8AC3E}">
        <p14:creationId xmlns:p14="http://schemas.microsoft.com/office/powerpoint/2010/main" val="3190193986"/>
      </p:ext>
    </p:extLst>
  </p:cSld>
  <p:clrMapOvr>
    <a:masterClrMapping/>
  </p:clrMapOvr>
  <p:transition>
    <p:wipe dir="d"/>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Koszty udostępnienia </a:t>
            </a:r>
          </a:p>
        </p:txBody>
      </p:sp>
      <p:sp>
        <p:nvSpPr>
          <p:cNvPr id="3" name="Symbol zastępczy zawartości 2"/>
          <p:cNvSpPr>
            <a:spLocks noGrp="1"/>
          </p:cNvSpPr>
          <p:nvPr>
            <p:ph idx="1"/>
          </p:nvPr>
        </p:nvSpPr>
        <p:spPr/>
        <p:txBody>
          <a:bodyPr>
            <a:normAutofit fontScale="70000" lnSpcReduction="20000"/>
          </a:bodyPr>
          <a:lstStyle/>
          <a:p>
            <a:pPr algn="just"/>
            <a:r>
              <a:rPr lang="pl-PL" dirty="0"/>
              <a:t>Podmiot zobowiązany  powinien udostępnić informację publiczną, niezależnie od tego czy uprawniony uiścił opłatę, czy też nie.</a:t>
            </a:r>
          </a:p>
          <a:p>
            <a:pPr algn="just"/>
            <a:r>
              <a:rPr lang="pl-PL" dirty="0"/>
              <a:t>Należność ewentualna podlega ściągnięciu w postępowaniu egzekucyjnym; </a:t>
            </a:r>
            <a:r>
              <a:rPr lang="pl-PL" b="1" dirty="0"/>
              <a:t>Podstawa prawna art. 265 KPA zgodnie z którym  wszelkie nieuiszczone w terminie opłaty i koszty postępowania oraz inne należności wynikłe z tego postępowania podlegają ściągnięciu w trybie przepisów o egzekucji administracyjnej świadczeń pieniężnych.</a:t>
            </a:r>
          </a:p>
          <a:p>
            <a:pPr algn="just"/>
            <a:r>
              <a:rPr lang="pl-PL" dirty="0"/>
              <a:t>Forma naliczenia opłaty: </a:t>
            </a:r>
            <a:r>
              <a:rPr lang="pl-PL" dirty="0" err="1"/>
              <a:t>udip</a:t>
            </a:r>
            <a:r>
              <a:rPr lang="pl-PL" dirty="0"/>
              <a:t> nie reguluje niniejszej materii</a:t>
            </a:r>
          </a:p>
          <a:p>
            <a:pPr algn="just"/>
            <a:r>
              <a:rPr lang="pl-PL" dirty="0"/>
              <a:t>2 stanowiska: określenie opłaty i obowiązku jej poniesienia następuje postanowieniem na które przysługuje zażalenie i skarga lub też aktem stwierdzającym obowiązek poniesienia opłaty (stanowisko dominujące)  oraz określającym jej wysokość; </a:t>
            </a:r>
          </a:p>
          <a:p>
            <a:pPr algn="just"/>
            <a:r>
              <a:rPr lang="pl-PL" dirty="0"/>
              <a:t>Akt może przybierać rozmaite nazwy: zarządzenie, zawiadomienie, wezwanie, informacja;</a:t>
            </a:r>
          </a:p>
          <a:p>
            <a:pPr algn="just"/>
            <a:r>
              <a:rPr lang="pl-PL" dirty="0"/>
              <a:t>Akt podlega zaskarżeniu skargą administracyjną.</a:t>
            </a:r>
          </a:p>
        </p:txBody>
      </p:sp>
    </p:spTree>
    <p:extLst>
      <p:ext uri="{BB962C8B-B14F-4D97-AF65-F5344CB8AC3E}">
        <p14:creationId xmlns:p14="http://schemas.microsoft.com/office/powerpoint/2010/main" val="3885819603"/>
      </p:ext>
    </p:extLst>
  </p:cSld>
  <p:clrMapOvr>
    <a:masterClrMapping/>
  </p:clrMapOvr>
  <p:transition>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Koszty udostępnienia</a:t>
            </a:r>
          </a:p>
        </p:txBody>
      </p:sp>
      <p:sp>
        <p:nvSpPr>
          <p:cNvPr id="3" name="Symbol zastępczy zawartości 2"/>
          <p:cNvSpPr>
            <a:spLocks noGrp="1"/>
          </p:cNvSpPr>
          <p:nvPr>
            <p:ph idx="1"/>
          </p:nvPr>
        </p:nvSpPr>
        <p:spPr/>
        <p:txBody>
          <a:bodyPr>
            <a:normAutofit/>
          </a:bodyPr>
          <a:lstStyle/>
          <a:p>
            <a:pPr marL="0" indent="0" algn="just">
              <a:buNone/>
            </a:pPr>
            <a:r>
              <a:rPr lang="pl-PL" dirty="0"/>
              <a:t>Uregulowania </a:t>
            </a:r>
            <a:r>
              <a:rPr lang="pl-PL" dirty="0" err="1"/>
              <a:t>u.d.i.p</a:t>
            </a:r>
            <a:r>
              <a:rPr lang="pl-PL" dirty="0"/>
              <a:t>. są lakoniczne, jeśli chodzi o kwestię naliczania i uiszczania opłat  inaczej niż w zakresie udostępniania informacji o środowisku i jego ochronie, tam wysokość opłat jest regulowana w drodze aktu wykonawczego.</a:t>
            </a:r>
          </a:p>
          <a:p>
            <a:pPr marL="0" indent="0" algn="just">
              <a:buNone/>
            </a:pPr>
            <a:r>
              <a:rPr lang="pl-PL" dirty="0"/>
              <a:t>Z tego też powodu zdarza się, że podmioty zobowiązane tworzą sobie cenniki opłat, które w pełni egzekwują od wnioskodawcy nie bacząc na jakiekolwiek zasady prawne.</a:t>
            </a:r>
          </a:p>
        </p:txBody>
      </p:sp>
    </p:spTree>
    <p:extLst>
      <p:ext uri="{BB962C8B-B14F-4D97-AF65-F5344CB8AC3E}">
        <p14:creationId xmlns:p14="http://schemas.microsoft.com/office/powerpoint/2010/main" val="2917313427"/>
      </p:ext>
    </p:extLst>
  </p:cSld>
  <p:clrMapOvr>
    <a:masterClrMapping/>
  </p:clrMapOvr>
  <p:transition>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Biuletyn Informacji Publicznej</a:t>
            </a:r>
          </a:p>
        </p:txBody>
      </p:sp>
      <p:sp>
        <p:nvSpPr>
          <p:cNvPr id="3" name="Symbol zastępczy zawartości 2"/>
          <p:cNvSpPr>
            <a:spLocks noGrp="1"/>
          </p:cNvSpPr>
          <p:nvPr>
            <p:ph idx="1"/>
          </p:nvPr>
        </p:nvSpPr>
        <p:spPr/>
        <p:txBody>
          <a:bodyPr>
            <a:normAutofit/>
          </a:bodyPr>
          <a:lstStyle/>
          <a:p>
            <a:pPr algn="just"/>
            <a:r>
              <a:rPr lang="pl-PL" dirty="0"/>
              <a:t>BIP - Podstawowe źródło informacji publicznej,</a:t>
            </a:r>
          </a:p>
          <a:p>
            <a:pPr algn="just"/>
            <a:r>
              <a:rPr lang="pl-PL" dirty="0"/>
              <a:t>Nie zwalnia z zobowiązania informacyjnego odesłanie do strony BIP nieutworzonej i nieprowadzonej przez podmiot do którego wpłynął wniosek.</a:t>
            </a:r>
          </a:p>
          <a:p>
            <a:endParaRPr lang="pl-PL" dirty="0"/>
          </a:p>
        </p:txBody>
      </p:sp>
    </p:spTree>
    <p:extLst>
      <p:ext uri="{BB962C8B-B14F-4D97-AF65-F5344CB8AC3E}">
        <p14:creationId xmlns:p14="http://schemas.microsoft.com/office/powerpoint/2010/main" val="2949089264"/>
      </p:ext>
    </p:extLst>
  </p:cSld>
  <p:clrMapOvr>
    <a:masterClrMapping/>
  </p:clrMapOvr>
  <p:transition>
    <p:wedg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Zasada odpowiedzialności osobistej </a:t>
            </a:r>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pl-PL" dirty="0"/>
              <a:t>Treść art. 23 </a:t>
            </a:r>
            <a:r>
              <a:rPr lang="pl-PL" dirty="0" err="1"/>
              <a:t>u.d.i.p</a:t>
            </a:r>
            <a:r>
              <a:rPr lang="pl-PL" dirty="0"/>
              <a:t>. wskazuje, że kto bez podstawy prawnej, wbrew ciążącemu na nim zobowiązaniu informacyjnemu nie udostępnia informacji publicznej podlega grzywnie, karze ograniczenia wolności, bądź też pozbawienia wolności do roku. Sądem właściwym w tym zakresie jest sąd powszechny (procedura karna), Karalność przestępstwa ustaje po 5 latach od popełnienia a jeżeli przed ich upływem wszczęto postępowanie  z upływem 10 lat  od zakończenia tego okresu tj. z upływem 15 lat od popełnienia czynu zabronionego. Niezależnie od tej odpowiedzialności nieudostępnienie informacji może wiązać się z odpowiedzialnością dyscyplinarną pracownika  lub porządkową. Może być zakwalifikowane jako ciężkie naruszenie obowiązków pracowniczych i skutkować rozwiązaniem stosunku pracy bez wypowiedzenia.</a:t>
            </a:r>
          </a:p>
          <a:p>
            <a:pPr marL="0" indent="0" algn="just">
              <a:buNone/>
            </a:pPr>
            <a:r>
              <a:rPr lang="pl-PL" dirty="0"/>
              <a:t>Zarówno grzywna, ograniczenie wolności, czy też pozbawienie wolności stanowią środki obrony interesu prawnego – informacyjnego jednostki, występujące obok prawa do wniesienia odwołania, wniosku o ponowne rozpoznanie sprawy, czy też skargi administracyjnej, jak również obok środków o charakterze ustrojowym, które pozostają w ścisłym związku z prawnie gwarantowanymi formami i sposobami ubiegania się o informację publiczną.</a:t>
            </a:r>
          </a:p>
          <a:p>
            <a:pPr marL="0" indent="0" algn="just">
              <a:buNone/>
            </a:pPr>
            <a:r>
              <a:rPr lang="pl-PL" dirty="0"/>
              <a:t>Ten czyn zabroniony może być realizowany we współsprawstwie. W grę wchodzi w tym wypadku również sprawstwo polecające. Może to być czyn umyślny  objęty zamiarem bezpośrednim jak ewentualnym.</a:t>
            </a:r>
          </a:p>
          <a:p>
            <a:pPr marL="0" indent="0" algn="just">
              <a:buNone/>
            </a:pPr>
            <a:r>
              <a:rPr lang="pl-PL" b="1" dirty="0"/>
              <a:t>II stanowiska :</a:t>
            </a:r>
          </a:p>
          <a:p>
            <a:pPr marL="0" indent="0" algn="just">
              <a:buNone/>
            </a:pPr>
            <a:r>
              <a:rPr lang="pl-PL" dirty="0"/>
              <a:t>Odpowiedzialność karna z art. 23 </a:t>
            </a:r>
            <a:r>
              <a:rPr lang="pl-PL" dirty="0" err="1"/>
              <a:t>udip</a:t>
            </a:r>
            <a:r>
              <a:rPr lang="pl-PL" dirty="0"/>
              <a:t> odnosi się do każdego sposobu udostępniania informacji publicznej (A. Matusiak)</a:t>
            </a:r>
          </a:p>
          <a:p>
            <a:pPr marL="0" indent="0" algn="just">
              <a:buNone/>
            </a:pPr>
            <a:r>
              <a:rPr lang="pl-PL" dirty="0"/>
              <a:t>Odpowiedzialność karna z art. 23 </a:t>
            </a:r>
            <a:r>
              <a:rPr lang="pl-PL" dirty="0" err="1"/>
              <a:t>udip</a:t>
            </a:r>
            <a:r>
              <a:rPr lang="pl-PL" dirty="0"/>
              <a:t> nie odnosi się do każdego sposobu, ale tylko do trybu wnioskowego B. Pietrzak)  </a:t>
            </a:r>
          </a:p>
        </p:txBody>
      </p:sp>
    </p:spTree>
    <p:extLst>
      <p:ext uri="{BB962C8B-B14F-4D97-AF65-F5344CB8AC3E}">
        <p14:creationId xmlns:p14="http://schemas.microsoft.com/office/powerpoint/2010/main" val="2188243983"/>
      </p:ext>
    </p:extLst>
  </p:cSld>
  <p:clrMapOvr>
    <a:masterClrMapping/>
  </p:clrMapOvr>
  <p:transition>
    <p:wedg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Zasada odpowiedzialności osobistej</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Sama niezasadna odmowa udostępnienia, czy też całkowite milczenie, bądź też inna forma bezczynności podmiotu zobowiązanego informacyjnie, nie prowadzą do automatycznego uznania jego winy i wymierzenia na „sprawcy” sankcji karnych. Ma ono miejsce wówczas, gdy podmiot zobowiązany informacyjnie (naruszający uregulowania </a:t>
            </a:r>
            <a:r>
              <a:rPr lang="pl-PL" dirty="0" err="1"/>
              <a:t>u.d.i.p</a:t>
            </a:r>
            <a:r>
              <a:rPr lang="pl-PL" dirty="0"/>
              <a:t>.) ignoruje również rozstrzygnięcie sądu administracyjnego orzekającego na korzyść strony uprawnionej informacyjnie. Tym samym zawiadomienie do prokuratury powinno mieć miejsce dopiero wówczas, gdy dochodzi do wyczerpania przez zainteresowanego wszystkich innych przysługujących mu możliwości obrony (prawnie gwarantowanych środków ochrony interesu informacyjnego jednostki: ustrojowych, procesowych – w szczególności zaś procesowych).</a:t>
            </a:r>
          </a:p>
        </p:txBody>
      </p:sp>
    </p:spTree>
    <p:extLst>
      <p:ext uri="{BB962C8B-B14F-4D97-AF65-F5344CB8AC3E}">
        <p14:creationId xmlns:p14="http://schemas.microsoft.com/office/powerpoint/2010/main" val="1306631658"/>
      </p:ext>
    </p:extLst>
  </p:cSld>
  <p:clrMapOvr>
    <a:masterClrMapping/>
  </p:clrMapOvr>
  <p:transition>
    <p:pull dir="d"/>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Zasada odpowiedzialności osobistej</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T. Aleksandrowicz wskazuje, że do grupy osób odpowiedzialnych z racji uchylania się od realizacji zobowiązania informacyjnego) można z pewnością zaliczyć osobę kierującą podmiotem zobowiązanym informacyjnie na mocy </a:t>
            </a:r>
            <a:r>
              <a:rPr lang="pl-PL" dirty="0" err="1"/>
              <a:t>u.d.i.p</a:t>
            </a:r>
            <a:r>
              <a:rPr lang="pl-PL" dirty="0"/>
              <a:t>., osobę upoważnioną do tego przez kierownika, która służbowo zajmuje się upublicznianiem danych wyczerpujących znamiona wiedzy publicznej, jak również obu jednocześnie (wówczas, gdy brak pomiędzy nimi współdziałania w rozumieniu art. 18 k.k.). </a:t>
            </a:r>
          </a:p>
          <a:p>
            <a:pPr marL="0" indent="0" algn="just">
              <a:buNone/>
            </a:pPr>
            <a:r>
              <a:rPr lang="pl-PL" dirty="0"/>
              <a:t>Sam podmiot zobowiązany informacyjnie (w drodze regulacji wewnętrznych) powinien rozstrzygać o tym, kto w jego strukturze, jest upoważniony do realizacji zobowiązań informacyjnych i jednocześnie ponosi odpowiedzialność tytułem „niesłusznego” nieudostępnienia informacji publicznej (bezczynności), nieuzasadnionego odmówienia dostępu, czy też umorzenia przedmiotowej procedury.</a:t>
            </a:r>
          </a:p>
        </p:txBody>
      </p:sp>
    </p:spTree>
    <p:extLst>
      <p:ext uri="{BB962C8B-B14F-4D97-AF65-F5344CB8AC3E}">
        <p14:creationId xmlns:p14="http://schemas.microsoft.com/office/powerpoint/2010/main" val="1714535170"/>
      </p:ext>
    </p:extLst>
  </p:cSld>
  <p:clrMapOvr>
    <a:masterClrMapping/>
  </p:clrMapOvr>
  <p:transition>
    <p:dissolv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 PYTANIE: Jak wskazuje ustawodawca w terminie niezwłocznym udostępnieniu podlega informacja publiczna:</a:t>
            </a:r>
          </a:p>
        </p:txBody>
      </p:sp>
      <p:sp>
        <p:nvSpPr>
          <p:cNvPr id="3" name="Symbol zastępczy zawartości 2"/>
          <p:cNvSpPr>
            <a:spLocks noGrp="1"/>
          </p:cNvSpPr>
          <p:nvPr>
            <p:ph idx="1"/>
          </p:nvPr>
        </p:nvSpPr>
        <p:spPr/>
        <p:txBody>
          <a:bodyPr/>
          <a:lstStyle/>
          <a:p>
            <a:pPr algn="just"/>
            <a:r>
              <a:rPr lang="pl-PL" dirty="0"/>
              <a:t>a. w trybie bezwnioskowym poprzez bezpośredni wgląd do informacji i w trybie wnioskowym; </a:t>
            </a:r>
          </a:p>
          <a:p>
            <a:pPr algn="just"/>
            <a:r>
              <a:rPr lang="pl-PL" dirty="0"/>
              <a:t>b. zarówno w formie pisemnej jak i ustnej na podstawie ustnego wniosku;</a:t>
            </a:r>
          </a:p>
          <a:p>
            <a:pPr algn="just"/>
            <a:r>
              <a:rPr lang="pl-PL" dirty="0"/>
              <a:t>c. zarówno pisemnie jak i ustnie jedynie na podstawie pisemnego wniosku.</a:t>
            </a:r>
          </a:p>
          <a:p>
            <a:pPr algn="just"/>
            <a:endParaRPr lang="pl-PL" dirty="0"/>
          </a:p>
        </p:txBody>
      </p:sp>
    </p:spTree>
    <p:extLst>
      <p:ext uri="{BB962C8B-B14F-4D97-AF65-F5344CB8AC3E}">
        <p14:creationId xmlns:p14="http://schemas.microsoft.com/office/powerpoint/2010/main" val="45010459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Literatura</a:t>
            </a:r>
          </a:p>
        </p:txBody>
      </p:sp>
      <p:sp>
        <p:nvSpPr>
          <p:cNvPr id="3" name="Symbol zastępczy zawartości 2"/>
          <p:cNvSpPr>
            <a:spLocks noGrp="1"/>
          </p:cNvSpPr>
          <p:nvPr>
            <p:ph idx="1"/>
          </p:nvPr>
        </p:nvSpPr>
        <p:spPr/>
        <p:txBody>
          <a:bodyPr>
            <a:normAutofit fontScale="47500" lnSpcReduction="20000"/>
          </a:bodyPr>
          <a:lstStyle/>
          <a:p>
            <a:r>
              <a:rPr lang="pl-PL" dirty="0"/>
              <a:t>1.	P. </a:t>
            </a:r>
            <a:r>
              <a:rPr lang="pl-PL" dirty="0" err="1"/>
              <a:t>Sitniewski</a:t>
            </a:r>
            <a:r>
              <a:rPr lang="pl-PL" dirty="0"/>
              <a:t>, Ustawa o dostępie do informacji publicznej. Komentarz, Wrocław, 2011</a:t>
            </a:r>
          </a:p>
          <a:p>
            <a:r>
              <a:rPr lang="pl-PL" dirty="0"/>
              <a:t>2.	I. Kamińska, M. </a:t>
            </a:r>
            <a:r>
              <a:rPr lang="pl-PL" dirty="0" err="1"/>
              <a:t>Rozbicka-Ostrowska</a:t>
            </a:r>
            <a:r>
              <a:rPr lang="pl-PL" dirty="0"/>
              <a:t>, Ustawa o dostępie do informacji publicznej. Komentarz, Warszawa 2012</a:t>
            </a:r>
          </a:p>
          <a:p>
            <a:r>
              <a:rPr lang="pl-PL" dirty="0"/>
              <a:t>3.	T. R. Aleksandrowicz, Komentarz do ustawy o dostępie do informacji publicznej, Warszawa 2008</a:t>
            </a:r>
          </a:p>
          <a:p>
            <a:r>
              <a:rPr lang="pl-PL" dirty="0"/>
              <a:t>4.	M. Jabłoński, K. Wygoda, Ustawa o dostępie do informacji publicznej. Komentarz Wrocław 2002 </a:t>
            </a:r>
          </a:p>
          <a:p>
            <a:r>
              <a:rPr lang="pl-PL" dirty="0"/>
              <a:t>5.	M. Bernaczyk, K. Wygoda, M. Jabłoński, Biuletyn Informacji Publicznej. Informatyzacja administracji, Wrocław 2005</a:t>
            </a:r>
          </a:p>
          <a:p>
            <a:r>
              <a:rPr lang="pl-PL" dirty="0"/>
              <a:t>6.	M. Jabłoński, K. Wygoda, Dostęp do informacji publicznej i jego granice; Wrocław 2002</a:t>
            </a:r>
          </a:p>
          <a:p>
            <a:r>
              <a:rPr lang="pl-PL" dirty="0"/>
              <a:t>7.	M. Bernaczyk, Obowiązek bezwnioskowego udostępniania informacji publicznej; Warszawa 2008</a:t>
            </a:r>
          </a:p>
          <a:p>
            <a:r>
              <a:rPr lang="pl-PL" dirty="0"/>
              <a:t>8.	M. Zaremba, Prawo dostępu do informacji publicznej. Zagadnienia praktyczne, Warszawa 2009</a:t>
            </a:r>
          </a:p>
          <a:p>
            <a:r>
              <a:rPr lang="pl-PL" dirty="0"/>
              <a:t>9.	M. Bidziński, M. </a:t>
            </a:r>
            <a:r>
              <a:rPr lang="pl-PL" dirty="0" err="1"/>
              <a:t>Chmaj</a:t>
            </a:r>
            <a:r>
              <a:rPr lang="pl-PL" dirty="0"/>
              <a:t>, P. Szustakiewicz, Ustawa o dostępie do informacji publicznej, Komentarz, Warszawa 2010</a:t>
            </a:r>
          </a:p>
          <a:p>
            <a:r>
              <a:rPr lang="pl-PL" dirty="0"/>
              <a:t>10. P. Szustakiewicz (red.), Dostęp do informacji publicznej, Warszawa 2016</a:t>
            </a:r>
          </a:p>
          <a:p>
            <a:r>
              <a:rPr lang="pl-PL" dirty="0"/>
              <a:t>11.A. </a:t>
            </a:r>
            <a:r>
              <a:rPr lang="pl-PL" dirty="0" err="1"/>
              <a:t>Gałąch</a:t>
            </a:r>
            <a:r>
              <a:rPr lang="pl-PL" dirty="0"/>
              <a:t>, K. Kędzierska, A. Lipiński, B. Opaliński, B. Pietrzak, P. Szustakiewicz, A. </a:t>
            </a:r>
            <a:r>
              <a:rPr lang="pl-PL" dirty="0" err="1"/>
              <a:t>Zolotar</a:t>
            </a:r>
            <a:r>
              <a:rPr lang="pl-PL" dirty="0"/>
              <a:t>- Wiśniewska, Dostęp do informacji publicznej a prawo do prywatności, Warszawa 2015,</a:t>
            </a:r>
          </a:p>
          <a:p>
            <a:r>
              <a:rPr lang="pl-PL" dirty="0"/>
              <a:t>12. P. </a:t>
            </a:r>
            <a:r>
              <a:rPr lang="pl-PL" dirty="0" err="1"/>
              <a:t>Sitniewski</a:t>
            </a:r>
            <a:r>
              <a:rPr lang="pl-PL" dirty="0"/>
              <a:t>, Dostęp do informacji publicznej. Pytanie i odpowiedz. Wzory pism, Warszawa 2016,</a:t>
            </a:r>
          </a:p>
          <a:p>
            <a:r>
              <a:rPr lang="pl-PL" dirty="0"/>
              <a:t>13. P. </a:t>
            </a:r>
            <a:r>
              <a:rPr lang="pl-PL" dirty="0" err="1"/>
              <a:t>Sitniewski</a:t>
            </a:r>
            <a:r>
              <a:rPr lang="pl-PL" dirty="0"/>
              <a:t>, Ustawa o ponownym wykorzystywaniu informacji sektora publicznego. Komentarz, Warszawa 2017,</a:t>
            </a:r>
          </a:p>
          <a:p>
            <a:endParaRPr lang="pl-PL" dirty="0"/>
          </a:p>
          <a:p>
            <a:endParaRPr lang="pl-PL" dirty="0"/>
          </a:p>
          <a:p>
            <a:endParaRPr lang="pl-PL" dirty="0"/>
          </a:p>
        </p:txBody>
      </p:sp>
    </p:spTree>
    <p:extLst>
      <p:ext uri="{BB962C8B-B14F-4D97-AF65-F5344CB8AC3E}">
        <p14:creationId xmlns:p14="http://schemas.microsoft.com/office/powerpoint/2010/main" val="3008328227"/>
      </p:ext>
    </p:extLst>
  </p:cSld>
  <p:clrMapOvr>
    <a:masterClrMapping/>
  </p:clrMapOvr>
  <p:transition>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Portal danych od 8.12.2021 r.</a:t>
            </a:r>
          </a:p>
        </p:txBody>
      </p:sp>
      <p:sp>
        <p:nvSpPr>
          <p:cNvPr id="3" name="Symbol zastępczy zawartości 2"/>
          <p:cNvSpPr>
            <a:spLocks noGrp="1"/>
          </p:cNvSpPr>
          <p:nvPr>
            <p:ph idx="1"/>
          </p:nvPr>
        </p:nvSpPr>
        <p:spPr/>
        <p:txBody>
          <a:bodyPr>
            <a:normAutofit/>
          </a:bodyPr>
          <a:lstStyle/>
          <a:p>
            <a:pPr marL="0" indent="0" algn="just">
              <a:buNone/>
            </a:pPr>
            <a:r>
              <a:rPr lang="pl-PL" dirty="0"/>
              <a:t>Portal danych -  prowadzony przez ministra  właściwego ds. informatyzacji  powszechnie dostępny system teleinformatyczny przeznaczony do udostępniania informacji sektora publicznego w celu ponownego jej wykorzystywania oraz danych prywatnych  w celu wykorzystywania  (art. 2 pkt 13 ustawy z dnia 11 sierpnia 2021 r. o otwartych danych i ponownym wykorzystywaniu informacji sektora publicznego (Dz. U. z 2023 r. poz. 1524).</a:t>
            </a:r>
          </a:p>
        </p:txBody>
      </p:sp>
    </p:spTree>
    <p:extLst>
      <p:ext uri="{BB962C8B-B14F-4D97-AF65-F5344CB8AC3E}">
        <p14:creationId xmlns:p14="http://schemas.microsoft.com/office/powerpoint/2010/main" val="1171501415"/>
      </p:ext>
    </p:extLst>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Inne tryby bezwnioskowe – nieobjęte zasadą pierwszeństwa</a:t>
            </a:r>
          </a:p>
        </p:txBody>
      </p:sp>
      <p:sp>
        <p:nvSpPr>
          <p:cNvPr id="3" name="Symbol zastępczy zawartości 2"/>
          <p:cNvSpPr>
            <a:spLocks noGrp="1"/>
          </p:cNvSpPr>
          <p:nvPr>
            <p:ph idx="1"/>
          </p:nvPr>
        </p:nvSpPr>
        <p:spPr/>
        <p:txBody>
          <a:bodyPr>
            <a:normAutofit/>
          </a:bodyPr>
          <a:lstStyle/>
          <a:p>
            <a:pPr algn="just"/>
            <a:r>
              <a:rPr lang="pl-PL" dirty="0"/>
              <a:t>wyłożenie lub wywieszenie informacji  w miejscach ogólnie dostępnych;</a:t>
            </a:r>
          </a:p>
          <a:p>
            <a:pPr algn="just"/>
            <a:r>
              <a:rPr lang="pl-PL" dirty="0"/>
              <a:t> zainstalowanie w miejscach ogólnie dostępnych urządzeń umożliwiających zapoznanie się z informacją publiczną;</a:t>
            </a:r>
          </a:p>
          <a:p>
            <a:pPr algn="just"/>
            <a:r>
              <a:rPr lang="pl-PL" dirty="0"/>
              <a:t>Częściowo: wstęp  na  posiedzenia  organów,  kolegialnych, pochodzących z wyborów powszechnych i </a:t>
            </a:r>
            <a:r>
              <a:rPr lang="pl-PL" u="sng" dirty="0"/>
              <a:t>bezpośrednich</a:t>
            </a:r>
            <a:r>
              <a:rPr lang="pl-PL" dirty="0"/>
              <a:t> …</a:t>
            </a:r>
          </a:p>
          <a:p>
            <a:endParaRPr lang="pl-PL" dirty="0"/>
          </a:p>
        </p:txBody>
      </p:sp>
    </p:spTree>
    <p:extLst>
      <p:ext uri="{BB962C8B-B14F-4D97-AF65-F5344CB8AC3E}">
        <p14:creationId xmlns:p14="http://schemas.microsoft.com/office/powerpoint/2010/main" val="2420858888"/>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Tryb bezwnioskowy a wnioskowy</a:t>
            </a:r>
          </a:p>
        </p:txBody>
      </p:sp>
      <p:sp>
        <p:nvSpPr>
          <p:cNvPr id="3" name="Symbol zastępczy zawartości 2"/>
          <p:cNvSpPr>
            <a:spLocks noGrp="1"/>
          </p:cNvSpPr>
          <p:nvPr>
            <p:ph idx="1"/>
          </p:nvPr>
        </p:nvSpPr>
        <p:spPr/>
        <p:txBody>
          <a:bodyPr>
            <a:normAutofit/>
          </a:bodyPr>
          <a:lstStyle/>
          <a:p>
            <a:pPr algn="just"/>
            <a:r>
              <a:rPr lang="pl-PL" dirty="0"/>
              <a:t>Zamieszczenie informacji w BIP nie uprawnia podmiotu do tego, aby zachował całkowite milczenie wobec przedłożonego wniosku, </a:t>
            </a:r>
            <a:r>
              <a:rPr lang="pl-PL" b="1" dirty="0"/>
              <a:t>ma on wówczas wskazać zainteresowanemu w sposób dokładny miejsce gdzie ta informacja się znajduje w BIP (powiadomienie);</a:t>
            </a:r>
          </a:p>
          <a:p>
            <a:pPr algn="just"/>
            <a:r>
              <a:rPr lang="pl-PL" u="sng" dirty="0"/>
              <a:t>Adres BIP jest informacją publiczną</a:t>
            </a:r>
            <a:r>
              <a:rPr lang="pl-PL" dirty="0"/>
              <a:t>, podobnie jak informacje o BIP i </a:t>
            </a:r>
            <a:r>
              <a:rPr lang="pl-PL" b="1" dirty="0"/>
              <a:t>one mogą być udostępniane na wniosek.</a:t>
            </a:r>
          </a:p>
        </p:txBody>
      </p:sp>
    </p:spTree>
    <p:extLst>
      <p:ext uri="{BB962C8B-B14F-4D97-AF65-F5344CB8AC3E}">
        <p14:creationId xmlns:p14="http://schemas.microsoft.com/office/powerpoint/2010/main" val="2848789622"/>
      </p:ext>
    </p:extLst>
  </p:cSld>
  <p:clrMapOvr>
    <a:masterClrMapping/>
  </p:clrMapOvr>
  <p:transition>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4491</TotalTime>
  <Words>7706</Words>
  <Application>Microsoft Office PowerPoint</Application>
  <PresentationFormat>Pokaz na ekranie (4:3)</PresentationFormat>
  <Paragraphs>259</Paragraphs>
  <Slides>64</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64</vt:i4>
      </vt:variant>
    </vt:vector>
  </HeadingPairs>
  <TitlesOfParts>
    <vt:vector size="71" baseType="lpstr">
      <vt:lpstr>Book Antiqua</vt:lpstr>
      <vt:lpstr>Calibri</vt:lpstr>
      <vt:lpstr>Lucida Sans</vt:lpstr>
      <vt:lpstr>Wingdings</vt:lpstr>
      <vt:lpstr>Wingdings 2</vt:lpstr>
      <vt:lpstr>Wingdings 3</vt:lpstr>
      <vt:lpstr>Apex</vt:lpstr>
      <vt:lpstr>  Wnioskowy tryb udostępnienia informacji publicznej</vt:lpstr>
      <vt:lpstr>Tryb wnioskowy </vt:lpstr>
      <vt:lpstr>Prawo do informacji publicznej</vt:lpstr>
      <vt:lpstr>Art. 10 ust. 1 u.d.i.p - zasada pierwszeństwa trybu bezwnioskowego </vt:lpstr>
      <vt:lpstr>Tryb wnioskowy</vt:lpstr>
      <vt:lpstr>Biuletyn Informacji Publicznej</vt:lpstr>
      <vt:lpstr>Portal danych od 8.12.2021 r.</vt:lpstr>
      <vt:lpstr>Inne tryby bezwnioskowe – nieobjęte zasadą pierwszeństwa</vt:lpstr>
      <vt:lpstr>Tryb bezwnioskowy a wnioskowy</vt:lpstr>
      <vt:lpstr>Kiedy tryb wnioskowy?</vt:lpstr>
      <vt:lpstr>Tryb wnioskowy</vt:lpstr>
      <vt:lpstr>Tryb wnioskowy</vt:lpstr>
      <vt:lpstr>Wgląd do dokumentu urzędowego (szerokie rozumienie trybu wnioskowego)</vt:lpstr>
      <vt:lpstr>Dokument urzędowy</vt:lpstr>
      <vt:lpstr>Odformalizowanie trybu wnioskowego</vt:lpstr>
      <vt:lpstr>FORMA WNIOSKU</vt:lpstr>
      <vt:lpstr>Podpis na wniosku</vt:lpstr>
      <vt:lpstr>Anonimowość</vt:lpstr>
      <vt:lpstr>Anonimowość</vt:lpstr>
      <vt:lpstr>Kiedy wnioskodawca musi się ujawnić?</vt:lpstr>
      <vt:lpstr>Kiedy wnioskodawca musi się ujawnić?</vt:lpstr>
      <vt:lpstr>Kiedy wnioskodawca musi się ujawnić?</vt:lpstr>
      <vt:lpstr>Formularze wniosku</vt:lpstr>
      <vt:lpstr>Formularze wniosku</vt:lpstr>
      <vt:lpstr>Uzasadnienie wniosku</vt:lpstr>
      <vt:lpstr>Język w którym sporządzony ma być wniosek</vt:lpstr>
      <vt:lpstr>Oznaczenie informacji udostępnianej </vt:lpstr>
      <vt:lpstr>  Tryb wnioskowy </vt:lpstr>
      <vt:lpstr>Tryb wnioskowy</vt:lpstr>
      <vt:lpstr>Wnioski proste, złożone i inne</vt:lpstr>
      <vt:lpstr>Warunki udostępnienia</vt:lpstr>
      <vt:lpstr>Termin udostępnienia informacji publicznej </vt:lpstr>
      <vt:lpstr>Terminy</vt:lpstr>
      <vt:lpstr>Niezwłocznie a bez zbędnej zwłoki</vt:lpstr>
      <vt:lpstr>Opóźnienie w procesie udostępnienia informacji publicznej </vt:lpstr>
      <vt:lpstr>Bezczynność</vt:lpstr>
      <vt:lpstr>Powiadomienie o nieposiadaniu informacji publicznej</vt:lpstr>
      <vt:lpstr>Brak bezczynności</vt:lpstr>
      <vt:lpstr>Sposoby zakończenia postępowania na wniosek </vt:lpstr>
      <vt:lpstr>Sposoby zakończenia postępowania na wniosek</vt:lpstr>
      <vt:lpstr>Sposoby zakończenia postępowania na wniosek</vt:lpstr>
      <vt:lpstr>Dodatkowo</vt:lpstr>
      <vt:lpstr>Kontaktowanie się z wnioskodawcą</vt:lpstr>
      <vt:lpstr>Zasada kontroli instancyjnej i sądowej kontroli</vt:lpstr>
      <vt:lpstr>Zasada kontroli instancyjnej</vt:lpstr>
      <vt:lpstr>Zasada kontroli instancyjnej</vt:lpstr>
      <vt:lpstr>Zasada kontroli instancyjnej</vt:lpstr>
      <vt:lpstr>Zasada sądowej kontroli</vt:lpstr>
      <vt:lpstr>Zasada sądowej kontroli</vt:lpstr>
      <vt:lpstr>Zasada kontroli sądowej</vt:lpstr>
      <vt:lpstr>Inne powiadomienia</vt:lpstr>
      <vt:lpstr>Zasada kontroli sądowej</vt:lpstr>
      <vt:lpstr>Zasada kontroli sądowej</vt:lpstr>
      <vt:lpstr>Zasada kontroli sądowej</vt:lpstr>
      <vt:lpstr>Zasada kontroli sądowej</vt:lpstr>
      <vt:lpstr>Koszty udostępnienia</vt:lpstr>
      <vt:lpstr>Koszty udostępnienia </vt:lpstr>
      <vt:lpstr>Koszty udostępnienia </vt:lpstr>
      <vt:lpstr>Koszty udostępnienia</vt:lpstr>
      <vt:lpstr>Zasada odpowiedzialności osobistej </vt:lpstr>
      <vt:lpstr>Zasada odpowiedzialności osobistej</vt:lpstr>
      <vt:lpstr>Zasada odpowiedzialności osobistej</vt:lpstr>
      <vt:lpstr> PYTANIE: Jak wskazuje ustawodawca w terminie niezwłocznym udostępnieniu podlega informacja publiczna:</vt:lpstr>
      <vt:lpstr>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Katarzyna Tomaszewska</cp:lastModifiedBy>
  <cp:revision>361</cp:revision>
  <cp:lastPrinted>2022-12-01T11:12:29Z</cp:lastPrinted>
  <dcterms:created xsi:type="dcterms:W3CDTF">2012-03-01T14:48:30Z</dcterms:created>
  <dcterms:modified xsi:type="dcterms:W3CDTF">2025-01-17T10:11:15Z</dcterms:modified>
</cp:coreProperties>
</file>