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AC7FC-B3AE-4F89-8F15-C53262C84262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309CB-D04A-45A9-8301-8483CEB6EE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B7744-94B0-4A1F-9F33-342999740E4C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73E4-2CFD-43CD-957F-C554BFB821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C3D7C-1073-4B85-ABD6-6C58A101FC9D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70CF-DE02-4F7B-9FB7-8229DE1BB9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BD295-2C15-4080-ACF6-B7601AFC2897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0E01D-DB0C-429E-9CE8-10B7FCC0BF6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178A8-2B6D-4F4D-B460-366D1A356D95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E60E6-D698-4101-B374-E1A933197B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EBE6E-5DE6-466B-83E0-07E99D3C8B5F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71E7-577F-4646-843E-414A6D87C2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14CA8-B606-46D4-BC64-30B3472CEE6A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7E25F-631E-42DD-8FD3-FBD0A4FD99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89E79-FA6A-45E0-AC3D-1BCBCD8F4DD5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C3DF4-BA91-42AD-8E46-8273F38969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D6CF1-9185-44BC-9022-BA5FFD499D49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994D3-B958-4524-9AF5-1FEE7394EB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75BE2-0E93-4547-ADA9-087087C13B6F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083E-950A-4079-856A-E90A4EA09E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B897F-34A3-4070-AEF8-DEEAC944D834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86C05-6D32-44B4-BCE5-13C71811D7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2C874E-AE35-4FEC-BC93-D9CA381EC2E2}" type="datetimeFigureOut">
              <a:rPr lang="pl-PL"/>
              <a:pPr>
                <a:defRPr/>
              </a:pPr>
              <a:t>2015-06-17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6F66A3-E2F7-436F-A6AB-A236B0A62B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43025" y="955675"/>
            <a:ext cx="9144000" cy="2387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Trybunał Konstytucyjny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2051" name="pole tekstowe 3"/>
          <p:cNvSpPr txBox="1">
            <a:spLocks noChangeArrowheads="1"/>
          </p:cNvSpPr>
          <p:nvPr/>
        </p:nvSpPr>
        <p:spPr bwMode="auto">
          <a:xfrm>
            <a:off x="4073317" y="3554413"/>
            <a:ext cx="39628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sz="2400" dirty="0" smtClean="0">
                <a:latin typeface="Calibri" pitchFamily="34" charset="0"/>
              </a:rPr>
              <a:t>SNP I</a:t>
            </a:r>
            <a:endParaRPr lang="pl-PL" sz="2400" dirty="0">
              <a:latin typeface="Calibri" pitchFamily="34" charset="0"/>
            </a:endParaRPr>
          </a:p>
          <a:p>
            <a:pPr algn="ctr"/>
            <a:r>
              <a:rPr lang="pl-PL" sz="2400" dirty="0" err="1" smtClean="0">
                <a:latin typeface="Calibri" pitchFamily="34" charset="0"/>
              </a:rPr>
              <a:t>iwona.dys@prawo.uni.wroc.pl</a:t>
            </a:r>
            <a:endParaRPr lang="pl-PL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900113" y="725488"/>
            <a:ext cx="39147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latin typeface="+mn-lt"/>
                <a:cs typeface="+mn-cs"/>
              </a:rPr>
              <a:t>Skutki prawne orzeczeń TK: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Pozytywne, negatywne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Ostateczne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Ex nunc, pro futuro, ex </a:t>
            </a:r>
            <a:r>
              <a:rPr lang="pl-PL" sz="2400" dirty="0" err="1">
                <a:latin typeface="+mn-lt"/>
                <a:cs typeface="+mn-cs"/>
              </a:rPr>
              <a:t>tunc</a:t>
            </a:r>
            <a:endParaRPr lang="pl-PL" sz="24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Pośrednie, bezpośrednie</a:t>
            </a:r>
            <a:endParaRPr lang="pl-PL" sz="24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Charakter ustrojowy TK</a:t>
            </a:r>
          </a:p>
        </p:txBody>
      </p:sp>
      <p:sp>
        <p:nvSpPr>
          <p:cNvPr id="3075" name="pole tekstowe 2"/>
          <p:cNvSpPr txBox="1">
            <a:spLocks noChangeArrowheads="1"/>
          </p:cNvSpPr>
          <p:nvPr/>
        </p:nvSpPr>
        <p:spPr bwMode="auto">
          <a:xfrm>
            <a:off x="709613" y="1690688"/>
            <a:ext cx="920273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l-PL">
                <a:latin typeface="Calibri" pitchFamily="34" charset="0"/>
              </a:rPr>
              <a:t>Konstytucja z dnia 2 kwietnia 1997r. art. 188-197</a:t>
            </a:r>
          </a:p>
          <a:p>
            <a:pPr marL="285750" indent="-285750">
              <a:buFont typeface="Arial" charset="0"/>
              <a:buChar char="•"/>
            </a:pPr>
            <a:r>
              <a:rPr lang="pl-PL">
                <a:latin typeface="Calibri" pitchFamily="34" charset="0"/>
              </a:rPr>
              <a:t>Ustawa o Trybunale Konstytucyjnym z dnia 1 sierpnia 1997r., Dz U. Nr 102 poz. 643 ze zm.)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>
                <a:latin typeface="Calibri" pitchFamily="34" charset="0"/>
              </a:rPr>
              <a:t>Trybunał jest organem władzy sądowniczej, powołanym do badania z Konstytucją aktów normatywnych i umów międzynarodowych i wykonywania innych zadań ( art. 1 ust. 1 TKU)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>
                <a:latin typeface="Calibri" pitchFamily="34" charset="0"/>
              </a:rPr>
              <a:t>Jest organem niezależnym od innych władz i odrębnym ( art. 173 Konstytucji)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>
                <a:latin typeface="Calibri" pitchFamily="34" charset="0"/>
              </a:rPr>
              <a:t>Cechy TK odróżniające go od sądu: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Tryb powoływania sędziów – zasada ich kadencyjności ( art. 194 Konstytucji 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Niepodleganie nadzorowi judykacyjnemu Sądu Najwyższego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Niewystępowanie związków między TK a KRS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Brak zasady dwuinstancyjności postępowania przed TK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>
                <a:latin typeface="Calibri" pitchFamily="34" charset="0"/>
              </a:rPr>
              <a:t>Gwarancje niezawisłości sędziów TK: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Wymóg posiadania wyróżniającej się wiedzy prawniczej,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Materialna niezależność sędziów,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Immunitet sędziowski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l-PL">
                <a:latin typeface="Calibri" pitchFamily="34" charset="0"/>
              </a:rPr>
              <a:t>Zasada incompatibilitias</a:t>
            </a:r>
          </a:p>
          <a:p>
            <a:pPr marL="285750" indent="-285750">
              <a:buFont typeface="Wingdings" pitchFamily="2" charset="2"/>
              <a:buChar char="v"/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le tekstowe 1"/>
          <p:cNvSpPr txBox="1">
            <a:spLocks noChangeArrowheads="1"/>
          </p:cNvSpPr>
          <p:nvPr/>
        </p:nvSpPr>
        <p:spPr bwMode="auto">
          <a:xfrm>
            <a:off x="282575" y="322263"/>
            <a:ext cx="10445750" cy="544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l-PL" sz="2400" b="1">
                <a:latin typeface="Calibri" pitchFamily="34" charset="0"/>
              </a:rPr>
              <a:t>Immunitet sędziowski. </a:t>
            </a:r>
            <a:r>
              <a:rPr lang="pl-PL" sz="2400">
                <a:latin typeface="Calibri" pitchFamily="34" charset="0"/>
              </a:rPr>
              <a:t>Zgodę na pociągnięcie sędziego TK do odpowiedzialności karnej wyraża Zgromadzenie Ogólne większością 2/3 głosów. Sędzia TK nie może być pozbawiony wolności ,zatrzymany, aresztowany, z wyjątkiem ujęcia na gorącym uczynku przestępstwa, jeżeli zatrzymanie jest niezbędne do zapewnienia prawidłowego toku postępowania. Niezwłocznie zawiadamia się o tym prezesa TK, który może nakazać natychmiastowe zwolnienie zatrzymanego.</a:t>
            </a:r>
          </a:p>
          <a:p>
            <a:pPr marL="285750" indent="-285750">
              <a:buFont typeface="Arial" charset="0"/>
              <a:buChar char="•"/>
            </a:pPr>
            <a:r>
              <a:rPr lang="pl-PL" sz="2400" b="1">
                <a:latin typeface="Calibri" pitchFamily="34" charset="0"/>
              </a:rPr>
              <a:t>Kary dyscyplinarne: </a:t>
            </a:r>
            <a:r>
              <a:rPr lang="pl-PL" sz="2400">
                <a:latin typeface="Calibri" pitchFamily="34" charset="0"/>
              </a:rPr>
              <a:t>upomnienie, nagana, usunięcie ze stanowiska. </a:t>
            </a:r>
            <a:r>
              <a:rPr lang="pl-PL" sz="2400" b="1">
                <a:latin typeface="Calibri" pitchFamily="34" charset="0"/>
              </a:rPr>
              <a:t> </a:t>
            </a:r>
          </a:p>
          <a:p>
            <a:pPr marL="285750" indent="-285750">
              <a:buFont typeface="Arial" charset="0"/>
              <a:buChar char="•"/>
            </a:pPr>
            <a:r>
              <a:rPr lang="pl-PL" sz="2400" b="1">
                <a:latin typeface="Calibri" pitchFamily="34" charset="0"/>
              </a:rPr>
              <a:t>Zasada wybieralności sędziów TK. </a:t>
            </a:r>
            <a:r>
              <a:rPr lang="pl-PL" sz="2400">
                <a:latin typeface="Calibri" pitchFamily="34" charset="0"/>
              </a:rPr>
              <a:t>Kandydatów przedstawia co najmniej 50 posłów lub Prezydium Sejmu. Uchwała Sejmu o wyborze bezwględną większością głosów w obecności co najmniej połowy ogólnej liczby posłów. Ponowny wybór niedopuszczalny. </a:t>
            </a:r>
          </a:p>
          <a:p>
            <a:pPr marL="285750" indent="-285750">
              <a:buFont typeface="Arial" charset="0"/>
              <a:buChar char="•"/>
            </a:pPr>
            <a:r>
              <a:rPr lang="pl-PL" sz="2400" b="1">
                <a:latin typeface="Calibri" pitchFamily="34" charset="0"/>
              </a:rPr>
              <a:t>Zasada kadencyjności.</a:t>
            </a:r>
            <a:r>
              <a:rPr lang="pl-PL" sz="2400">
                <a:latin typeface="Calibri" pitchFamily="34" charset="0"/>
              </a:rPr>
              <a:t> Wybierani przez Sejm na 9 letnią kadencję.</a:t>
            </a:r>
          </a:p>
          <a:p>
            <a:pPr marL="285750" indent="-285750">
              <a:buFont typeface="Arial" charset="0"/>
              <a:buChar char="•"/>
            </a:pPr>
            <a:r>
              <a:rPr lang="pl-PL" sz="2400" b="1">
                <a:latin typeface="Calibri" pitchFamily="34" charset="0"/>
              </a:rPr>
              <a:t>Zasada kolegialności. </a:t>
            </a:r>
            <a:endParaRPr lang="pl-PL" sz="240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pl-PL" b="1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>
          <a:xfrm>
            <a:off x="2795588" y="287338"/>
            <a:ext cx="10515600" cy="1325562"/>
          </a:xfrm>
        </p:spPr>
        <p:txBody>
          <a:bodyPr/>
          <a:lstStyle/>
          <a:p>
            <a:r>
              <a:rPr lang="pl-PL" smtClean="0"/>
              <a:t>Struktura TK</a:t>
            </a:r>
            <a:br>
              <a:rPr lang="pl-PL" smtClean="0"/>
            </a:br>
            <a:endParaRPr lang="pl-PL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811213" y="1258888"/>
            <a:ext cx="9010650" cy="5170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latin typeface="+mn-lt"/>
                <a:cs typeface="+mn-cs"/>
              </a:rPr>
              <a:t>Organy: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latin typeface="+mn-lt"/>
                <a:cs typeface="+mn-cs"/>
              </a:rPr>
              <a:t>1. Zgromadzenie Ogólne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Składa się z sędziów TK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Zwołuje je Prezes i on lub wiceprezes przewodniczy Zgromadzeniu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Zwoływane przynajmniej raz w roku w celu omówienia </a:t>
            </a:r>
            <a:r>
              <a:rPr lang="pl-PL" dirty="0">
                <a:latin typeface="+mn-lt"/>
                <a:cs typeface="+mn-cs"/>
              </a:rPr>
              <a:t>działalności TK </a:t>
            </a:r>
            <a:r>
              <a:rPr lang="pl-PL" dirty="0">
                <a:latin typeface="+mn-lt"/>
                <a:cs typeface="+mn-cs"/>
              </a:rPr>
              <a:t>oraz problemów wynikających z jego orzecznictwa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Może być zwołane tez w razie konieczności rozpatrzenia innych spraw należących do kompetencji TK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Prawo udziału przewodniczących komisji sejmowych i senackich, Prezes NIK, MS, PG, Pierwszy Prezes SN, Prezes NSA, RPO, RPD. Natomiast Prezydent, marszałkowie obu izb i premier mogą wziąć udział osobiście lub delegować przedstawiciela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Uchwalanie regulaminu, wybór kandydatów na prezesa i wiceprezesa, uchwalanie statutu Biura TK, uchwalanie projektu dochodów i wydatków, zatwierdzanie przedkładanych Sejmowi i Senatowi dorocznych informacji o istotnych problemach wynikających z działalności i orzecznictwa </a:t>
            </a:r>
            <a:r>
              <a:rPr lang="pl-PL" dirty="0">
                <a:latin typeface="+mn-lt"/>
                <a:cs typeface="+mn-cs"/>
              </a:rPr>
              <a:t>TK, </a:t>
            </a:r>
            <a:r>
              <a:rPr lang="pl-PL" dirty="0">
                <a:latin typeface="+mn-lt"/>
                <a:cs typeface="+mn-cs"/>
              </a:rPr>
              <a:t>stwierdzanie wygaśnięcia mandatu sędziego TK, wyrażanie zgody na pociągnięcie do odpowiedzialności karnej lub pozbawienia wolności sędziego TK, wykonywanie innych czynności z ustawy o TK lub z regulaminu.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927100" y="708025"/>
            <a:ext cx="9979025" cy="4678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latin typeface="+mn-lt"/>
                <a:cs typeface="+mn-cs"/>
              </a:rPr>
              <a:t>2. Prezes Trybunału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Nominuje go Prezydent spośród kandydatów (2) wskazanych przez ZO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Reprezentuje TK na zewnątrz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Zapewnia organizacyjne warunki pracy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Przewodniczy obradom, zwołuje ZO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Wyznacza składy orzekające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W czasie nieobecności zastępuje go wiceprezes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dirty="0">
                <a:latin typeface="+mn-lt"/>
                <a:cs typeface="+mn-cs"/>
              </a:rPr>
              <a:t>Uprawnienia administracyjne, organizacyjne, reprezentacyjne, nie ingeruje w orzecznictwo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 </a:t>
            </a: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>
          <a:xfrm>
            <a:off x="2732088" y="68263"/>
            <a:ext cx="8524875" cy="1219200"/>
          </a:xfrm>
        </p:spPr>
        <p:txBody>
          <a:bodyPr/>
          <a:lstStyle/>
          <a:p>
            <a:r>
              <a:rPr lang="pl-PL" smtClean="0"/>
              <a:t>Kompetencje TK 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466725" y="960438"/>
            <a:ext cx="10790238" cy="6124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latin typeface="+mn-lt"/>
                <a:cs typeface="+mn-cs"/>
              </a:rPr>
              <a:t>Konstytucja: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Art</a:t>
            </a:r>
            <a:r>
              <a:rPr lang="pl-PL" sz="2000" dirty="0">
                <a:latin typeface="+mn-lt"/>
                <a:cs typeface="+mn-cs"/>
              </a:rPr>
              <a:t>. </a:t>
            </a:r>
            <a:r>
              <a:rPr lang="pl-PL" sz="2000" dirty="0">
                <a:latin typeface="+mn-lt"/>
                <a:cs typeface="+mn-cs"/>
              </a:rPr>
              <a:t>188</a:t>
            </a:r>
            <a:endParaRPr lang="pl-PL" sz="2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Trybunał Konstytucyjny orzeka w sprawach: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1)zgodności ustaw i umów międzynarodowych z Konstytucją,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2)zgodności ustaw z ratyfikowanymi umowami międzynarodowymi, których ratyfikacja wymagała uprzedniej zgody wyrażonej w ustawie,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3)zgodności przepisów prawa, wydawanych przez centralne organy państwowe, z Konstytucją, ratyfikowanymi umowami międzynarodowymi i ustawami,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4)zgodności z Konstytucją celów lub działalności partii politycznych,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5)skargi konstytucyjnej, o której mowa w art. 79 ust. 1</a:t>
            </a:r>
            <a:r>
              <a:rPr lang="pl-PL" sz="2000" dirty="0">
                <a:latin typeface="+mn-lt"/>
                <a:cs typeface="+mn-cs"/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Art. 189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Trybunał Konstytucyjny rozstrzyga spory kompetencyjne pomiędzy centralnymi konstytucyjnymi organami państwa</a:t>
            </a:r>
            <a:r>
              <a:rPr lang="pl-PL" sz="2000" dirty="0">
                <a:latin typeface="+mn-lt"/>
                <a:cs typeface="+mn-cs"/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Art.193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Każdy sąd może przedstawić Trybunałowi Konstytucyjnemu pytanie prawne co do zgodności aktu normatywnego z Konstytucją, ratyfikowanymi umowami międzynarodowymi lub ustawą, jeżeli od odpowiedzi na pytanie prawne zależy rozstrzygnięcie sprawy toczącej się przed sądem</a:t>
            </a:r>
            <a:r>
              <a:rPr lang="pl-PL" sz="2000" dirty="0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47663" y="258763"/>
            <a:ext cx="10342562" cy="5878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Art. 122 ust. 3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Przed podpisaniem ustawy Prezydent Rzeczypospolitej może wystąpić do Trybunału Konstytucyjnego z wnioskiem w sprawie zgodności ustawy z Konstytucją. Prezydent Rzeczypospolitej nie może odmówić podpisania ustawy, którą Trybunał Konstytucyjny uznał za zgodną z Konstytucją</a:t>
            </a:r>
            <a:r>
              <a:rPr lang="pl-PL" sz="2000" dirty="0">
                <a:latin typeface="+mn-lt"/>
                <a:cs typeface="+mn-cs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Art. 133 ust. 2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Prezydent Rzeczypospolitej przed ratyfikowaniem umowy międzynarodowej może zwrócić się do Trybunału Konstytucyjnego z wnioskiem w sprawie jej zgodności z Konstytucją</a:t>
            </a:r>
            <a:endParaRPr lang="pl-PL" sz="2000" dirty="0"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+mn-lt"/>
                <a:cs typeface="+mn-cs"/>
              </a:rPr>
              <a:t>Art.132 </a:t>
            </a:r>
            <a:r>
              <a:rPr lang="pl-PL" sz="2000" dirty="0">
                <a:latin typeface="+mn-lt"/>
                <a:cs typeface="+mn-cs"/>
              </a:rPr>
              <a:t>ust. 1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latin typeface="+mn-lt"/>
                <a:cs typeface="+mn-cs"/>
              </a:rPr>
              <a:t>Jeżeli Prezydent Rzeczypospolitej nie może przejściowo sprawować urzędu, zawiadamia o tym Marszałka Sejmu, który tymczasowo przejmuje obowiązki Prezydenta Rzeczypospolitej. Gdy Prezydent Rzeczypospolitej nie jest w stanie zawiadomić Marszałka Sejmu o niemożności sprawowania urzędu, wówczas o stwierdzeniu przeszkody w sprawowaniu urzędu przez Prezydenta Rzeczypospolitej rozstrzyga Trybunał Konstytucyjny na wniosek Marszałka Sejmu. W razie uznania przejściowej niemożności sprawowania urzędu przez Prezydenta Rzeczypospolitej Trybunał Konstytucyjny powierza Marszałkowi Sejmu tymczasowe wykonywanie obowiązków Prezydenta Rzeczypospolitej</a:t>
            </a:r>
            <a:r>
              <a:rPr lang="pl-PL" sz="2000" dirty="0">
                <a:latin typeface="+mn-lt"/>
                <a:cs typeface="+mn-cs"/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95313" y="395288"/>
            <a:ext cx="11331575" cy="6462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latin typeface="+mn-lt"/>
                <a:cs typeface="+mn-cs"/>
              </a:rPr>
              <a:t>Ustawa TKU: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Art. 2.1.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Trybunał orzeka w sprawach: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1)zgodności ustaw i umów międzynarodowych z Konstytucją,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2)zgodności ustaw z ratyfikowanymi umowami międzynarodowymi, których ratyfikacja wymagała uprzedniej zgody wyrażonej w ustawie,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3)zgodności przepisów prawa, wydawanych przez centralne organy państwowe, z Konstytucją, ratyfikowanymi umowami międzynarodowymi i ustawami,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4)skargi konstytucyjnej,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5)sporów kompetencyjnych pomiędzy centralnymi konstytucyjnymi organami państwa,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6)zgodności z Konstytucją celów lub działalności partii politycznych.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2.Trybunał na wniosek Prezydenta Rzeczypospolitej stwierdza zgodność z Konstytucją ustawy przed jej podpisaniem oraz umowy międzynarodowej przed jej ratyfikacją.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3.Trybunał na wniosek Marszałka Sejmu rozstrzyga w sprawie stwierdzenia przeszkody w sprawowaniu urzędu przez Prezydenta Rzeczypospolitej, gdy Prezydent nie jest w stanie zawiadomić Marszałka Sejmu o niemożności sprawowania urzędu. W razie uznania przejściowej niemożności sprawowania urzędu przez Prezydenta Trybunał powierza Marszałkowi Sejmu tymczasowe wykonywanie obowiązków Prezydenta Rzeczypospolitej.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 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+mn-lt"/>
                <a:cs typeface="+mn-cs"/>
              </a:rPr>
              <a:t>Art. 3.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Każdy sąd może przedstawić Trybunałowi pytanie prawne co do zgodności aktu normatywnego z Konstytucją, ratyfikowanymi umowami międzynarodowymi lub ustawą, jeżeli od odpowiedzi na pytanie prawne zależy rozstrzygnięcie sprawy toczącej się przed sądem.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  <a:cs typeface="+mn-cs"/>
              </a:rPr>
              <a:t> </a:t>
            </a: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11200" y="420688"/>
            <a:ext cx="10290175" cy="554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latin typeface="+mn-lt"/>
                <a:cs typeface="+mn-cs"/>
              </a:rPr>
              <a:t>Charakter kontroli głównie następczy: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Art. 191 ust. 1 pkt. 1 Konstytucji -  podmioty legitymowane generalnie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Art. 191 ust. 1 pkt. 2 konstytucji -  KRS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Art. 191 ust. 1 pkt 3-5 Konstytucji - podmioty legitymowane indywidualnie, akt objęty och zakresem działania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Forma wystąpienia - wniosek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latin typeface="+mn-lt"/>
                <a:cs typeface="+mn-cs"/>
              </a:rPr>
              <a:t>Kontrola prewencyjna: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latin typeface="+mn-lt"/>
                <a:cs typeface="+mn-cs"/>
              </a:rPr>
              <a:t>Art. 122 ust. 3 i 133 ust. 2 Konstytucji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latin typeface="+mn-lt"/>
                <a:cs typeface="+mn-cs"/>
              </a:rPr>
              <a:t>Kontrola abstrakcyjna </a:t>
            </a:r>
            <a:r>
              <a:rPr lang="pl-PL" sz="2400" dirty="0">
                <a:latin typeface="+mn-lt"/>
                <a:cs typeface="+mn-cs"/>
              </a:rPr>
              <a:t>- </a:t>
            </a:r>
            <a:r>
              <a:rPr lang="pl-PL" sz="2400" dirty="0">
                <a:latin typeface="+mn-lt"/>
                <a:cs typeface="+mn-cs"/>
              </a:rPr>
              <a:t>wystarczy </a:t>
            </a:r>
            <a:r>
              <a:rPr lang="pl-PL" sz="2400" dirty="0">
                <a:latin typeface="+mn-lt"/>
                <a:cs typeface="+mn-cs"/>
              </a:rPr>
              <a:t>ocena </a:t>
            </a:r>
            <a:r>
              <a:rPr lang="pl-PL" sz="2400" dirty="0">
                <a:latin typeface="+mn-lt"/>
                <a:cs typeface="+mn-cs"/>
              </a:rPr>
              <a:t>kwestionowanej normy jako niezgodnej z konstytucją i dążenie do zlikwidowania tej </a:t>
            </a:r>
            <a:r>
              <a:rPr lang="pl-PL" sz="2400" dirty="0">
                <a:latin typeface="+mn-lt"/>
                <a:cs typeface="+mn-cs"/>
              </a:rPr>
              <a:t>niezgodności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latin typeface="+mn-lt"/>
                <a:cs typeface="+mn-cs"/>
              </a:rPr>
              <a:t>Kontrola konkretna </a:t>
            </a:r>
            <a:r>
              <a:rPr lang="pl-PL" sz="2400" dirty="0">
                <a:latin typeface="+mn-lt"/>
                <a:cs typeface="+mn-cs"/>
              </a:rPr>
              <a:t>– pytania prawne art. 193 Konstytucji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746</Words>
  <Application>Microsoft Office PowerPoint</Application>
  <PresentationFormat>Niestandardowy</PresentationFormat>
  <Paragraphs>93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Calibri</vt:lpstr>
      <vt:lpstr>Arial</vt:lpstr>
      <vt:lpstr>Calibri Light</vt:lpstr>
      <vt:lpstr>Wingdings</vt:lpstr>
      <vt:lpstr>Motyw pakietu Office</vt:lpstr>
      <vt:lpstr>Trybunał Konstytucyjny </vt:lpstr>
      <vt:lpstr>Charakter ustrojowy TK</vt:lpstr>
      <vt:lpstr>Slajd 3</vt:lpstr>
      <vt:lpstr>Struktura TK </vt:lpstr>
      <vt:lpstr>Slajd 5</vt:lpstr>
      <vt:lpstr>Kompetencje TK </vt:lpstr>
      <vt:lpstr>Slajd 7</vt:lpstr>
      <vt:lpstr>Slajd 8</vt:lpstr>
      <vt:lpstr>Slajd 9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Trybunał Konstytucyjny Zasada demokratycznego państwa prawa w orzecznictwie TK</dc:title>
  <dc:creator>iwona dyś</dc:creator>
  <cp:lastModifiedBy>iwona dyś</cp:lastModifiedBy>
  <cp:revision>15</cp:revision>
  <dcterms:created xsi:type="dcterms:W3CDTF">2014-11-03T14:48:51Z</dcterms:created>
  <dcterms:modified xsi:type="dcterms:W3CDTF">2015-06-17T06:46:26Z</dcterms:modified>
</cp:coreProperties>
</file>