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6" r:id="rId4"/>
    <p:sldId id="265" r:id="rId5"/>
    <p:sldId id="291" r:id="rId6"/>
    <p:sldId id="267" r:id="rId7"/>
    <p:sldId id="268" r:id="rId8"/>
    <p:sldId id="269" r:id="rId9"/>
    <p:sldId id="270" r:id="rId10"/>
    <p:sldId id="271" r:id="rId11"/>
    <p:sldId id="272" r:id="rId12"/>
    <p:sldId id="273" r:id="rId13"/>
    <p:sldId id="274" r:id="rId14"/>
    <p:sldId id="275" r:id="rId15"/>
    <p:sldId id="278" r:id="rId16"/>
    <p:sldId id="279" r:id="rId17"/>
    <p:sldId id="277" r:id="rId18"/>
    <p:sldId id="276" r:id="rId19"/>
    <p:sldId id="280" r:id="rId20"/>
    <p:sldId id="281" r:id="rId21"/>
    <p:sldId id="282" r:id="rId22"/>
    <p:sldId id="289" r:id="rId23"/>
    <p:sldId id="290" r:id="rId24"/>
    <p:sldId id="283" r:id="rId25"/>
    <p:sldId id="284" r:id="rId26"/>
    <p:sldId id="285" r:id="rId27"/>
    <p:sldId id="286" r:id="rId28"/>
    <p:sldId id="287" r:id="rId29"/>
    <p:sldId id="288" r:id="rId30"/>
    <p:sldId id="293" r:id="rId31"/>
    <p:sldId id="292" r:id="rId3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46" y="1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20D5FF3-A257-48E6-B860-689F9CE9B3F6}" type="datetimeFigureOut">
              <a:rPr lang="pl-PL" smtClean="0"/>
              <a:t>2016-01-03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69839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0D5FF3-A257-48E6-B860-689F9CE9B3F6}" type="datetimeFigureOut">
              <a:rPr lang="pl-PL" smtClean="0"/>
              <a:t>2016-01-03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160889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0D5FF3-A257-48E6-B860-689F9CE9B3F6}" type="datetimeFigureOut">
              <a:rPr lang="pl-PL" smtClean="0"/>
              <a:t>2016-01-03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177830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0D5FF3-A257-48E6-B860-689F9CE9B3F6}" type="datetimeFigureOut">
              <a:rPr lang="pl-PL" smtClean="0"/>
              <a:t>2016-01-03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2682835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20D5FF3-A257-48E6-B860-689F9CE9B3F6}" type="datetimeFigureOut">
              <a:rPr lang="pl-PL" smtClean="0"/>
              <a:t>2016-01-03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293557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20D5FF3-A257-48E6-B860-689F9CE9B3F6}" type="datetimeFigureOut">
              <a:rPr lang="pl-PL" smtClean="0"/>
              <a:t>2016-01-03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2079175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20D5FF3-A257-48E6-B860-689F9CE9B3F6}" type="datetimeFigureOut">
              <a:rPr lang="pl-PL" smtClean="0"/>
              <a:t>2016-01-03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231700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20D5FF3-A257-48E6-B860-689F9CE9B3F6}" type="datetimeFigureOut">
              <a:rPr lang="pl-PL" smtClean="0"/>
              <a:t>2016-01-03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3165113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20D5FF3-A257-48E6-B860-689F9CE9B3F6}" type="datetimeFigureOut">
              <a:rPr lang="pl-PL" smtClean="0"/>
              <a:t>2016-01-03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3972520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20D5FF3-A257-48E6-B860-689F9CE9B3F6}" type="datetimeFigureOut">
              <a:rPr lang="pl-PL" smtClean="0"/>
              <a:t>2016-01-03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188465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20D5FF3-A257-48E6-B860-689F9CE9B3F6}" type="datetimeFigureOut">
              <a:rPr lang="pl-PL" smtClean="0"/>
              <a:t>2016-01-03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567A48-BB6F-47E7-9274-251699D584DA}" type="slidenum">
              <a:rPr lang="pl-PL" smtClean="0"/>
              <a:t>‹#›</a:t>
            </a:fld>
            <a:endParaRPr lang="pl-PL"/>
          </a:p>
        </p:txBody>
      </p:sp>
    </p:spTree>
    <p:extLst>
      <p:ext uri="{BB962C8B-B14F-4D97-AF65-F5344CB8AC3E}">
        <p14:creationId xmlns:p14="http://schemas.microsoft.com/office/powerpoint/2010/main" val="1979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D5FF3-A257-48E6-B860-689F9CE9B3F6}" type="datetimeFigureOut">
              <a:rPr lang="pl-PL" smtClean="0"/>
              <a:t>2016-01-03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67A48-BB6F-47E7-9274-251699D584DA}" type="slidenum">
              <a:rPr lang="pl-PL" smtClean="0"/>
              <a:t>‹#›</a:t>
            </a:fld>
            <a:endParaRPr lang="pl-PL"/>
          </a:p>
        </p:txBody>
      </p:sp>
    </p:spTree>
    <p:extLst>
      <p:ext uri="{BB962C8B-B14F-4D97-AF65-F5344CB8AC3E}">
        <p14:creationId xmlns:p14="http://schemas.microsoft.com/office/powerpoint/2010/main" val="2376259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br>
              <a:rPr lang="pl-PL" dirty="0" smtClean="0"/>
            </a:br>
            <a:r>
              <a:rPr lang="pl-PL" dirty="0"/>
              <a:t> </a:t>
            </a:r>
            <a:r>
              <a:rPr lang="pl-PL" dirty="0" smtClean="0"/>
              <a:t>         </a:t>
            </a:r>
            <a:r>
              <a:rPr lang="pl-PL" sz="4000" b="1" dirty="0" smtClean="0"/>
              <a:t>Wykład IV </a:t>
            </a:r>
            <a:r>
              <a:rPr lang="pl-PL" dirty="0" smtClean="0"/>
              <a:t>		</a:t>
            </a:r>
            <a:endParaRPr lang="pl-PL" dirty="0"/>
          </a:p>
        </p:txBody>
      </p:sp>
      <p:sp>
        <p:nvSpPr>
          <p:cNvPr id="3" name="Symbol zastępczy zawartości 2"/>
          <p:cNvSpPr>
            <a:spLocks noGrp="1"/>
          </p:cNvSpPr>
          <p:nvPr>
            <p:ph idx="1"/>
          </p:nvPr>
        </p:nvSpPr>
        <p:spPr/>
        <p:txBody>
          <a:bodyPr/>
          <a:lstStyle/>
          <a:p>
            <a:pPr marL="0" indent="0" algn="ctr">
              <a:buNone/>
            </a:pPr>
            <a:r>
              <a:rPr lang="pl-PL" b="1" dirty="0"/>
              <a:t>Tryby szczególne w kodeksie postępowania w sprawach </a:t>
            </a:r>
            <a:r>
              <a:rPr lang="pl-PL" b="1" dirty="0" smtClean="0"/>
              <a:t>o wykroczenia</a:t>
            </a:r>
          </a:p>
          <a:p>
            <a:pPr marL="0" indent="0" algn="ctr">
              <a:buNone/>
            </a:pPr>
            <a:endParaRPr lang="pl-PL" b="1" dirty="0"/>
          </a:p>
          <a:p>
            <a:pPr marL="0" indent="0" algn="ctr">
              <a:buNone/>
            </a:pPr>
            <a:endParaRPr lang="pl-PL" b="1" dirty="0" smtClean="0"/>
          </a:p>
          <a:p>
            <a:pPr marL="0" indent="0" algn="ctr">
              <a:buNone/>
            </a:pPr>
            <a:r>
              <a:rPr lang="pl-PL" b="1" dirty="0" smtClean="0"/>
              <a:t>                                 </a:t>
            </a:r>
            <a:r>
              <a:rPr lang="pl-PL" sz="2000" dirty="0" smtClean="0"/>
              <a:t>dr Katarzyna </a:t>
            </a:r>
            <a:r>
              <a:rPr lang="pl-PL" sz="2000" dirty="0" err="1" smtClean="0"/>
              <a:t>Łucarz</a:t>
            </a:r>
            <a:endParaRPr lang="pl-PL" sz="2000" dirty="0"/>
          </a:p>
        </p:txBody>
      </p:sp>
    </p:spTree>
    <p:extLst>
      <p:ext uri="{BB962C8B-B14F-4D97-AF65-F5344CB8AC3E}">
        <p14:creationId xmlns:p14="http://schemas.microsoft.com/office/powerpoint/2010/main" val="175073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normAutofit fontScale="90000"/>
          </a:bodyPr>
          <a:lstStyle/>
          <a:p>
            <a:r>
              <a:rPr lang="pl-PL" sz="3600" b="1" dirty="0" smtClean="0"/>
              <a:t/>
            </a:r>
            <a:br>
              <a:rPr lang="pl-PL" sz="3600" b="1" dirty="0" smtClean="0"/>
            </a:br>
            <a:r>
              <a:rPr lang="pl-PL" sz="3600" b="1" dirty="0" smtClean="0"/>
              <a:t>Postępowanie </a:t>
            </a:r>
            <a:r>
              <a:rPr lang="pl-PL" sz="3600" b="1" dirty="0"/>
              <a:t>nakazowe </a:t>
            </a:r>
            <a:r>
              <a:rPr lang="pl-PL" sz="3600" dirty="0"/>
              <a:t/>
            </a:r>
            <a:br>
              <a:rPr lang="pl-PL" sz="3600" dirty="0"/>
            </a:br>
            <a:endParaRPr lang="pl-PL" sz="3600" b="1" dirty="0"/>
          </a:p>
        </p:txBody>
      </p:sp>
      <p:sp>
        <p:nvSpPr>
          <p:cNvPr id="3" name="Symbol zastępczy zawartości 2"/>
          <p:cNvSpPr>
            <a:spLocks noGrp="1"/>
          </p:cNvSpPr>
          <p:nvPr>
            <p:ph idx="1"/>
          </p:nvPr>
        </p:nvSpPr>
        <p:spPr/>
        <p:txBody>
          <a:bodyPr>
            <a:normAutofit/>
          </a:bodyPr>
          <a:lstStyle/>
          <a:p>
            <a:pPr marL="0" indent="0" algn="just">
              <a:buNone/>
            </a:pPr>
            <a:r>
              <a:rPr lang="pl-PL" sz="2800" dirty="0"/>
              <a:t>Postępowanie nakazowe cechuje dążność do odformalizowania i przyspieszenia postępowania w sprawach niespornych. Stąd też sąd orzeka na posiedzeniu bez udziału stron, a postępowania dowodowego nie prowadzi się. Sąd uznaje za ujawnione dowody dołączone do wniosku o ukaranie (art. 93 § 1 i § 2 </a:t>
            </a:r>
            <a:r>
              <a:rPr lang="pl-PL" sz="2800" dirty="0" smtClean="0"/>
              <a:t>KPW</a:t>
            </a:r>
            <a:r>
              <a:rPr lang="pl-PL" sz="2800" dirty="0" smtClean="0"/>
              <a:t>).</a:t>
            </a:r>
            <a:endParaRPr lang="pl-PL" sz="2800" dirty="0"/>
          </a:p>
          <a:p>
            <a:endParaRPr lang="pl-PL" sz="2800" dirty="0"/>
          </a:p>
        </p:txBody>
      </p:sp>
    </p:spTree>
    <p:extLst>
      <p:ext uri="{BB962C8B-B14F-4D97-AF65-F5344CB8AC3E}">
        <p14:creationId xmlns:p14="http://schemas.microsoft.com/office/powerpoint/2010/main" val="3289591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P</a:t>
            </a:r>
            <a:r>
              <a:rPr lang="pl-PL" sz="3200" b="1" dirty="0" smtClean="0"/>
              <a:t>rzesłanki szczególne pozytywne  </a:t>
            </a:r>
            <a:r>
              <a:rPr lang="pl-PL" sz="3200" b="1" dirty="0"/>
              <a:t>postępowania </a:t>
            </a:r>
            <a:r>
              <a:rPr lang="pl-PL" sz="3200" b="1" dirty="0" smtClean="0"/>
              <a:t>nakazowego: </a:t>
            </a:r>
            <a:endParaRPr lang="pl-PL" sz="3200" b="1" dirty="0"/>
          </a:p>
        </p:txBody>
      </p:sp>
      <p:sp>
        <p:nvSpPr>
          <p:cNvPr id="3" name="Symbol zastępczy zawartości 2"/>
          <p:cNvSpPr>
            <a:spLocks noGrp="1"/>
          </p:cNvSpPr>
          <p:nvPr>
            <p:ph idx="1"/>
          </p:nvPr>
        </p:nvSpPr>
        <p:spPr/>
        <p:txBody>
          <a:bodyPr>
            <a:normAutofit/>
          </a:bodyPr>
          <a:lstStyle/>
          <a:p>
            <a:pPr marL="514350" indent="-514350" algn="just">
              <a:buAutoNum type="arabicParenR"/>
            </a:pPr>
            <a:r>
              <a:rPr lang="pl-PL" sz="2800" dirty="0" smtClean="0"/>
              <a:t>brak </a:t>
            </a:r>
            <a:r>
              <a:rPr lang="pl-PL" sz="2800" dirty="0"/>
              <a:t>wątpliwości co do okoliczności czynu i winy obwinionego, która powinna wynikać z materiału dowodowego dołączonego do wniosku o ukaranie (art. 93 § 2 </a:t>
            </a:r>
            <a:r>
              <a:rPr lang="pl-PL" sz="2800" dirty="0" smtClean="0"/>
              <a:t>KPW</a:t>
            </a:r>
            <a:r>
              <a:rPr lang="pl-PL" sz="2800" dirty="0" smtClean="0"/>
              <a:t>), </a:t>
            </a:r>
            <a:endParaRPr lang="pl-PL" sz="2800" dirty="0" smtClean="0"/>
          </a:p>
          <a:p>
            <a:pPr marL="514350" indent="-514350" algn="just">
              <a:buAutoNum type="arabicParenR"/>
            </a:pPr>
            <a:r>
              <a:rPr lang="pl-PL" sz="2800" dirty="0" smtClean="0"/>
              <a:t> </a:t>
            </a:r>
            <a:r>
              <a:rPr lang="pl-PL" sz="2800" dirty="0"/>
              <a:t>przekonanie sądu, że wystarczające jest wymierzenie nagany, grzywny albo kary ograniczenia wolności bądź środka karnego (art. 93 § 3 </a:t>
            </a:r>
            <a:r>
              <a:rPr lang="pl-PL" sz="2800" dirty="0" smtClean="0"/>
              <a:t>KPW</a:t>
            </a:r>
            <a:r>
              <a:rPr lang="pl-PL" sz="2800" dirty="0" smtClean="0"/>
              <a:t>).</a:t>
            </a:r>
            <a:endParaRPr lang="pl-PL" sz="2800" dirty="0"/>
          </a:p>
          <a:p>
            <a:pPr marL="0" indent="0">
              <a:buNone/>
            </a:pPr>
            <a:endParaRPr lang="pl-PL" sz="2800" dirty="0"/>
          </a:p>
        </p:txBody>
      </p:sp>
    </p:spTree>
    <p:extLst>
      <p:ext uri="{BB962C8B-B14F-4D97-AF65-F5344CB8AC3E}">
        <p14:creationId xmlns:p14="http://schemas.microsoft.com/office/powerpoint/2010/main" val="406590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989856"/>
            <a:ext cx="8229600" cy="1143000"/>
          </a:xfrm>
        </p:spPr>
        <p:txBody>
          <a:bodyPr>
            <a:normAutofit/>
          </a:bodyPr>
          <a:lstStyle/>
          <a:p>
            <a:r>
              <a:rPr lang="pl-PL" sz="3200" b="1" dirty="0" smtClean="0"/>
              <a:t>Przesłanki szczególne negatywne</a:t>
            </a:r>
            <a:r>
              <a:rPr lang="pl-PL" sz="3200" dirty="0" smtClean="0"/>
              <a:t> </a:t>
            </a:r>
            <a:r>
              <a:rPr lang="pl-PL" sz="3200" b="1" dirty="0"/>
              <a:t>trybu </a:t>
            </a:r>
            <a:r>
              <a:rPr lang="pl-PL" sz="3200" b="1" dirty="0" smtClean="0"/>
              <a:t>nakazowego:</a:t>
            </a:r>
            <a:endParaRPr lang="pl-PL" sz="3200" b="1" dirty="0"/>
          </a:p>
        </p:txBody>
      </p:sp>
      <p:sp>
        <p:nvSpPr>
          <p:cNvPr id="3" name="Symbol zastępczy zawartości 2"/>
          <p:cNvSpPr>
            <a:spLocks noGrp="1"/>
          </p:cNvSpPr>
          <p:nvPr>
            <p:ph idx="1"/>
          </p:nvPr>
        </p:nvSpPr>
        <p:spPr>
          <a:xfrm>
            <a:off x="457200" y="2143397"/>
            <a:ext cx="8229600" cy="4525963"/>
          </a:xfrm>
        </p:spPr>
        <p:txBody>
          <a:bodyPr>
            <a:normAutofit/>
          </a:bodyPr>
          <a:lstStyle/>
          <a:p>
            <a:pPr marL="514350" indent="-514350" algn="just">
              <a:buAutoNum type="arabicParenR"/>
            </a:pPr>
            <a:r>
              <a:rPr lang="pl-PL" sz="2800" dirty="0" smtClean="0"/>
              <a:t>obwinionemu </a:t>
            </a:r>
            <a:r>
              <a:rPr lang="pl-PL" sz="2800" dirty="0"/>
              <a:t>przysługuje obrona obligatoryjna określona w art. 21 § 1 </a:t>
            </a:r>
            <a:r>
              <a:rPr lang="pl-PL" sz="2800" dirty="0" smtClean="0"/>
              <a:t>KPW</a:t>
            </a:r>
            <a:r>
              <a:rPr lang="pl-PL" sz="2800" dirty="0" smtClean="0"/>
              <a:t>, </a:t>
            </a:r>
            <a:r>
              <a:rPr lang="pl-PL" sz="2800" dirty="0"/>
              <a:t>tzn. gdy jest on głuchy, niemy, niewidomy lub zachodzi wątpliwość co do jego poczytalności (art. 93 § 4 </a:t>
            </a:r>
            <a:r>
              <a:rPr lang="pl-PL" sz="2800" dirty="0" smtClean="0"/>
              <a:t>KPW</a:t>
            </a:r>
            <a:r>
              <a:rPr lang="pl-PL" sz="2800" dirty="0" smtClean="0"/>
              <a:t> </a:t>
            </a:r>
            <a:r>
              <a:rPr lang="pl-PL" sz="2800" dirty="0"/>
              <a:t>), </a:t>
            </a:r>
          </a:p>
          <a:p>
            <a:pPr marL="514350" indent="-514350" algn="just">
              <a:buAutoNum type="arabicParenR"/>
            </a:pPr>
            <a:r>
              <a:rPr lang="pl-PL" sz="2800" dirty="0" smtClean="0"/>
              <a:t>z </a:t>
            </a:r>
            <a:r>
              <a:rPr lang="pl-PL" sz="2800" dirty="0"/>
              <a:t>materiału dołączonego do wniosku o ukaranie wynika, że obwiniony kwestionuje popełnienie wykroczenia.</a:t>
            </a:r>
          </a:p>
          <a:p>
            <a:pPr marL="0" indent="0">
              <a:buNone/>
            </a:pPr>
            <a:endParaRPr lang="pl-PL" sz="2800" dirty="0"/>
          </a:p>
        </p:txBody>
      </p:sp>
    </p:spTree>
    <p:extLst>
      <p:ext uri="{BB962C8B-B14F-4D97-AF65-F5344CB8AC3E}">
        <p14:creationId xmlns:p14="http://schemas.microsoft.com/office/powerpoint/2010/main" val="1629479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76672"/>
            <a:ext cx="8229600" cy="864096"/>
          </a:xfrm>
        </p:spPr>
        <p:txBody>
          <a:bodyPr>
            <a:normAutofit fontScale="90000"/>
          </a:bodyPr>
          <a:lstStyle/>
          <a:p>
            <a:r>
              <a:rPr lang="pl-PL" sz="3200" b="1" dirty="0"/>
              <a:t>Wyrok nakazowy </a:t>
            </a:r>
            <a:r>
              <a:rPr lang="pl-PL" sz="3200" dirty="0"/>
              <a:t/>
            </a:r>
            <a:br>
              <a:rPr lang="pl-PL" sz="3200" dirty="0"/>
            </a:br>
            <a:endParaRPr lang="pl-PL" sz="3200" dirty="0"/>
          </a:p>
        </p:txBody>
      </p:sp>
      <p:sp>
        <p:nvSpPr>
          <p:cNvPr id="3" name="Symbol zastępczy zawartości 2"/>
          <p:cNvSpPr>
            <a:spLocks noGrp="1"/>
          </p:cNvSpPr>
          <p:nvPr>
            <p:ph idx="1"/>
          </p:nvPr>
        </p:nvSpPr>
        <p:spPr>
          <a:xfrm>
            <a:off x="457200" y="1124744"/>
            <a:ext cx="8229600" cy="5256584"/>
          </a:xfrm>
        </p:spPr>
        <p:txBody>
          <a:bodyPr>
            <a:normAutofit fontScale="85000" lnSpcReduction="20000"/>
          </a:bodyPr>
          <a:lstStyle/>
          <a:p>
            <a:pPr marL="0" indent="0" algn="just">
              <a:buNone/>
            </a:pPr>
            <a:r>
              <a:rPr lang="pl-PL" sz="2800" dirty="0"/>
              <a:t>Wyrok </a:t>
            </a:r>
            <a:r>
              <a:rPr lang="pl-PL" sz="2800" dirty="0" smtClean="0"/>
              <a:t>nakazowy, będąc wyrokiem skazującym:</a:t>
            </a:r>
          </a:p>
          <a:p>
            <a:pPr marL="0" indent="0" algn="just">
              <a:buNone/>
            </a:pPr>
            <a:r>
              <a:rPr lang="pl-PL" sz="2800" dirty="0" smtClean="0"/>
              <a:t> - musi </a:t>
            </a:r>
            <a:r>
              <a:rPr lang="pl-PL" sz="2800" dirty="0"/>
              <a:t>zawierać określone elementy, tj. oznaczenie </a:t>
            </a:r>
            <a:r>
              <a:rPr lang="pl-PL" sz="2800" dirty="0" smtClean="0"/>
              <a:t>sądu oraz sędziego, </a:t>
            </a:r>
            <a:r>
              <a:rPr lang="pl-PL" sz="2800" dirty="0"/>
              <a:t>który go wydał, oznaczenie obwinionego, określenie przypisanego mu czynu i jego kwalifikacji prawnej, rozstrzygnięcie co do kary i środków karnych oraz inne rozstrzygnięcia (np. o kosztach sądowych, dowodach rzeczowych</a:t>
            </a:r>
            <a:r>
              <a:rPr lang="pl-PL" sz="2800" dirty="0" smtClean="0"/>
              <a:t>),</a:t>
            </a:r>
          </a:p>
          <a:p>
            <a:pPr marL="0" indent="0" algn="just">
              <a:buNone/>
            </a:pPr>
            <a:r>
              <a:rPr lang="pl-PL" sz="2800" dirty="0" smtClean="0"/>
              <a:t>- </a:t>
            </a:r>
            <a:r>
              <a:rPr lang="pl-PL" sz="2800" dirty="0"/>
              <a:t> </a:t>
            </a:r>
            <a:r>
              <a:rPr lang="pl-PL" sz="2800" dirty="0" smtClean="0"/>
              <a:t>można </a:t>
            </a:r>
            <a:r>
              <a:rPr lang="pl-PL" sz="2800" dirty="0"/>
              <a:t>nim orzec wszystkie kary i środki karne poza karą aresztu (art. 93 § 1 i </a:t>
            </a:r>
            <a:r>
              <a:rPr lang="pl-PL" sz="2800" dirty="0" smtClean="0"/>
              <a:t>3 </a:t>
            </a:r>
            <a:r>
              <a:rPr lang="pl-PL" sz="2800" dirty="0" smtClean="0"/>
              <a:t>KPW</a:t>
            </a:r>
            <a:r>
              <a:rPr lang="pl-PL" sz="2800" dirty="0" smtClean="0"/>
              <a:t>),</a:t>
            </a:r>
            <a:endParaRPr lang="pl-PL" sz="2800" dirty="0" smtClean="0"/>
          </a:p>
          <a:p>
            <a:pPr algn="just">
              <a:buFontTx/>
              <a:buChar char="-"/>
            </a:pPr>
            <a:r>
              <a:rPr lang="pl-PL" sz="2800" dirty="0" smtClean="0"/>
              <a:t>nie </a:t>
            </a:r>
            <a:r>
              <a:rPr lang="pl-PL" sz="2800" dirty="0"/>
              <a:t>podlega uzasadnieniu z urzędu, choć nie ma formalnych przeszkód, aby sędzia go </a:t>
            </a:r>
            <a:r>
              <a:rPr lang="pl-PL" sz="2800" dirty="0" smtClean="0"/>
              <a:t>uzasadnił,</a:t>
            </a:r>
          </a:p>
          <a:p>
            <a:pPr algn="just">
              <a:buFontTx/>
              <a:buChar char="-"/>
            </a:pPr>
            <a:r>
              <a:rPr lang="pl-PL" sz="2800" dirty="0" smtClean="0"/>
              <a:t>podlega </a:t>
            </a:r>
            <a:r>
              <a:rPr lang="pl-PL" sz="2800" dirty="0"/>
              <a:t>doręczeniu </a:t>
            </a:r>
            <a:r>
              <a:rPr lang="pl-PL" sz="2800" dirty="0" smtClean="0"/>
              <a:t>stronom </a:t>
            </a:r>
            <a:r>
              <a:rPr lang="pl-PL" sz="2800" dirty="0"/>
              <a:t>wraz z pouczeniem o prawie, terminie i sposobie wniesienia sprzeciwu oraz skutkach jego niewniesienia (art. 505 </a:t>
            </a:r>
            <a:r>
              <a:rPr lang="pl-PL" sz="2800" dirty="0" smtClean="0"/>
              <a:t>KPK</a:t>
            </a:r>
            <a:r>
              <a:rPr lang="pl-PL" sz="2800" dirty="0" smtClean="0"/>
              <a:t> </a:t>
            </a:r>
            <a:r>
              <a:rPr lang="pl-PL" sz="2800" dirty="0"/>
              <a:t>w zw. z art. 94 § 1 </a:t>
            </a:r>
            <a:r>
              <a:rPr lang="pl-PL" sz="2800" dirty="0" smtClean="0"/>
              <a:t>KPW</a:t>
            </a:r>
            <a:r>
              <a:rPr lang="pl-PL" sz="2800" dirty="0" smtClean="0"/>
              <a:t>).  </a:t>
            </a:r>
            <a:r>
              <a:rPr lang="pl-PL" sz="2800" dirty="0"/>
              <a:t>Jeżeli  sprzeciwu nie wniesiono w terminie wyrok nakazowy staje się prawomocny </a:t>
            </a:r>
            <a:r>
              <a:rPr lang="pl-PL" sz="2800" dirty="0" smtClean="0"/>
              <a:t>i podlega wykonaniu (art</a:t>
            </a:r>
            <a:r>
              <a:rPr lang="pl-PL" sz="2800" dirty="0"/>
              <a:t>. 94 § 3 </a:t>
            </a:r>
            <a:r>
              <a:rPr lang="pl-PL" sz="2800" dirty="0" smtClean="0"/>
              <a:t>KPW</a:t>
            </a:r>
            <a:r>
              <a:rPr lang="pl-PL" sz="2800" dirty="0" smtClean="0"/>
              <a:t>).</a:t>
            </a:r>
            <a:endParaRPr lang="pl-PL" sz="2800" dirty="0"/>
          </a:p>
          <a:p>
            <a:pPr marL="0" indent="0">
              <a:buNone/>
            </a:pPr>
            <a:endParaRPr lang="pl-PL" sz="2800" dirty="0"/>
          </a:p>
        </p:txBody>
      </p:sp>
    </p:spTree>
    <p:extLst>
      <p:ext uri="{BB962C8B-B14F-4D97-AF65-F5344CB8AC3E}">
        <p14:creationId xmlns:p14="http://schemas.microsoft.com/office/powerpoint/2010/main" val="1265259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1008112"/>
          </a:xfrm>
        </p:spPr>
        <p:txBody>
          <a:bodyPr>
            <a:normAutofit fontScale="90000"/>
          </a:bodyPr>
          <a:lstStyle/>
          <a:p>
            <a:r>
              <a:rPr lang="pl-PL" sz="3200" b="1" dirty="0" smtClean="0"/>
              <a:t/>
            </a:r>
            <a:br>
              <a:rPr lang="pl-PL" sz="3200" b="1" dirty="0" smtClean="0"/>
            </a:br>
            <a:r>
              <a:rPr lang="pl-PL" sz="3200" b="1" dirty="0" smtClean="0"/>
              <a:t>Sprzeciw </a:t>
            </a:r>
            <a:r>
              <a:rPr lang="pl-PL" sz="3200" b="1" dirty="0"/>
              <a:t>– środek </a:t>
            </a:r>
            <a:r>
              <a:rPr lang="pl-PL" sz="3200" b="1" dirty="0" smtClean="0"/>
              <a:t>zaskarżenia od wyroku nakazowego</a:t>
            </a:r>
            <a:r>
              <a:rPr lang="pl-PL" sz="3200" dirty="0"/>
              <a:t/>
            </a:r>
            <a:br>
              <a:rPr lang="pl-PL" sz="3200" dirty="0"/>
            </a:br>
            <a:endParaRPr lang="pl-PL" sz="3200" dirty="0"/>
          </a:p>
        </p:txBody>
      </p:sp>
      <p:sp>
        <p:nvSpPr>
          <p:cNvPr id="3" name="Symbol zastępczy zawartości 2"/>
          <p:cNvSpPr>
            <a:spLocks noGrp="1"/>
          </p:cNvSpPr>
          <p:nvPr>
            <p:ph idx="1"/>
          </p:nvPr>
        </p:nvSpPr>
        <p:spPr>
          <a:xfrm>
            <a:off x="467544" y="1711349"/>
            <a:ext cx="8229600" cy="5174035"/>
          </a:xfrm>
        </p:spPr>
        <p:txBody>
          <a:bodyPr>
            <a:normAutofit fontScale="70000" lnSpcReduction="20000"/>
          </a:bodyPr>
          <a:lstStyle/>
          <a:p>
            <a:pPr algn="just">
              <a:buFontTx/>
              <a:buChar char="-"/>
            </a:pPr>
            <a:r>
              <a:rPr lang="pl-PL" dirty="0" smtClean="0"/>
              <a:t>termin </a:t>
            </a:r>
            <a:r>
              <a:rPr lang="pl-PL" dirty="0"/>
              <a:t>do </a:t>
            </a:r>
            <a:r>
              <a:rPr lang="pl-PL" dirty="0" smtClean="0"/>
              <a:t>jego wniesienia wynosi </a:t>
            </a:r>
            <a:r>
              <a:rPr lang="pl-PL" dirty="0"/>
              <a:t>7 dni od doręczenia wyroku nakazowego i jest </a:t>
            </a:r>
            <a:r>
              <a:rPr lang="pl-PL" dirty="0" smtClean="0"/>
              <a:t>terminem </a:t>
            </a:r>
            <a:r>
              <a:rPr lang="pl-PL" dirty="0" smtClean="0"/>
              <a:t>zawitym</a:t>
            </a:r>
            <a:r>
              <a:rPr lang="pl-PL" dirty="0" smtClean="0"/>
              <a:t>,</a:t>
            </a:r>
            <a:endParaRPr lang="pl-PL" dirty="0"/>
          </a:p>
          <a:p>
            <a:pPr algn="just">
              <a:buFontTx/>
              <a:buChar char="-"/>
            </a:pPr>
            <a:r>
              <a:rPr lang="pl-PL" dirty="0"/>
              <a:t>s</a:t>
            </a:r>
            <a:r>
              <a:rPr lang="pl-PL" dirty="0" smtClean="0"/>
              <a:t>przeciw </a:t>
            </a:r>
            <a:r>
              <a:rPr lang="pl-PL" dirty="0"/>
              <a:t>może być cofnięty do czasu rozpoczęcia przewodu sądowego na pierwszej rozprawie </a:t>
            </a:r>
            <a:r>
              <a:rPr lang="pl-PL" dirty="0" smtClean="0"/>
              <a:t>głównej</a:t>
            </a:r>
            <a:r>
              <a:rPr lang="pl-PL" dirty="0"/>
              <a:t>,</a:t>
            </a:r>
            <a:endParaRPr lang="pl-PL" dirty="0" smtClean="0"/>
          </a:p>
          <a:p>
            <a:pPr algn="just">
              <a:buFontTx/>
              <a:buChar char="-"/>
            </a:pPr>
            <a:r>
              <a:rPr lang="pl-PL" dirty="0" smtClean="0"/>
              <a:t>wniesienie </a:t>
            </a:r>
            <a:r>
              <a:rPr lang="pl-PL" dirty="0"/>
              <a:t>przez osobę </a:t>
            </a:r>
            <a:r>
              <a:rPr lang="pl-PL" dirty="0" smtClean="0"/>
              <a:t>uprawnioną powoduje </a:t>
            </a:r>
            <a:r>
              <a:rPr lang="pl-PL" dirty="0"/>
              <a:t>utratę mocy obowiązującej przez wyrok i rozpoznanie sprawy na zasadach ogólnych, tj. w trybie zwyczajnym. </a:t>
            </a:r>
            <a:endParaRPr lang="pl-PL" dirty="0" smtClean="0"/>
          </a:p>
          <a:p>
            <a:pPr algn="just">
              <a:buFontTx/>
              <a:buChar char="-"/>
            </a:pPr>
            <a:r>
              <a:rPr lang="pl-PL" dirty="0"/>
              <a:t>s</a:t>
            </a:r>
            <a:r>
              <a:rPr lang="pl-PL" dirty="0" smtClean="0"/>
              <a:t>ąd </a:t>
            </a:r>
            <a:r>
              <a:rPr lang="pl-PL" dirty="0"/>
              <a:t>rozpoznający sprawę po wniesieniu sprzeciwu nie jest związany treścią wyroku nakazowego, który utracił moc (art. 506 § 5 i § 6 </a:t>
            </a:r>
            <a:r>
              <a:rPr lang="pl-PL" dirty="0" smtClean="0"/>
              <a:t>KPK </a:t>
            </a:r>
            <a:r>
              <a:rPr lang="pl-PL" dirty="0" smtClean="0"/>
              <a:t>w </a:t>
            </a:r>
            <a:r>
              <a:rPr lang="pl-PL" dirty="0"/>
              <a:t>zw. z art. 94 § 1 </a:t>
            </a:r>
            <a:r>
              <a:rPr lang="pl-PL" dirty="0" smtClean="0"/>
              <a:t>KPW</a:t>
            </a:r>
            <a:r>
              <a:rPr lang="pl-PL" dirty="0" smtClean="0"/>
              <a:t>); </a:t>
            </a:r>
            <a:r>
              <a:rPr lang="pl-PL" dirty="0" smtClean="0"/>
              <a:t>nie </a:t>
            </a:r>
            <a:r>
              <a:rPr lang="pl-PL" dirty="0"/>
              <a:t>obowiązuje tu zakaz </a:t>
            </a:r>
            <a:r>
              <a:rPr lang="pl-PL" i="1" dirty="0" err="1"/>
              <a:t>reformationis</a:t>
            </a:r>
            <a:r>
              <a:rPr lang="pl-PL" i="1" dirty="0"/>
              <a:t> in </a:t>
            </a:r>
            <a:r>
              <a:rPr lang="pl-PL" i="1" dirty="0" err="1"/>
              <a:t>peius</a:t>
            </a:r>
            <a:r>
              <a:rPr lang="pl-PL" dirty="0"/>
              <a:t>, gdyż sprzeciw nie jest środkiem odwoławczym, a środkiem </a:t>
            </a:r>
            <a:r>
              <a:rPr lang="pl-PL" dirty="0" smtClean="0"/>
              <a:t>zaskarżenia,</a:t>
            </a:r>
          </a:p>
          <a:p>
            <a:pPr algn="just">
              <a:buFontTx/>
              <a:buChar char="-"/>
            </a:pPr>
            <a:r>
              <a:rPr lang="pl-PL" dirty="0" smtClean="0"/>
              <a:t>wniesienie </a:t>
            </a:r>
            <a:r>
              <a:rPr lang="pl-PL" dirty="0"/>
              <a:t>sprzeciwu po terminie lub przez osobę nieuprawnioną </a:t>
            </a:r>
            <a:r>
              <a:rPr lang="pl-PL" dirty="0" smtClean="0"/>
              <a:t>  skutkuje </a:t>
            </a:r>
            <a:r>
              <a:rPr lang="pl-PL" dirty="0"/>
              <a:t>odmową jego przyjęcia przez prezesa sądu. Na zarządzenie prezesa przysługuje zażalenie (art. 506 § 1 i § 2 </a:t>
            </a:r>
            <a:r>
              <a:rPr lang="pl-PL" dirty="0" smtClean="0"/>
              <a:t>KPK</a:t>
            </a:r>
            <a:r>
              <a:rPr lang="pl-PL" dirty="0" smtClean="0"/>
              <a:t> </a:t>
            </a:r>
            <a:r>
              <a:rPr lang="pl-PL" dirty="0"/>
              <a:t>w zw. z art. 94 § 1 </a:t>
            </a:r>
            <a:r>
              <a:rPr lang="pl-PL" dirty="0" smtClean="0"/>
              <a:t>KPW</a:t>
            </a:r>
            <a:r>
              <a:rPr lang="pl-PL" dirty="0" smtClean="0"/>
              <a:t> </a:t>
            </a:r>
            <a:r>
              <a:rPr lang="pl-PL" dirty="0"/>
              <a:t>i art. 94 § 2 </a:t>
            </a:r>
            <a:r>
              <a:rPr lang="pl-PL" dirty="0" smtClean="0"/>
              <a:t>KPW</a:t>
            </a:r>
            <a:r>
              <a:rPr lang="pl-PL" dirty="0" smtClean="0"/>
              <a:t>).    </a:t>
            </a:r>
            <a:endParaRPr lang="pl-PL" dirty="0"/>
          </a:p>
        </p:txBody>
      </p:sp>
    </p:spTree>
    <p:extLst>
      <p:ext uri="{BB962C8B-B14F-4D97-AF65-F5344CB8AC3E}">
        <p14:creationId xmlns:p14="http://schemas.microsoft.com/office/powerpoint/2010/main" val="3760232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 Postępowanie mandatowe</a:t>
            </a:r>
            <a:r>
              <a:rPr lang="pl-PL" sz="3200" dirty="0"/>
              <a:t/>
            </a:r>
            <a:br>
              <a:rPr lang="pl-PL" sz="3200" dirty="0"/>
            </a:br>
            <a:endParaRPr lang="pl-PL" sz="3200" dirty="0"/>
          </a:p>
        </p:txBody>
      </p:sp>
      <p:sp>
        <p:nvSpPr>
          <p:cNvPr id="3" name="Symbol zastępczy zawartości 2"/>
          <p:cNvSpPr>
            <a:spLocks noGrp="1"/>
          </p:cNvSpPr>
          <p:nvPr>
            <p:ph idx="1"/>
          </p:nvPr>
        </p:nvSpPr>
        <p:spPr>
          <a:xfrm>
            <a:off x="457200" y="1163885"/>
            <a:ext cx="8229600" cy="5001419"/>
          </a:xfrm>
        </p:spPr>
        <p:txBody>
          <a:bodyPr>
            <a:normAutofit fontScale="92500" lnSpcReduction="10000"/>
          </a:bodyPr>
          <a:lstStyle/>
          <a:p>
            <a:pPr marL="0" indent="0" algn="just">
              <a:buNone/>
            </a:pPr>
            <a:r>
              <a:rPr lang="pl-PL" sz="2800" dirty="0"/>
              <a:t>Postępowanie mandatowe jest najbardziej uproszczonym trybem postępowania w sprawach o wykroczenia. Pozwala na załatwienie sprawy </a:t>
            </a:r>
            <a:r>
              <a:rPr lang="pl-PL" sz="2800" dirty="0" smtClean="0"/>
              <a:t>niejako „od </a:t>
            </a:r>
            <a:r>
              <a:rPr lang="pl-PL" sz="2800" dirty="0"/>
              <a:t>ręki” w przypadku drobnych naruszeń </a:t>
            </a:r>
            <a:r>
              <a:rPr lang="pl-PL" sz="2800" dirty="0" smtClean="0"/>
              <a:t>prawa. </a:t>
            </a:r>
            <a:r>
              <a:rPr lang="pl-PL" sz="2800" dirty="0"/>
              <a:t>Dominującą rolę odgrywają tu przede wszystkim zasady szybkości i ekonomii procesowej, a także jego prewencyjno – wychowawcza funkcja. W tym trybie natomiast nie są realizowane zasady skargowości, kontradyktoryjności i rozdziału funkcji procesowych , całe bowiem postępowanie oparte jest na zasadzie inkwizycyjności. Ma jednocześnie charakter zastępczy wobec postępowań o wykroczenia prowadzonych przed sądem oraz warunkowy, gdyż sprawca jest uprawniony do odmowy przyjęcia mandatu. </a:t>
            </a:r>
          </a:p>
          <a:p>
            <a:pPr marL="0" indent="0" algn="just">
              <a:buNone/>
            </a:pPr>
            <a:endParaRPr lang="pl-PL" sz="2800" dirty="0"/>
          </a:p>
        </p:txBody>
      </p:sp>
    </p:spTree>
    <p:extLst>
      <p:ext uri="{BB962C8B-B14F-4D97-AF65-F5344CB8AC3E}">
        <p14:creationId xmlns:p14="http://schemas.microsoft.com/office/powerpoint/2010/main" val="349288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a:t>
            </a:r>
            <a:r>
              <a:rPr lang="pl-PL" sz="3200" b="1" dirty="0" smtClean="0"/>
              <a:t>rzesłanki pozytywne szczególne </a:t>
            </a:r>
            <a:r>
              <a:rPr lang="pl-PL" sz="3200" b="1" dirty="0"/>
              <a:t>postępowania </a:t>
            </a:r>
            <a:r>
              <a:rPr lang="pl-PL" sz="3200" b="1" dirty="0" smtClean="0"/>
              <a:t>mandatowego:</a:t>
            </a:r>
            <a:endParaRPr lang="pl-PL" sz="3200" b="1" dirty="0"/>
          </a:p>
        </p:txBody>
      </p:sp>
      <p:sp>
        <p:nvSpPr>
          <p:cNvPr id="3" name="Symbol zastępczy zawartości 2"/>
          <p:cNvSpPr>
            <a:spLocks noGrp="1"/>
          </p:cNvSpPr>
          <p:nvPr>
            <p:ph idx="1"/>
          </p:nvPr>
        </p:nvSpPr>
        <p:spPr>
          <a:xfrm>
            <a:off x="457200" y="1412776"/>
            <a:ext cx="8229600" cy="4525963"/>
          </a:xfrm>
        </p:spPr>
        <p:txBody>
          <a:bodyPr>
            <a:normAutofit/>
          </a:bodyPr>
          <a:lstStyle/>
          <a:p>
            <a:pPr marL="0" indent="0" algn="just">
              <a:buNone/>
            </a:pPr>
            <a:r>
              <a:rPr lang="pl-PL" sz="2800" dirty="0" smtClean="0"/>
              <a:t>1) brak </a:t>
            </a:r>
            <a:r>
              <a:rPr lang="pl-PL" sz="2800" dirty="0"/>
              <a:t>wątpliwości co do faktu wykroczenia i osoby sprawcy, które mogą wynikać:</a:t>
            </a:r>
          </a:p>
          <a:p>
            <a:pPr marL="0" indent="0" algn="just">
              <a:buNone/>
            </a:pPr>
            <a:r>
              <a:rPr lang="pl-PL" sz="2800" dirty="0"/>
              <a:t> </a:t>
            </a:r>
            <a:r>
              <a:rPr lang="pl-PL" sz="2800" dirty="0" smtClean="0"/>
              <a:t>- ze </a:t>
            </a:r>
            <a:r>
              <a:rPr lang="pl-PL" sz="2800" dirty="0"/>
              <a:t>schwytania sprawcy na gorącym uczynku lub bezpośrednio po popełnieniu wykroczenia</a:t>
            </a:r>
          </a:p>
          <a:p>
            <a:pPr marL="0" indent="0" algn="just">
              <a:buNone/>
            </a:pPr>
            <a:r>
              <a:rPr lang="pl-PL" sz="2800" dirty="0"/>
              <a:t> </a:t>
            </a:r>
            <a:r>
              <a:rPr lang="pl-PL" sz="2800" dirty="0" smtClean="0"/>
              <a:t>-  </a:t>
            </a:r>
            <a:r>
              <a:rPr lang="pl-PL" sz="2800" dirty="0"/>
              <a:t>z naocznego lub za pomocą urządzenia </a:t>
            </a:r>
            <a:r>
              <a:rPr lang="pl-PL" sz="2800" dirty="0" smtClean="0"/>
              <a:t>pomiarowo- </a:t>
            </a:r>
            <a:r>
              <a:rPr lang="pl-PL" sz="2800" dirty="0"/>
              <a:t>kontrolnego lub rejestrującego stwierdzenia popełnienia wykroczenia przez funkcjonariusza stosującego omawiany tryb, gdy nie ma wątpliwości co do osoby sprawcy (art. 97 § 1 </a:t>
            </a:r>
            <a:r>
              <a:rPr lang="pl-PL" sz="2800" dirty="0" smtClean="0"/>
              <a:t>KPW</a:t>
            </a:r>
            <a:r>
              <a:rPr lang="pl-PL" sz="2800" dirty="0" smtClean="0"/>
              <a:t>)</a:t>
            </a:r>
            <a:endParaRPr lang="pl-PL" sz="2800" dirty="0"/>
          </a:p>
        </p:txBody>
      </p:sp>
    </p:spTree>
    <p:extLst>
      <p:ext uri="{BB962C8B-B14F-4D97-AF65-F5344CB8AC3E}">
        <p14:creationId xmlns:p14="http://schemas.microsoft.com/office/powerpoint/2010/main" val="3918871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Przesłankami </a:t>
            </a:r>
            <a:r>
              <a:rPr lang="pl-PL" sz="3200" b="1" dirty="0" smtClean="0"/>
              <a:t> szczególne ujemne postępowania mandatowego: </a:t>
            </a:r>
            <a:endParaRPr lang="pl-PL" sz="3200" dirty="0"/>
          </a:p>
        </p:txBody>
      </p:sp>
      <p:sp>
        <p:nvSpPr>
          <p:cNvPr id="3" name="Symbol zastępczy zawartości 2"/>
          <p:cNvSpPr>
            <a:spLocks noGrp="1"/>
          </p:cNvSpPr>
          <p:nvPr>
            <p:ph idx="1"/>
          </p:nvPr>
        </p:nvSpPr>
        <p:spPr/>
        <p:txBody>
          <a:bodyPr>
            <a:normAutofit fontScale="92500" lnSpcReduction="20000"/>
          </a:bodyPr>
          <a:lstStyle/>
          <a:p>
            <a:pPr marL="514350" indent="-514350" algn="just">
              <a:buAutoNum type="arabicParenR"/>
            </a:pPr>
            <a:r>
              <a:rPr lang="pl-PL" sz="2800" dirty="0" smtClean="0"/>
              <a:t>wynikający </a:t>
            </a:r>
            <a:r>
              <a:rPr lang="pl-PL" sz="2800" dirty="0"/>
              <a:t>z przepisów prawa materialnego obowiązek albo celowość (w razie ustawowej fakultatywności) orzeczenia wobec sprawcy środka karnego</a:t>
            </a:r>
            <a:r>
              <a:rPr lang="pl-PL" sz="2800" dirty="0" smtClean="0"/>
              <a:t>,</a:t>
            </a:r>
          </a:p>
          <a:p>
            <a:pPr marL="514350" indent="-514350" algn="just">
              <a:buAutoNum type="arabicParenR"/>
            </a:pPr>
            <a:r>
              <a:rPr lang="pl-PL" sz="2800" dirty="0" smtClean="0"/>
              <a:t> </a:t>
            </a:r>
            <a:r>
              <a:rPr lang="pl-PL" sz="2800" dirty="0" smtClean="0"/>
              <a:t>sytuacja </a:t>
            </a:r>
            <a:r>
              <a:rPr lang="pl-PL" sz="2800" dirty="0"/>
              <a:t>określona w art. 10 </a:t>
            </a:r>
            <a:r>
              <a:rPr lang="pl-PL" sz="2800" dirty="0" err="1" smtClean="0"/>
              <a:t>k.w</a:t>
            </a:r>
            <a:r>
              <a:rPr lang="pl-PL" sz="2800" dirty="0" smtClean="0"/>
              <a:t>., </a:t>
            </a:r>
            <a:r>
              <a:rPr lang="pl-PL" sz="2800" dirty="0"/>
              <a:t>gdy czyn będący wykroczeniem wyczerpuje zarazem znamiona przestępstwa, a jeżeli czyn wyczerpuje znamiona wykroczeń określonych w dwóch lub więcej przepisach ustawy (art. 9 § 1 </a:t>
            </a:r>
            <a:r>
              <a:rPr lang="pl-PL" sz="2800" dirty="0" err="1" smtClean="0"/>
              <a:t>k.w</a:t>
            </a:r>
            <a:r>
              <a:rPr lang="pl-PL" sz="2800" dirty="0" smtClean="0"/>
              <a:t>.), </a:t>
            </a:r>
            <a:endParaRPr lang="pl-PL" sz="2800" dirty="0" smtClean="0"/>
          </a:p>
          <a:p>
            <a:pPr marL="514350" indent="-514350" algn="just">
              <a:buAutoNum type="arabicParenR"/>
            </a:pPr>
            <a:r>
              <a:rPr lang="pl-PL" sz="2800" dirty="0" smtClean="0"/>
              <a:t>nałożenie </a:t>
            </a:r>
            <a:r>
              <a:rPr lang="pl-PL" sz="2800" dirty="0"/>
              <a:t>grzywny w drodze mandatu karnego jest możliwe jedynie, gdy w zakresie wszystkich naruszonych przepisów postępowanie mandatowe jest dopuszczalne (art. 96 § 2 </a:t>
            </a:r>
            <a:r>
              <a:rPr lang="pl-PL" sz="2800" dirty="0" smtClean="0"/>
              <a:t>KPW</a:t>
            </a:r>
            <a:r>
              <a:rPr lang="pl-PL" sz="2800" dirty="0" smtClean="0"/>
              <a:t>),</a:t>
            </a:r>
            <a:endParaRPr lang="pl-PL" sz="2800" dirty="0" smtClean="0"/>
          </a:p>
          <a:p>
            <a:pPr marL="514350" indent="-514350" algn="just">
              <a:buAutoNum type="arabicParenR"/>
            </a:pPr>
            <a:r>
              <a:rPr lang="pl-PL" sz="2800" dirty="0" smtClean="0"/>
              <a:t>przekroczenie </a:t>
            </a:r>
            <a:r>
              <a:rPr lang="pl-PL" sz="2800" dirty="0"/>
              <a:t>określonych </a:t>
            </a:r>
            <a:r>
              <a:rPr lang="pl-PL" sz="2800" dirty="0" smtClean="0"/>
              <a:t>w ustawie terminów. </a:t>
            </a:r>
            <a:endParaRPr lang="pl-PL" sz="2800" dirty="0"/>
          </a:p>
        </p:txBody>
      </p:sp>
    </p:spTree>
    <p:extLst>
      <p:ext uri="{BB962C8B-B14F-4D97-AF65-F5344CB8AC3E}">
        <p14:creationId xmlns:p14="http://schemas.microsoft.com/office/powerpoint/2010/main" val="151388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Organy uprawnione do prowadzenia postępowania mandatowego </a:t>
            </a:r>
            <a:endParaRPr lang="pl-PL" sz="3200" dirty="0"/>
          </a:p>
        </p:txBody>
      </p:sp>
      <p:sp>
        <p:nvSpPr>
          <p:cNvPr id="3" name="Symbol zastępczy zawartości 2"/>
          <p:cNvSpPr>
            <a:spLocks noGrp="1"/>
          </p:cNvSpPr>
          <p:nvPr>
            <p:ph idx="1"/>
          </p:nvPr>
        </p:nvSpPr>
        <p:spPr/>
        <p:txBody>
          <a:bodyPr>
            <a:normAutofit fontScale="92500" lnSpcReduction="20000"/>
          </a:bodyPr>
          <a:lstStyle/>
          <a:p>
            <a:pPr marL="514350" indent="-514350" algn="just">
              <a:buAutoNum type="arabicParenR"/>
            </a:pPr>
            <a:r>
              <a:rPr lang="pl-PL" sz="2800" dirty="0" smtClean="0"/>
              <a:t>Policja </a:t>
            </a:r>
            <a:r>
              <a:rPr lang="pl-PL" sz="2800" dirty="0"/>
              <a:t>za każde </a:t>
            </a:r>
            <a:r>
              <a:rPr lang="pl-PL" sz="2800" dirty="0" smtClean="0"/>
              <a:t>wykroczenie </a:t>
            </a:r>
            <a:r>
              <a:rPr lang="pl-PL" sz="2800" dirty="0"/>
              <a:t>(art. 95 §1 </a:t>
            </a:r>
            <a:r>
              <a:rPr lang="pl-PL" sz="2800" dirty="0" smtClean="0"/>
              <a:t>KPW</a:t>
            </a:r>
            <a:r>
              <a:rPr lang="pl-PL" sz="2800" dirty="0" smtClean="0"/>
              <a:t>), </a:t>
            </a:r>
            <a:endParaRPr lang="pl-PL" sz="2800" dirty="0" smtClean="0"/>
          </a:p>
          <a:p>
            <a:pPr marL="514350" indent="-514350" algn="just">
              <a:buAutoNum type="arabicParenR"/>
            </a:pPr>
            <a:r>
              <a:rPr lang="pl-PL" sz="2800" dirty="0" smtClean="0"/>
              <a:t> </a:t>
            </a:r>
            <a:r>
              <a:rPr lang="pl-PL" sz="2800" dirty="0"/>
              <a:t>inspektor pracy w sprawach o wykroczenia przeciwko prawom pracownika określonym w kodeksie pracy, w sprawach o wykroczenia określonych w art. 119-123 ustawy z dnia 20 kwietnia 2004 r. o promocji zatrudnienia i instytucjach rynku pracy, a także w sprawach o inne wykroczenia związane z wykonywaniem pracy zarobkowej, jeżeli ustawa tak stanowi (art. 95 § 3 </a:t>
            </a:r>
            <a:r>
              <a:rPr lang="pl-PL" sz="2800" dirty="0" smtClean="0"/>
              <a:t>KPW</a:t>
            </a:r>
            <a:r>
              <a:rPr lang="pl-PL" sz="2800" dirty="0" smtClean="0"/>
              <a:t>), </a:t>
            </a:r>
            <a:endParaRPr lang="pl-PL" sz="2800" dirty="0" smtClean="0"/>
          </a:p>
          <a:p>
            <a:pPr marL="514350" indent="-514350" algn="just">
              <a:buAutoNum type="arabicParenR"/>
            </a:pPr>
            <a:r>
              <a:rPr lang="pl-PL" sz="2800" dirty="0" smtClean="0"/>
              <a:t> </a:t>
            </a:r>
            <a:r>
              <a:rPr lang="pl-PL" sz="2800" dirty="0"/>
              <a:t>Żandarmeria Wojskowa w sprawach osób podlegających orzecznictwu sądów wojskowych (art. 85 § 2 </a:t>
            </a:r>
            <a:r>
              <a:rPr lang="pl-PL" sz="2800" dirty="0" smtClean="0"/>
              <a:t>KPW),</a:t>
            </a:r>
            <a:endParaRPr lang="pl-PL" sz="2800" dirty="0" smtClean="0"/>
          </a:p>
          <a:p>
            <a:pPr marL="514350" indent="-514350" algn="just">
              <a:buAutoNum type="arabicParenR"/>
            </a:pPr>
            <a:endParaRPr lang="pl-PL" sz="2800" dirty="0"/>
          </a:p>
          <a:p>
            <a:pPr marL="0" indent="0">
              <a:buNone/>
            </a:pPr>
            <a:endParaRPr lang="pl-PL" sz="2800" dirty="0"/>
          </a:p>
        </p:txBody>
      </p:sp>
    </p:spTree>
    <p:extLst>
      <p:ext uri="{BB962C8B-B14F-4D97-AF65-F5344CB8AC3E}">
        <p14:creationId xmlns:p14="http://schemas.microsoft.com/office/powerpoint/2010/main" val="2054367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a:t>Organy uprawnione do prowadzenia postępowania mandatowego </a:t>
            </a:r>
            <a:r>
              <a:rPr lang="pl-PL" sz="3200" b="1" dirty="0" smtClean="0"/>
              <a:t>na podstawie ustaw szczególnych </a:t>
            </a:r>
            <a:endParaRPr lang="pl-PL" sz="3200" dirty="0"/>
          </a:p>
        </p:txBody>
      </p:sp>
      <p:sp>
        <p:nvSpPr>
          <p:cNvPr id="3" name="Symbol zastępczy zawartości 2"/>
          <p:cNvSpPr>
            <a:spLocks noGrp="1"/>
          </p:cNvSpPr>
          <p:nvPr>
            <p:ph idx="1"/>
          </p:nvPr>
        </p:nvSpPr>
        <p:spPr>
          <a:xfrm>
            <a:off x="457200" y="1412776"/>
            <a:ext cx="8229600" cy="4713387"/>
          </a:xfrm>
        </p:spPr>
        <p:txBody>
          <a:bodyPr>
            <a:normAutofit fontScale="55000" lnSpcReduction="20000"/>
          </a:bodyPr>
          <a:lstStyle/>
          <a:p>
            <a:pPr marL="514350" indent="-514350" algn="just">
              <a:buAutoNum type="arabicParenR"/>
            </a:pPr>
            <a:r>
              <a:rPr lang="pl-PL" sz="3800" dirty="0" smtClean="0"/>
              <a:t>strażnicy </a:t>
            </a:r>
            <a:r>
              <a:rPr lang="pl-PL" sz="3800" dirty="0"/>
              <a:t>Państwowej Straży Rybackiej – ustawa o rybactwie śródlądowym z dnia 18 kwietnia 1985 r. (t. jedn. </a:t>
            </a:r>
            <a:r>
              <a:rPr lang="pl-PL" sz="3800" dirty="0" err="1"/>
              <a:t>Dz.U</a:t>
            </a:r>
            <a:r>
              <a:rPr lang="pl-PL" sz="3800" dirty="0"/>
              <a:t>. z 1999 r. Nr 66, poz. 750 ze zm</a:t>
            </a:r>
            <a:r>
              <a:rPr lang="pl-PL" sz="3800" dirty="0" smtClean="0"/>
              <a:t>.)</a:t>
            </a:r>
          </a:p>
          <a:p>
            <a:pPr marL="514350" indent="-514350" algn="just">
              <a:buAutoNum type="arabicParenR"/>
            </a:pPr>
            <a:r>
              <a:rPr lang="pl-PL" sz="3800" dirty="0" smtClean="0"/>
              <a:t>strażnicy </a:t>
            </a:r>
            <a:r>
              <a:rPr lang="pl-PL" sz="3800" dirty="0"/>
              <a:t>Państwowej Straży Łowieckiej – ustawa - Prawo Łowieckie z dnia 13 października 1995 r. (</a:t>
            </a:r>
            <a:r>
              <a:rPr lang="pl-PL" sz="3800" dirty="0" err="1"/>
              <a:t>Dz.U</a:t>
            </a:r>
            <a:r>
              <a:rPr lang="pl-PL" sz="3800" dirty="0"/>
              <a:t>. z 2002 r. Nr 42, poz. 372 ze zm</a:t>
            </a:r>
            <a:r>
              <a:rPr lang="pl-PL" sz="3800" dirty="0" smtClean="0"/>
              <a:t>.)</a:t>
            </a:r>
          </a:p>
          <a:p>
            <a:pPr marL="514350" indent="-514350" algn="just">
              <a:buAutoNum type="arabicParenR"/>
            </a:pPr>
            <a:r>
              <a:rPr lang="pl-PL" sz="3800" dirty="0" smtClean="0"/>
              <a:t>strażnicy </a:t>
            </a:r>
            <a:r>
              <a:rPr lang="pl-PL" sz="3800" dirty="0"/>
              <a:t>Parków Narodowych – ustawa o ochronie przyrody z dnia 16 października 1991 r. ( t</a:t>
            </a:r>
            <a:r>
              <a:rPr lang="pl-PL" sz="3800" dirty="0" smtClean="0"/>
              <a:t>. jedn</a:t>
            </a:r>
            <a:r>
              <a:rPr lang="pl-PL" sz="3800" dirty="0"/>
              <a:t>. </a:t>
            </a:r>
            <a:r>
              <a:rPr lang="pl-PL" sz="3800" dirty="0" err="1"/>
              <a:t>Dz.U</a:t>
            </a:r>
            <a:r>
              <a:rPr lang="pl-PL" sz="3800" dirty="0"/>
              <a:t>. z 2001 r. Nr 99, poz. 1097 ze zm</a:t>
            </a:r>
            <a:r>
              <a:rPr lang="pl-PL" sz="3800" dirty="0" smtClean="0"/>
              <a:t>.)</a:t>
            </a:r>
          </a:p>
          <a:p>
            <a:pPr marL="514350" indent="-514350" algn="just">
              <a:buAutoNum type="arabicParenR"/>
            </a:pPr>
            <a:r>
              <a:rPr lang="pl-PL" sz="3800" dirty="0" smtClean="0"/>
              <a:t>strażnicy </a:t>
            </a:r>
            <a:r>
              <a:rPr lang="pl-PL" sz="3800" dirty="0"/>
              <a:t>leśni - ustawa  o lasach z dnia 28 września 1991 r. (t. jedn. </a:t>
            </a:r>
            <a:r>
              <a:rPr lang="pl-PL" sz="3800" dirty="0" err="1"/>
              <a:t>Dz.U</a:t>
            </a:r>
            <a:r>
              <a:rPr lang="pl-PL" sz="3800" dirty="0"/>
              <a:t>. z 2005 r. Nr 45, poz. 435 ze zm</a:t>
            </a:r>
            <a:r>
              <a:rPr lang="pl-PL" sz="3800" dirty="0" smtClean="0"/>
              <a:t>.)</a:t>
            </a:r>
          </a:p>
          <a:p>
            <a:pPr marL="514350" indent="-514350" algn="just">
              <a:buAutoNum type="arabicParenR"/>
            </a:pPr>
            <a:r>
              <a:rPr lang="pl-PL" sz="3800" dirty="0" smtClean="0"/>
              <a:t>funkcjonariusze </a:t>
            </a:r>
            <a:r>
              <a:rPr lang="pl-PL" sz="3800" dirty="0"/>
              <a:t>Straży Gminnych ustawa Straże gminne z dnia 29 sierpnia 1997 r. (</a:t>
            </a:r>
            <a:r>
              <a:rPr lang="pl-PL" sz="3800" dirty="0" err="1"/>
              <a:t>Dz.U</a:t>
            </a:r>
            <a:r>
              <a:rPr lang="pl-PL" sz="3800" dirty="0"/>
              <a:t>. Nr 123, poz. 779 ze zm</a:t>
            </a:r>
            <a:r>
              <a:rPr lang="pl-PL" sz="3800" dirty="0" smtClean="0"/>
              <a:t>.)</a:t>
            </a:r>
          </a:p>
          <a:p>
            <a:pPr marL="514350" indent="-514350" algn="just">
              <a:buAutoNum type="arabicParenR"/>
            </a:pPr>
            <a:r>
              <a:rPr lang="pl-PL" sz="3800" dirty="0" smtClean="0"/>
              <a:t>funkcjonariusze </a:t>
            </a:r>
            <a:r>
              <a:rPr lang="pl-PL" sz="3800" dirty="0"/>
              <a:t>Straży Ochrony Kolei – ustawa o transporcie kolejowym z dnia 28 marca 2003 r. (t. jedn. </a:t>
            </a:r>
            <a:r>
              <a:rPr lang="pl-PL" sz="3800" dirty="0" err="1"/>
              <a:t>Dz.U</a:t>
            </a:r>
            <a:r>
              <a:rPr lang="pl-PL" sz="3800" dirty="0"/>
              <a:t>. z 2007 r. Nr 16, poz. 94 ze zm.).</a:t>
            </a:r>
          </a:p>
          <a:p>
            <a:pPr marL="0" indent="0">
              <a:buNone/>
            </a:pPr>
            <a:endParaRPr lang="pl-PL" dirty="0"/>
          </a:p>
        </p:txBody>
      </p:sp>
    </p:spTree>
    <p:extLst>
      <p:ext uri="{BB962C8B-B14F-4D97-AF65-F5344CB8AC3E}">
        <p14:creationId xmlns:p14="http://schemas.microsoft.com/office/powerpoint/2010/main" val="223326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smtClean="0"/>
              <a:t>Rodzaje trybów szczególnych w KPSW</a:t>
            </a:r>
            <a:endParaRPr lang="pl-PL" sz="3600" b="1" dirty="0"/>
          </a:p>
        </p:txBody>
      </p:sp>
      <p:sp>
        <p:nvSpPr>
          <p:cNvPr id="3" name="Symbol zastępczy zawartości 2"/>
          <p:cNvSpPr>
            <a:spLocks noGrp="1"/>
          </p:cNvSpPr>
          <p:nvPr>
            <p:ph idx="1"/>
          </p:nvPr>
        </p:nvSpPr>
        <p:spPr/>
        <p:txBody>
          <a:bodyPr>
            <a:normAutofit/>
          </a:bodyPr>
          <a:lstStyle/>
          <a:p>
            <a:pPr marL="514350" indent="-514350">
              <a:buAutoNum type="arabicParenR"/>
            </a:pPr>
            <a:r>
              <a:rPr lang="pl-PL" dirty="0" smtClean="0"/>
              <a:t> postępowanie </a:t>
            </a:r>
            <a:r>
              <a:rPr lang="pl-PL" dirty="0"/>
              <a:t>przyspieszone przed sądem, </a:t>
            </a:r>
            <a:endParaRPr lang="pl-PL" dirty="0" smtClean="0"/>
          </a:p>
          <a:p>
            <a:pPr marL="514350" indent="-514350">
              <a:buAutoNum type="arabicParenR"/>
            </a:pPr>
            <a:r>
              <a:rPr lang="pl-PL" dirty="0" smtClean="0"/>
              <a:t> </a:t>
            </a:r>
            <a:r>
              <a:rPr lang="pl-PL" dirty="0"/>
              <a:t>postępowanie nakazowe, </a:t>
            </a:r>
            <a:endParaRPr lang="pl-PL" dirty="0" smtClean="0"/>
          </a:p>
          <a:p>
            <a:pPr marL="0" indent="0">
              <a:buNone/>
            </a:pPr>
            <a:r>
              <a:rPr lang="pl-PL" dirty="0" smtClean="0"/>
              <a:t>3</a:t>
            </a:r>
            <a:r>
              <a:rPr lang="pl-PL" dirty="0"/>
              <a:t>) </a:t>
            </a:r>
            <a:r>
              <a:rPr lang="pl-PL" dirty="0" smtClean="0"/>
              <a:t>  postępowanie mandatowe.</a:t>
            </a:r>
            <a:endParaRPr lang="pl-PL" dirty="0"/>
          </a:p>
        </p:txBody>
      </p:sp>
    </p:spTree>
    <p:extLst>
      <p:ext uri="{BB962C8B-B14F-4D97-AF65-F5344CB8AC3E}">
        <p14:creationId xmlns:p14="http://schemas.microsoft.com/office/powerpoint/2010/main" val="1506405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1296144"/>
          </a:xfrm>
        </p:spPr>
        <p:txBody>
          <a:bodyPr>
            <a:noAutofit/>
          </a:bodyPr>
          <a:lstStyle/>
          <a:p>
            <a:r>
              <a:rPr lang="pl-PL" sz="2400" b="1" dirty="0"/>
              <a:t>Organy uprawnione do prowadzenia postępowania </a:t>
            </a:r>
            <a:r>
              <a:rPr lang="pl-PL" sz="2400" b="1" dirty="0" smtClean="0"/>
              <a:t>mandatowego na podstawie rozporządzeń  wykonawczych </a:t>
            </a:r>
            <a:r>
              <a:rPr lang="pl-PL" sz="2400" b="1" dirty="0"/>
              <a:t>Prezesa Rady Ministrów, </a:t>
            </a:r>
            <a:r>
              <a:rPr lang="pl-PL" sz="2400" b="1" dirty="0" smtClean="0"/>
              <a:t>wydanych  </a:t>
            </a:r>
            <a:r>
              <a:rPr lang="pl-PL" sz="2400" b="1" dirty="0"/>
              <a:t>w trybie art. </a:t>
            </a:r>
            <a:r>
              <a:rPr lang="pl-PL" sz="2400" b="1" dirty="0" smtClean="0"/>
              <a:t>95§5 </a:t>
            </a:r>
            <a:r>
              <a:rPr lang="pl-PL" sz="2400" b="1" dirty="0" err="1" smtClean="0"/>
              <a:t>k.p.s.w</a:t>
            </a:r>
            <a:r>
              <a:rPr lang="pl-PL" sz="2400" b="1" dirty="0" smtClean="0"/>
              <a:t>. </a:t>
            </a:r>
            <a:r>
              <a:rPr lang="pl-PL" sz="2400" b="1" dirty="0"/>
              <a:t>:</a:t>
            </a:r>
          </a:p>
        </p:txBody>
      </p:sp>
      <p:sp>
        <p:nvSpPr>
          <p:cNvPr id="3" name="Symbol zastępczy zawartości 2"/>
          <p:cNvSpPr>
            <a:spLocks noGrp="1"/>
          </p:cNvSpPr>
          <p:nvPr>
            <p:ph idx="1"/>
          </p:nvPr>
        </p:nvSpPr>
        <p:spPr>
          <a:xfrm>
            <a:off x="395536" y="1340768"/>
            <a:ext cx="8229600" cy="4209331"/>
          </a:xfrm>
        </p:spPr>
        <p:txBody>
          <a:bodyPr>
            <a:normAutofit fontScale="77500" lnSpcReduction="20000"/>
          </a:bodyPr>
          <a:lstStyle/>
          <a:p>
            <a:pPr marL="514350" indent="-514350" algn="just">
              <a:buAutoNum type="arabicParenR"/>
            </a:pPr>
            <a:r>
              <a:rPr lang="pl-PL" dirty="0" smtClean="0"/>
              <a:t>Inspekcji </a:t>
            </a:r>
            <a:r>
              <a:rPr lang="pl-PL" dirty="0"/>
              <a:t>Handlowej - </a:t>
            </a:r>
            <a:r>
              <a:rPr lang="pl-PL" dirty="0" err="1"/>
              <a:t>rozp</a:t>
            </a:r>
            <a:r>
              <a:rPr lang="pl-PL" dirty="0"/>
              <a:t>. z dnia 4 sierpnia 2003 r. (</a:t>
            </a:r>
            <a:r>
              <a:rPr lang="pl-PL" dirty="0" err="1"/>
              <a:t>Dz.U</a:t>
            </a:r>
            <a:r>
              <a:rPr lang="pl-PL" dirty="0"/>
              <a:t>. Nr 63, poz. 587) </a:t>
            </a:r>
            <a:endParaRPr lang="pl-PL" dirty="0" smtClean="0"/>
          </a:p>
          <a:p>
            <a:pPr marL="514350" indent="-514350" algn="just">
              <a:buAutoNum type="arabicParenR"/>
            </a:pPr>
            <a:r>
              <a:rPr lang="pl-PL" dirty="0" smtClean="0"/>
              <a:t>Inspekcji </a:t>
            </a:r>
            <a:r>
              <a:rPr lang="pl-PL" dirty="0"/>
              <a:t>Transportu Drogowego - </a:t>
            </a:r>
            <a:r>
              <a:rPr lang="pl-PL" dirty="0" err="1"/>
              <a:t>rozp</a:t>
            </a:r>
            <a:r>
              <a:rPr lang="pl-PL" dirty="0"/>
              <a:t>. z dnia 21 marca 2003 r. (</a:t>
            </a:r>
            <a:r>
              <a:rPr lang="pl-PL" dirty="0" err="1"/>
              <a:t>Dz.U</a:t>
            </a:r>
            <a:r>
              <a:rPr lang="pl-PL" dirty="0"/>
              <a:t>. Nr 59, poz. </a:t>
            </a:r>
            <a:r>
              <a:rPr lang="pl-PL" dirty="0" smtClean="0"/>
              <a:t>522)</a:t>
            </a:r>
          </a:p>
          <a:p>
            <a:pPr marL="514350" indent="-514350" algn="just">
              <a:buAutoNum type="arabicParenR"/>
            </a:pPr>
            <a:r>
              <a:rPr lang="pl-PL" dirty="0" smtClean="0"/>
              <a:t>Państwowej </a:t>
            </a:r>
            <a:r>
              <a:rPr lang="pl-PL" dirty="0"/>
              <a:t>Inspekcji Sanitarnej - </a:t>
            </a:r>
            <a:r>
              <a:rPr lang="pl-PL" dirty="0" err="1"/>
              <a:t>rozp</a:t>
            </a:r>
            <a:r>
              <a:rPr lang="pl-PL" dirty="0"/>
              <a:t>. z dnia 17 października 2002 r. (</a:t>
            </a:r>
            <a:r>
              <a:rPr lang="pl-PL" dirty="0" err="1"/>
              <a:t>Dz.U.Nr</a:t>
            </a:r>
            <a:r>
              <a:rPr lang="pl-PL" dirty="0"/>
              <a:t> 174, póz. 1426 z 2002 r</a:t>
            </a:r>
            <a:r>
              <a:rPr lang="pl-PL" dirty="0" smtClean="0"/>
              <a:t>.)</a:t>
            </a:r>
          </a:p>
          <a:p>
            <a:pPr marL="514350" indent="-514350" algn="just">
              <a:buAutoNum type="arabicParenR"/>
            </a:pPr>
            <a:r>
              <a:rPr lang="pl-PL" dirty="0" smtClean="0"/>
              <a:t>Inspekcji </a:t>
            </a:r>
            <a:r>
              <a:rPr lang="pl-PL" dirty="0"/>
              <a:t>Ochrony Środowiska - </a:t>
            </a:r>
            <a:r>
              <a:rPr lang="pl-PL" dirty="0" err="1"/>
              <a:t>rozp</a:t>
            </a:r>
            <a:r>
              <a:rPr lang="pl-PL" dirty="0"/>
              <a:t>. z dnia 13 września 2002 r. (</a:t>
            </a:r>
            <a:r>
              <a:rPr lang="pl-PL" dirty="0" err="1"/>
              <a:t>Dz.U</a:t>
            </a:r>
            <a:r>
              <a:rPr lang="pl-PL" dirty="0"/>
              <a:t>. Nr 151, poz. </a:t>
            </a:r>
            <a:r>
              <a:rPr lang="pl-PL" dirty="0" smtClean="0"/>
              <a:t>1253)</a:t>
            </a:r>
          </a:p>
          <a:p>
            <a:pPr marL="514350" indent="-514350" algn="just">
              <a:buAutoNum type="arabicParenR"/>
            </a:pPr>
            <a:r>
              <a:rPr lang="pl-PL" dirty="0" smtClean="0"/>
              <a:t>Głównemu </a:t>
            </a:r>
            <a:r>
              <a:rPr lang="pl-PL" dirty="0"/>
              <a:t>Inspektoratowi Kolejnictwa – </a:t>
            </a:r>
            <a:r>
              <a:rPr lang="pl-PL" dirty="0" err="1"/>
              <a:t>rozp</a:t>
            </a:r>
            <a:r>
              <a:rPr lang="pl-PL" dirty="0"/>
              <a:t>. z dnia 16 października 2002 r. (Dz. U. Nr 174, poz. </a:t>
            </a:r>
            <a:r>
              <a:rPr lang="pl-PL" dirty="0" smtClean="0"/>
              <a:t>1422)</a:t>
            </a:r>
          </a:p>
          <a:p>
            <a:pPr marL="514350" indent="-514350" algn="just">
              <a:buAutoNum type="arabicParenR"/>
            </a:pPr>
            <a:r>
              <a:rPr lang="pl-PL" dirty="0" smtClean="0"/>
              <a:t>organom </a:t>
            </a:r>
            <a:r>
              <a:rPr lang="pl-PL" dirty="0"/>
              <a:t>nadzoru budowlanego – </a:t>
            </a:r>
            <a:r>
              <a:rPr lang="pl-PL" dirty="0" err="1"/>
              <a:t>rozp</a:t>
            </a:r>
            <a:r>
              <a:rPr lang="pl-PL" dirty="0"/>
              <a:t>. z dnia 16 października 2002 r. ( Dz. U. Nr 174, poz. </a:t>
            </a:r>
            <a:r>
              <a:rPr lang="pl-PL" dirty="0" smtClean="0"/>
              <a:t>1423)</a:t>
            </a:r>
          </a:p>
          <a:p>
            <a:pPr marL="0" indent="0">
              <a:buNone/>
            </a:pPr>
            <a:endParaRPr lang="pl-PL" dirty="0"/>
          </a:p>
        </p:txBody>
      </p:sp>
    </p:spTree>
    <p:extLst>
      <p:ext uri="{BB962C8B-B14F-4D97-AF65-F5344CB8AC3E}">
        <p14:creationId xmlns:p14="http://schemas.microsoft.com/office/powerpoint/2010/main" val="3349820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Organy uprawnione do prowadzenia postępowania mandatowego na podstawie rozporządzeń  wykonawczych Prezesa Rady Ministrów, wydanych  w trybie art. 95§ </a:t>
            </a:r>
            <a:r>
              <a:rPr lang="pl-PL" sz="2400" b="1" dirty="0" smtClean="0"/>
              <a:t>5 </a:t>
            </a:r>
            <a:r>
              <a:rPr lang="pl-PL" sz="2400" b="1" dirty="0"/>
              <a:t>KPW </a:t>
            </a:r>
            <a:r>
              <a:rPr lang="pl-PL" sz="2400" b="1" dirty="0" smtClean="0"/>
              <a:t>cd. </a:t>
            </a:r>
            <a:endParaRPr lang="pl-PL" sz="2400" dirty="0"/>
          </a:p>
        </p:txBody>
      </p:sp>
      <p:sp>
        <p:nvSpPr>
          <p:cNvPr id="3" name="Symbol zastępczy zawartości 2"/>
          <p:cNvSpPr>
            <a:spLocks noGrp="1"/>
          </p:cNvSpPr>
          <p:nvPr>
            <p:ph idx="1"/>
          </p:nvPr>
        </p:nvSpPr>
        <p:spPr/>
        <p:txBody>
          <a:bodyPr>
            <a:normAutofit fontScale="92500" lnSpcReduction="20000"/>
          </a:bodyPr>
          <a:lstStyle/>
          <a:p>
            <a:pPr marL="514350" indent="-514350">
              <a:buAutoNum type="arabicParenR" startAt="7"/>
            </a:pPr>
            <a:r>
              <a:rPr lang="pl-PL" sz="2800" dirty="0" smtClean="0"/>
              <a:t>inspekcji </a:t>
            </a:r>
            <a:r>
              <a:rPr lang="pl-PL" sz="2800" dirty="0"/>
              <a:t>sanitarnej MSW – </a:t>
            </a:r>
            <a:r>
              <a:rPr lang="pl-PL" sz="2800" dirty="0" err="1"/>
              <a:t>rozp</a:t>
            </a:r>
            <a:r>
              <a:rPr lang="pl-PL" sz="2800" dirty="0"/>
              <a:t>. z dnia 17 </a:t>
            </a:r>
            <a:r>
              <a:rPr lang="pl-PL" sz="2800" dirty="0" smtClean="0"/>
              <a:t>   października </a:t>
            </a:r>
            <a:r>
              <a:rPr lang="pl-PL" sz="2800" dirty="0"/>
              <a:t>2002 r. (</a:t>
            </a:r>
            <a:r>
              <a:rPr lang="pl-PL" sz="2800" dirty="0" err="1"/>
              <a:t>Dz.U</a:t>
            </a:r>
            <a:r>
              <a:rPr lang="pl-PL" sz="2800" dirty="0"/>
              <a:t>. Nr 174, poz. </a:t>
            </a:r>
            <a:r>
              <a:rPr lang="pl-PL" sz="2800" dirty="0" smtClean="0"/>
              <a:t>1425)</a:t>
            </a:r>
          </a:p>
          <a:p>
            <a:pPr marL="514350" indent="-514350">
              <a:buAutoNum type="arabicParenR" startAt="7"/>
            </a:pPr>
            <a:r>
              <a:rPr lang="pl-PL" sz="2800" dirty="0" smtClean="0"/>
              <a:t>  inspekcji </a:t>
            </a:r>
            <a:r>
              <a:rPr lang="pl-PL" sz="2800" dirty="0"/>
              <a:t>technicznej w urzędach górniczych – </a:t>
            </a:r>
            <a:r>
              <a:rPr lang="pl-PL" sz="2800" dirty="0" err="1"/>
              <a:t>rozp</a:t>
            </a:r>
            <a:r>
              <a:rPr lang="pl-PL" sz="2800" dirty="0"/>
              <a:t>. z dnia 15 października 2002 r. (</a:t>
            </a:r>
            <a:r>
              <a:rPr lang="pl-PL" sz="2800" dirty="0" err="1"/>
              <a:t>Dz.U</a:t>
            </a:r>
            <a:r>
              <a:rPr lang="pl-PL" sz="2800" dirty="0"/>
              <a:t>. Nr 174, poz. </a:t>
            </a:r>
            <a:r>
              <a:rPr lang="pl-PL" sz="2800" dirty="0" smtClean="0"/>
              <a:t>1421)</a:t>
            </a:r>
          </a:p>
          <a:p>
            <a:pPr marL="514350" indent="-514350">
              <a:buAutoNum type="arabicParenR" startAt="7"/>
            </a:pPr>
            <a:r>
              <a:rPr lang="pl-PL" sz="2800" dirty="0" smtClean="0"/>
              <a:t>Straży </a:t>
            </a:r>
            <a:r>
              <a:rPr lang="pl-PL" sz="2800" dirty="0"/>
              <a:t>Granicznej – </a:t>
            </a:r>
            <a:r>
              <a:rPr lang="pl-PL" sz="2800" dirty="0" err="1"/>
              <a:t>rozp</a:t>
            </a:r>
            <a:r>
              <a:rPr lang="pl-PL" sz="2800" dirty="0"/>
              <a:t>. z dnia 17 października 2002 r. (</a:t>
            </a:r>
            <a:r>
              <a:rPr lang="pl-PL" sz="2800" dirty="0" err="1"/>
              <a:t>Dz.U</a:t>
            </a:r>
            <a:r>
              <a:rPr lang="pl-PL" sz="2800" dirty="0"/>
              <a:t>. Nr 174, poz. 1427 ze zm</a:t>
            </a:r>
            <a:r>
              <a:rPr lang="pl-PL" sz="2800" dirty="0" smtClean="0"/>
              <a:t>.)</a:t>
            </a:r>
          </a:p>
          <a:p>
            <a:pPr marL="514350" indent="-514350">
              <a:buAutoNum type="arabicParenR" startAt="7"/>
            </a:pPr>
            <a:r>
              <a:rPr lang="pl-PL" sz="2800" dirty="0" smtClean="0"/>
              <a:t>Inspekcji </a:t>
            </a:r>
            <a:r>
              <a:rPr lang="pl-PL" sz="2800" dirty="0"/>
              <a:t>Weterynaryjnej, Inspekcji Jakości Artykułów Rolno-Spożywczych, Inspekcji Ochrony Roślin i Nasiennictwa – </a:t>
            </a:r>
            <a:r>
              <a:rPr lang="pl-PL" sz="2800" dirty="0" err="1"/>
              <a:t>rozp</a:t>
            </a:r>
            <a:r>
              <a:rPr lang="pl-PL" sz="2800" dirty="0"/>
              <a:t>. z dnia 28 listopada 2002 r. (</a:t>
            </a:r>
            <a:r>
              <a:rPr lang="pl-PL" sz="2800" dirty="0" err="1"/>
              <a:t>Dz.U</a:t>
            </a:r>
            <a:r>
              <a:rPr lang="pl-PL" sz="2800" dirty="0"/>
              <a:t>. Nr 203, poz. </a:t>
            </a:r>
            <a:r>
              <a:rPr lang="pl-PL" sz="2800" dirty="0" smtClean="0"/>
              <a:t>1712)</a:t>
            </a:r>
          </a:p>
          <a:p>
            <a:pPr marL="514350" indent="-514350">
              <a:buAutoNum type="arabicParenR" startAt="7"/>
            </a:pPr>
            <a:r>
              <a:rPr lang="pl-PL" sz="2800" dirty="0" smtClean="0"/>
              <a:t>Głównemu </a:t>
            </a:r>
            <a:r>
              <a:rPr lang="pl-PL" sz="2800" dirty="0"/>
              <a:t>Urzędowi Miar – </a:t>
            </a:r>
            <a:r>
              <a:rPr lang="pl-PL" sz="2800" dirty="0" err="1"/>
              <a:t>rozp</a:t>
            </a:r>
            <a:r>
              <a:rPr lang="pl-PL" sz="2800" dirty="0"/>
              <a:t>. z dnia 18 marca 2003 r. (</a:t>
            </a:r>
            <a:r>
              <a:rPr lang="pl-PL" sz="2800" dirty="0" err="1"/>
              <a:t>Dz.U</a:t>
            </a:r>
            <a:r>
              <a:rPr lang="pl-PL" sz="2800" dirty="0"/>
              <a:t>. Nr 59, poz. 521).</a:t>
            </a:r>
          </a:p>
          <a:p>
            <a:endParaRPr lang="pl-PL" sz="2800" dirty="0"/>
          </a:p>
        </p:txBody>
      </p:sp>
    </p:spTree>
    <p:extLst>
      <p:ext uri="{BB962C8B-B14F-4D97-AF65-F5344CB8AC3E}">
        <p14:creationId xmlns:p14="http://schemas.microsoft.com/office/powerpoint/2010/main" val="151200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Wysokość grzywny w postępowaniu mandatowym</a:t>
            </a:r>
            <a:endParaRPr lang="pl-PL" sz="3200" b="1"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    do 500 zł za każde wykroczenie, gdy nie zastrzeżono odmiennie,</a:t>
            </a:r>
          </a:p>
          <a:p>
            <a:pPr>
              <a:buFontTx/>
              <a:buChar char="-"/>
            </a:pPr>
            <a:r>
              <a:rPr lang="pl-PL" dirty="0" smtClean="0"/>
              <a:t>do 1000 zł w razie zbiegu przepisów ustawy (art. 9 § 1 </a:t>
            </a:r>
            <a:r>
              <a:rPr lang="pl-PL" dirty="0" err="1" smtClean="0"/>
              <a:t>k.w</a:t>
            </a:r>
            <a:r>
              <a:rPr lang="pl-PL" dirty="0" smtClean="0"/>
              <a:t>.), jeżeli wszystkie przepisy przewidują taki właśnie tryb procedowania,</a:t>
            </a:r>
          </a:p>
          <a:p>
            <a:pPr>
              <a:buFontTx/>
              <a:buChar char="-"/>
            </a:pPr>
            <a:r>
              <a:rPr lang="pl-PL" dirty="0" smtClean="0"/>
              <a:t>do 2000 zł w sprawach:</a:t>
            </a:r>
          </a:p>
          <a:p>
            <a:pPr marL="0" indent="0">
              <a:buNone/>
            </a:pPr>
            <a:r>
              <a:rPr lang="pl-PL" dirty="0"/>
              <a:t> </a:t>
            </a:r>
            <a:r>
              <a:rPr lang="pl-PL" dirty="0" smtClean="0"/>
              <a:t>a) w których oskarżycielem publicznym jest właściwy organ Państwowej Inspekcji Pracy,</a:t>
            </a:r>
          </a:p>
          <a:p>
            <a:pPr marL="0" indent="0">
              <a:buNone/>
            </a:pPr>
            <a:r>
              <a:rPr lang="pl-PL" dirty="0"/>
              <a:t> </a:t>
            </a:r>
            <a:r>
              <a:rPr lang="pl-PL" dirty="0" smtClean="0"/>
              <a:t>b) naruszeń przestrzegania obowiązków lub warunków przewozu drogowego wymienionych w załączniku Nr 1 i 2 do ustawy z dn. 6.09.2001 r. o transporcie drogowym (</a:t>
            </a:r>
            <a:r>
              <a:rPr lang="pl-PL" dirty="0" err="1" smtClean="0"/>
              <a:t>Dz.U</a:t>
            </a:r>
            <a:r>
              <a:rPr lang="pl-PL" dirty="0" smtClean="0"/>
              <a:t>. z 2007 r. Nr 125, poz. 874 ze zm.), w których oskarżycielem publicznym jest właściwy organ Inspekcji Transportu Drogowego lub Policji,</a:t>
            </a:r>
          </a:p>
          <a:p>
            <a:pPr marL="0" indent="0">
              <a:buNone/>
            </a:pPr>
            <a:r>
              <a:rPr lang="pl-PL" dirty="0"/>
              <a:t> </a:t>
            </a:r>
            <a:r>
              <a:rPr lang="pl-PL" dirty="0" smtClean="0"/>
              <a:t>c)  o czyny określone w art. 54-56 i art. 57 a ustawy z dn. 20.03.2009 r. o bezpieczeństwie imprez masowych (</a:t>
            </a:r>
            <a:r>
              <a:rPr lang="pl-PL" dirty="0" err="1" smtClean="0"/>
              <a:t>Dz.U</a:t>
            </a:r>
            <a:r>
              <a:rPr lang="pl-PL" dirty="0" smtClean="0"/>
              <a:t>. nr 62, poz. 504 ze zm</a:t>
            </a:r>
            <a:r>
              <a:rPr lang="pl-PL" dirty="0" smtClean="0"/>
              <a:t>.),</a:t>
            </a:r>
          </a:p>
          <a:p>
            <a:pPr marL="0" indent="0">
              <a:buNone/>
            </a:pPr>
            <a:r>
              <a:rPr lang="pl-PL" dirty="0" smtClean="0"/>
              <a:t>d) o </a:t>
            </a:r>
            <a:r>
              <a:rPr lang="pl-PL" dirty="0"/>
              <a:t>czyny </a:t>
            </a:r>
            <a:r>
              <a:rPr lang="pl-PL" dirty="0" smtClean="0"/>
              <a:t>określone </a:t>
            </a:r>
            <a:r>
              <a:rPr lang="pl-PL" dirty="0"/>
              <a:t>w </a:t>
            </a:r>
            <a:r>
              <a:rPr lang="pl-PL" dirty="0" smtClean="0"/>
              <a:t>art. 93 </a:t>
            </a:r>
            <a:r>
              <a:rPr lang="pl-PL" dirty="0"/>
              <a:t>pkt 12 ustawy z </a:t>
            </a:r>
            <a:r>
              <a:rPr lang="pl-PL" dirty="0" smtClean="0"/>
              <a:t>dn. </a:t>
            </a:r>
            <a:r>
              <a:rPr lang="pl-PL" dirty="0"/>
              <a:t>7 lipca 1994 r. – Prawo budowlane (Dz. U. z 2013 r. </a:t>
            </a:r>
            <a:r>
              <a:rPr lang="pl-PL" dirty="0" smtClean="0"/>
              <a:t>poz. 1409 ze zm.)</a:t>
            </a:r>
            <a:endParaRPr lang="pl-PL" dirty="0" smtClean="0"/>
          </a:p>
          <a:p>
            <a:pPr marL="0" indent="0">
              <a:buNone/>
            </a:pPr>
            <a:r>
              <a:rPr lang="pl-PL" dirty="0" smtClean="0"/>
              <a:t>-  </a:t>
            </a:r>
            <a:r>
              <a:rPr lang="pl-PL" dirty="0" smtClean="0"/>
              <a:t>do 5000 zł w razie tzw. wykroczeniowej  recydywy pracowniczej.</a:t>
            </a:r>
            <a:endParaRPr lang="pl-PL" dirty="0"/>
          </a:p>
        </p:txBody>
      </p:sp>
    </p:spTree>
    <p:extLst>
      <p:ext uri="{BB962C8B-B14F-4D97-AF65-F5344CB8AC3E}">
        <p14:creationId xmlns:p14="http://schemas.microsoft.com/office/powerpoint/2010/main" val="3972753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normAutofit/>
          </a:bodyPr>
          <a:lstStyle/>
          <a:p>
            <a:r>
              <a:rPr lang="pl-PL" sz="3200" b="1" dirty="0" smtClean="0"/>
              <a:t>Warunki i termin postępowania mandatowego</a:t>
            </a:r>
            <a:endParaRPr lang="pl-PL" sz="3200" b="1" dirty="0"/>
          </a:p>
        </p:txBody>
      </p:sp>
      <p:sp>
        <p:nvSpPr>
          <p:cNvPr id="3" name="Symbol zastępczy zawartości 2"/>
          <p:cNvSpPr>
            <a:spLocks noGrp="1"/>
          </p:cNvSpPr>
          <p:nvPr>
            <p:ph idx="1"/>
          </p:nvPr>
        </p:nvSpPr>
        <p:spPr>
          <a:xfrm>
            <a:off x="467544" y="1300069"/>
            <a:ext cx="8229600" cy="5225275"/>
          </a:xfrm>
        </p:spPr>
        <p:txBody>
          <a:bodyPr>
            <a:normAutofit fontScale="77500" lnSpcReduction="20000"/>
          </a:bodyPr>
          <a:lstStyle/>
          <a:p>
            <a:pPr>
              <a:buFontTx/>
              <a:buChar char="-"/>
            </a:pPr>
            <a:r>
              <a:rPr lang="pl-PL" dirty="0" smtClean="0"/>
              <a:t>schwytanie sprawcy wykroczenia na gorącym uczynku lub bezpośrednio po popełnieniu wykroczenia (nałożenie grzywny w drodze mandatu karnego nie może nastąpić po upływie 14 dni od daty ujawnienia czynu),</a:t>
            </a:r>
          </a:p>
          <a:p>
            <a:pPr>
              <a:buFontTx/>
              <a:buChar char="-"/>
            </a:pPr>
            <a:r>
              <a:rPr lang="pl-PL" dirty="0"/>
              <a:t>s</a:t>
            </a:r>
            <a:r>
              <a:rPr lang="pl-PL" dirty="0" smtClean="0"/>
              <a:t>twierdzenie popełnienia wykroczenia naocznie pod nieobecność sprawcy, a nie zachodzi wątpliwość co do osoby </a:t>
            </a:r>
            <a:r>
              <a:rPr lang="pl-PL" dirty="0"/>
              <a:t>sprawcy (nałożenie grzywny w drodze mandatu karnego nie może nastąpić po upływie </a:t>
            </a:r>
            <a:r>
              <a:rPr lang="pl-PL" dirty="0" smtClean="0"/>
              <a:t>90 </a:t>
            </a:r>
            <a:r>
              <a:rPr lang="pl-PL" dirty="0"/>
              <a:t>dni od </a:t>
            </a:r>
            <a:r>
              <a:rPr lang="pl-PL" dirty="0" smtClean="0"/>
              <a:t>ujawnienia czynu),</a:t>
            </a:r>
          </a:p>
          <a:p>
            <a:pPr>
              <a:buFontTx/>
              <a:buChar char="-"/>
            </a:pPr>
            <a:r>
              <a:rPr lang="pl-PL" dirty="0"/>
              <a:t>s</a:t>
            </a:r>
            <a:r>
              <a:rPr lang="pl-PL" dirty="0" smtClean="0"/>
              <a:t>twierdzenie popełnienia wykroczenia za pomocą przyrządu </a:t>
            </a:r>
            <a:r>
              <a:rPr lang="pl-PL" dirty="0" smtClean="0"/>
              <a:t>kontrolno-pomiarowego </a:t>
            </a:r>
            <a:r>
              <a:rPr lang="pl-PL" dirty="0" smtClean="0"/>
              <a:t>lub urządzenia rejestrującego, a sprawca </a:t>
            </a:r>
            <a:r>
              <a:rPr lang="pl-PL" dirty="0" smtClean="0"/>
              <a:t>nie został </a:t>
            </a:r>
            <a:r>
              <a:rPr lang="pl-PL" dirty="0" smtClean="0"/>
              <a:t>schwytany na </a:t>
            </a:r>
            <a:r>
              <a:rPr lang="pl-PL" dirty="0"/>
              <a:t>gorącym uczynku lub bezpośrednio </a:t>
            </a:r>
            <a:r>
              <a:rPr lang="pl-PL" dirty="0" smtClean="0"/>
              <a:t>potem i nie zachodzi wątpliwość co do osoby sprawcy czynu </a:t>
            </a:r>
            <a:r>
              <a:rPr lang="pl-PL" dirty="0"/>
              <a:t>(nałożenie grzywny w drodze mandatu karnego nie może nastąpić po upływie </a:t>
            </a:r>
            <a:r>
              <a:rPr lang="pl-PL" dirty="0" smtClean="0"/>
              <a:t>180 </a:t>
            </a:r>
            <a:r>
              <a:rPr lang="pl-PL" dirty="0"/>
              <a:t>dni od daty ujawnienia </a:t>
            </a:r>
            <a:r>
              <a:rPr lang="pl-PL" dirty="0" smtClean="0"/>
              <a:t>czynu)</a:t>
            </a:r>
            <a:endParaRPr lang="pl-PL" dirty="0"/>
          </a:p>
        </p:txBody>
      </p:sp>
    </p:spTree>
    <p:extLst>
      <p:ext uri="{BB962C8B-B14F-4D97-AF65-F5344CB8AC3E}">
        <p14:creationId xmlns:p14="http://schemas.microsoft.com/office/powerpoint/2010/main" val="2893837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Rodzaje mandatów karnych</a:t>
            </a:r>
            <a:r>
              <a:rPr lang="pl-PL" sz="3200" dirty="0"/>
              <a:t/>
            </a:r>
            <a:br>
              <a:rPr lang="pl-PL" sz="3200" dirty="0"/>
            </a:br>
            <a:endParaRPr lang="pl-PL" sz="3200" dirty="0"/>
          </a:p>
        </p:txBody>
      </p:sp>
      <p:sp>
        <p:nvSpPr>
          <p:cNvPr id="3" name="Symbol zastępczy zawartości 2"/>
          <p:cNvSpPr>
            <a:spLocks noGrp="1"/>
          </p:cNvSpPr>
          <p:nvPr>
            <p:ph idx="1"/>
          </p:nvPr>
        </p:nvSpPr>
        <p:spPr/>
        <p:txBody>
          <a:bodyPr>
            <a:normAutofit/>
          </a:bodyPr>
          <a:lstStyle/>
          <a:p>
            <a:pPr marL="0" indent="0">
              <a:buNone/>
            </a:pPr>
            <a:r>
              <a:rPr lang="pl-PL" sz="2800" dirty="0"/>
              <a:t>Przepisy </a:t>
            </a:r>
            <a:r>
              <a:rPr lang="pl-PL" sz="2800" dirty="0" err="1" smtClean="0"/>
              <a:t>k.p.s.w</a:t>
            </a:r>
            <a:r>
              <a:rPr lang="pl-PL" sz="2800" dirty="0" smtClean="0"/>
              <a:t>. </a:t>
            </a:r>
            <a:r>
              <a:rPr lang="pl-PL" sz="2800" dirty="0"/>
              <a:t>przewidują trzy rodzaje mandatów: </a:t>
            </a:r>
          </a:p>
          <a:p>
            <a:pPr marL="514350" lvl="0" indent="-514350">
              <a:buAutoNum type="arabicParenR"/>
            </a:pPr>
            <a:r>
              <a:rPr lang="pl-PL" sz="2800" dirty="0"/>
              <a:t>g</a:t>
            </a:r>
            <a:r>
              <a:rPr lang="pl-PL" sz="2800" dirty="0" smtClean="0"/>
              <a:t>otówkowy,</a:t>
            </a:r>
          </a:p>
          <a:p>
            <a:pPr marL="514350" lvl="0" indent="-514350">
              <a:buAutoNum type="arabicParenR"/>
            </a:pPr>
            <a:r>
              <a:rPr lang="pl-PL" sz="2800" dirty="0"/>
              <a:t>k</a:t>
            </a:r>
            <a:r>
              <a:rPr lang="pl-PL" sz="2800" dirty="0" smtClean="0"/>
              <a:t>redytowany, </a:t>
            </a:r>
          </a:p>
          <a:p>
            <a:pPr marL="514350" lvl="0" indent="-514350">
              <a:buAutoNum type="arabicParenR"/>
            </a:pPr>
            <a:r>
              <a:rPr lang="pl-PL" sz="2800" dirty="0" smtClean="0"/>
              <a:t>zaoczny.</a:t>
            </a:r>
            <a:endParaRPr lang="pl-PL" sz="2800" dirty="0"/>
          </a:p>
        </p:txBody>
      </p:sp>
    </p:spTree>
    <p:extLst>
      <p:ext uri="{BB962C8B-B14F-4D97-AF65-F5344CB8AC3E}">
        <p14:creationId xmlns:p14="http://schemas.microsoft.com/office/powerpoint/2010/main" val="3351202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Mandat gotówkowy</a:t>
            </a:r>
            <a:endParaRPr lang="pl-PL" sz="3200" b="1" dirty="0"/>
          </a:p>
        </p:txBody>
      </p:sp>
      <p:sp>
        <p:nvSpPr>
          <p:cNvPr id="3" name="Symbol zastępczy zawartości 2"/>
          <p:cNvSpPr>
            <a:spLocks noGrp="1"/>
          </p:cNvSpPr>
          <p:nvPr>
            <p:ph idx="1"/>
          </p:nvPr>
        </p:nvSpPr>
        <p:spPr/>
        <p:txBody>
          <a:bodyPr>
            <a:normAutofit/>
          </a:bodyPr>
          <a:lstStyle/>
          <a:p>
            <a:pPr marL="0" indent="0" algn="just">
              <a:buNone/>
            </a:pPr>
            <a:r>
              <a:rPr lang="pl-PL" sz="2800" dirty="0"/>
              <a:t>Mandatem gotówkowym może być nałożona grzywna jedynie wobec osoby czasowo przebywającej na terytorium Rzeczypospolitej lub niemającej stałego miejsca zamieszkania albo pobytu. Jest on wydawany ukaranemu po uiszczeniu grzywny bezpośrednio funkcjonariuszowi, który ją nałożył. Mandat ten uprawomocnia się z chwilą </a:t>
            </a:r>
            <a:r>
              <a:rPr lang="pl-PL" sz="2800" dirty="0" smtClean="0"/>
              <a:t>uiszczenia grzywny </a:t>
            </a:r>
            <a:r>
              <a:rPr lang="pl-PL" sz="2800" dirty="0"/>
              <a:t>(art. 98 § 1 pkt 1 i § 2 </a:t>
            </a:r>
            <a:r>
              <a:rPr lang="pl-PL" sz="2800" dirty="0" smtClean="0"/>
              <a:t>KPW</a:t>
            </a:r>
            <a:r>
              <a:rPr lang="pl-PL" sz="2800" dirty="0" smtClean="0"/>
              <a:t>).</a:t>
            </a:r>
            <a:endParaRPr lang="pl-PL" sz="2800" dirty="0"/>
          </a:p>
          <a:p>
            <a:pPr marL="0" indent="0">
              <a:buNone/>
            </a:pPr>
            <a:endParaRPr lang="pl-PL" sz="2800" dirty="0"/>
          </a:p>
        </p:txBody>
      </p:sp>
    </p:spTree>
    <p:extLst>
      <p:ext uri="{BB962C8B-B14F-4D97-AF65-F5344CB8AC3E}">
        <p14:creationId xmlns:p14="http://schemas.microsoft.com/office/powerpoint/2010/main" val="2804805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Mandat kredytowany </a:t>
            </a:r>
            <a:endParaRPr lang="pl-PL" sz="3200" b="1" dirty="0"/>
          </a:p>
        </p:txBody>
      </p:sp>
      <p:sp>
        <p:nvSpPr>
          <p:cNvPr id="3" name="Symbol zastępczy zawartości 2"/>
          <p:cNvSpPr>
            <a:spLocks noGrp="1"/>
          </p:cNvSpPr>
          <p:nvPr>
            <p:ph idx="1"/>
          </p:nvPr>
        </p:nvSpPr>
        <p:spPr/>
        <p:txBody>
          <a:bodyPr>
            <a:normAutofit fontScale="92500"/>
          </a:bodyPr>
          <a:lstStyle/>
          <a:p>
            <a:pPr marL="0" indent="0" algn="just">
              <a:buNone/>
            </a:pPr>
            <a:r>
              <a:rPr lang="pl-PL" sz="2800" dirty="0"/>
              <a:t> Mandatem kredytowanym może być nałożona grzywna jedynie wobec </a:t>
            </a:r>
            <a:r>
              <a:rPr lang="pl-PL" sz="2800" dirty="0" smtClean="0"/>
              <a:t>osoby, </a:t>
            </a:r>
            <a:r>
              <a:rPr lang="pl-PL" sz="2800" dirty="0"/>
              <a:t>co do której nie nakłada się grzywny w drodze mandatu </a:t>
            </a:r>
            <a:r>
              <a:rPr lang="pl-PL" sz="2800" dirty="0" smtClean="0"/>
              <a:t>gotówkowego, albo mającej miejsce stałego zamieszkania lub pobytu na terytorium innego niż </a:t>
            </a:r>
            <a:r>
              <a:rPr lang="pl-PL" sz="2800" dirty="0" smtClean="0"/>
              <a:t>RP państwa członkowskiego Unii Europejskiej. Zostaje </a:t>
            </a:r>
            <a:r>
              <a:rPr lang="pl-PL" sz="2800" dirty="0"/>
              <a:t>on wydany ukaranemu za potwierdzeniem odbioru. Powinien on zawierać pouczenie o obowiązku uiszczenia grzywny w terminie 7 dni od daty przyjęcia mandatu oraz o skutkach jej nieuiszczenia w tym terminie. Prawomocność tego mandatu następuje z chwilą pokwitowania odbioru przez ukaranego (art. 98 § 3 </a:t>
            </a:r>
            <a:r>
              <a:rPr lang="pl-PL" sz="2800" dirty="0" smtClean="0"/>
              <a:t>KPW).</a:t>
            </a:r>
            <a:endParaRPr lang="pl-PL" sz="2800" dirty="0"/>
          </a:p>
          <a:p>
            <a:pPr marL="0" indent="0">
              <a:buNone/>
            </a:pPr>
            <a:endParaRPr lang="pl-PL" sz="2800" dirty="0"/>
          </a:p>
        </p:txBody>
      </p:sp>
    </p:spTree>
    <p:extLst>
      <p:ext uri="{BB962C8B-B14F-4D97-AF65-F5344CB8AC3E}">
        <p14:creationId xmlns:p14="http://schemas.microsoft.com/office/powerpoint/2010/main" val="492377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Mandat zaoczny </a:t>
            </a:r>
            <a:endParaRPr lang="pl-PL" sz="3200"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Mandat zaoczny </a:t>
            </a:r>
            <a:r>
              <a:rPr lang="pl-PL" dirty="0"/>
              <a:t>może być wydany w razie stwierdzenia wykroczenia, </a:t>
            </a:r>
            <a:r>
              <a:rPr lang="pl-PL" dirty="0" smtClean="0"/>
              <a:t>kiedy jego </a:t>
            </a:r>
            <a:r>
              <a:rPr lang="pl-PL" dirty="0"/>
              <a:t>sprawcy nie zastano na miejscu </a:t>
            </a:r>
            <a:r>
              <a:rPr lang="pl-PL" dirty="0" smtClean="0"/>
              <a:t>popełnienia tego ostatniego, </a:t>
            </a:r>
            <a:r>
              <a:rPr lang="pl-PL" dirty="0"/>
              <a:t>gdy nie zachodzi wątpliwość co do osoby tego sprawcy. Powinien on zawierać wskazanie, gdzie w terminie 7 dni od daty jego wystawienia ukarany może uiścić grzywnę, oraz informację o skutkach jej nieuiszczenia w tym terminie. Prawomocność takiego mandatu następuje z chwilą uiszczenia grzywny we wskazanym miejscu i czasie (art. 98 § 4 i 5 </a:t>
            </a:r>
            <a:r>
              <a:rPr lang="pl-PL" dirty="0" smtClean="0"/>
              <a:t>KPW</a:t>
            </a:r>
            <a:r>
              <a:rPr lang="pl-PL" dirty="0" smtClean="0"/>
              <a:t>).</a:t>
            </a:r>
            <a:endParaRPr lang="pl-PL" dirty="0"/>
          </a:p>
          <a:p>
            <a:endParaRPr lang="pl-PL" dirty="0"/>
          </a:p>
        </p:txBody>
      </p:sp>
    </p:spTree>
    <p:extLst>
      <p:ext uri="{BB962C8B-B14F-4D97-AF65-F5344CB8AC3E}">
        <p14:creationId xmlns:p14="http://schemas.microsoft.com/office/powerpoint/2010/main" val="432838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a:t>Odmowa przyjęcia </a:t>
            </a:r>
            <a:r>
              <a:rPr lang="pl-PL" sz="3200" b="1" dirty="0" smtClean="0"/>
              <a:t>mandatu lub uiszczenia grzywny  </a:t>
            </a:r>
            <a:r>
              <a:rPr lang="pl-PL" sz="3200" b="1" dirty="0"/>
              <a:t>i </a:t>
            </a:r>
            <a:r>
              <a:rPr lang="pl-PL" sz="3200" b="1" dirty="0" smtClean="0"/>
              <a:t>ich skutki </a:t>
            </a:r>
            <a:r>
              <a:rPr lang="pl-PL" sz="3200" dirty="0"/>
              <a:t/>
            </a:r>
            <a:br>
              <a:rPr lang="pl-PL" sz="3200" dirty="0"/>
            </a:br>
            <a:endParaRPr lang="pl-PL" sz="3200" dirty="0"/>
          </a:p>
        </p:txBody>
      </p:sp>
      <p:sp>
        <p:nvSpPr>
          <p:cNvPr id="3" name="Symbol zastępczy zawartości 2"/>
          <p:cNvSpPr>
            <a:spLocks noGrp="1"/>
          </p:cNvSpPr>
          <p:nvPr>
            <p:ph idx="1"/>
          </p:nvPr>
        </p:nvSpPr>
        <p:spPr>
          <a:xfrm>
            <a:off x="457200" y="1600200"/>
            <a:ext cx="8229600" cy="4997152"/>
          </a:xfrm>
        </p:spPr>
        <p:txBody>
          <a:bodyPr>
            <a:normAutofit fontScale="92500" lnSpcReduction="20000"/>
          </a:bodyPr>
          <a:lstStyle/>
          <a:p>
            <a:pPr algn="just">
              <a:buFontTx/>
              <a:buChar char="-"/>
            </a:pPr>
            <a:r>
              <a:rPr lang="pl-PL" dirty="0" smtClean="0"/>
              <a:t>utrata mocy prawnej i wystąpienie do </a:t>
            </a:r>
            <a:r>
              <a:rPr lang="pl-PL" dirty="0"/>
              <a:t>sądu z wnioskiem o </a:t>
            </a:r>
            <a:r>
              <a:rPr lang="pl-PL" dirty="0" smtClean="0"/>
              <a:t>ukaranie przez organ, którego funkcjonariusz nałożył grzywnę,  </a:t>
            </a:r>
            <a:endParaRPr lang="pl-PL" dirty="0" smtClean="0"/>
          </a:p>
          <a:p>
            <a:pPr algn="just">
              <a:buFontTx/>
              <a:buChar char="-"/>
            </a:pPr>
            <a:r>
              <a:rPr lang="pl-PL" dirty="0"/>
              <a:t>r</a:t>
            </a:r>
            <a:r>
              <a:rPr lang="pl-PL" dirty="0" smtClean="0"/>
              <a:t>ozpoznanie sprawy </a:t>
            </a:r>
            <a:r>
              <a:rPr lang="pl-PL" dirty="0"/>
              <a:t>o wykroczenie </a:t>
            </a:r>
            <a:r>
              <a:rPr lang="pl-PL" dirty="0" smtClean="0"/>
              <a:t>na </a:t>
            </a:r>
            <a:r>
              <a:rPr lang="pl-PL" dirty="0"/>
              <a:t>zasadach </a:t>
            </a:r>
            <a:r>
              <a:rPr lang="pl-PL" dirty="0" smtClean="0"/>
              <a:t>ogólnych,</a:t>
            </a:r>
          </a:p>
          <a:p>
            <a:pPr algn="just">
              <a:buFontTx/>
              <a:buChar char="-"/>
            </a:pPr>
            <a:r>
              <a:rPr lang="pl-PL" dirty="0"/>
              <a:t>b</a:t>
            </a:r>
            <a:r>
              <a:rPr lang="pl-PL" dirty="0" smtClean="0"/>
              <a:t>rak związania sądu wysokością </a:t>
            </a:r>
            <a:r>
              <a:rPr lang="pl-PL" dirty="0"/>
              <a:t>grzywny określonej w mandacie </a:t>
            </a:r>
            <a:r>
              <a:rPr lang="pl-PL" dirty="0" smtClean="0"/>
              <a:t>karnym</a:t>
            </a:r>
            <a:r>
              <a:rPr lang="pl-PL" dirty="0"/>
              <a:t> </a:t>
            </a:r>
            <a:r>
              <a:rPr lang="pl-PL" dirty="0" smtClean="0"/>
              <a:t>oraz </a:t>
            </a:r>
            <a:r>
              <a:rPr lang="pl-PL" dirty="0"/>
              <a:t>oceną funkcjonariusza co do tego, czy zarzucany czyn został popełniony i wypełnia znamiona </a:t>
            </a:r>
            <a:r>
              <a:rPr lang="pl-PL" dirty="0" smtClean="0"/>
              <a:t>wykroczenia,</a:t>
            </a:r>
          </a:p>
          <a:p>
            <a:pPr algn="just">
              <a:buFontTx/>
              <a:buChar char="-"/>
            </a:pPr>
            <a:r>
              <a:rPr lang="pl-PL" dirty="0"/>
              <a:t>b</a:t>
            </a:r>
            <a:r>
              <a:rPr lang="pl-PL" dirty="0" smtClean="0"/>
              <a:t>rak związania sądu granicami </a:t>
            </a:r>
            <a:r>
              <a:rPr lang="pl-PL" dirty="0"/>
              <a:t>grzywny przewidzianej dla postępowania </a:t>
            </a:r>
            <a:r>
              <a:rPr lang="pl-PL" dirty="0" smtClean="0"/>
              <a:t>mandatowego.</a:t>
            </a:r>
            <a:endParaRPr lang="pl-PL" dirty="0"/>
          </a:p>
        </p:txBody>
      </p:sp>
    </p:spTree>
    <p:extLst>
      <p:ext uri="{BB962C8B-B14F-4D97-AF65-F5344CB8AC3E}">
        <p14:creationId xmlns:p14="http://schemas.microsoft.com/office/powerpoint/2010/main" val="3264241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Postępowanie w przypadku </a:t>
            </a:r>
            <a:r>
              <a:rPr lang="pl-PL" sz="3200" b="1" dirty="0" smtClean="0"/>
              <a:t>nieuzasadnionego nałożenia </a:t>
            </a:r>
            <a:r>
              <a:rPr lang="pl-PL" sz="3200" b="1" dirty="0"/>
              <a:t>mandatu </a:t>
            </a:r>
            <a:endParaRPr lang="pl-PL" sz="3200" dirty="0"/>
          </a:p>
        </p:txBody>
      </p:sp>
      <p:sp>
        <p:nvSpPr>
          <p:cNvPr id="3" name="Symbol zastępczy zawartości 2"/>
          <p:cNvSpPr>
            <a:spLocks noGrp="1"/>
          </p:cNvSpPr>
          <p:nvPr>
            <p:ph idx="1"/>
          </p:nvPr>
        </p:nvSpPr>
        <p:spPr>
          <a:xfrm>
            <a:off x="457200" y="1600200"/>
            <a:ext cx="8229600" cy="4997152"/>
          </a:xfrm>
        </p:spPr>
        <p:txBody>
          <a:bodyPr>
            <a:normAutofit fontScale="77500" lnSpcReduction="20000"/>
          </a:bodyPr>
          <a:lstStyle/>
          <a:p>
            <a:pPr marL="0" indent="0" algn="just">
              <a:buNone/>
            </a:pPr>
            <a:r>
              <a:rPr lang="pl-PL" sz="2800" dirty="0"/>
              <a:t>Przyjęcie mandatu (jego uiszczenie) stanowi prawomocne rozstrzygnięcie, co stwarza zakaz powtórnego rozpoznania sprawy w zwyczajnym trybie. Nie może być ono wzruszone w drodze środków zaskarżenia, a jedynie </a:t>
            </a:r>
            <a:r>
              <a:rPr lang="pl-PL" sz="2800" dirty="0" smtClean="0"/>
              <a:t>uchylone i to niezwłocznie. Dzieje się to w sytuacji, gdy:</a:t>
            </a:r>
          </a:p>
          <a:p>
            <a:pPr algn="just">
              <a:buFontTx/>
              <a:buChar char="-"/>
            </a:pPr>
            <a:r>
              <a:rPr lang="pl-PL" sz="2800" dirty="0" smtClean="0"/>
              <a:t>grzywnę </a:t>
            </a:r>
            <a:r>
              <a:rPr lang="pl-PL" sz="2800" dirty="0"/>
              <a:t>nałożono za czyn </a:t>
            </a:r>
            <a:r>
              <a:rPr lang="pl-PL" sz="2800" dirty="0" smtClean="0"/>
              <a:t>zabroniony niebędący wykroczeniem</a:t>
            </a:r>
            <a:r>
              <a:rPr lang="pl-PL" sz="2800" dirty="0" smtClean="0"/>
              <a:t>,</a:t>
            </a:r>
          </a:p>
          <a:p>
            <a:pPr algn="just">
              <a:buFontTx/>
              <a:buChar char="-"/>
            </a:pPr>
            <a:r>
              <a:rPr lang="pl-PL" sz="2800" dirty="0"/>
              <a:t>grzywnę nałożono </a:t>
            </a:r>
            <a:r>
              <a:rPr lang="pl-PL" sz="2800" dirty="0" smtClean="0"/>
              <a:t>na osobę</a:t>
            </a:r>
            <a:r>
              <a:rPr lang="pl-PL" sz="2800" dirty="0"/>
              <a:t>, która popełniła czyn zabroniony przed ukończeniem 17 lat, </a:t>
            </a:r>
          </a:p>
          <a:p>
            <a:pPr algn="just">
              <a:buFontTx/>
              <a:buChar char="-"/>
            </a:pPr>
            <a:r>
              <a:rPr lang="pl-PL" sz="2800" dirty="0"/>
              <a:t>ustawa stanowi, że sprawca nie popełnia wykroczenia z przyczyn, o których mowa </a:t>
            </a:r>
            <a:r>
              <a:rPr lang="pl-PL" sz="2800" dirty="0" smtClean="0"/>
              <a:t>w art</a:t>
            </a:r>
            <a:r>
              <a:rPr lang="pl-PL" sz="2800" dirty="0"/>
              <a:t>. 15–17 Kodeksu </a:t>
            </a:r>
            <a:r>
              <a:rPr lang="pl-PL" sz="2800" dirty="0" smtClean="0"/>
              <a:t>wykroczeń,</a:t>
            </a:r>
            <a:endParaRPr lang="pl-PL" sz="2800" dirty="0"/>
          </a:p>
          <a:p>
            <a:pPr algn="just">
              <a:buFontTx/>
              <a:buChar char="-"/>
            </a:pPr>
            <a:r>
              <a:rPr lang="pl-PL" sz="2800" dirty="0" smtClean="0"/>
              <a:t>grzywnę </a:t>
            </a:r>
            <a:r>
              <a:rPr lang="pl-PL" sz="2800" dirty="0"/>
              <a:t>nałożono wbrew zakazom określonym w art. 96 § </a:t>
            </a:r>
            <a:r>
              <a:rPr lang="pl-PL" sz="2800" dirty="0" smtClean="0"/>
              <a:t>2 KPW,</a:t>
            </a:r>
            <a:endParaRPr lang="pl-PL" sz="2800" dirty="0"/>
          </a:p>
          <a:p>
            <a:pPr algn="just">
              <a:buFontTx/>
              <a:buChar char="-"/>
            </a:pPr>
            <a:r>
              <a:rPr lang="pl-PL" sz="2800" dirty="0" smtClean="0"/>
              <a:t>grzywnę </a:t>
            </a:r>
            <a:r>
              <a:rPr lang="pl-PL" sz="2800" dirty="0"/>
              <a:t>nałożono w wysokości wyższej niż wynika to z </a:t>
            </a:r>
            <a:r>
              <a:rPr lang="pl-PL" sz="2800" dirty="0" smtClean="0"/>
              <a:t>art. 96 </a:t>
            </a:r>
            <a:r>
              <a:rPr lang="pl-PL" sz="2800" dirty="0"/>
              <a:t>§ 1</a:t>
            </a:r>
            <a:r>
              <a:rPr lang="pl-PL" sz="2800" dirty="0" smtClean="0"/>
              <a:t>– </a:t>
            </a:r>
          </a:p>
          <a:p>
            <a:pPr marL="0" indent="0" algn="just">
              <a:buNone/>
            </a:pPr>
            <a:r>
              <a:rPr lang="pl-PL" sz="2800" dirty="0"/>
              <a:t> </a:t>
            </a:r>
            <a:r>
              <a:rPr lang="pl-PL" sz="2800" dirty="0" smtClean="0"/>
              <a:t>    1b KPW, </a:t>
            </a:r>
            <a:r>
              <a:rPr lang="pl-PL" sz="2800" dirty="0"/>
              <a:t>z tym że w takim wypadku jedynie w części przekraczającej </a:t>
            </a:r>
            <a:r>
              <a:rPr lang="pl-PL" sz="2800" dirty="0" smtClean="0"/>
              <a:t>  </a:t>
            </a:r>
          </a:p>
          <a:p>
            <a:pPr marL="0" indent="0" algn="just">
              <a:buNone/>
            </a:pPr>
            <a:r>
              <a:rPr lang="pl-PL" sz="2800" dirty="0"/>
              <a:t> </a:t>
            </a:r>
            <a:r>
              <a:rPr lang="pl-PL" sz="2800" dirty="0" smtClean="0"/>
              <a:t>     jej dopuszczalną </a:t>
            </a:r>
            <a:r>
              <a:rPr lang="pl-PL" sz="2800" dirty="0"/>
              <a:t>wysokość.</a:t>
            </a:r>
            <a:endParaRPr lang="pl-PL" sz="2800" dirty="0" smtClean="0"/>
          </a:p>
          <a:p>
            <a:pPr marL="0" indent="0" algn="just">
              <a:buNone/>
            </a:pPr>
            <a:r>
              <a:rPr lang="pl-PL" sz="2800" dirty="0" smtClean="0"/>
              <a:t> </a:t>
            </a:r>
            <a:endParaRPr lang="pl-PL" sz="2800" dirty="0"/>
          </a:p>
        </p:txBody>
      </p:sp>
    </p:spTree>
    <p:extLst>
      <p:ext uri="{BB962C8B-B14F-4D97-AF65-F5344CB8AC3E}">
        <p14:creationId xmlns:p14="http://schemas.microsoft.com/office/powerpoint/2010/main" val="17797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t>Postępowanie przyspieszone</a:t>
            </a:r>
          </a:p>
        </p:txBody>
      </p:sp>
      <p:sp>
        <p:nvSpPr>
          <p:cNvPr id="3" name="Symbol zastępczy zawartości 2"/>
          <p:cNvSpPr>
            <a:spLocks noGrp="1"/>
          </p:cNvSpPr>
          <p:nvPr>
            <p:ph idx="1"/>
          </p:nvPr>
        </p:nvSpPr>
        <p:spPr/>
        <p:txBody>
          <a:bodyPr>
            <a:normAutofit/>
          </a:bodyPr>
          <a:lstStyle/>
          <a:p>
            <a:pPr marL="0" indent="0" algn="just">
              <a:buNone/>
            </a:pPr>
            <a:r>
              <a:rPr lang="pl-PL" sz="2800" dirty="0"/>
              <a:t>Postępowanie przyspieszone jest szczególnym trybem postępowania przed sądem, </a:t>
            </a:r>
            <a:r>
              <a:rPr lang="pl-PL" sz="2800" dirty="0" smtClean="0"/>
              <a:t>który </a:t>
            </a:r>
            <a:r>
              <a:rPr lang="pl-PL" sz="2800" dirty="0"/>
              <a:t>cechuje </a:t>
            </a:r>
            <a:r>
              <a:rPr lang="pl-PL" sz="2800" dirty="0" smtClean="0"/>
              <a:t>dążenie </a:t>
            </a:r>
            <a:r>
              <a:rPr lang="pl-PL" sz="2800" dirty="0"/>
              <a:t>do znacznego przyspieszenia </a:t>
            </a:r>
            <a:r>
              <a:rPr lang="pl-PL" sz="2800" dirty="0" smtClean="0"/>
              <a:t>postępowania </a:t>
            </a:r>
            <a:r>
              <a:rPr lang="pl-PL" sz="2800" dirty="0"/>
              <a:t>i wykonania wydanych w nim rozstrzygnięć (vide klauzula natychmiastowej wykonalności </a:t>
            </a:r>
            <a:r>
              <a:rPr lang="pl-PL" sz="2800" dirty="0" smtClean="0"/>
              <a:t>wyroków). </a:t>
            </a:r>
            <a:endParaRPr lang="pl-PL" sz="2800" dirty="0"/>
          </a:p>
        </p:txBody>
      </p:sp>
    </p:spTree>
    <p:extLst>
      <p:ext uri="{BB962C8B-B14F-4D97-AF65-F5344CB8AC3E}">
        <p14:creationId xmlns:p14="http://schemas.microsoft.com/office/powerpoint/2010/main" val="3648493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0648"/>
            <a:ext cx="8229600" cy="5865515"/>
          </a:xfrm>
        </p:spPr>
        <p:txBody>
          <a:bodyPr>
            <a:normAutofit/>
          </a:bodyPr>
          <a:lstStyle/>
          <a:p>
            <a:pPr marL="0" indent="0">
              <a:buNone/>
            </a:pPr>
            <a:r>
              <a:rPr lang="pl-PL" dirty="0"/>
              <a:t>Prawomocny mandat karny podlega uchyleniu w każdym czasie </a:t>
            </a:r>
            <a:r>
              <a:rPr lang="pl-PL" dirty="0" smtClean="0"/>
              <a:t>na jeżeli</a:t>
            </a:r>
            <a:r>
              <a:rPr lang="pl-PL" dirty="0"/>
              <a:t>:</a:t>
            </a:r>
          </a:p>
          <a:p>
            <a:pPr marL="0" indent="0">
              <a:buNone/>
            </a:pPr>
            <a:r>
              <a:rPr lang="pl-PL" dirty="0"/>
              <a:t>1) Trybunał Konstytucyjny orzekł o </a:t>
            </a:r>
            <a:r>
              <a:rPr lang="pl-PL" dirty="0" smtClean="0"/>
              <a:t>niezgodności z </a:t>
            </a:r>
            <a:r>
              <a:rPr lang="pl-PL" dirty="0"/>
              <a:t>Konstytucją, </a:t>
            </a:r>
            <a:r>
              <a:rPr lang="pl-PL" dirty="0" smtClean="0"/>
              <a:t>ratyfikowaną umową międzynarodową </a:t>
            </a:r>
            <a:r>
              <a:rPr lang="pl-PL" dirty="0"/>
              <a:t>lub z ustawą </a:t>
            </a:r>
            <a:r>
              <a:rPr lang="pl-PL" dirty="0" smtClean="0"/>
              <a:t>przepis prawnego</a:t>
            </a:r>
            <a:r>
              <a:rPr lang="pl-PL" dirty="0"/>
              <a:t>, na </a:t>
            </a:r>
            <a:r>
              <a:rPr lang="pl-PL" dirty="0" smtClean="0"/>
              <a:t>podstawie którego została nałożona </a:t>
            </a:r>
            <a:r>
              <a:rPr lang="pl-PL" dirty="0"/>
              <a:t>grzywna tym mandatem;</a:t>
            </a:r>
          </a:p>
          <a:p>
            <a:pPr marL="0" indent="0">
              <a:buNone/>
            </a:pPr>
            <a:r>
              <a:rPr lang="pl-PL" dirty="0"/>
              <a:t>2) potrzeba taka wynika z rozstrzygnięcia organu międzynarodowego </a:t>
            </a:r>
            <a:r>
              <a:rPr lang="pl-PL" dirty="0" smtClean="0"/>
              <a:t>działającego na </a:t>
            </a:r>
            <a:r>
              <a:rPr lang="pl-PL" dirty="0"/>
              <a:t>mocy umowy międzynarodowej ratyfikowanej przez Rzeczpospolitą Polską.</a:t>
            </a:r>
          </a:p>
        </p:txBody>
      </p:sp>
    </p:spTree>
    <p:extLst>
      <p:ext uri="{BB962C8B-B14F-4D97-AF65-F5344CB8AC3E}">
        <p14:creationId xmlns:p14="http://schemas.microsoft.com/office/powerpoint/2010/main" val="418207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0"/>
            <a:ext cx="8229600" cy="6741368"/>
          </a:xfrm>
        </p:spPr>
        <p:txBody>
          <a:bodyPr>
            <a:normAutofit fontScale="85000" lnSpcReduction="20000"/>
          </a:bodyPr>
          <a:lstStyle/>
          <a:p>
            <a:pPr marL="0" indent="0">
              <a:buNone/>
            </a:pPr>
            <a:r>
              <a:rPr lang="pl-PL" dirty="0"/>
              <a:t>Uchylenia dokonuje sąd, na którego obszarze działania grzywna została nałożona, na wniosek </a:t>
            </a:r>
            <a:r>
              <a:rPr lang="pl-PL" dirty="0" smtClean="0"/>
              <a:t>ukaranego, jego przedstawiciela ustawowego lub opiekuna prawnego </a:t>
            </a:r>
            <a:r>
              <a:rPr lang="pl-PL" dirty="0"/>
              <a:t>złożony w terminie 7 dni od uprawomocnienia się mandatu </a:t>
            </a:r>
            <a:r>
              <a:rPr lang="pl-PL" dirty="0" smtClean="0"/>
              <a:t>albo też na wniosek organu, którego funkcjonariusz nałożył grzywnę wreszcie </a:t>
            </a:r>
            <a:r>
              <a:rPr lang="pl-PL" dirty="0"/>
              <a:t>z urzędu. </a:t>
            </a:r>
            <a:endParaRPr lang="pl-PL" dirty="0" smtClean="0"/>
          </a:p>
          <a:p>
            <a:pPr marL="0" indent="0">
              <a:buNone/>
            </a:pPr>
            <a:r>
              <a:rPr lang="pl-PL" dirty="0" smtClean="0"/>
              <a:t>W przedmiocie uchylenia mandatu karnego sąd orzeka </a:t>
            </a:r>
            <a:r>
              <a:rPr lang="pl-PL" dirty="0"/>
              <a:t>na </a:t>
            </a:r>
            <a:r>
              <a:rPr lang="pl-PL" dirty="0" smtClean="0"/>
              <a:t>posiedzeniu. Mają </a:t>
            </a:r>
            <a:r>
              <a:rPr lang="pl-PL" dirty="0"/>
              <a:t>prawo </a:t>
            </a:r>
            <a:r>
              <a:rPr lang="pl-PL" dirty="0" smtClean="0"/>
              <a:t>w nim uczestniczyć </a:t>
            </a:r>
            <a:r>
              <a:rPr lang="pl-PL" dirty="0"/>
              <a:t>ukarany, organ, który lub którego </a:t>
            </a:r>
            <a:r>
              <a:rPr lang="pl-PL" dirty="0" smtClean="0"/>
              <a:t>funkcjonariusz nałożył </a:t>
            </a:r>
            <a:r>
              <a:rPr lang="pl-PL" dirty="0"/>
              <a:t>grzywnę w drodze </a:t>
            </a:r>
            <a:r>
              <a:rPr lang="pl-PL" dirty="0" smtClean="0"/>
              <a:t>mandatu </a:t>
            </a:r>
            <a:r>
              <a:rPr lang="pl-PL" dirty="0"/>
              <a:t>albo przedstawiciel tego organu oraz </a:t>
            </a:r>
            <a:r>
              <a:rPr lang="pl-PL" dirty="0" smtClean="0"/>
              <a:t>ujawniony pokrzywdzony</a:t>
            </a:r>
            <a:r>
              <a:rPr lang="pl-PL" dirty="0"/>
              <a:t>. Przed </a:t>
            </a:r>
            <a:r>
              <a:rPr lang="pl-PL" dirty="0" smtClean="0"/>
              <a:t>wydaniem postanowienia </a:t>
            </a:r>
            <a:r>
              <a:rPr lang="pl-PL" dirty="0"/>
              <a:t>sąd może zarządzić </a:t>
            </a:r>
            <a:r>
              <a:rPr lang="pl-PL" dirty="0" smtClean="0"/>
              <a:t>stosowne czynności </a:t>
            </a:r>
            <a:r>
              <a:rPr lang="pl-PL" dirty="0"/>
              <a:t>w celu sprawdzenia podstaw do uchylenia mandatu karnego</a:t>
            </a:r>
          </a:p>
          <a:p>
            <a:pPr marL="0" indent="0">
              <a:buNone/>
            </a:pPr>
            <a:r>
              <a:rPr lang="pl-PL" dirty="0" smtClean="0"/>
              <a:t>W wypadku jego uchylenia nakazuje </a:t>
            </a:r>
            <a:r>
              <a:rPr lang="pl-PL" dirty="0"/>
              <a:t>się podmiotowi, na rachunek którego pobrano grzywnę, zwrot uiszczonej grzywny</a:t>
            </a:r>
            <a:r>
              <a:rPr lang="pl-PL" dirty="0" smtClean="0"/>
              <a:t>.</a:t>
            </a:r>
          </a:p>
          <a:p>
            <a:pPr marL="0" indent="0">
              <a:buNone/>
            </a:pPr>
            <a:r>
              <a:rPr lang="pl-PL" dirty="0" smtClean="0"/>
              <a:t>Nadzór nad postępowaniem mandatowym sprawuje minister właściwy do spraw wewnętrznych, a w sprawach pracowniczych – Główny Inspektor Pracy.</a:t>
            </a:r>
            <a:endParaRPr lang="pl-PL" dirty="0"/>
          </a:p>
          <a:p>
            <a:pPr marL="0" indent="0">
              <a:buNone/>
            </a:pPr>
            <a:endParaRPr lang="pl-PL" dirty="0" smtClean="0"/>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415785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smtClean="0"/>
              <a:t>Przesłanki  pozytywne szczególne </a:t>
            </a:r>
            <a:r>
              <a:rPr lang="pl-PL" sz="3600" b="1" dirty="0"/>
              <a:t>postępowania przyspieszonego </a:t>
            </a:r>
            <a:r>
              <a:rPr lang="pl-PL" sz="3600" b="1" dirty="0" smtClean="0"/>
              <a:t>– podmiotowe </a:t>
            </a:r>
            <a:endParaRPr lang="pl-PL" sz="3600"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sz="2800" dirty="0"/>
              <a:t>T</a:t>
            </a:r>
            <a:r>
              <a:rPr lang="pl-PL" sz="2800" dirty="0" smtClean="0"/>
              <a:t>en tryb może być zawsze zastosowany wobec:</a:t>
            </a:r>
            <a:endParaRPr lang="pl-PL" sz="2800" dirty="0"/>
          </a:p>
          <a:p>
            <a:pPr marL="0" indent="0" algn="just">
              <a:buNone/>
            </a:pPr>
            <a:r>
              <a:rPr lang="pl-PL" sz="2800" dirty="0"/>
              <a:t>1) osób niemających stałego miejsca zamieszkania lub miejsca stałego pobytu, ponieważ zachodzi uzasadniona obawa, że rozpoznanie sprawy w postępowaniu zwyczajnym będzie niemożliwe lub znacznie utrudnione (art. 90 § 1 </a:t>
            </a:r>
            <a:r>
              <a:rPr lang="pl-PL" sz="2800" dirty="0" smtClean="0"/>
              <a:t>KPW</a:t>
            </a:r>
            <a:r>
              <a:rPr lang="pl-PL" sz="2800" dirty="0" smtClean="0"/>
              <a:t>),</a:t>
            </a:r>
            <a:endParaRPr lang="pl-PL" sz="2800" dirty="0"/>
          </a:p>
          <a:p>
            <a:pPr marL="0" indent="0" algn="just">
              <a:buNone/>
            </a:pPr>
            <a:r>
              <a:rPr lang="pl-PL" sz="2800" dirty="0"/>
              <a:t>2) osób przebywających czasowo na terenie RP, jeżeli zachodzi uzasadniona okolicznościami obawa, że nie stawią się na </a:t>
            </a:r>
            <a:r>
              <a:rPr lang="pl-PL" sz="2800" dirty="0" smtClean="0"/>
              <a:t>wezwanie </a:t>
            </a:r>
            <a:r>
              <a:rPr lang="pl-PL" sz="2800" dirty="0"/>
              <a:t>opuszczając terytorium RP, co  uniemożliwi rozpoznanie sprawy o zarzucone </a:t>
            </a:r>
            <a:r>
              <a:rPr lang="pl-PL" sz="2800" dirty="0" smtClean="0"/>
              <a:t>wykroczenie w trybie zwyczajnym, </a:t>
            </a:r>
            <a:r>
              <a:rPr lang="pl-PL" sz="2800" dirty="0"/>
              <a:t>np. w stosunku do cudzoziemców (art. 90 § </a:t>
            </a:r>
            <a:r>
              <a:rPr lang="pl-PL" sz="2800" dirty="0" smtClean="0"/>
              <a:t>2 KPW).</a:t>
            </a:r>
            <a:endParaRPr lang="pl-PL" sz="2800" dirty="0" smtClean="0"/>
          </a:p>
        </p:txBody>
      </p:sp>
    </p:spTree>
    <p:extLst>
      <p:ext uri="{BB962C8B-B14F-4D97-AF65-F5344CB8AC3E}">
        <p14:creationId xmlns:p14="http://schemas.microsoft.com/office/powerpoint/2010/main" val="202239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2060848"/>
            <a:ext cx="8229600" cy="4680520"/>
          </a:xfrm>
        </p:spPr>
        <p:txBody>
          <a:bodyPr>
            <a:noAutofit/>
          </a:bodyPr>
          <a:lstStyle/>
          <a:p>
            <a:pPr marL="0" indent="0" algn="just">
              <a:buNone/>
            </a:pPr>
            <a:r>
              <a:rPr lang="pl-PL" sz="1600" b="1" dirty="0"/>
              <a:t>W</a:t>
            </a:r>
            <a:r>
              <a:rPr lang="pl-PL" sz="1600" b="1" dirty="0" smtClean="0"/>
              <a:t> </a:t>
            </a:r>
            <a:r>
              <a:rPr lang="pl-PL" sz="1600" b="1" dirty="0"/>
              <a:t>obu wypadkach sprawca musi być ujęty na gorącym uczynku popełnienia wykroczenia lub bezpośrednio po jego popełnieniu oraz niezwłocznie doprowadzony do sądu</a:t>
            </a:r>
            <a:r>
              <a:rPr lang="pl-PL" sz="1600" b="1" dirty="0" smtClean="0"/>
              <a:t>.</a:t>
            </a:r>
          </a:p>
          <a:p>
            <a:pPr marL="0" indent="0" algn="just">
              <a:buNone/>
            </a:pPr>
            <a:r>
              <a:rPr lang="pl-PL" sz="1600" b="1" dirty="0" smtClean="0"/>
              <a:t>W razie schwytania sprawcy na </a:t>
            </a:r>
            <a:r>
              <a:rPr lang="pl-PL" sz="1600" b="1" dirty="0"/>
              <a:t>gorącym uczynku lub bezpośrednio potem </a:t>
            </a:r>
            <a:r>
              <a:rPr lang="pl-PL" sz="1600" b="1" dirty="0" smtClean="0"/>
              <a:t>Policja </a:t>
            </a:r>
            <a:r>
              <a:rPr lang="pl-PL" sz="1600" b="1" dirty="0"/>
              <a:t>lub inny organ, któremu szczególne ustawy powierzają zadania </a:t>
            </a:r>
            <a:r>
              <a:rPr lang="pl-PL" sz="1600" b="1" dirty="0" smtClean="0"/>
              <a:t>w zakresie </a:t>
            </a:r>
            <a:r>
              <a:rPr lang="pl-PL" sz="1600" b="1" dirty="0"/>
              <a:t>ochrony porządku lub bezpieczeństwa </a:t>
            </a:r>
            <a:r>
              <a:rPr lang="pl-PL" sz="1600" b="1" dirty="0" smtClean="0"/>
              <a:t>publicznego, może </a:t>
            </a:r>
            <a:r>
              <a:rPr lang="pl-PL" sz="1600" b="1" dirty="0"/>
              <a:t>go zatrzymać i doprowadzić do sądu</a:t>
            </a:r>
            <a:r>
              <a:rPr lang="pl-PL" sz="1600" b="1" dirty="0" smtClean="0"/>
              <a:t>. Od </a:t>
            </a:r>
            <a:r>
              <a:rPr lang="pl-PL" sz="1600" b="1" dirty="0"/>
              <a:t>przymusowego </a:t>
            </a:r>
            <a:r>
              <a:rPr lang="pl-PL" sz="1600" b="1" dirty="0" smtClean="0"/>
              <a:t>doprowadzenia sprawcy </a:t>
            </a:r>
            <a:r>
              <a:rPr lang="pl-PL" sz="1600" b="1" dirty="0"/>
              <a:t>do </a:t>
            </a:r>
            <a:r>
              <a:rPr lang="pl-PL" sz="1600" b="1" dirty="0" smtClean="0"/>
              <a:t>sądu organy te mogą odstąpić </a:t>
            </a:r>
            <a:r>
              <a:rPr lang="pl-PL" sz="1600" b="1" dirty="0"/>
              <a:t>jeżeli zostanie zapewnione uczestniczenie przez sprawcę </a:t>
            </a:r>
            <a:r>
              <a:rPr lang="pl-PL" sz="1600" b="1" dirty="0" smtClean="0"/>
              <a:t>we wszystkich </a:t>
            </a:r>
            <a:r>
              <a:rPr lang="pl-PL" sz="1600" b="1" dirty="0"/>
              <a:t>czynnościach sądowych, w których ma on prawo uczestniczyć, </a:t>
            </a:r>
            <a:r>
              <a:rPr lang="pl-PL" sz="1600" b="1" dirty="0" smtClean="0"/>
              <a:t>w szczególności </a:t>
            </a:r>
            <a:r>
              <a:rPr lang="pl-PL" sz="1600" b="1" dirty="0"/>
              <a:t>możliwość złożenia przez niego wyjaśnień, przy użyciu </a:t>
            </a:r>
            <a:r>
              <a:rPr lang="pl-PL" sz="1600" b="1" dirty="0" smtClean="0"/>
              <a:t>urządzeń technicznych </a:t>
            </a:r>
            <a:r>
              <a:rPr lang="pl-PL" sz="1600" b="1" dirty="0"/>
              <a:t>umożliwiających przeprowadzenie tych czynności na odległość </a:t>
            </a:r>
            <a:r>
              <a:rPr lang="pl-PL" sz="1600" b="1" dirty="0" smtClean="0"/>
              <a:t>z jednoczesnym </a:t>
            </a:r>
            <a:r>
              <a:rPr lang="pl-PL" sz="1600" b="1" dirty="0"/>
              <a:t>bezpośrednim przekazem obrazu i dźwięku.</a:t>
            </a:r>
          </a:p>
          <a:p>
            <a:pPr marL="0" indent="0" algn="just">
              <a:buNone/>
            </a:pPr>
            <a:r>
              <a:rPr lang="pl-PL" sz="1600" b="1" dirty="0" smtClean="0"/>
              <a:t>Organy te mogą ponadto </a:t>
            </a:r>
            <a:r>
              <a:rPr lang="pl-PL" sz="1600" b="1" dirty="0"/>
              <a:t>odstąpić od zatrzymania i </a:t>
            </a:r>
            <a:r>
              <a:rPr lang="pl-PL" sz="1600" b="1" dirty="0" smtClean="0"/>
              <a:t>przymusowego doprowadzenia </a:t>
            </a:r>
            <a:r>
              <a:rPr lang="pl-PL" sz="1600" b="1" dirty="0"/>
              <a:t>sprawcy do sądu, zobowiązując go do stawienia się w sądzie </a:t>
            </a:r>
            <a:r>
              <a:rPr lang="pl-PL" sz="1600" b="1" dirty="0" smtClean="0"/>
              <a:t>w wyznaczonym </a:t>
            </a:r>
            <a:r>
              <a:rPr lang="pl-PL" sz="1600" b="1" dirty="0"/>
              <a:t>czasie i miejscu ze skutkami wezwania, o których mowa w art. 71 § </a:t>
            </a:r>
            <a:r>
              <a:rPr lang="pl-PL" sz="1600" b="1" dirty="0" smtClean="0"/>
              <a:t>4 KPW (rozprawę przeprowadza się zaocznie). Wydanego </a:t>
            </a:r>
            <a:r>
              <a:rPr lang="pl-PL" sz="1600" b="1" dirty="0"/>
              <a:t>wówczas pod nieobecność obwinionego wyroku nie uważa się </a:t>
            </a:r>
            <a:r>
              <a:rPr lang="pl-PL" sz="1600" b="1" dirty="0" smtClean="0"/>
              <a:t>za zaoczny. W tym ostatnim wypadku Policja </a:t>
            </a:r>
            <a:r>
              <a:rPr lang="pl-PL" sz="1600" b="1" dirty="0"/>
              <a:t>i Straż Graniczna mogą </a:t>
            </a:r>
            <a:r>
              <a:rPr lang="pl-PL" sz="1600" b="1" dirty="0" smtClean="0"/>
              <a:t>też zatrzymać sprawcy </a:t>
            </a:r>
            <a:r>
              <a:rPr lang="pl-PL" sz="1600" b="1" dirty="0"/>
              <a:t>paszport lub inny dokument uprawniający do przekroczenia granicy, </a:t>
            </a:r>
            <a:r>
              <a:rPr lang="pl-PL" sz="1600" b="1" dirty="0" smtClean="0"/>
              <a:t>który wraz </a:t>
            </a:r>
            <a:r>
              <a:rPr lang="pl-PL" sz="1600" b="1" dirty="0"/>
              <a:t>z wnioskiem o ukaranie przekazują sądowi. Zwrotu dokumentu dokonuje </a:t>
            </a:r>
            <a:r>
              <a:rPr lang="pl-PL" sz="1600" b="1" dirty="0" smtClean="0"/>
              <a:t>sąd, nie </a:t>
            </a:r>
            <a:r>
              <a:rPr lang="pl-PL" sz="1600" b="1" dirty="0"/>
              <a:t>później niż przy wydaniu orzeczenia albo z chwilą zmiany trybu postępowania</a:t>
            </a:r>
          </a:p>
          <a:p>
            <a:pPr marL="0" indent="0" algn="just">
              <a:buNone/>
            </a:pPr>
            <a:endParaRPr lang="pl-PL" sz="1600" b="1" dirty="0"/>
          </a:p>
        </p:txBody>
      </p:sp>
    </p:spTree>
    <p:extLst>
      <p:ext uri="{BB962C8B-B14F-4D97-AF65-F5344CB8AC3E}">
        <p14:creationId xmlns:p14="http://schemas.microsoft.com/office/powerpoint/2010/main" val="398345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smtClean="0"/>
              <a:t>Przesłanki  pozytywne szczególne</a:t>
            </a:r>
            <a:br>
              <a:rPr lang="pl-PL" sz="3600" b="1" dirty="0" smtClean="0"/>
            </a:br>
            <a:r>
              <a:rPr lang="pl-PL" sz="3600" b="1" dirty="0" smtClean="0"/>
              <a:t>postępowania przyspieszonego - przedmiotowe  </a:t>
            </a:r>
            <a:endParaRPr lang="pl-PL" sz="3600"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sz="2800" dirty="0" smtClean="0"/>
              <a:t>Ze względu na przesłanki przedmiotowe ten tryb stosuje się wobec:</a:t>
            </a:r>
          </a:p>
          <a:p>
            <a:pPr marL="514350" indent="-514350" algn="just">
              <a:buAutoNum type="arabicParenR"/>
            </a:pPr>
            <a:r>
              <a:rPr lang="pl-PL" sz="2800" dirty="0" smtClean="0"/>
              <a:t>sprawców wykroczeń popełnionych w związku z imprezą masową, określoną w przepisach o bezpieczeństwie imprez masowych (art. 90 § 3 </a:t>
            </a:r>
            <a:r>
              <a:rPr lang="pl-PL" sz="2800" dirty="0" smtClean="0"/>
              <a:t>KPW</a:t>
            </a:r>
            <a:r>
              <a:rPr lang="pl-PL" sz="2800" dirty="0" smtClean="0"/>
              <a:t>):</a:t>
            </a:r>
            <a:endParaRPr lang="pl-PL" sz="2800" dirty="0" smtClean="0"/>
          </a:p>
          <a:p>
            <a:pPr algn="just">
              <a:buFontTx/>
              <a:buChar char="-"/>
            </a:pPr>
            <a:r>
              <a:rPr lang="pl-PL" sz="2800" dirty="0" smtClean="0"/>
              <a:t>przeciwko porządkowi i spokojowi publicznemu określonych w art. 50, 51 i 52 a </a:t>
            </a:r>
            <a:r>
              <a:rPr lang="pl-PL" sz="2800" dirty="0" smtClean="0"/>
              <a:t>KW</a:t>
            </a:r>
            <a:r>
              <a:rPr lang="pl-PL" sz="2800" dirty="0" smtClean="0"/>
              <a:t>,</a:t>
            </a:r>
            <a:endParaRPr lang="pl-PL" sz="2800" dirty="0" smtClean="0"/>
          </a:p>
          <a:p>
            <a:pPr algn="just">
              <a:buFontTx/>
              <a:buChar char="-"/>
            </a:pPr>
            <a:r>
              <a:rPr lang="pl-PL" sz="2800" dirty="0"/>
              <a:t>p</a:t>
            </a:r>
            <a:r>
              <a:rPr lang="pl-PL" sz="2800" dirty="0" smtClean="0"/>
              <a:t>rzeciwko mieniu i urządzeniom użytku publicznego, określonych w art. 124 i 143 </a:t>
            </a:r>
            <a:r>
              <a:rPr lang="pl-PL" sz="2800" dirty="0" smtClean="0"/>
              <a:t>KW</a:t>
            </a:r>
            <a:r>
              <a:rPr lang="pl-PL" sz="2800" dirty="0" smtClean="0"/>
              <a:t>,</a:t>
            </a:r>
            <a:endParaRPr lang="pl-PL" sz="2800" dirty="0" smtClean="0"/>
          </a:p>
          <a:p>
            <a:pPr marL="514350" indent="-514350" algn="just">
              <a:buAutoNum type="arabicParenR" startAt="2"/>
            </a:pPr>
            <a:r>
              <a:rPr lang="pl-PL" sz="2800" dirty="0" smtClean="0"/>
              <a:t>sprawców </a:t>
            </a:r>
            <a:r>
              <a:rPr lang="pl-PL" sz="2800" dirty="0" smtClean="0"/>
              <a:t>wszystkich wykroczeń, gdy ustawa tak stanowi     (art. 91 § 4 </a:t>
            </a:r>
            <a:r>
              <a:rPr lang="pl-PL" sz="2800" dirty="0" smtClean="0"/>
              <a:t>KPW</a:t>
            </a:r>
            <a:r>
              <a:rPr lang="pl-PL" sz="2800" dirty="0" smtClean="0"/>
              <a:t>). </a:t>
            </a:r>
          </a:p>
          <a:p>
            <a:pPr marL="0" indent="0">
              <a:buNone/>
            </a:pPr>
            <a:endParaRPr lang="pl-PL" sz="2800" dirty="0"/>
          </a:p>
        </p:txBody>
      </p:sp>
    </p:spTree>
    <p:extLst>
      <p:ext uri="{BB962C8B-B14F-4D97-AF65-F5344CB8AC3E}">
        <p14:creationId xmlns:p14="http://schemas.microsoft.com/office/powerpoint/2010/main" val="182964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smtClean="0"/>
              <a:t>Przesłanka szczególna negatywna </a:t>
            </a:r>
            <a:r>
              <a:rPr lang="pl-PL" sz="3600" b="1" dirty="0"/>
              <a:t>trybu przyspieszonego </a:t>
            </a:r>
          </a:p>
        </p:txBody>
      </p:sp>
      <p:sp>
        <p:nvSpPr>
          <p:cNvPr id="3" name="Symbol zastępczy zawartości 2"/>
          <p:cNvSpPr>
            <a:spLocks noGrp="1"/>
          </p:cNvSpPr>
          <p:nvPr>
            <p:ph idx="1"/>
          </p:nvPr>
        </p:nvSpPr>
        <p:spPr/>
        <p:txBody>
          <a:bodyPr>
            <a:normAutofit/>
          </a:bodyPr>
          <a:lstStyle/>
          <a:p>
            <a:pPr marL="0" indent="0" algn="just">
              <a:buNone/>
            </a:pPr>
            <a:endParaRPr lang="pl-PL" sz="2800" dirty="0" smtClean="0"/>
          </a:p>
          <a:p>
            <a:pPr marL="0" indent="0" algn="just">
              <a:buNone/>
            </a:pPr>
            <a:r>
              <a:rPr lang="pl-PL" sz="2800" dirty="0" smtClean="0"/>
              <a:t>Przesłanką </a:t>
            </a:r>
            <a:r>
              <a:rPr lang="pl-PL" sz="2800" dirty="0"/>
              <a:t>szczególną negatywną trybu przyspieszonego jest okoliczność, że osoba podlega orzeczeniu sądów wojskowych (art. 90 § 5 KPW).</a:t>
            </a:r>
          </a:p>
        </p:txBody>
      </p:sp>
    </p:spTree>
    <p:extLst>
      <p:ext uri="{BB962C8B-B14F-4D97-AF65-F5344CB8AC3E}">
        <p14:creationId xmlns:p14="http://schemas.microsoft.com/office/powerpoint/2010/main" val="2706174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a:t>Odrębne regulacje dotyczące postępowania przyspieszonego</a:t>
            </a:r>
            <a:r>
              <a:rPr lang="pl-PL" sz="3600" dirty="0"/>
              <a:t/>
            </a:r>
            <a:br>
              <a:rPr lang="pl-PL" sz="3600" dirty="0"/>
            </a:br>
            <a:endParaRPr lang="pl-PL" sz="3600"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sz="2800" dirty="0"/>
              <a:t>1)	wniosek o ukaranie może zawierać ograniczone wymogi formalne, a także być złożony ustnie do protokołu,</a:t>
            </a:r>
          </a:p>
          <a:p>
            <a:pPr marL="0" indent="0" algn="just">
              <a:buNone/>
            </a:pPr>
            <a:r>
              <a:rPr lang="pl-PL" sz="2800" dirty="0"/>
              <a:t>2)	sąd bez zbędnej zwłoki przystępuje do rozpoznania sprawy, zaznaczając w protokole, że prowadzi ją w trybie przyspieszonym oraz odnotowując godzinę doprowadzenia obwinionego,</a:t>
            </a:r>
          </a:p>
          <a:p>
            <a:pPr marL="0" indent="0" algn="just">
              <a:buNone/>
            </a:pPr>
            <a:r>
              <a:rPr lang="pl-PL" sz="2800" dirty="0"/>
              <a:t>3)	sąd zobowiązuje obwinionego do pozostania do dyspozycji sądu do zakończenia rozprawy pod rygorem wydania orzeczenia pod jego nieobecność; tak wydanego wyroku nie uważa się za zaoczny,</a:t>
            </a:r>
          </a:p>
          <a:p>
            <a:pPr marL="0" indent="0" algn="just">
              <a:buNone/>
            </a:pPr>
            <a:r>
              <a:rPr lang="pl-PL" sz="2800" dirty="0"/>
              <a:t>4)	w razie przerwania rozprawy na okres dłuższy niż 3 dni sprawę rozpoznaje się w postępowaniu zwyczajnym,</a:t>
            </a:r>
          </a:p>
          <a:p>
            <a:endParaRPr lang="pl-PL" sz="2800" dirty="0"/>
          </a:p>
        </p:txBody>
      </p:sp>
    </p:spTree>
    <p:extLst>
      <p:ext uri="{BB962C8B-B14F-4D97-AF65-F5344CB8AC3E}">
        <p14:creationId xmlns:p14="http://schemas.microsoft.com/office/powerpoint/2010/main" val="1534181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a:t>Odrębne regulacje dotyczące postępowania </a:t>
            </a:r>
            <a:r>
              <a:rPr lang="pl-PL" sz="3600" b="1" dirty="0" smtClean="0"/>
              <a:t>przyspieszonego cd. </a:t>
            </a:r>
            <a:r>
              <a:rPr lang="pl-PL" sz="3600" dirty="0"/>
              <a:t/>
            </a:r>
            <a:br>
              <a:rPr lang="pl-PL" sz="3600" dirty="0"/>
            </a:br>
            <a:endParaRPr lang="pl-PL" sz="3600" dirty="0"/>
          </a:p>
        </p:txBody>
      </p:sp>
      <p:sp>
        <p:nvSpPr>
          <p:cNvPr id="3" name="Symbol zastępczy zawartości 2"/>
          <p:cNvSpPr>
            <a:spLocks noGrp="1"/>
          </p:cNvSpPr>
          <p:nvPr>
            <p:ph idx="1"/>
          </p:nvPr>
        </p:nvSpPr>
        <p:spPr>
          <a:xfrm>
            <a:off x="457200" y="1196752"/>
            <a:ext cx="8229600" cy="4525963"/>
          </a:xfrm>
        </p:spPr>
        <p:txBody>
          <a:bodyPr>
            <a:normAutofit fontScale="92500" lnSpcReduction="20000"/>
          </a:bodyPr>
          <a:lstStyle/>
          <a:p>
            <a:pPr marL="0" indent="0" algn="just">
              <a:buNone/>
            </a:pPr>
            <a:r>
              <a:rPr lang="pl-PL" sz="2800" dirty="0"/>
              <a:t>5)	w razie wydania wyroku pod nieobecność obwinionego w wypadkach, o których mowa w pkt 3 albo w art. 91 § 3 KPW, uzasadnienie wyroku sporządza się tylko na wniosek strony ustnie do protokołu rozprawy bezpośrednio po ogłoszeniu wyroku,</a:t>
            </a:r>
          </a:p>
          <a:p>
            <a:pPr marL="0" indent="0">
              <a:buNone/>
            </a:pPr>
            <a:r>
              <a:rPr lang="pl-PL" sz="2800" dirty="0"/>
              <a:t>6)	termin do wniesienia środka odwoławczego wynosi 3 dni od daty ogłoszenia rozstrzygnięcia, gdy uzasadnienie sporządza się z urzędu, a w pozostałych przypadkach - 3 dni od daty doręczenia wyroku z uzasadnieniem,</a:t>
            </a:r>
          </a:p>
          <a:p>
            <a:pPr marL="514350" indent="-514350">
              <a:buAutoNum type="arabicParenR" startAt="7"/>
            </a:pPr>
            <a:r>
              <a:rPr lang="pl-PL" sz="2800" dirty="0" smtClean="0"/>
              <a:t>sąd </a:t>
            </a:r>
            <a:r>
              <a:rPr lang="pl-PL" sz="2800" dirty="0"/>
              <a:t>odwoławczy rozpoznaje sprawę najpóźniej w ciągu miesiąca od daty jej wpływu do tego sądu i sporządza uzasadnienie w terminie 3 dni od daty ogłoszenia wyroku (art. 92 § 1 i 2 </a:t>
            </a:r>
            <a:r>
              <a:rPr lang="pl-PL" sz="2800" dirty="0" smtClean="0"/>
              <a:t>KPW</a:t>
            </a:r>
            <a:r>
              <a:rPr lang="pl-PL" sz="2800" dirty="0" smtClean="0"/>
              <a:t>).</a:t>
            </a:r>
            <a:endParaRPr lang="pl-PL" sz="2800" dirty="0" smtClean="0"/>
          </a:p>
          <a:p>
            <a:pPr marL="0" indent="0">
              <a:buNone/>
            </a:pPr>
            <a:endParaRPr lang="pl-PL" sz="2800" dirty="0"/>
          </a:p>
          <a:p>
            <a:pPr marL="0" indent="0">
              <a:buNone/>
            </a:pPr>
            <a:endParaRPr lang="pl-PL" sz="2800" dirty="0"/>
          </a:p>
        </p:txBody>
      </p:sp>
    </p:spTree>
    <p:extLst>
      <p:ext uri="{BB962C8B-B14F-4D97-AF65-F5344CB8AC3E}">
        <p14:creationId xmlns:p14="http://schemas.microsoft.com/office/powerpoint/2010/main" val="356893854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2881</Words>
  <Application>Microsoft Office PowerPoint</Application>
  <PresentationFormat>Pokaz na ekranie (4:3)</PresentationFormat>
  <Paragraphs>139</Paragraphs>
  <Slides>31</Slides>
  <Notes>0</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Motyw pakietu Office</vt:lpstr>
      <vt:lpstr>                     Wykład IV   </vt:lpstr>
      <vt:lpstr>Rodzaje trybów szczególnych w KPSW</vt:lpstr>
      <vt:lpstr>Postępowanie przyspieszone</vt:lpstr>
      <vt:lpstr>Przesłanki  pozytywne szczególne postępowania przyspieszonego – podmiotowe </vt:lpstr>
      <vt:lpstr>Prezentacja programu PowerPoint</vt:lpstr>
      <vt:lpstr>Przesłanki  pozytywne szczególne postępowania przyspieszonego - przedmiotowe  </vt:lpstr>
      <vt:lpstr>Przesłanka szczególna negatywna trybu przyspieszonego </vt:lpstr>
      <vt:lpstr>Odrębne regulacje dotyczące postępowania przyspieszonego </vt:lpstr>
      <vt:lpstr>Odrębne regulacje dotyczące postępowania przyspieszonego cd.  </vt:lpstr>
      <vt:lpstr> Postępowanie nakazowe  </vt:lpstr>
      <vt:lpstr>Przesłanki szczególne pozytywne  postępowania nakazowego: </vt:lpstr>
      <vt:lpstr>Przesłanki szczególne negatywne trybu nakazowego:</vt:lpstr>
      <vt:lpstr>Wyrok nakazowy  </vt:lpstr>
      <vt:lpstr> Sprzeciw – środek zaskarżenia od wyroku nakazowego </vt:lpstr>
      <vt:lpstr> Postępowanie mandatowe </vt:lpstr>
      <vt:lpstr>Przesłanki pozytywne szczególne postępowania mandatowego:</vt:lpstr>
      <vt:lpstr>Przesłankami  szczególne ujemne postępowania mandatowego: </vt:lpstr>
      <vt:lpstr>Organy uprawnione do prowadzenia postępowania mandatowego </vt:lpstr>
      <vt:lpstr>Organy uprawnione do prowadzenia postępowania mandatowego na podstawie ustaw szczególnych </vt:lpstr>
      <vt:lpstr>Organy uprawnione do prowadzenia postępowania mandatowego na podstawie rozporządzeń  wykonawczych Prezesa Rady Ministrów, wydanych  w trybie art. 95§5 k.p.s.w. :</vt:lpstr>
      <vt:lpstr>Organy uprawnione do prowadzenia postępowania mandatowego na podstawie rozporządzeń  wykonawczych Prezesa Rady Ministrów, wydanych  w trybie art. 95§ 5 KPW cd. </vt:lpstr>
      <vt:lpstr>Wysokość grzywny w postępowaniu mandatowym</vt:lpstr>
      <vt:lpstr>Warunki i termin postępowania mandatowego</vt:lpstr>
      <vt:lpstr>Rodzaje mandatów karnych </vt:lpstr>
      <vt:lpstr>Mandat gotówkowy</vt:lpstr>
      <vt:lpstr>Mandat kredytowany </vt:lpstr>
      <vt:lpstr>Mandat zaoczny </vt:lpstr>
      <vt:lpstr>Odmowa przyjęcia mandatu lub uiszczenia grzywny  i ich skutki  </vt:lpstr>
      <vt:lpstr>Postępowanie w przypadku nieuzasadnionego nałożenia mandatu </vt:lpstr>
      <vt:lpstr>Prezentacja programu PowerPoint</vt:lpstr>
      <vt:lpstr>Prezentacja programu PowerPoint</vt:lpstr>
    </vt:vector>
  </TitlesOfParts>
  <Company>EFL Service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Łucarz</dc:creator>
  <cp:lastModifiedBy>Kasia</cp:lastModifiedBy>
  <cp:revision>26</cp:revision>
  <dcterms:created xsi:type="dcterms:W3CDTF">2013-01-02T15:22:52Z</dcterms:created>
  <dcterms:modified xsi:type="dcterms:W3CDTF">2016-01-03T16:41:05Z</dcterms:modified>
</cp:coreProperties>
</file>