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47"/>
  </p:handoutMasterIdLst>
  <p:sldIdLst>
    <p:sldId id="256" r:id="rId2"/>
    <p:sldId id="257" r:id="rId3"/>
    <p:sldId id="258" r:id="rId4"/>
    <p:sldId id="291" r:id="rId5"/>
    <p:sldId id="259" r:id="rId6"/>
    <p:sldId id="261" r:id="rId7"/>
    <p:sldId id="260" r:id="rId8"/>
    <p:sldId id="262" r:id="rId9"/>
    <p:sldId id="263" r:id="rId10"/>
    <p:sldId id="266" r:id="rId11"/>
    <p:sldId id="265" r:id="rId12"/>
    <p:sldId id="264" r:id="rId13"/>
    <p:sldId id="267" r:id="rId14"/>
    <p:sldId id="268" r:id="rId15"/>
    <p:sldId id="269" r:id="rId16"/>
    <p:sldId id="271" r:id="rId17"/>
    <p:sldId id="272" r:id="rId18"/>
    <p:sldId id="273" r:id="rId19"/>
    <p:sldId id="274" r:id="rId20"/>
    <p:sldId id="275" r:id="rId21"/>
    <p:sldId id="276" r:id="rId22"/>
    <p:sldId id="279" r:id="rId23"/>
    <p:sldId id="280" r:id="rId24"/>
    <p:sldId id="277" r:id="rId25"/>
    <p:sldId id="281" r:id="rId26"/>
    <p:sldId id="282" r:id="rId27"/>
    <p:sldId id="278" r:id="rId28"/>
    <p:sldId id="270" r:id="rId29"/>
    <p:sldId id="284" r:id="rId30"/>
    <p:sldId id="285" r:id="rId31"/>
    <p:sldId id="288" r:id="rId32"/>
    <p:sldId id="286" r:id="rId33"/>
    <p:sldId id="289" r:id="rId34"/>
    <p:sldId id="295" r:id="rId35"/>
    <p:sldId id="292" r:id="rId36"/>
    <p:sldId id="296" r:id="rId37"/>
    <p:sldId id="297" r:id="rId38"/>
    <p:sldId id="298" r:id="rId39"/>
    <p:sldId id="293" r:id="rId40"/>
    <p:sldId id="299" r:id="rId41"/>
    <p:sldId id="300" r:id="rId42"/>
    <p:sldId id="294" r:id="rId43"/>
    <p:sldId id="290" r:id="rId44"/>
    <p:sldId id="301" r:id="rId45"/>
    <p:sldId id="302" r:id="rId46"/>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85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520AD2-6403-49F0-A8C8-72261E9371D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B6CCEC20-217F-4CA5-BAD3-2964614663F0}">
      <dgm:prSet/>
      <dgm:spPr/>
      <dgm:t>
        <a:bodyPr/>
        <a:lstStyle/>
        <a:p>
          <a:pPr rtl="0"/>
          <a:r>
            <a:rPr lang="pl-PL"/>
            <a:t>Postępowanie przyspieszone</a:t>
          </a:r>
        </a:p>
      </dgm:t>
    </dgm:pt>
    <dgm:pt modelId="{7F7E4721-5CCD-4703-A68C-42660A5D8EEF}" type="parTrans" cxnId="{1D1BE448-C8DC-4A6F-9F05-CB05FAC19601}">
      <dgm:prSet/>
      <dgm:spPr/>
      <dgm:t>
        <a:bodyPr/>
        <a:lstStyle/>
        <a:p>
          <a:endParaRPr lang="pl-PL"/>
        </a:p>
      </dgm:t>
    </dgm:pt>
    <dgm:pt modelId="{809E5131-204F-4EA6-8277-0571F27BDA93}" type="sibTrans" cxnId="{1D1BE448-C8DC-4A6F-9F05-CB05FAC19601}">
      <dgm:prSet/>
      <dgm:spPr/>
      <dgm:t>
        <a:bodyPr/>
        <a:lstStyle/>
        <a:p>
          <a:endParaRPr lang="pl-PL"/>
        </a:p>
      </dgm:t>
    </dgm:pt>
    <dgm:pt modelId="{9EE4F671-AA06-4580-971B-C9EB41DA8E3E}">
      <dgm:prSet/>
      <dgm:spPr/>
      <dgm:t>
        <a:bodyPr/>
        <a:lstStyle/>
        <a:p>
          <a:pPr rtl="0"/>
          <a:r>
            <a:rPr lang="pl-PL"/>
            <a:t>Postępowanie nakazowe </a:t>
          </a:r>
        </a:p>
      </dgm:t>
    </dgm:pt>
    <dgm:pt modelId="{BED76418-942C-41A9-B587-9D6217784F73}" type="parTrans" cxnId="{53AD9DFD-848A-4D84-BCEC-53A0AFABDFB1}">
      <dgm:prSet/>
      <dgm:spPr/>
      <dgm:t>
        <a:bodyPr/>
        <a:lstStyle/>
        <a:p>
          <a:endParaRPr lang="pl-PL"/>
        </a:p>
      </dgm:t>
    </dgm:pt>
    <dgm:pt modelId="{2B33B4B9-CA36-4EC6-B33A-0DABADF91BDE}" type="sibTrans" cxnId="{53AD9DFD-848A-4D84-BCEC-53A0AFABDFB1}">
      <dgm:prSet/>
      <dgm:spPr/>
      <dgm:t>
        <a:bodyPr/>
        <a:lstStyle/>
        <a:p>
          <a:endParaRPr lang="pl-PL"/>
        </a:p>
      </dgm:t>
    </dgm:pt>
    <dgm:pt modelId="{C13B5694-27C5-4D04-8294-6FD0C6EB4D22}">
      <dgm:prSet/>
      <dgm:spPr/>
      <dgm:t>
        <a:bodyPr/>
        <a:lstStyle/>
        <a:p>
          <a:pPr rtl="0"/>
          <a:r>
            <a:rPr lang="pl-PL"/>
            <a:t>Postępowanie prywatnoskargowe </a:t>
          </a:r>
        </a:p>
      </dgm:t>
    </dgm:pt>
    <dgm:pt modelId="{E4C78B84-7902-4E52-869C-EF9297DE208C}" type="parTrans" cxnId="{4DF91063-A2ED-468D-A405-8205D4FFA2D2}">
      <dgm:prSet/>
      <dgm:spPr/>
      <dgm:t>
        <a:bodyPr/>
        <a:lstStyle/>
        <a:p>
          <a:endParaRPr lang="pl-PL"/>
        </a:p>
      </dgm:t>
    </dgm:pt>
    <dgm:pt modelId="{DE537474-6D37-48A2-BCA8-72A51DAC37B5}" type="sibTrans" cxnId="{4DF91063-A2ED-468D-A405-8205D4FFA2D2}">
      <dgm:prSet/>
      <dgm:spPr/>
      <dgm:t>
        <a:bodyPr/>
        <a:lstStyle/>
        <a:p>
          <a:endParaRPr lang="pl-PL"/>
        </a:p>
      </dgm:t>
    </dgm:pt>
    <dgm:pt modelId="{BCB470C7-5E66-4F8B-A5F0-4FAF1D7B6794}" type="pres">
      <dgm:prSet presAssocID="{E9520AD2-6403-49F0-A8C8-72261E9371D8}" presName="linear" presStyleCnt="0">
        <dgm:presLayoutVars>
          <dgm:animLvl val="lvl"/>
          <dgm:resizeHandles val="exact"/>
        </dgm:presLayoutVars>
      </dgm:prSet>
      <dgm:spPr/>
    </dgm:pt>
    <dgm:pt modelId="{D04B5676-E559-4743-ADDA-ABC2ACD23079}" type="pres">
      <dgm:prSet presAssocID="{B6CCEC20-217F-4CA5-BAD3-2964614663F0}" presName="parentText" presStyleLbl="node1" presStyleIdx="0" presStyleCnt="3">
        <dgm:presLayoutVars>
          <dgm:chMax val="0"/>
          <dgm:bulletEnabled val="1"/>
        </dgm:presLayoutVars>
      </dgm:prSet>
      <dgm:spPr/>
    </dgm:pt>
    <dgm:pt modelId="{691019CA-AE26-4AB2-821A-AA6E2F3FB095}" type="pres">
      <dgm:prSet presAssocID="{809E5131-204F-4EA6-8277-0571F27BDA93}" presName="spacer" presStyleCnt="0"/>
      <dgm:spPr/>
    </dgm:pt>
    <dgm:pt modelId="{F3EA80BE-83E8-4E0C-9245-489C5EB00DC9}" type="pres">
      <dgm:prSet presAssocID="{9EE4F671-AA06-4580-971B-C9EB41DA8E3E}" presName="parentText" presStyleLbl="node1" presStyleIdx="1" presStyleCnt="3">
        <dgm:presLayoutVars>
          <dgm:chMax val="0"/>
          <dgm:bulletEnabled val="1"/>
        </dgm:presLayoutVars>
      </dgm:prSet>
      <dgm:spPr/>
    </dgm:pt>
    <dgm:pt modelId="{E71BB891-7A12-4F4B-AAE6-30DF52D3CF64}" type="pres">
      <dgm:prSet presAssocID="{2B33B4B9-CA36-4EC6-B33A-0DABADF91BDE}" presName="spacer" presStyleCnt="0"/>
      <dgm:spPr/>
    </dgm:pt>
    <dgm:pt modelId="{B13CB33E-3FB6-465D-9ADA-B2084B9C3473}" type="pres">
      <dgm:prSet presAssocID="{C13B5694-27C5-4D04-8294-6FD0C6EB4D22}" presName="parentText" presStyleLbl="node1" presStyleIdx="2" presStyleCnt="3">
        <dgm:presLayoutVars>
          <dgm:chMax val="0"/>
          <dgm:bulletEnabled val="1"/>
        </dgm:presLayoutVars>
      </dgm:prSet>
      <dgm:spPr/>
    </dgm:pt>
  </dgm:ptLst>
  <dgm:cxnLst>
    <dgm:cxn modelId="{AC781E1D-CD47-4FB2-9A6C-EFBA29F81573}" type="presOf" srcId="{C13B5694-27C5-4D04-8294-6FD0C6EB4D22}" destId="{B13CB33E-3FB6-465D-9ADA-B2084B9C3473}" srcOrd="0" destOrd="0" presId="urn:microsoft.com/office/officeart/2005/8/layout/vList2"/>
    <dgm:cxn modelId="{52E28C3F-030C-41EA-BAD0-6996CF67E918}" type="presOf" srcId="{E9520AD2-6403-49F0-A8C8-72261E9371D8}" destId="{BCB470C7-5E66-4F8B-A5F0-4FAF1D7B6794}" srcOrd="0" destOrd="0" presId="urn:microsoft.com/office/officeart/2005/8/layout/vList2"/>
    <dgm:cxn modelId="{4DF91063-A2ED-468D-A405-8205D4FFA2D2}" srcId="{E9520AD2-6403-49F0-A8C8-72261E9371D8}" destId="{C13B5694-27C5-4D04-8294-6FD0C6EB4D22}" srcOrd="2" destOrd="0" parTransId="{E4C78B84-7902-4E52-869C-EF9297DE208C}" sibTransId="{DE537474-6D37-48A2-BCA8-72A51DAC37B5}"/>
    <dgm:cxn modelId="{1D1BE448-C8DC-4A6F-9F05-CB05FAC19601}" srcId="{E9520AD2-6403-49F0-A8C8-72261E9371D8}" destId="{B6CCEC20-217F-4CA5-BAD3-2964614663F0}" srcOrd="0" destOrd="0" parTransId="{7F7E4721-5CCD-4703-A68C-42660A5D8EEF}" sibTransId="{809E5131-204F-4EA6-8277-0571F27BDA93}"/>
    <dgm:cxn modelId="{EFA3164F-05E9-4196-864A-DCE7AFF2EE18}" type="presOf" srcId="{9EE4F671-AA06-4580-971B-C9EB41DA8E3E}" destId="{F3EA80BE-83E8-4E0C-9245-489C5EB00DC9}" srcOrd="0" destOrd="0" presId="urn:microsoft.com/office/officeart/2005/8/layout/vList2"/>
    <dgm:cxn modelId="{EE429FA8-6598-4CEF-BCEC-CFDC1195400C}" type="presOf" srcId="{B6CCEC20-217F-4CA5-BAD3-2964614663F0}" destId="{D04B5676-E559-4743-ADDA-ABC2ACD23079}" srcOrd="0" destOrd="0" presId="urn:microsoft.com/office/officeart/2005/8/layout/vList2"/>
    <dgm:cxn modelId="{53AD9DFD-848A-4D84-BCEC-53A0AFABDFB1}" srcId="{E9520AD2-6403-49F0-A8C8-72261E9371D8}" destId="{9EE4F671-AA06-4580-971B-C9EB41DA8E3E}" srcOrd="1" destOrd="0" parTransId="{BED76418-942C-41A9-B587-9D6217784F73}" sibTransId="{2B33B4B9-CA36-4EC6-B33A-0DABADF91BDE}"/>
    <dgm:cxn modelId="{2E2DC231-0C0B-4918-9F95-0847A4E5FF20}" type="presParOf" srcId="{BCB470C7-5E66-4F8B-A5F0-4FAF1D7B6794}" destId="{D04B5676-E559-4743-ADDA-ABC2ACD23079}" srcOrd="0" destOrd="0" presId="urn:microsoft.com/office/officeart/2005/8/layout/vList2"/>
    <dgm:cxn modelId="{E35A4A4B-CAC2-44BB-99FF-8B676DFB5848}" type="presParOf" srcId="{BCB470C7-5E66-4F8B-A5F0-4FAF1D7B6794}" destId="{691019CA-AE26-4AB2-821A-AA6E2F3FB095}" srcOrd="1" destOrd="0" presId="urn:microsoft.com/office/officeart/2005/8/layout/vList2"/>
    <dgm:cxn modelId="{F6132914-1FAD-4E3A-9223-4890CB87FE16}" type="presParOf" srcId="{BCB470C7-5E66-4F8B-A5F0-4FAF1D7B6794}" destId="{F3EA80BE-83E8-4E0C-9245-489C5EB00DC9}" srcOrd="2" destOrd="0" presId="urn:microsoft.com/office/officeart/2005/8/layout/vList2"/>
    <dgm:cxn modelId="{9F845A2D-3114-4AFD-8948-2C313CEE1FF9}" type="presParOf" srcId="{BCB470C7-5E66-4F8B-A5F0-4FAF1D7B6794}" destId="{E71BB891-7A12-4F4B-AAE6-30DF52D3CF64}" srcOrd="3" destOrd="0" presId="urn:microsoft.com/office/officeart/2005/8/layout/vList2"/>
    <dgm:cxn modelId="{DC7BFF82-4DA8-4CCF-929A-CA4B22ABB566}" type="presParOf" srcId="{BCB470C7-5E66-4F8B-A5F0-4FAF1D7B6794}" destId="{B13CB33E-3FB6-465D-9ADA-B2084B9C347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B5CA70-94ED-4D36-8FE4-B924CA278FAE}"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pl-PL"/>
        </a:p>
      </dgm:t>
    </dgm:pt>
    <dgm:pt modelId="{E1B26AF3-EC7B-489E-AD09-2DEBCFD26051}">
      <dgm:prSet/>
      <dgm:spPr/>
      <dgm:t>
        <a:bodyPr/>
        <a:lstStyle/>
        <a:p>
          <a:pPr rtl="0"/>
          <a:r>
            <a:rPr lang="pl-PL" b="1" dirty="0"/>
            <a:t>Oskarżyciel kieruje akt oskarżenia</a:t>
          </a:r>
        </a:p>
      </dgm:t>
    </dgm:pt>
    <dgm:pt modelId="{8721E3AA-EC8A-43C2-9D78-C10278389D87}" type="parTrans" cxnId="{FA625408-4820-4535-AE77-38D450067A17}">
      <dgm:prSet/>
      <dgm:spPr/>
      <dgm:t>
        <a:bodyPr/>
        <a:lstStyle/>
        <a:p>
          <a:endParaRPr lang="pl-PL"/>
        </a:p>
      </dgm:t>
    </dgm:pt>
    <dgm:pt modelId="{CDD11897-BB02-4417-B931-3D7F19B217EB}" type="sibTrans" cxnId="{FA625408-4820-4535-AE77-38D450067A17}">
      <dgm:prSet/>
      <dgm:spPr/>
      <dgm:t>
        <a:bodyPr/>
        <a:lstStyle/>
        <a:p>
          <a:endParaRPr lang="pl-PL"/>
        </a:p>
      </dgm:t>
    </dgm:pt>
    <dgm:pt modelId="{F00139F3-F7B9-4D26-BF11-01688162A34D}">
      <dgm:prSet/>
      <dgm:spPr/>
      <dgm:t>
        <a:bodyPr/>
        <a:lstStyle/>
        <a:p>
          <a:pPr rtl="0"/>
          <a:r>
            <a:rPr lang="pl-PL" b="1" dirty="0"/>
            <a:t>Prezes sądu uznaje że zachodzi możliwość wydania wyroku nakazowego </a:t>
          </a:r>
        </a:p>
      </dgm:t>
    </dgm:pt>
    <dgm:pt modelId="{8B6716FB-6BBD-496B-BCAE-5DA1C58DF6D9}" type="parTrans" cxnId="{2A044D94-5005-4BFA-AC4C-0A46E65428D8}">
      <dgm:prSet/>
      <dgm:spPr/>
      <dgm:t>
        <a:bodyPr/>
        <a:lstStyle/>
        <a:p>
          <a:endParaRPr lang="pl-PL"/>
        </a:p>
      </dgm:t>
    </dgm:pt>
    <dgm:pt modelId="{E5E0E196-0F95-41EF-A9AB-D18F5839781E}" type="sibTrans" cxnId="{2A044D94-5005-4BFA-AC4C-0A46E65428D8}">
      <dgm:prSet/>
      <dgm:spPr/>
      <dgm:t>
        <a:bodyPr/>
        <a:lstStyle/>
        <a:p>
          <a:endParaRPr lang="pl-PL"/>
        </a:p>
      </dgm:t>
    </dgm:pt>
    <dgm:pt modelId="{3B4CF469-129F-445C-82E7-304F6C2F4403}">
      <dgm:prSet/>
      <dgm:spPr/>
      <dgm:t>
        <a:bodyPr/>
        <a:lstStyle/>
        <a:p>
          <a:pPr rtl="0"/>
          <a:r>
            <a:rPr lang="pl-PL" b="1" dirty="0"/>
            <a:t>Skierowanie sprawy na posiedzenie – art. 339 § 3 pkt. 7 </a:t>
          </a:r>
        </a:p>
      </dgm:t>
    </dgm:pt>
    <dgm:pt modelId="{F9402CC6-B995-4763-B60A-5BCD8C01EFAA}" type="parTrans" cxnId="{9FDEC6B9-7225-45A3-A559-CDE1B62C0BA0}">
      <dgm:prSet/>
      <dgm:spPr/>
      <dgm:t>
        <a:bodyPr/>
        <a:lstStyle/>
        <a:p>
          <a:endParaRPr lang="pl-PL"/>
        </a:p>
      </dgm:t>
    </dgm:pt>
    <dgm:pt modelId="{B5710AC2-09ED-46B4-B76D-51AD25F9C4AE}" type="sibTrans" cxnId="{9FDEC6B9-7225-45A3-A559-CDE1B62C0BA0}">
      <dgm:prSet/>
      <dgm:spPr/>
      <dgm:t>
        <a:bodyPr/>
        <a:lstStyle/>
        <a:p>
          <a:endParaRPr lang="pl-PL"/>
        </a:p>
      </dgm:t>
    </dgm:pt>
    <dgm:pt modelId="{9195B655-6456-4DB2-B50A-2B0B10E2BF6C}">
      <dgm:prSet/>
      <dgm:spPr/>
      <dgm:t>
        <a:bodyPr/>
        <a:lstStyle/>
        <a:p>
          <a:pPr rtl="0"/>
          <a:r>
            <a:rPr lang="pl-PL" b="1" dirty="0"/>
            <a:t>Sąd na podstawie dowodów zebranych w postępowaniu przygotowawczym uznaje, że wina oskarżonego i okoliczności czynu nie budzą wątpliwości a kara określona w art. 502 będzie wystarczająca </a:t>
          </a:r>
        </a:p>
      </dgm:t>
    </dgm:pt>
    <dgm:pt modelId="{4833BBF6-6836-49AC-A38E-F959A1AB930F}" type="parTrans" cxnId="{CFB66C73-8113-4086-9DA8-AB571FEF3507}">
      <dgm:prSet/>
      <dgm:spPr/>
      <dgm:t>
        <a:bodyPr/>
        <a:lstStyle/>
        <a:p>
          <a:endParaRPr lang="pl-PL"/>
        </a:p>
      </dgm:t>
    </dgm:pt>
    <dgm:pt modelId="{EE217106-FEF3-4DF4-A425-86D647052D44}" type="sibTrans" cxnId="{CFB66C73-8113-4086-9DA8-AB571FEF3507}">
      <dgm:prSet/>
      <dgm:spPr/>
      <dgm:t>
        <a:bodyPr/>
        <a:lstStyle/>
        <a:p>
          <a:endParaRPr lang="pl-PL"/>
        </a:p>
      </dgm:t>
    </dgm:pt>
    <dgm:pt modelId="{3536B46D-0197-43F2-A27E-29FDAB77DC05}">
      <dgm:prSet/>
      <dgm:spPr/>
      <dgm:t>
        <a:bodyPr/>
        <a:lstStyle/>
        <a:p>
          <a:pPr rtl="0"/>
          <a:r>
            <a:rPr lang="pl-PL" b="1" dirty="0"/>
            <a:t>Sąd wydaje wyrok nakazowy na posiedzeniu </a:t>
          </a:r>
          <a:r>
            <a:rPr lang="pl-PL" b="1" u="sng" dirty="0"/>
            <a:t>bez udziału stron</a:t>
          </a:r>
          <a:endParaRPr lang="pl-PL" b="1" dirty="0"/>
        </a:p>
      </dgm:t>
    </dgm:pt>
    <dgm:pt modelId="{E67AB94A-4877-4CB0-86C6-0C9F4A8230B7}" type="parTrans" cxnId="{F0CCDB79-9FC4-4D77-AA3B-16801D46EFF3}">
      <dgm:prSet/>
      <dgm:spPr/>
      <dgm:t>
        <a:bodyPr/>
        <a:lstStyle/>
        <a:p>
          <a:endParaRPr lang="pl-PL"/>
        </a:p>
      </dgm:t>
    </dgm:pt>
    <dgm:pt modelId="{673F89F9-A64D-4CA0-BB8F-7E1306D5A626}" type="sibTrans" cxnId="{F0CCDB79-9FC4-4D77-AA3B-16801D46EFF3}">
      <dgm:prSet/>
      <dgm:spPr/>
      <dgm:t>
        <a:bodyPr/>
        <a:lstStyle/>
        <a:p>
          <a:endParaRPr lang="pl-PL"/>
        </a:p>
      </dgm:t>
    </dgm:pt>
    <dgm:pt modelId="{5CE92328-4538-4957-AF64-651A74B3C0F1}">
      <dgm:prSet/>
      <dgm:spPr/>
      <dgm:t>
        <a:bodyPr/>
        <a:lstStyle/>
        <a:p>
          <a:endParaRPr lang="pl-PL"/>
        </a:p>
      </dgm:t>
    </dgm:pt>
    <dgm:pt modelId="{A1D26290-4EFD-4FC7-B236-EE6B7B5A209C}" type="parTrans" cxnId="{6EB5761E-F241-4FB3-A9CD-9ECF8E13C3C5}">
      <dgm:prSet/>
      <dgm:spPr/>
      <dgm:t>
        <a:bodyPr/>
        <a:lstStyle/>
        <a:p>
          <a:endParaRPr lang="pl-PL"/>
        </a:p>
      </dgm:t>
    </dgm:pt>
    <dgm:pt modelId="{8F144466-BB1D-490D-AFE1-1047E4839258}" type="sibTrans" cxnId="{6EB5761E-F241-4FB3-A9CD-9ECF8E13C3C5}">
      <dgm:prSet/>
      <dgm:spPr/>
      <dgm:t>
        <a:bodyPr/>
        <a:lstStyle/>
        <a:p>
          <a:endParaRPr lang="pl-PL"/>
        </a:p>
      </dgm:t>
    </dgm:pt>
    <dgm:pt modelId="{B635A7CF-3775-4FE9-B009-0DF351320317}" type="pres">
      <dgm:prSet presAssocID="{B0B5CA70-94ED-4D36-8FE4-B924CA278FAE}" presName="outerComposite" presStyleCnt="0">
        <dgm:presLayoutVars>
          <dgm:chMax val="5"/>
          <dgm:dir/>
          <dgm:resizeHandles val="exact"/>
        </dgm:presLayoutVars>
      </dgm:prSet>
      <dgm:spPr/>
    </dgm:pt>
    <dgm:pt modelId="{FC469927-9D20-48DD-A099-52127A4DEB21}" type="pres">
      <dgm:prSet presAssocID="{B0B5CA70-94ED-4D36-8FE4-B924CA278FAE}" presName="dummyMaxCanvas" presStyleCnt="0">
        <dgm:presLayoutVars/>
      </dgm:prSet>
      <dgm:spPr/>
    </dgm:pt>
    <dgm:pt modelId="{3BB97A03-E954-4264-9E05-891682988577}" type="pres">
      <dgm:prSet presAssocID="{B0B5CA70-94ED-4D36-8FE4-B924CA278FAE}" presName="FiveNodes_1" presStyleLbl="node1" presStyleIdx="0" presStyleCnt="5">
        <dgm:presLayoutVars>
          <dgm:bulletEnabled val="1"/>
        </dgm:presLayoutVars>
      </dgm:prSet>
      <dgm:spPr/>
    </dgm:pt>
    <dgm:pt modelId="{102368F9-EDD9-4ED8-A171-A61E9DE95153}" type="pres">
      <dgm:prSet presAssocID="{B0B5CA70-94ED-4D36-8FE4-B924CA278FAE}" presName="FiveNodes_2" presStyleLbl="node1" presStyleIdx="1" presStyleCnt="5">
        <dgm:presLayoutVars>
          <dgm:bulletEnabled val="1"/>
        </dgm:presLayoutVars>
      </dgm:prSet>
      <dgm:spPr/>
    </dgm:pt>
    <dgm:pt modelId="{14E3C29C-652F-4027-9BBE-5C68C2191A5E}" type="pres">
      <dgm:prSet presAssocID="{B0B5CA70-94ED-4D36-8FE4-B924CA278FAE}" presName="FiveNodes_3" presStyleLbl="node1" presStyleIdx="2" presStyleCnt="5">
        <dgm:presLayoutVars>
          <dgm:bulletEnabled val="1"/>
        </dgm:presLayoutVars>
      </dgm:prSet>
      <dgm:spPr/>
    </dgm:pt>
    <dgm:pt modelId="{B8E3DC88-1FDA-45BF-9728-F03E035E96C0}" type="pres">
      <dgm:prSet presAssocID="{B0B5CA70-94ED-4D36-8FE4-B924CA278FAE}" presName="FiveNodes_4" presStyleLbl="node1" presStyleIdx="3" presStyleCnt="5">
        <dgm:presLayoutVars>
          <dgm:bulletEnabled val="1"/>
        </dgm:presLayoutVars>
      </dgm:prSet>
      <dgm:spPr/>
    </dgm:pt>
    <dgm:pt modelId="{D561894F-E625-489B-BF3D-FC2A39338DB2}" type="pres">
      <dgm:prSet presAssocID="{B0B5CA70-94ED-4D36-8FE4-B924CA278FAE}" presName="FiveNodes_5" presStyleLbl="node1" presStyleIdx="4" presStyleCnt="5">
        <dgm:presLayoutVars>
          <dgm:bulletEnabled val="1"/>
        </dgm:presLayoutVars>
      </dgm:prSet>
      <dgm:spPr/>
    </dgm:pt>
    <dgm:pt modelId="{D9E81B4F-C93E-4345-89DC-3768C6CBF589}" type="pres">
      <dgm:prSet presAssocID="{B0B5CA70-94ED-4D36-8FE4-B924CA278FAE}" presName="FiveConn_1-2" presStyleLbl="fgAccFollowNode1" presStyleIdx="0" presStyleCnt="4">
        <dgm:presLayoutVars>
          <dgm:bulletEnabled val="1"/>
        </dgm:presLayoutVars>
      </dgm:prSet>
      <dgm:spPr/>
    </dgm:pt>
    <dgm:pt modelId="{6BFF2D2A-501B-477A-BCF7-AA48C6E59662}" type="pres">
      <dgm:prSet presAssocID="{B0B5CA70-94ED-4D36-8FE4-B924CA278FAE}" presName="FiveConn_2-3" presStyleLbl="fgAccFollowNode1" presStyleIdx="1" presStyleCnt="4">
        <dgm:presLayoutVars>
          <dgm:bulletEnabled val="1"/>
        </dgm:presLayoutVars>
      </dgm:prSet>
      <dgm:spPr/>
    </dgm:pt>
    <dgm:pt modelId="{97C18B79-B937-4BEF-9608-B40D6A7E4467}" type="pres">
      <dgm:prSet presAssocID="{B0B5CA70-94ED-4D36-8FE4-B924CA278FAE}" presName="FiveConn_3-4" presStyleLbl="fgAccFollowNode1" presStyleIdx="2" presStyleCnt="4">
        <dgm:presLayoutVars>
          <dgm:bulletEnabled val="1"/>
        </dgm:presLayoutVars>
      </dgm:prSet>
      <dgm:spPr/>
    </dgm:pt>
    <dgm:pt modelId="{067EB560-2530-4499-8A92-86C624B450DF}" type="pres">
      <dgm:prSet presAssocID="{B0B5CA70-94ED-4D36-8FE4-B924CA278FAE}" presName="FiveConn_4-5" presStyleLbl="fgAccFollowNode1" presStyleIdx="3" presStyleCnt="4">
        <dgm:presLayoutVars>
          <dgm:bulletEnabled val="1"/>
        </dgm:presLayoutVars>
      </dgm:prSet>
      <dgm:spPr/>
    </dgm:pt>
    <dgm:pt modelId="{26FEA390-EEA4-409C-8F0F-65B6102B0983}" type="pres">
      <dgm:prSet presAssocID="{B0B5CA70-94ED-4D36-8FE4-B924CA278FAE}" presName="FiveNodes_1_text" presStyleLbl="node1" presStyleIdx="4" presStyleCnt="5">
        <dgm:presLayoutVars>
          <dgm:bulletEnabled val="1"/>
        </dgm:presLayoutVars>
      </dgm:prSet>
      <dgm:spPr/>
    </dgm:pt>
    <dgm:pt modelId="{410E21C1-B1F0-4F93-99EA-7BF8E89B743E}" type="pres">
      <dgm:prSet presAssocID="{B0B5CA70-94ED-4D36-8FE4-B924CA278FAE}" presName="FiveNodes_2_text" presStyleLbl="node1" presStyleIdx="4" presStyleCnt="5">
        <dgm:presLayoutVars>
          <dgm:bulletEnabled val="1"/>
        </dgm:presLayoutVars>
      </dgm:prSet>
      <dgm:spPr/>
    </dgm:pt>
    <dgm:pt modelId="{815E0F16-85B5-41FC-9B62-B3F1CB7902DC}" type="pres">
      <dgm:prSet presAssocID="{B0B5CA70-94ED-4D36-8FE4-B924CA278FAE}" presName="FiveNodes_3_text" presStyleLbl="node1" presStyleIdx="4" presStyleCnt="5">
        <dgm:presLayoutVars>
          <dgm:bulletEnabled val="1"/>
        </dgm:presLayoutVars>
      </dgm:prSet>
      <dgm:spPr/>
    </dgm:pt>
    <dgm:pt modelId="{0B213A1F-CA80-48AD-87EE-46C1B1E95EFC}" type="pres">
      <dgm:prSet presAssocID="{B0B5CA70-94ED-4D36-8FE4-B924CA278FAE}" presName="FiveNodes_4_text" presStyleLbl="node1" presStyleIdx="4" presStyleCnt="5">
        <dgm:presLayoutVars>
          <dgm:bulletEnabled val="1"/>
        </dgm:presLayoutVars>
      </dgm:prSet>
      <dgm:spPr/>
    </dgm:pt>
    <dgm:pt modelId="{F71CD8CB-9550-4414-A156-4E6198CCC89E}" type="pres">
      <dgm:prSet presAssocID="{B0B5CA70-94ED-4D36-8FE4-B924CA278FAE}" presName="FiveNodes_5_text" presStyleLbl="node1" presStyleIdx="4" presStyleCnt="5">
        <dgm:presLayoutVars>
          <dgm:bulletEnabled val="1"/>
        </dgm:presLayoutVars>
      </dgm:prSet>
      <dgm:spPr/>
    </dgm:pt>
  </dgm:ptLst>
  <dgm:cxnLst>
    <dgm:cxn modelId="{9497F706-C448-4AD5-83B2-3F4240CA4377}" type="presOf" srcId="{CDD11897-BB02-4417-B931-3D7F19B217EB}" destId="{D9E81B4F-C93E-4345-89DC-3768C6CBF589}" srcOrd="0" destOrd="0" presId="urn:microsoft.com/office/officeart/2005/8/layout/vProcess5"/>
    <dgm:cxn modelId="{FA625408-4820-4535-AE77-38D450067A17}" srcId="{B0B5CA70-94ED-4D36-8FE4-B924CA278FAE}" destId="{E1B26AF3-EC7B-489E-AD09-2DEBCFD26051}" srcOrd="0" destOrd="0" parTransId="{8721E3AA-EC8A-43C2-9D78-C10278389D87}" sibTransId="{CDD11897-BB02-4417-B931-3D7F19B217EB}"/>
    <dgm:cxn modelId="{7F4ADB16-C81B-4FB0-AA39-FBDD3CD6B89E}" type="presOf" srcId="{EE217106-FEF3-4DF4-A425-86D647052D44}" destId="{067EB560-2530-4499-8A92-86C624B450DF}" srcOrd="0" destOrd="0" presId="urn:microsoft.com/office/officeart/2005/8/layout/vProcess5"/>
    <dgm:cxn modelId="{6EB5761E-F241-4FB3-A9CD-9ECF8E13C3C5}" srcId="{B0B5CA70-94ED-4D36-8FE4-B924CA278FAE}" destId="{5CE92328-4538-4957-AF64-651A74B3C0F1}" srcOrd="5" destOrd="0" parTransId="{A1D26290-4EFD-4FC7-B236-EE6B7B5A209C}" sibTransId="{8F144466-BB1D-490D-AFE1-1047E4839258}"/>
    <dgm:cxn modelId="{D0457F69-F479-4558-9AFD-1D0C4D41BBBF}" type="presOf" srcId="{E1B26AF3-EC7B-489E-AD09-2DEBCFD26051}" destId="{26FEA390-EEA4-409C-8F0F-65B6102B0983}" srcOrd="1" destOrd="0" presId="urn:microsoft.com/office/officeart/2005/8/layout/vProcess5"/>
    <dgm:cxn modelId="{D5E84A6C-5EFA-4235-9B57-92579D1FE293}" type="presOf" srcId="{F00139F3-F7B9-4D26-BF11-01688162A34D}" destId="{102368F9-EDD9-4ED8-A171-A61E9DE95153}" srcOrd="0" destOrd="0" presId="urn:microsoft.com/office/officeart/2005/8/layout/vProcess5"/>
    <dgm:cxn modelId="{FFD08171-0596-40BF-89A7-705BE5C523AF}" type="presOf" srcId="{3B4CF469-129F-445C-82E7-304F6C2F4403}" destId="{815E0F16-85B5-41FC-9B62-B3F1CB7902DC}" srcOrd="1" destOrd="0" presId="urn:microsoft.com/office/officeart/2005/8/layout/vProcess5"/>
    <dgm:cxn modelId="{BD53EB52-1E68-473E-9A42-771D572EC041}" type="presOf" srcId="{E5E0E196-0F95-41EF-A9AB-D18F5839781E}" destId="{6BFF2D2A-501B-477A-BCF7-AA48C6E59662}" srcOrd="0" destOrd="0" presId="urn:microsoft.com/office/officeart/2005/8/layout/vProcess5"/>
    <dgm:cxn modelId="{CFB66C73-8113-4086-9DA8-AB571FEF3507}" srcId="{B0B5CA70-94ED-4D36-8FE4-B924CA278FAE}" destId="{9195B655-6456-4DB2-B50A-2B0B10E2BF6C}" srcOrd="3" destOrd="0" parTransId="{4833BBF6-6836-49AC-A38E-F959A1AB930F}" sibTransId="{EE217106-FEF3-4DF4-A425-86D647052D44}"/>
    <dgm:cxn modelId="{F0CCDB79-9FC4-4D77-AA3B-16801D46EFF3}" srcId="{B0B5CA70-94ED-4D36-8FE4-B924CA278FAE}" destId="{3536B46D-0197-43F2-A27E-29FDAB77DC05}" srcOrd="4" destOrd="0" parTransId="{E67AB94A-4877-4CB0-86C6-0C9F4A8230B7}" sibTransId="{673F89F9-A64D-4CA0-BB8F-7E1306D5A626}"/>
    <dgm:cxn modelId="{2A044D94-5005-4BFA-AC4C-0A46E65428D8}" srcId="{B0B5CA70-94ED-4D36-8FE4-B924CA278FAE}" destId="{F00139F3-F7B9-4D26-BF11-01688162A34D}" srcOrd="1" destOrd="0" parTransId="{8B6716FB-6BBD-496B-BCAE-5DA1C58DF6D9}" sibTransId="{E5E0E196-0F95-41EF-A9AB-D18F5839781E}"/>
    <dgm:cxn modelId="{1E9648A5-6F96-434F-A874-0B0328A3EB3C}" type="presOf" srcId="{E1B26AF3-EC7B-489E-AD09-2DEBCFD26051}" destId="{3BB97A03-E954-4264-9E05-891682988577}" srcOrd="0" destOrd="0" presId="urn:microsoft.com/office/officeart/2005/8/layout/vProcess5"/>
    <dgm:cxn modelId="{F4CC0FA6-F785-4781-A2F4-691DD90BDCBB}" type="presOf" srcId="{F00139F3-F7B9-4D26-BF11-01688162A34D}" destId="{410E21C1-B1F0-4F93-99EA-7BF8E89B743E}" srcOrd="1" destOrd="0" presId="urn:microsoft.com/office/officeart/2005/8/layout/vProcess5"/>
    <dgm:cxn modelId="{A499CEAC-4AE0-4C29-A22C-46D6EBCD16B1}" type="presOf" srcId="{3B4CF469-129F-445C-82E7-304F6C2F4403}" destId="{14E3C29C-652F-4027-9BBE-5C68C2191A5E}" srcOrd="0" destOrd="0" presId="urn:microsoft.com/office/officeart/2005/8/layout/vProcess5"/>
    <dgm:cxn modelId="{488E18B8-3B4B-4ADD-84C9-21225B25AC23}" type="presOf" srcId="{3536B46D-0197-43F2-A27E-29FDAB77DC05}" destId="{F71CD8CB-9550-4414-A156-4E6198CCC89E}" srcOrd="1" destOrd="0" presId="urn:microsoft.com/office/officeart/2005/8/layout/vProcess5"/>
    <dgm:cxn modelId="{9FDEC6B9-7225-45A3-A559-CDE1B62C0BA0}" srcId="{B0B5CA70-94ED-4D36-8FE4-B924CA278FAE}" destId="{3B4CF469-129F-445C-82E7-304F6C2F4403}" srcOrd="2" destOrd="0" parTransId="{F9402CC6-B995-4763-B60A-5BCD8C01EFAA}" sibTransId="{B5710AC2-09ED-46B4-B76D-51AD25F9C4AE}"/>
    <dgm:cxn modelId="{F5C1E5B9-0DCA-4391-B446-E23204D5CB25}" type="presOf" srcId="{3536B46D-0197-43F2-A27E-29FDAB77DC05}" destId="{D561894F-E625-489B-BF3D-FC2A39338DB2}" srcOrd="0" destOrd="0" presId="urn:microsoft.com/office/officeart/2005/8/layout/vProcess5"/>
    <dgm:cxn modelId="{A5CD51BD-04FD-4A9B-B255-3DC5A47D12BA}" type="presOf" srcId="{9195B655-6456-4DB2-B50A-2B0B10E2BF6C}" destId="{0B213A1F-CA80-48AD-87EE-46C1B1E95EFC}" srcOrd="1" destOrd="0" presId="urn:microsoft.com/office/officeart/2005/8/layout/vProcess5"/>
    <dgm:cxn modelId="{2217D3DE-4D73-483B-96AA-FA09B0F12EFB}" type="presOf" srcId="{9195B655-6456-4DB2-B50A-2B0B10E2BF6C}" destId="{B8E3DC88-1FDA-45BF-9728-F03E035E96C0}" srcOrd="0" destOrd="0" presId="urn:microsoft.com/office/officeart/2005/8/layout/vProcess5"/>
    <dgm:cxn modelId="{D9C0CDED-B750-4082-AB77-EA9987EA12AE}" type="presOf" srcId="{B5710AC2-09ED-46B4-B76D-51AD25F9C4AE}" destId="{97C18B79-B937-4BEF-9608-B40D6A7E4467}" srcOrd="0" destOrd="0" presId="urn:microsoft.com/office/officeart/2005/8/layout/vProcess5"/>
    <dgm:cxn modelId="{D5DFD9FD-3E66-43C3-B148-744EDBC0337C}" type="presOf" srcId="{B0B5CA70-94ED-4D36-8FE4-B924CA278FAE}" destId="{B635A7CF-3775-4FE9-B009-0DF351320317}" srcOrd="0" destOrd="0" presId="urn:microsoft.com/office/officeart/2005/8/layout/vProcess5"/>
    <dgm:cxn modelId="{338AF258-21B6-4209-B181-3868A437358E}" type="presParOf" srcId="{B635A7CF-3775-4FE9-B009-0DF351320317}" destId="{FC469927-9D20-48DD-A099-52127A4DEB21}" srcOrd="0" destOrd="0" presId="urn:microsoft.com/office/officeart/2005/8/layout/vProcess5"/>
    <dgm:cxn modelId="{2DE93A2C-A911-490F-BCF9-28D032CAD64D}" type="presParOf" srcId="{B635A7CF-3775-4FE9-B009-0DF351320317}" destId="{3BB97A03-E954-4264-9E05-891682988577}" srcOrd="1" destOrd="0" presId="urn:microsoft.com/office/officeart/2005/8/layout/vProcess5"/>
    <dgm:cxn modelId="{D69CFAC7-8247-4C7D-9017-7F00EFC101A4}" type="presParOf" srcId="{B635A7CF-3775-4FE9-B009-0DF351320317}" destId="{102368F9-EDD9-4ED8-A171-A61E9DE95153}" srcOrd="2" destOrd="0" presId="urn:microsoft.com/office/officeart/2005/8/layout/vProcess5"/>
    <dgm:cxn modelId="{D3EF63EE-CC3A-47D6-861E-33541D929177}" type="presParOf" srcId="{B635A7CF-3775-4FE9-B009-0DF351320317}" destId="{14E3C29C-652F-4027-9BBE-5C68C2191A5E}" srcOrd="3" destOrd="0" presId="urn:microsoft.com/office/officeart/2005/8/layout/vProcess5"/>
    <dgm:cxn modelId="{E96B2DAD-AE25-44A2-830C-0BEC6BB74604}" type="presParOf" srcId="{B635A7CF-3775-4FE9-B009-0DF351320317}" destId="{B8E3DC88-1FDA-45BF-9728-F03E035E96C0}" srcOrd="4" destOrd="0" presId="urn:microsoft.com/office/officeart/2005/8/layout/vProcess5"/>
    <dgm:cxn modelId="{003C200D-DC94-4D4E-93DE-03597031FC7F}" type="presParOf" srcId="{B635A7CF-3775-4FE9-B009-0DF351320317}" destId="{D561894F-E625-489B-BF3D-FC2A39338DB2}" srcOrd="5" destOrd="0" presId="urn:microsoft.com/office/officeart/2005/8/layout/vProcess5"/>
    <dgm:cxn modelId="{FFD6761E-E375-4267-B2BF-2D1223FCFB91}" type="presParOf" srcId="{B635A7CF-3775-4FE9-B009-0DF351320317}" destId="{D9E81B4F-C93E-4345-89DC-3768C6CBF589}" srcOrd="6" destOrd="0" presId="urn:microsoft.com/office/officeart/2005/8/layout/vProcess5"/>
    <dgm:cxn modelId="{63C882E3-9C53-4C2C-9EBC-254154395B63}" type="presParOf" srcId="{B635A7CF-3775-4FE9-B009-0DF351320317}" destId="{6BFF2D2A-501B-477A-BCF7-AA48C6E59662}" srcOrd="7" destOrd="0" presId="urn:microsoft.com/office/officeart/2005/8/layout/vProcess5"/>
    <dgm:cxn modelId="{947856F9-F170-47D2-905A-53A8341BB618}" type="presParOf" srcId="{B635A7CF-3775-4FE9-B009-0DF351320317}" destId="{97C18B79-B937-4BEF-9608-B40D6A7E4467}" srcOrd="8" destOrd="0" presId="urn:microsoft.com/office/officeart/2005/8/layout/vProcess5"/>
    <dgm:cxn modelId="{FC35F049-20D8-4CFF-9BB6-FD9EE76FEEA2}" type="presParOf" srcId="{B635A7CF-3775-4FE9-B009-0DF351320317}" destId="{067EB560-2530-4499-8A92-86C624B450DF}" srcOrd="9" destOrd="0" presId="urn:microsoft.com/office/officeart/2005/8/layout/vProcess5"/>
    <dgm:cxn modelId="{C86821A5-425E-4DA2-9F06-3158103AEE5B}" type="presParOf" srcId="{B635A7CF-3775-4FE9-B009-0DF351320317}" destId="{26FEA390-EEA4-409C-8F0F-65B6102B0983}" srcOrd="10" destOrd="0" presId="urn:microsoft.com/office/officeart/2005/8/layout/vProcess5"/>
    <dgm:cxn modelId="{6853B2DC-FE10-4F6B-9409-A2AF5E25B8BA}" type="presParOf" srcId="{B635A7CF-3775-4FE9-B009-0DF351320317}" destId="{410E21C1-B1F0-4F93-99EA-7BF8E89B743E}" srcOrd="11" destOrd="0" presId="urn:microsoft.com/office/officeart/2005/8/layout/vProcess5"/>
    <dgm:cxn modelId="{B667B698-3B6D-42EA-B21E-8A0B49D215E0}" type="presParOf" srcId="{B635A7CF-3775-4FE9-B009-0DF351320317}" destId="{815E0F16-85B5-41FC-9B62-B3F1CB7902DC}" srcOrd="12" destOrd="0" presId="urn:microsoft.com/office/officeart/2005/8/layout/vProcess5"/>
    <dgm:cxn modelId="{0C3272E3-A16C-4ABE-AB54-E0B294B71041}" type="presParOf" srcId="{B635A7CF-3775-4FE9-B009-0DF351320317}" destId="{0B213A1F-CA80-48AD-87EE-46C1B1E95EFC}" srcOrd="13" destOrd="0" presId="urn:microsoft.com/office/officeart/2005/8/layout/vProcess5"/>
    <dgm:cxn modelId="{47B4BF51-CDCC-4EE9-B134-3FDB3FE2E847}" type="presParOf" srcId="{B635A7CF-3775-4FE9-B009-0DF351320317}" destId="{F71CD8CB-9550-4414-A156-4E6198CCC89E}"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4B5676-E559-4743-ADDA-ABC2ACD23079}">
      <dsp:nvSpPr>
        <dsp:cNvPr id="0" name=""/>
        <dsp:cNvSpPr/>
      </dsp:nvSpPr>
      <dsp:spPr>
        <a:xfrm>
          <a:off x="0" y="8145"/>
          <a:ext cx="9720072" cy="123200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pl-PL" sz="5400" kern="1200"/>
            <a:t>Postępowanie przyspieszone</a:t>
          </a:r>
        </a:p>
      </dsp:txBody>
      <dsp:txXfrm>
        <a:off x="60142" y="68287"/>
        <a:ext cx="9599788" cy="1111725"/>
      </dsp:txXfrm>
    </dsp:sp>
    <dsp:sp modelId="{F3EA80BE-83E8-4E0C-9245-489C5EB00DC9}">
      <dsp:nvSpPr>
        <dsp:cNvPr id="0" name=""/>
        <dsp:cNvSpPr/>
      </dsp:nvSpPr>
      <dsp:spPr>
        <a:xfrm>
          <a:off x="0" y="1395675"/>
          <a:ext cx="9720072" cy="123200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pl-PL" sz="5400" kern="1200"/>
            <a:t>Postępowanie nakazowe </a:t>
          </a:r>
        </a:p>
      </dsp:txBody>
      <dsp:txXfrm>
        <a:off x="60142" y="1455817"/>
        <a:ext cx="9599788" cy="1111725"/>
      </dsp:txXfrm>
    </dsp:sp>
    <dsp:sp modelId="{B13CB33E-3FB6-465D-9ADA-B2084B9C3473}">
      <dsp:nvSpPr>
        <dsp:cNvPr id="0" name=""/>
        <dsp:cNvSpPr/>
      </dsp:nvSpPr>
      <dsp:spPr>
        <a:xfrm>
          <a:off x="0" y="2783205"/>
          <a:ext cx="9720072" cy="123200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pl-PL" sz="5400" kern="1200"/>
            <a:t>Postępowanie prywatnoskargowe </a:t>
          </a:r>
        </a:p>
      </dsp:txBody>
      <dsp:txXfrm>
        <a:off x="60142" y="2843347"/>
        <a:ext cx="9599788" cy="1111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B97A03-E954-4264-9E05-891682988577}">
      <dsp:nvSpPr>
        <dsp:cNvPr id="0" name=""/>
        <dsp:cNvSpPr/>
      </dsp:nvSpPr>
      <dsp:spPr>
        <a:xfrm>
          <a:off x="0" y="0"/>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Oskarżyciel kieruje akt oskarżenia</a:t>
          </a:r>
        </a:p>
      </dsp:txBody>
      <dsp:txXfrm>
        <a:off x="26112" y="26112"/>
        <a:ext cx="8321489" cy="839316"/>
      </dsp:txXfrm>
    </dsp:sp>
    <dsp:sp modelId="{102368F9-EDD9-4ED8-A171-A61E9DE95153}">
      <dsp:nvSpPr>
        <dsp:cNvPr id="0" name=""/>
        <dsp:cNvSpPr/>
      </dsp:nvSpPr>
      <dsp:spPr>
        <a:xfrm>
          <a:off x="701040" y="1015365"/>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Prezes sądu uznaje że zachodzi możliwość wydania wyroku nakazowego </a:t>
          </a:r>
        </a:p>
      </dsp:txBody>
      <dsp:txXfrm>
        <a:off x="727152" y="1041477"/>
        <a:ext cx="8055074" cy="839316"/>
      </dsp:txXfrm>
    </dsp:sp>
    <dsp:sp modelId="{14E3C29C-652F-4027-9BBE-5C68C2191A5E}">
      <dsp:nvSpPr>
        <dsp:cNvPr id="0" name=""/>
        <dsp:cNvSpPr/>
      </dsp:nvSpPr>
      <dsp:spPr>
        <a:xfrm>
          <a:off x="1402079" y="2030730"/>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Skierowanie sprawy na posiedzenie – art. 339 § 3 pkt. 7 </a:t>
          </a:r>
        </a:p>
      </dsp:txBody>
      <dsp:txXfrm>
        <a:off x="1428191" y="2056842"/>
        <a:ext cx="8055074" cy="839316"/>
      </dsp:txXfrm>
    </dsp:sp>
    <dsp:sp modelId="{B8E3DC88-1FDA-45BF-9728-F03E035E96C0}">
      <dsp:nvSpPr>
        <dsp:cNvPr id="0" name=""/>
        <dsp:cNvSpPr/>
      </dsp:nvSpPr>
      <dsp:spPr>
        <a:xfrm>
          <a:off x="2103119" y="3046095"/>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Sąd na podstawie dowodów zebranych w postępowaniu przygotowawczym uznaje, że wina oskarżonego i okoliczności czynu nie budzą wątpliwości a kara określona w art. 502 będzie wystarczająca </a:t>
          </a:r>
        </a:p>
      </dsp:txBody>
      <dsp:txXfrm>
        <a:off x="2129231" y="3072207"/>
        <a:ext cx="8055074" cy="839316"/>
      </dsp:txXfrm>
    </dsp:sp>
    <dsp:sp modelId="{D561894F-E625-489B-BF3D-FC2A39338DB2}">
      <dsp:nvSpPr>
        <dsp:cNvPr id="0" name=""/>
        <dsp:cNvSpPr/>
      </dsp:nvSpPr>
      <dsp:spPr>
        <a:xfrm>
          <a:off x="2804159" y="4061460"/>
          <a:ext cx="9387840" cy="8915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pl-PL" sz="1800" b="1" kern="1200" dirty="0"/>
            <a:t>Sąd wydaje wyrok nakazowy na posiedzeniu </a:t>
          </a:r>
          <a:r>
            <a:rPr lang="pl-PL" sz="1800" b="1" u="sng" kern="1200" dirty="0"/>
            <a:t>bez udziału stron</a:t>
          </a:r>
          <a:endParaRPr lang="pl-PL" sz="1800" b="1" kern="1200" dirty="0"/>
        </a:p>
      </dsp:txBody>
      <dsp:txXfrm>
        <a:off x="2830271" y="4087572"/>
        <a:ext cx="8055074" cy="839316"/>
      </dsp:txXfrm>
    </dsp:sp>
    <dsp:sp modelId="{D9E81B4F-C93E-4345-89DC-3768C6CBF589}">
      <dsp:nvSpPr>
        <dsp:cNvPr id="0" name=""/>
        <dsp:cNvSpPr/>
      </dsp:nvSpPr>
      <dsp:spPr>
        <a:xfrm>
          <a:off x="8808338" y="651319"/>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8938726" y="651319"/>
        <a:ext cx="318725" cy="436075"/>
      </dsp:txXfrm>
    </dsp:sp>
    <dsp:sp modelId="{6BFF2D2A-501B-477A-BCF7-AA48C6E59662}">
      <dsp:nvSpPr>
        <dsp:cNvPr id="0" name=""/>
        <dsp:cNvSpPr/>
      </dsp:nvSpPr>
      <dsp:spPr>
        <a:xfrm>
          <a:off x="9509378" y="1666684"/>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9639766" y="1666684"/>
        <a:ext cx="318725" cy="436075"/>
      </dsp:txXfrm>
    </dsp:sp>
    <dsp:sp modelId="{97C18B79-B937-4BEF-9608-B40D6A7E4467}">
      <dsp:nvSpPr>
        <dsp:cNvPr id="0" name=""/>
        <dsp:cNvSpPr/>
      </dsp:nvSpPr>
      <dsp:spPr>
        <a:xfrm>
          <a:off x="10210418" y="2667191"/>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10340806" y="2667191"/>
        <a:ext cx="318725" cy="436075"/>
      </dsp:txXfrm>
    </dsp:sp>
    <dsp:sp modelId="{067EB560-2530-4499-8A92-86C624B450DF}">
      <dsp:nvSpPr>
        <dsp:cNvPr id="0" name=""/>
        <dsp:cNvSpPr/>
      </dsp:nvSpPr>
      <dsp:spPr>
        <a:xfrm>
          <a:off x="10911458" y="3692462"/>
          <a:ext cx="579501" cy="579501"/>
        </a:xfrm>
        <a:prstGeom prst="downArrow">
          <a:avLst>
            <a:gd name="adj1" fmla="val 55000"/>
            <a:gd name="adj2" fmla="val 45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endParaRPr lang="pl-PL" sz="2900" kern="1200"/>
        </a:p>
      </dsp:txBody>
      <dsp:txXfrm>
        <a:off x="11041846" y="3692462"/>
        <a:ext cx="318725" cy="4360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4301543" cy="341064"/>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5622799" y="0"/>
            <a:ext cx="4301543" cy="341064"/>
          </a:xfrm>
          <a:prstGeom prst="rect">
            <a:avLst/>
          </a:prstGeom>
        </p:spPr>
        <p:txBody>
          <a:bodyPr vert="horz" lIns="91440" tIns="45720" rIns="91440" bIns="45720" rtlCol="0"/>
          <a:lstStyle>
            <a:lvl1pPr algn="r">
              <a:defRPr sz="1200"/>
            </a:lvl1pPr>
          </a:lstStyle>
          <a:p>
            <a:fld id="{5D630893-83F0-4A4D-B385-88D075A421D0}" type="datetimeFigureOut">
              <a:rPr lang="pl-PL" smtClean="0"/>
              <a:t>24.05.2019</a:t>
            </a:fld>
            <a:endParaRPr lang="pl-PL"/>
          </a:p>
        </p:txBody>
      </p:sp>
      <p:sp>
        <p:nvSpPr>
          <p:cNvPr id="4" name="Symbol zastępczy stopki 3"/>
          <p:cNvSpPr>
            <a:spLocks noGrp="1"/>
          </p:cNvSpPr>
          <p:nvPr>
            <p:ph type="ftr" sz="quarter" idx="2"/>
          </p:nvPr>
        </p:nvSpPr>
        <p:spPr>
          <a:xfrm>
            <a:off x="1" y="6456612"/>
            <a:ext cx="4301543" cy="341064"/>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5622799" y="6456612"/>
            <a:ext cx="4301543" cy="341064"/>
          </a:xfrm>
          <a:prstGeom prst="rect">
            <a:avLst/>
          </a:prstGeom>
        </p:spPr>
        <p:txBody>
          <a:bodyPr vert="horz" lIns="91440" tIns="45720" rIns="91440" bIns="45720" rtlCol="0" anchor="b"/>
          <a:lstStyle>
            <a:lvl1pPr algn="r">
              <a:defRPr sz="1200"/>
            </a:lvl1pPr>
          </a:lstStyle>
          <a:p>
            <a:fld id="{B0DAD6AB-259A-44F4-8BF8-543B3FB47ECF}" type="slidenum">
              <a:rPr lang="pl-PL" smtClean="0"/>
              <a:t>‹#›</a:t>
            </a:fld>
            <a:endParaRPr lang="pl-PL"/>
          </a:p>
        </p:txBody>
      </p:sp>
    </p:spTree>
    <p:extLst>
      <p:ext uri="{BB962C8B-B14F-4D97-AF65-F5344CB8AC3E}">
        <p14:creationId xmlns:p14="http://schemas.microsoft.com/office/powerpoint/2010/main" val="26310349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A61015F-7CC6-4D0A-9D87-873EA4C304CC}" type="datetimeFigureOut">
              <a:rPr lang="en-US" dirty="0"/>
              <a:t>5/24/2019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05C68B11-C5A8-448C-8CE9-B1A273C79CFC}" type="datetimeFigureOut">
              <a:rPr lang="en-US" dirty="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7616CA0-919D-4A49-9C8A-62FDFB3A5183}" type="datetimeFigureOut">
              <a:rPr lang="en-US" dirty="0"/>
              <a:t>5/24/2019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5/24/2019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275347" y="5184727"/>
            <a:ext cx="7772400" cy="1463040"/>
          </a:xfrm>
        </p:spPr>
        <p:txBody>
          <a:bodyPr>
            <a:normAutofit fontScale="90000"/>
          </a:bodyPr>
          <a:lstStyle/>
          <a:p>
            <a:pPr algn="ctr"/>
            <a:r>
              <a:rPr lang="pl-PL" sz="2800" b="1" dirty="0"/>
              <a:t>Postępowanie karne</a:t>
            </a:r>
            <a:br>
              <a:rPr lang="pl-PL" sz="2800" b="1" dirty="0"/>
            </a:br>
            <a:r>
              <a:rPr lang="pl-PL" sz="2800" b="1" dirty="0"/>
              <a:t>SSP</a:t>
            </a:r>
            <a:br>
              <a:rPr lang="pl-PL" sz="1400" b="1" dirty="0"/>
            </a:br>
            <a:br>
              <a:rPr lang="pl-PL" sz="1400" b="1" dirty="0"/>
            </a:br>
            <a:r>
              <a:rPr lang="pl-PL" sz="2800" b="1" dirty="0"/>
              <a:t>Zajęcia nr 24: </a:t>
            </a:r>
            <a:br>
              <a:rPr lang="pl-PL" sz="2800" b="1" dirty="0"/>
            </a:br>
            <a:br>
              <a:rPr lang="pl-PL" sz="2800" b="1" u="sng" dirty="0"/>
            </a:br>
            <a:r>
              <a:rPr lang="pl-PL" sz="2800" b="1" u="sng" dirty="0"/>
              <a:t>POSTĘPOWANIA SZCZEGÓLNE</a:t>
            </a:r>
            <a:br>
              <a:rPr lang="pl-PL" sz="2800" b="1" u="sng" dirty="0"/>
            </a:br>
            <a:r>
              <a:rPr lang="pl-PL" sz="2800" b="1" u="sng" dirty="0"/>
              <a:t> </a:t>
            </a:r>
            <a:br>
              <a:rPr lang="pl-PL" sz="2800" b="1" dirty="0"/>
            </a:br>
            <a:endParaRPr lang="pl-PL" sz="2800" b="1" dirty="0"/>
          </a:p>
        </p:txBody>
      </p:sp>
    </p:spTree>
    <p:extLst>
      <p:ext uri="{BB962C8B-B14F-4D97-AF65-F5344CB8AC3E}">
        <p14:creationId xmlns:p14="http://schemas.microsoft.com/office/powerpoint/2010/main" val="3219889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postępowania nakazowego </a:t>
            </a:r>
          </a:p>
        </p:txBody>
      </p:sp>
      <p:sp>
        <p:nvSpPr>
          <p:cNvPr id="3" name="Symbol zastępczy zawartości 2"/>
          <p:cNvSpPr>
            <a:spLocks noGrp="1"/>
          </p:cNvSpPr>
          <p:nvPr>
            <p:ph idx="1"/>
          </p:nvPr>
        </p:nvSpPr>
        <p:spPr>
          <a:xfrm>
            <a:off x="285750" y="2285999"/>
            <a:ext cx="11601450" cy="4505325"/>
          </a:xfrm>
        </p:spPr>
        <p:txBody>
          <a:bodyPr/>
          <a:lstStyle/>
          <a:p>
            <a:pPr algn="just"/>
            <a:r>
              <a:rPr lang="pl-PL" sz="2000" dirty="0"/>
              <a:t>Postępowanie nakazowe  - „konsensualizm korespondencyjny”. Oskarżony jednocześnie dostaje akt oskarżenia wraz z wyrokiem i pouczeniem, że w przypadku zaskarżenia orzeczenia i wniesienia sprzeciwu nie obowiązuje zakaz </a:t>
            </a:r>
            <a:r>
              <a:rPr lang="pl-PL" sz="2000" i="1" dirty="0" err="1"/>
              <a:t>reformationis</a:t>
            </a:r>
            <a:r>
              <a:rPr lang="pl-PL" sz="2000" i="1" dirty="0"/>
              <a:t> in </a:t>
            </a:r>
            <a:r>
              <a:rPr lang="pl-PL" sz="2000" i="1" dirty="0" err="1"/>
              <a:t>peius</a:t>
            </a:r>
            <a:r>
              <a:rPr lang="pl-PL" sz="2000" i="1" dirty="0"/>
              <a:t>. </a:t>
            </a:r>
          </a:p>
          <a:p>
            <a:pPr algn="just"/>
            <a:r>
              <a:rPr lang="pl-PL" sz="2000" dirty="0"/>
              <a:t>Wyrok nakazowy można traktować jako propozycję skazania za określone przestępstwo gdzie sąd oczekuje na stanowisko stron. Rozstrzygnięcie sprawy w postępowaniu nakazowym powinno być korzystniejsze dla oskarżonego w porównaniu z tym, które zapadłoby po przeprowadzeniu sformalizowanego postępowania, bo tylko w takiej sytuacji zaakceptuje on wyrok i nie wniesie sprzeciwu. Jednocześnie kara nie może być zbyt łagodna, tak by oskarżyciel nie zaskarżył rozstrzygnięcia sądu. </a:t>
            </a:r>
            <a:endParaRPr lang="pl-PL" sz="2000" i="1" dirty="0"/>
          </a:p>
          <a:p>
            <a:pPr algn="just"/>
            <a:r>
              <a:rPr lang="pl-PL" sz="2000" i="1" dirty="0"/>
              <a:t>Ratio legis </a:t>
            </a:r>
            <a:r>
              <a:rPr lang="pl-PL" sz="2000" dirty="0"/>
              <a:t>postępowania nakazowego przejawia się w maksymalnej redukcji postępowania w drobnych sprawach i ograniczenia kosztów procesu karnego. </a:t>
            </a:r>
          </a:p>
          <a:p>
            <a:pPr algn="just"/>
            <a:r>
              <a:rPr lang="pl-PL" sz="2000" dirty="0"/>
              <a:t>Wyłączenie obowiązywania zakazu </a:t>
            </a:r>
            <a:r>
              <a:rPr lang="pl-PL" sz="2000" i="1" dirty="0" err="1"/>
              <a:t>reformationis</a:t>
            </a:r>
            <a:r>
              <a:rPr lang="pl-PL" sz="2000" i="1" dirty="0"/>
              <a:t> in </a:t>
            </a:r>
            <a:r>
              <a:rPr lang="pl-PL" sz="2000" i="1" dirty="0" err="1"/>
              <a:t>peius</a:t>
            </a:r>
            <a:r>
              <a:rPr lang="pl-PL" sz="2000" i="1" dirty="0"/>
              <a:t> </a:t>
            </a:r>
            <a:r>
              <a:rPr lang="pl-PL" sz="2000" dirty="0"/>
              <a:t>w przypadku wniesienia sprzeciwu!!! </a:t>
            </a:r>
            <a:r>
              <a:rPr lang="pl-PL" sz="2000" i="1" dirty="0"/>
              <a:t>Ratio legis </a:t>
            </a:r>
            <a:r>
              <a:rPr lang="pl-PL" sz="2000" dirty="0"/>
              <a:t>takiego rozwiązania – skoro oskarżony swoim zachowaniem  nie przyczynia się do usprawnienia postępowania, to sąd w takiej sytuacji nie może być związany swoim wcześniejszym (co do zasady łagodniejszym) rozstrzygnięciem. </a:t>
            </a:r>
            <a:r>
              <a:rPr lang="pl-PL" sz="2000" i="1" dirty="0"/>
              <a:t> </a:t>
            </a:r>
            <a:endParaRPr lang="pl-PL" dirty="0"/>
          </a:p>
        </p:txBody>
      </p:sp>
    </p:spTree>
    <p:extLst>
      <p:ext uri="{BB962C8B-B14F-4D97-AF65-F5344CB8AC3E}">
        <p14:creationId xmlns:p14="http://schemas.microsoft.com/office/powerpoint/2010/main" val="453493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nakazowy – wymogi formalne </a:t>
            </a:r>
          </a:p>
        </p:txBody>
      </p:sp>
      <p:sp>
        <p:nvSpPr>
          <p:cNvPr id="3" name="Symbol zastępczy zawartości 2"/>
          <p:cNvSpPr>
            <a:spLocks noGrp="1"/>
          </p:cNvSpPr>
          <p:nvPr>
            <p:ph idx="1"/>
          </p:nvPr>
        </p:nvSpPr>
        <p:spPr>
          <a:xfrm>
            <a:off x="1024128" y="1838325"/>
            <a:ext cx="10863072" cy="4471035"/>
          </a:xfrm>
        </p:spPr>
        <p:txBody>
          <a:bodyPr/>
          <a:lstStyle/>
          <a:p>
            <a:pPr algn="just"/>
            <a:r>
              <a:rPr lang="pl-PL" dirty="0"/>
              <a:t>Takie same jak „normalnego” wyroku </a:t>
            </a:r>
          </a:p>
          <a:p>
            <a:pPr algn="just"/>
            <a:r>
              <a:rPr lang="pl-PL" dirty="0"/>
              <a:t>Art. 504 § 1 </a:t>
            </a:r>
          </a:p>
          <a:p>
            <a:pPr algn="just"/>
            <a:r>
              <a:rPr lang="pl-PL" dirty="0"/>
              <a:t>Wyrok nakazowy powinien zawierać: </a:t>
            </a:r>
          </a:p>
          <a:p>
            <a:pPr marL="470916" lvl="1" indent="-342900" algn="just">
              <a:buFont typeface="+mj-lt"/>
              <a:buAutoNum type="arabicPeriod"/>
            </a:pPr>
            <a:r>
              <a:rPr lang="pl-PL" dirty="0"/>
              <a:t>Oznaczenie sądu i sędziego, który go wydał </a:t>
            </a:r>
          </a:p>
          <a:p>
            <a:pPr marL="470916" lvl="1" indent="-342900" algn="just">
              <a:buFont typeface="+mj-lt"/>
              <a:buAutoNum type="arabicPeriod"/>
            </a:pPr>
            <a:r>
              <a:rPr lang="pl-PL" dirty="0"/>
              <a:t>Datę wydania </a:t>
            </a:r>
          </a:p>
          <a:p>
            <a:pPr marL="470916" lvl="1" indent="-342900" algn="just">
              <a:buFont typeface="+mj-lt"/>
              <a:buAutoNum type="arabicPeriod"/>
            </a:pPr>
            <a:r>
              <a:rPr lang="pl-PL" dirty="0"/>
              <a:t>Imię i nazwisko oraz inne dane określające tożsamość oskarżonego </a:t>
            </a:r>
          </a:p>
          <a:p>
            <a:pPr marL="470916" lvl="1" indent="-342900" algn="just">
              <a:buFont typeface="+mj-lt"/>
              <a:buAutoNum type="arabicPeriod"/>
            </a:pPr>
            <a:r>
              <a:rPr lang="pl-PL" dirty="0"/>
              <a:t>Dokładne określenie czynu przypisanego przez sąd oskarżonemu, ze wskazaniem zastosowanych przepisów ustawy karnej </a:t>
            </a:r>
          </a:p>
          <a:p>
            <a:pPr marL="470916" lvl="1" indent="-342900" algn="just">
              <a:buFont typeface="+mj-lt"/>
              <a:buAutoNum type="arabicPeriod"/>
            </a:pPr>
            <a:r>
              <a:rPr lang="pl-PL" dirty="0"/>
              <a:t>Wymiar kary i inne niezbędne rozstrzygnięcia </a:t>
            </a:r>
          </a:p>
          <a:p>
            <a:pPr marL="0" indent="0" algn="just">
              <a:buNone/>
            </a:pPr>
            <a:r>
              <a:rPr lang="pl-PL" dirty="0"/>
              <a:t>Wyrok nakazowy </a:t>
            </a:r>
            <a:r>
              <a:rPr lang="pl-PL" b="1" dirty="0"/>
              <a:t>może nie zawierać uzasadnienia! </a:t>
            </a:r>
            <a:r>
              <a:rPr lang="pl-PL" dirty="0"/>
              <a:t>Sąd nie jest zobligowany do wyjaśnienia dlaczego uznał oskarżonego za winnego zarzucanych mu czynów </a:t>
            </a:r>
          </a:p>
        </p:txBody>
      </p:sp>
    </p:spTree>
    <p:extLst>
      <p:ext uri="{BB962C8B-B14F-4D97-AF65-F5344CB8AC3E}">
        <p14:creationId xmlns:p14="http://schemas.microsoft.com/office/powerpoint/2010/main" val="2774764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Możliwe rozstrzygnięcia</a:t>
            </a:r>
          </a:p>
        </p:txBody>
      </p:sp>
      <p:sp>
        <p:nvSpPr>
          <p:cNvPr id="3" name="Symbol zastępczy zawartości 2"/>
          <p:cNvSpPr>
            <a:spLocks noGrp="1"/>
          </p:cNvSpPr>
          <p:nvPr>
            <p:ph idx="1"/>
          </p:nvPr>
        </p:nvSpPr>
        <p:spPr/>
        <p:txBody>
          <a:bodyPr>
            <a:normAutofit/>
          </a:bodyPr>
          <a:lstStyle/>
          <a:p>
            <a:pPr algn="just"/>
            <a:r>
              <a:rPr lang="pl-PL" dirty="0"/>
              <a:t>W wyroku nakazowym sąd może – zgodnie z art. 502 – </a:t>
            </a:r>
            <a:r>
              <a:rPr lang="pl-PL" b="1" dirty="0"/>
              <a:t>skazać</a:t>
            </a:r>
            <a:r>
              <a:rPr lang="pl-PL" dirty="0"/>
              <a:t> oskarżonego na karę ograniczenia wolności lub grzywnę w wysokości do 100 stawek dziennych albo do 200.000 zł.  Obok takiej kary możliwe jest, w wypadkach przewidzianych w ustawie, orzeczenie środka karnego. Sąd może poprzestać na orzeczeniu środka karnego, jeżeli spełnione są warunki z k.k. </a:t>
            </a:r>
          </a:p>
          <a:p>
            <a:pPr algn="just"/>
            <a:r>
              <a:rPr lang="pl-PL" dirty="0"/>
              <a:t>Jeżeli sąd ma wątpliwości co do okoliczności czynu albo winy oskarżonego, czyli wtedy, gdy dowody zebrane w postępowaniu przygotowawczym nie pozwalają na jednoznaczne orzeczenie, sąd ma obowiązek </a:t>
            </a:r>
            <a:r>
              <a:rPr lang="pl-PL" b="1" dirty="0"/>
              <a:t>rozpoznać sprawę na rozprawie</a:t>
            </a:r>
            <a:r>
              <a:rPr lang="pl-PL" dirty="0"/>
              <a:t>. </a:t>
            </a:r>
          </a:p>
          <a:p>
            <a:pPr algn="just"/>
            <a:r>
              <a:rPr lang="pl-PL" dirty="0"/>
              <a:t> </a:t>
            </a:r>
          </a:p>
        </p:txBody>
      </p:sp>
    </p:spTree>
    <p:extLst>
      <p:ext uri="{BB962C8B-B14F-4D97-AF65-F5344CB8AC3E}">
        <p14:creationId xmlns:p14="http://schemas.microsoft.com/office/powerpoint/2010/main" val="3034497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zaskarżenia – 506 </a:t>
            </a:r>
          </a:p>
        </p:txBody>
      </p:sp>
      <p:sp>
        <p:nvSpPr>
          <p:cNvPr id="3" name="Symbol zastępczy zawartości 2"/>
          <p:cNvSpPr>
            <a:spLocks noGrp="1"/>
          </p:cNvSpPr>
          <p:nvPr>
            <p:ph idx="1"/>
          </p:nvPr>
        </p:nvSpPr>
        <p:spPr>
          <a:xfrm>
            <a:off x="1024128" y="1857375"/>
            <a:ext cx="10815447" cy="4451985"/>
          </a:xfrm>
        </p:spPr>
        <p:txBody>
          <a:bodyPr/>
          <a:lstStyle/>
          <a:p>
            <a:pPr algn="just"/>
            <a:r>
              <a:rPr lang="pl-PL" b="1" dirty="0">
                <a:solidFill>
                  <a:srgbClr val="FF0000"/>
                </a:solidFill>
              </a:rPr>
              <a:t>Wyrok nakazowy </a:t>
            </a:r>
            <a:r>
              <a:rPr lang="pl-PL" b="1" u="sng" dirty="0">
                <a:solidFill>
                  <a:srgbClr val="FF0000"/>
                </a:solidFill>
              </a:rPr>
              <a:t>nie jest zaskarżany apelacją! </a:t>
            </a:r>
            <a:r>
              <a:rPr lang="pl-PL" dirty="0"/>
              <a:t>Od wyroku nakazowego oskarżyciel (publiczny, posiłkowy) i oskarżony mogą wnieść </a:t>
            </a:r>
            <a:r>
              <a:rPr lang="pl-PL" b="1" u="sng" dirty="0"/>
              <a:t>SPRZECIW. </a:t>
            </a:r>
          </a:p>
          <a:p>
            <a:pPr algn="just"/>
            <a:r>
              <a:rPr lang="pl-PL" dirty="0"/>
              <a:t>Sprzeciw wnosi się do sądu, który wydał zaskarżony wyrok w terminie 7 dni od daty jego doręczenia. </a:t>
            </a:r>
            <a:endParaRPr lang="pl-PL" b="1" dirty="0">
              <a:solidFill>
                <a:srgbClr val="FF0000"/>
              </a:solidFill>
            </a:endParaRPr>
          </a:p>
          <a:p>
            <a:pPr lvl="1" algn="just"/>
            <a:r>
              <a:rPr lang="pl-PL" dirty="0"/>
              <a:t>Termin zawity</a:t>
            </a:r>
          </a:p>
          <a:p>
            <a:pPr algn="just"/>
            <a:r>
              <a:rPr lang="pl-PL" dirty="0"/>
              <a:t>Sprzeciw nie musi spełniać żadnych wymagań formalnych, poza tymi określonymi w art. 119</a:t>
            </a:r>
          </a:p>
          <a:p>
            <a:pPr lvl="1" algn="just"/>
            <a:r>
              <a:rPr lang="pl-PL" dirty="0"/>
              <a:t>Wystarczy napisać „nie zgadzam się z rozstrzygnięciem”. </a:t>
            </a:r>
          </a:p>
          <a:p>
            <a:pPr lvl="1" algn="just"/>
            <a:r>
              <a:rPr lang="pl-PL" dirty="0"/>
              <a:t>W razie, gdy pismo nie spełnia wymogów formalnych – wezwanie do uzupełnienia braków (art. 120 k.p.k.) w terminie 7 dni pod rygorem uznania pisma za bezskuteczne </a:t>
            </a:r>
          </a:p>
          <a:p>
            <a:pPr algn="just"/>
            <a:r>
              <a:rPr lang="pl-PL" dirty="0"/>
              <a:t>Prezes sądu odmawia przyjęcia sprzeciwu jeżeli wniesiono go po terminie lub pochodzi od osoby nieuprawnionej</a:t>
            </a:r>
          </a:p>
          <a:p>
            <a:pPr lvl="1" algn="just"/>
            <a:r>
              <a:rPr lang="pl-PL" dirty="0"/>
              <a:t>Zarządzenie zaskarżalne zażaleniem </a:t>
            </a:r>
          </a:p>
          <a:p>
            <a:pPr marL="128016" lvl="1" indent="0" algn="just">
              <a:buNone/>
            </a:pPr>
            <a:endParaRPr lang="pl-PL" dirty="0"/>
          </a:p>
        </p:txBody>
      </p:sp>
    </p:spTree>
    <p:extLst>
      <p:ext uri="{BB962C8B-B14F-4D97-AF65-F5344CB8AC3E}">
        <p14:creationId xmlns:p14="http://schemas.microsoft.com/office/powerpoint/2010/main" val="3479390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Sposób zaskarżenia – art. 506 cd. </a:t>
            </a:r>
          </a:p>
        </p:txBody>
      </p:sp>
      <p:sp>
        <p:nvSpPr>
          <p:cNvPr id="3" name="Symbol zastępczy zawartości 2"/>
          <p:cNvSpPr>
            <a:spLocks noGrp="1"/>
          </p:cNvSpPr>
          <p:nvPr>
            <p:ph idx="1"/>
          </p:nvPr>
        </p:nvSpPr>
        <p:spPr>
          <a:xfrm>
            <a:off x="1024128" y="2286000"/>
            <a:ext cx="10901172" cy="4023360"/>
          </a:xfrm>
        </p:spPr>
        <p:txBody>
          <a:bodyPr/>
          <a:lstStyle/>
          <a:p>
            <a:pPr algn="just"/>
            <a:r>
              <a:rPr lang="pl-PL" dirty="0"/>
              <a:t>W razie </a:t>
            </a:r>
            <a:r>
              <a:rPr lang="pl-PL" b="1" dirty="0"/>
              <a:t>skutecznego wniesienia sprzeciwu wyrok nakazowy traci moc</a:t>
            </a:r>
            <a:r>
              <a:rPr lang="pl-PL" dirty="0"/>
              <a:t>, a sprawa podlega rozpoznaniu na zasadach ogólnych. </a:t>
            </a:r>
          </a:p>
          <a:p>
            <a:pPr lvl="1" algn="just"/>
            <a:r>
              <a:rPr lang="pl-PL" dirty="0"/>
              <a:t>Prezes sądu wyznacza termin rozprawy </a:t>
            </a:r>
          </a:p>
          <a:p>
            <a:pPr lvl="1" algn="just"/>
            <a:r>
              <a:rPr lang="pl-PL" dirty="0"/>
              <a:t>Sędzia, który wydał wyrok nakazowy jest wyłączony od udziału w sprawie (art. 40 § 1 pkt. 9)</a:t>
            </a:r>
          </a:p>
          <a:p>
            <a:pPr algn="just"/>
            <a:r>
              <a:rPr lang="pl-PL" dirty="0"/>
              <a:t>Sąd rozpoznając ponownie sprawę nie jest związany treścią wyroku nakazowego </a:t>
            </a:r>
          </a:p>
          <a:p>
            <a:pPr lvl="1" algn="just"/>
            <a:r>
              <a:rPr lang="pl-PL" dirty="0"/>
              <a:t>Z uwagi na nieobowiązywanie zakazu </a:t>
            </a:r>
            <a:r>
              <a:rPr lang="pl-PL" i="1" dirty="0" err="1"/>
              <a:t>reformationis</a:t>
            </a:r>
            <a:r>
              <a:rPr lang="pl-PL" i="1" dirty="0"/>
              <a:t> in </a:t>
            </a:r>
            <a:r>
              <a:rPr lang="pl-PL" i="1" dirty="0" err="1"/>
              <a:t>peius</a:t>
            </a:r>
            <a:r>
              <a:rPr lang="pl-PL" i="1" dirty="0"/>
              <a:t> </a:t>
            </a:r>
            <a:r>
              <a:rPr lang="pl-PL" dirty="0"/>
              <a:t>nic nie stoi na przeszkodzie żeby oskarżonego skazać na karę surowszą </a:t>
            </a:r>
          </a:p>
          <a:p>
            <a:pPr algn="just"/>
            <a:r>
              <a:rPr lang="pl-PL" dirty="0"/>
              <a:t>Sprzeciw może być cofnięty </a:t>
            </a:r>
            <a:r>
              <a:rPr lang="pl-PL" b="1" dirty="0"/>
              <a:t>do czasu rozpoczęcia przewodu sądowego na pierwszej rozprawie głównej</a:t>
            </a:r>
            <a:r>
              <a:rPr lang="pl-PL" dirty="0"/>
              <a:t>. </a:t>
            </a:r>
          </a:p>
          <a:p>
            <a:pPr algn="just"/>
            <a:r>
              <a:rPr lang="pl-PL" dirty="0"/>
              <a:t>Cofnięcie sprzeciwu lub niezaskarżenie wyroku = prawomocność wyroku nakazowego</a:t>
            </a:r>
          </a:p>
          <a:p>
            <a:pPr lvl="1" algn="just"/>
            <a:endParaRPr lang="pl-PL" dirty="0"/>
          </a:p>
        </p:txBody>
      </p:sp>
    </p:spTree>
    <p:extLst>
      <p:ext uri="{BB962C8B-B14F-4D97-AF65-F5344CB8AC3E}">
        <p14:creationId xmlns:p14="http://schemas.microsoft.com/office/powerpoint/2010/main" val="1597163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Postępowanie przyspieszone </a:t>
            </a:r>
          </a:p>
        </p:txBody>
      </p:sp>
      <p:sp>
        <p:nvSpPr>
          <p:cNvPr id="5" name="Podtytuł 4"/>
          <p:cNvSpPr>
            <a:spLocks noGrp="1"/>
          </p:cNvSpPr>
          <p:nvPr>
            <p:ph type="subTitle" idx="1"/>
          </p:nvPr>
        </p:nvSpPr>
        <p:spPr/>
        <p:txBody>
          <a:bodyPr/>
          <a:lstStyle/>
          <a:p>
            <a:r>
              <a:rPr lang="pl-PL" dirty="0"/>
              <a:t>art. 517a – art. 517j </a:t>
            </a:r>
          </a:p>
        </p:txBody>
      </p:sp>
    </p:spTree>
    <p:extLst>
      <p:ext uri="{BB962C8B-B14F-4D97-AF65-F5344CB8AC3E}">
        <p14:creationId xmlns:p14="http://schemas.microsoft.com/office/powerpoint/2010/main" val="693089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0834497" cy="1499616"/>
          </a:xfrm>
        </p:spPr>
        <p:txBody>
          <a:bodyPr/>
          <a:lstStyle/>
          <a:p>
            <a:r>
              <a:rPr lang="pl-PL" dirty="0"/>
              <a:t>Krótko o historii… </a:t>
            </a:r>
          </a:p>
        </p:txBody>
      </p:sp>
      <p:sp>
        <p:nvSpPr>
          <p:cNvPr id="3" name="Symbol zastępczy zawartości 2"/>
          <p:cNvSpPr>
            <a:spLocks noGrp="1"/>
          </p:cNvSpPr>
          <p:nvPr>
            <p:ph idx="1"/>
          </p:nvPr>
        </p:nvSpPr>
        <p:spPr>
          <a:xfrm>
            <a:off x="457200" y="1819275"/>
            <a:ext cx="11401424" cy="4895850"/>
          </a:xfrm>
        </p:spPr>
        <p:txBody>
          <a:bodyPr>
            <a:normAutofit/>
          </a:bodyPr>
          <a:lstStyle/>
          <a:p>
            <a:pPr algn="just"/>
            <a:r>
              <a:rPr lang="pl-PL" dirty="0"/>
              <a:t>Postępowanie przyspieszone obowiązywało pod rządami </a:t>
            </a:r>
            <a:r>
              <a:rPr lang="pl-PL" dirty="0" err="1"/>
              <a:t>kpku</a:t>
            </a:r>
            <a:r>
              <a:rPr lang="pl-PL" dirty="0"/>
              <a:t> z 1928 i 1969 r. W piśmiennictwie i orzecznictwie oceniano je bardzo negatywnie, z uwagi na nadużywanie go (należy wziąć pod uwagę ówczesne warunki </a:t>
            </a:r>
            <a:r>
              <a:rPr lang="pl-PL" dirty="0" err="1"/>
              <a:t>społeczno</a:t>
            </a:r>
            <a:r>
              <a:rPr lang="pl-PL" dirty="0"/>
              <a:t> – polityczne), brak podstawowych standardów postępowania oraz – co stało w opozycji do założeń – wydłużenie postępowania, ponieważ często okazywało się w II instancji, ze sprawa nie zostało należycie wyjaśniona i niezbędny był jej zwrot do dochodzenia. </a:t>
            </a:r>
          </a:p>
          <a:p>
            <a:pPr algn="just"/>
            <a:r>
              <a:rPr lang="pl-PL" dirty="0"/>
              <a:t>Ustawodawca wprowadzając </a:t>
            </a:r>
            <a:r>
              <a:rPr lang="pl-PL" dirty="0" err="1"/>
              <a:t>kpk</a:t>
            </a:r>
            <a:r>
              <a:rPr lang="pl-PL" dirty="0"/>
              <a:t> z 1997 r. zrezygnował z postępowania przyspieszonego. Jednak ustawą z 16 listopada 2006 r. postępowanie przyspieszone „powróciło” do kodeksu i funkcjonuje od 2007 r. W uzasadnieniu projektu nowelizacji wskazywano, że konieczne jest radykalne usprawnienie i zwiększenie efektywności zwalczania przestępczości, zwłaszcza chuligańskiej i dotkliwej społecznie. </a:t>
            </a:r>
          </a:p>
          <a:p>
            <a:pPr algn="just"/>
            <a:r>
              <a:rPr lang="pl-PL" dirty="0"/>
              <a:t>W praktyce postępowanie przyspieszone jest stosowane bardzo rzadko. Od początku obowiązywania nie spełniał on swoich funkcji. Częściej karano w nim pijanych kierowców (lub rowerzystów) niż sprawców występków chuligańskich. </a:t>
            </a:r>
          </a:p>
          <a:p>
            <a:pPr algn="just"/>
            <a:r>
              <a:rPr lang="pl-PL" dirty="0"/>
              <a:t>Ustawodawca nie zdecydował się jednak ani ustawą z 27 września 2013 r. ani z 20 lutego 2015 r. na wykreślenie postępowania przyspieszonego. </a:t>
            </a:r>
          </a:p>
          <a:p>
            <a:pPr algn="just"/>
            <a:endParaRPr lang="pl-PL" dirty="0"/>
          </a:p>
        </p:txBody>
      </p:sp>
    </p:spTree>
    <p:extLst>
      <p:ext uri="{BB962C8B-B14F-4D97-AF65-F5344CB8AC3E}">
        <p14:creationId xmlns:p14="http://schemas.microsoft.com/office/powerpoint/2010/main" val="1741950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Przesłanki pozytywne </a:t>
            </a:r>
          </a:p>
        </p:txBody>
      </p:sp>
      <p:sp>
        <p:nvSpPr>
          <p:cNvPr id="3" name="Symbol zastępczy zawartości 2"/>
          <p:cNvSpPr>
            <a:spLocks noGrp="1"/>
          </p:cNvSpPr>
          <p:nvPr>
            <p:ph idx="1"/>
          </p:nvPr>
        </p:nvSpPr>
        <p:spPr>
          <a:xfrm>
            <a:off x="180976" y="1714501"/>
            <a:ext cx="11830050" cy="4962524"/>
          </a:xfrm>
        </p:spPr>
        <p:txBody>
          <a:bodyPr>
            <a:normAutofit lnSpcReduction="10000"/>
          </a:bodyPr>
          <a:lstStyle/>
          <a:p>
            <a:pPr marL="457200" indent="-457200" algn="just">
              <a:buFont typeface="+mj-lt"/>
              <a:buAutoNum type="arabicPeriod"/>
            </a:pPr>
            <a:r>
              <a:rPr lang="pl-PL" b="1" dirty="0"/>
              <a:t>Popełnienie przestępstwa </a:t>
            </a:r>
            <a:r>
              <a:rPr lang="pl-PL" dirty="0"/>
              <a:t>podlegającego rozpoznaniu w trybie przyspieszonym: </a:t>
            </a:r>
          </a:p>
          <a:p>
            <a:pPr marL="516636" lvl="1" indent="-342900" algn="just">
              <a:buFont typeface="+mj-lt"/>
              <a:buAutoNum type="alphaLcParenR"/>
            </a:pPr>
            <a:r>
              <a:rPr lang="pl-PL" dirty="0"/>
              <a:t>Wszystkie przestępstwa publicznoskargowe, w sprawach, w których prowadzi się dochodzenie </a:t>
            </a:r>
          </a:p>
          <a:p>
            <a:pPr marL="516636" lvl="1" indent="-342900" algn="just">
              <a:buFont typeface="+mj-lt"/>
              <a:buAutoNum type="alphaLcParenR"/>
            </a:pPr>
            <a:r>
              <a:rPr lang="pl-PL" dirty="0"/>
              <a:t>Przestępstwa prywatnoskargowe, jeżeli miały one charakter chuligański </a:t>
            </a:r>
          </a:p>
          <a:p>
            <a:pPr marL="356616" lvl="2" indent="0" algn="just">
              <a:buNone/>
            </a:pPr>
            <a:r>
              <a:rPr lang="pl-PL" dirty="0"/>
              <a:t>Chuligański charakter występku – umyślny zamach na zdrowie, wolność, cześć lub nietykalność cielesną, bezpieczeństwo powszechne, działanie instytucji państwowych lub samorządu terytorialnego i porządek publiczny, umyślne niszczenie, uszkodzenie lub czynienie niezdatną cudzej rzeczy, jeżeli sprawca działał publicznie i bez powodu lub z oczywiście błahego powodu, okazując przez to rażące lekceważenie </a:t>
            </a:r>
          </a:p>
          <a:p>
            <a:pPr marL="630936" lvl="1" indent="-457200" algn="just">
              <a:buFont typeface="+mj-lt"/>
              <a:buAutoNum type="alphaLcParenR"/>
            </a:pPr>
            <a:r>
              <a:rPr lang="pl-PL" dirty="0"/>
              <a:t>Przestępstwa przewidziane w ustawie o bezpieczeństwie imprez masowych – np. wnoszenie i posiadanie broni, wyrobów pirotechnicznych, rzucanie w trakcie imprezy przedmiotami mogącymi stanowić zagrożenie dla życia, zdrowia lub bezpieczeństwa itp. </a:t>
            </a:r>
          </a:p>
          <a:p>
            <a:pPr marL="457200" indent="-457200" algn="just">
              <a:buFont typeface="+mj-lt"/>
              <a:buAutoNum type="arabicPeriod"/>
            </a:pPr>
            <a:r>
              <a:rPr lang="pl-PL" b="1" u="sng" dirty="0"/>
              <a:t>Ujęcie sprawcy na gorącym uczynku lub bezpośrednio potem </a:t>
            </a:r>
          </a:p>
          <a:p>
            <a:pPr marL="457200" indent="-457200" algn="just">
              <a:buFont typeface="+mj-lt"/>
              <a:buAutoNum type="arabicPeriod"/>
            </a:pPr>
            <a:r>
              <a:rPr lang="pl-PL" b="1" dirty="0"/>
              <a:t>Zatrzymanie go oraz w ciągu 48 godzin doprowadzenie do sądu i przekazanie wraz z wnioskiem o rozpoznanie w trybie przyspieszonym</a:t>
            </a:r>
            <a:r>
              <a:rPr lang="pl-PL" dirty="0"/>
              <a:t> (art. 517b § 1 i 2). </a:t>
            </a:r>
          </a:p>
          <a:p>
            <a:pPr marL="173736" lvl="1" indent="0" algn="just">
              <a:buNone/>
            </a:pPr>
            <a:r>
              <a:rPr lang="pl-PL" b="1" dirty="0"/>
              <a:t>Można odstąpić </a:t>
            </a:r>
            <a:r>
              <a:rPr lang="pl-PL" dirty="0"/>
              <a:t>od przymusowego doprowadzenia do sądu sprawcy ujętego na gorącym uczynku i zatrzymanego lub zwolnić zatrzymanego zobowiązując go do stawienia się w sądzie w wyznaczonym miejscu i czasie, w okresie nieprzekraczającym 72 godzin od zatrzymania albo oddania sprawcy w ręce Policji ze skutkiem wezwania (art. 517b § 3 – przepis ten stosuje się wyjątkowo w stosunku do sprawcy występku o charakterze chuligańskim). </a:t>
            </a:r>
          </a:p>
          <a:p>
            <a:pPr marL="173736" lvl="1" indent="0" algn="just">
              <a:buNone/>
            </a:pPr>
            <a:r>
              <a:rPr lang="pl-PL" dirty="0">
                <a:sym typeface="Wingdings" panose="05000000000000000000" pitchFamily="2" charset="2"/>
              </a:rPr>
              <a:t> por. slajd nr 27 tzw. </a:t>
            </a:r>
            <a:r>
              <a:rPr lang="pl-PL" b="1" dirty="0">
                <a:sym typeface="Wingdings" panose="05000000000000000000" pitchFamily="2" charset="2"/>
              </a:rPr>
              <a:t>rozprawa </a:t>
            </a:r>
            <a:r>
              <a:rPr lang="pl-PL" b="1" dirty="0" err="1">
                <a:sym typeface="Wingdings" panose="05000000000000000000" pitchFamily="2" charset="2"/>
              </a:rPr>
              <a:t>odmiejscowiona</a:t>
            </a:r>
            <a:r>
              <a:rPr lang="pl-PL" dirty="0">
                <a:sym typeface="Wingdings" panose="05000000000000000000" pitchFamily="2" charset="2"/>
              </a:rPr>
              <a:t>. Nie stosuje się w praktyce, rozwiązanie wprowadzone na potrzeby EURO 2012. </a:t>
            </a:r>
            <a:endParaRPr lang="pl-PL" dirty="0"/>
          </a:p>
        </p:txBody>
      </p:sp>
    </p:spTree>
    <p:extLst>
      <p:ext uri="{BB962C8B-B14F-4D97-AF65-F5344CB8AC3E}">
        <p14:creationId xmlns:p14="http://schemas.microsoft.com/office/powerpoint/2010/main" val="3139471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Przesłanki negatywne </a:t>
            </a:r>
          </a:p>
        </p:txBody>
      </p:sp>
      <p:sp>
        <p:nvSpPr>
          <p:cNvPr id="3" name="Symbol zastępczy zawartości 2"/>
          <p:cNvSpPr>
            <a:spLocks noGrp="1"/>
          </p:cNvSpPr>
          <p:nvPr>
            <p:ph idx="1"/>
          </p:nvPr>
        </p:nvSpPr>
        <p:spPr>
          <a:xfrm>
            <a:off x="323850" y="1838326"/>
            <a:ext cx="11563350" cy="4819650"/>
          </a:xfrm>
        </p:spPr>
        <p:txBody>
          <a:bodyPr>
            <a:normAutofit fontScale="92500"/>
          </a:bodyPr>
          <a:lstStyle/>
          <a:p>
            <a:pPr marL="457200" indent="-457200" algn="just">
              <a:buFont typeface="+mj-lt"/>
              <a:buAutoNum type="arabicPeriod"/>
            </a:pPr>
            <a:r>
              <a:rPr lang="pl-PL" dirty="0"/>
              <a:t>Niemożność niezwłocznego rozpoznania sprawy</a:t>
            </a:r>
          </a:p>
          <a:p>
            <a:pPr lvl="1" algn="just"/>
            <a:r>
              <a:rPr lang="pl-PL" dirty="0"/>
              <a:t>Np. przekroczenie dopuszczalnego (14 dni) łącznego czasu przerw w rozprawie = zmiana trybu na zwyczajny (postępowanie prowadzone w dalszym ciągu - art. 517f § 1)</a:t>
            </a:r>
          </a:p>
          <a:p>
            <a:pPr lvl="1" algn="just"/>
            <a:r>
              <a:rPr lang="pl-PL" dirty="0"/>
              <a:t>Zwrócenie sprawy prokuratorowi do dalszego prowadzenia dochodzenia (art. 517g § 1 i 2)</a:t>
            </a:r>
          </a:p>
          <a:p>
            <a:pPr lvl="1" algn="just"/>
            <a:r>
              <a:rPr lang="pl-PL" dirty="0"/>
              <a:t>Sąd przed rozprawą lub w jej toku stwierdzi, że zaistniała któraś przesłanka negatywna i rozpoznaje sprawę w dalszym ciągu w trybie zwyczajnym</a:t>
            </a:r>
          </a:p>
          <a:p>
            <a:pPr marL="457200" indent="-457200" algn="just">
              <a:buFont typeface="+mj-lt"/>
              <a:buAutoNum type="arabicPeriod"/>
            </a:pPr>
            <a:r>
              <a:rPr lang="pl-PL" dirty="0"/>
              <a:t>Potrzeba uzupełnienia postepowania dowodowego jest zbyt trudna do przeprowadzenia przez sąd </a:t>
            </a:r>
          </a:p>
          <a:p>
            <a:pPr marL="630936" lvl="1" indent="-457200" algn="just"/>
            <a:r>
              <a:rPr lang="pl-PL" dirty="0"/>
              <a:t>Art. 517g § 2 – jeżeli na podstawie okoliczności ujawnionych po rozpoczęciu przewodu sądowego sąd stwierdzi, że zachodzi potrzeba uzupełnienia postępowania dowodowego zaś dokonanie niezbędnych czynności w postępowaniu sądowym powodowałoby znaczne trudności, przekazuje sprawę prokuratorowi w celu przeprowadzenia postępowania przygotowawczego na zasadach ogólnych, zawiadamiając o tym pokrzywdzonego </a:t>
            </a:r>
          </a:p>
          <a:p>
            <a:pPr marL="457200" indent="-457200" algn="just">
              <a:buFont typeface="+mj-lt"/>
              <a:buAutoNum type="arabicPeriod"/>
            </a:pPr>
            <a:r>
              <a:rPr lang="pl-PL" dirty="0"/>
              <a:t>Przewidywana możliwość orzeczenia kary wyższej niż 2 lata pozbawienia wolności – art. 517g § 3</a:t>
            </a:r>
          </a:p>
          <a:p>
            <a:pPr marL="630936" lvl="1" indent="-457200" algn="just"/>
            <a:r>
              <a:rPr lang="pl-PL" dirty="0"/>
              <a:t>Na postawie okoliczności ujawnionych po rozpoczęciu przewodu sądowego sąd przewiduje możliwość wymierzenia kary powyżej dwóch lat pozbawienia wolności, rozstrzyga w przedmiocie środka zapobiegawczego i przekazuje sprawę prokuratorowi w celu przeprowadzenia postępowania przygotowawczego na zasadach ogólnych. </a:t>
            </a:r>
            <a:r>
              <a:rPr lang="pl-PL" b="1" dirty="0"/>
              <a:t>Sędzia, który brał udział w wydaniu postanowienia jest z mocy prawa wyłączony od dalszego udziału w sprawie. </a:t>
            </a:r>
            <a:endParaRPr lang="pl-PL" dirty="0"/>
          </a:p>
        </p:txBody>
      </p:sp>
    </p:spTree>
    <p:extLst>
      <p:ext uri="{BB962C8B-B14F-4D97-AF65-F5344CB8AC3E}">
        <p14:creationId xmlns:p14="http://schemas.microsoft.com/office/powerpoint/2010/main" val="3044455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postępowania przyspieszonego – dochodzenie </a:t>
            </a:r>
          </a:p>
        </p:txBody>
      </p:sp>
      <p:sp>
        <p:nvSpPr>
          <p:cNvPr id="3" name="Symbol zastępczy zawartości 2"/>
          <p:cNvSpPr>
            <a:spLocks noGrp="1"/>
          </p:cNvSpPr>
          <p:nvPr>
            <p:ph idx="1"/>
          </p:nvPr>
        </p:nvSpPr>
        <p:spPr>
          <a:xfrm>
            <a:off x="1024128" y="2009775"/>
            <a:ext cx="10786872" cy="4594860"/>
          </a:xfrm>
        </p:spPr>
        <p:txBody>
          <a:bodyPr/>
          <a:lstStyle/>
          <a:p>
            <a:pPr algn="just"/>
            <a:r>
              <a:rPr lang="pl-PL" dirty="0"/>
              <a:t>Postępowanie przygotowawcze w postępowaniu przyspieszonym – art. 517c § 1. </a:t>
            </a:r>
          </a:p>
          <a:p>
            <a:pPr algn="just"/>
            <a:r>
              <a:rPr lang="pl-PL" dirty="0"/>
              <a:t>Dochodzenie można ograniczyć do: </a:t>
            </a:r>
          </a:p>
          <a:p>
            <a:pPr marL="630936" lvl="1" indent="-457200" algn="just">
              <a:buFont typeface="+mj-lt"/>
              <a:buAutoNum type="arabicPeriod"/>
            </a:pPr>
            <a:r>
              <a:rPr lang="pl-PL" b="1" dirty="0"/>
              <a:t>przesłuchania osoby podejrzanej w charakterze podejrzanego oraz </a:t>
            </a:r>
          </a:p>
          <a:p>
            <a:pPr marL="630936" lvl="1" indent="-457200" algn="just">
              <a:buFont typeface="+mj-lt"/>
              <a:buAutoNum type="arabicPeriod"/>
            </a:pPr>
            <a:r>
              <a:rPr lang="pl-PL" b="1" dirty="0"/>
              <a:t>zabezpieczenia dowodów w niezbędnym zakresie</a:t>
            </a:r>
          </a:p>
          <a:p>
            <a:pPr marL="813816" lvl="2" indent="-457200" algn="just"/>
            <a:r>
              <a:rPr lang="pl-PL" dirty="0"/>
              <a:t>Zabezpieczenie wszystkich dowodów, których procesowe utrwalenie poprzez pryzmat zdarzenia i treści wyjaśnień podejrzanego należy uznać za niezbędne dla zachowania prawidłowego procesu dochodzenia do prawdy w późniejszym postępowaniu przed sądem. M.in. oględziny, przeszukania oraz przesłuchania bezpośrednich świadków zdarzenia. </a:t>
            </a:r>
          </a:p>
          <a:p>
            <a:pPr marL="630936" lvl="1" indent="-457200" algn="just">
              <a:buFont typeface="+mj-lt"/>
              <a:buAutoNum type="arabicPeriod"/>
            </a:pPr>
            <a:r>
              <a:rPr lang="pl-PL" b="1" dirty="0"/>
              <a:t>Pouczenia podejrzanego o jego prawach i obowiązkach </a:t>
            </a:r>
            <a:r>
              <a:rPr lang="pl-PL" dirty="0"/>
              <a:t>(art. 517c § 2)</a:t>
            </a:r>
          </a:p>
          <a:p>
            <a:pPr marL="813816" lvl="2" indent="-457200" algn="just"/>
            <a:r>
              <a:rPr lang="pl-PL" dirty="0"/>
              <a:t>Podejrzanego poucza się o uprawnieniach do: składania wyjaśnień, odmowy składania wyjaśnień lub odmowy odpowiedzi na pytania, do korzystania z pomocy obrońcy, do złożenia (w toku dochodzenia) wniosku z art. 338a (dobrowolne poddanie się karze na posiedzeniu przed wyznaczeniem terminu rozprawy), a także o możliwości złożenia przez prokuratora wniosku, o którym mowa w art. 335 § 1 </a:t>
            </a:r>
          </a:p>
          <a:p>
            <a:pPr marL="813816" lvl="2" indent="-457200" algn="just"/>
            <a:r>
              <a:rPr lang="pl-PL" dirty="0"/>
              <a:t>Oraz o obowiązkach i konsekwencjach wskazanych w art. 74, 75 (czynności dowodowe i możliwość zarządzenia zatrzymania i przymusowego doprowadzenia, jeżeli nie stawi się na wezwanie), art. 138 i 139 (wskazanie zmiany miejsca zamieszkania lub miejsca pobytu, skutki niedopełnienia tego obowiązku. </a:t>
            </a:r>
          </a:p>
          <a:p>
            <a:pPr lvl="1" algn="just"/>
            <a:r>
              <a:rPr lang="pl-PL" dirty="0"/>
              <a:t>W toku dochodzenia można nie dokonywać czynności z art. 303 (wydanie postanowienia o wszczęciu dochodzenia) i art. 321 (końcowe zaznajomienie z materiałami postępowania). </a:t>
            </a:r>
          </a:p>
        </p:txBody>
      </p:sp>
    </p:spTree>
    <p:extLst>
      <p:ext uri="{BB962C8B-B14F-4D97-AF65-F5344CB8AC3E}">
        <p14:creationId xmlns:p14="http://schemas.microsoft.com/office/powerpoint/2010/main" val="80326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szczególne - pojęcie</a:t>
            </a:r>
          </a:p>
        </p:txBody>
      </p:sp>
      <p:sp>
        <p:nvSpPr>
          <p:cNvPr id="3" name="Symbol zastępczy zawartości 2"/>
          <p:cNvSpPr>
            <a:spLocks noGrp="1"/>
          </p:cNvSpPr>
          <p:nvPr>
            <p:ph idx="1"/>
          </p:nvPr>
        </p:nvSpPr>
        <p:spPr/>
        <p:txBody>
          <a:bodyPr>
            <a:normAutofit lnSpcReduction="10000"/>
          </a:bodyPr>
          <a:lstStyle/>
          <a:p>
            <a:pPr algn="just"/>
            <a:r>
              <a:rPr lang="pl-PL" dirty="0"/>
              <a:t>Postępowanie szczególne – odmiana postępowania karnego, która zakłada rozstrzyganie odpowiedzialności karnej w sposób istotnie różniący się w swoim przebiegu od modelowego, zasadniczego rodzaju procesu. </a:t>
            </a:r>
          </a:p>
          <a:p>
            <a:pPr algn="r"/>
            <a:r>
              <a:rPr lang="pl-PL" dirty="0"/>
              <a:t>T. Grzegorczyk, J. Tylman, </a:t>
            </a:r>
            <a:r>
              <a:rPr lang="pl-PL" i="1" dirty="0"/>
              <a:t>Polskie postępowanie karne, </a:t>
            </a:r>
          </a:p>
          <a:p>
            <a:pPr algn="r"/>
            <a:r>
              <a:rPr lang="pl-PL" dirty="0"/>
              <a:t>Warszawa 2011, s. 904</a:t>
            </a:r>
          </a:p>
          <a:p>
            <a:pPr algn="just"/>
            <a:r>
              <a:rPr lang="pl-PL" dirty="0"/>
              <a:t>Postępowania szczególne: </a:t>
            </a:r>
          </a:p>
          <a:p>
            <a:pPr marL="470916" lvl="1" indent="-342900" algn="just">
              <a:buFont typeface="+mj-lt"/>
              <a:buAutoNum type="arabicPeriod"/>
            </a:pPr>
            <a:r>
              <a:rPr lang="pl-PL" dirty="0"/>
              <a:t>I stopnia – takie postępowanie, które normując odrębnie określone kwestie, odsyła do postępowania zwyczajnego (zasadniczego)</a:t>
            </a:r>
          </a:p>
          <a:p>
            <a:pPr marL="470916" lvl="1" indent="-342900" algn="just">
              <a:buFont typeface="+mj-lt"/>
              <a:buAutoNum type="arabicPeriod"/>
            </a:pPr>
            <a:r>
              <a:rPr lang="pl-PL" dirty="0"/>
              <a:t>II stopnia – zawierają odstępstwa od postępowań szczególnych pierwszego stopnia </a:t>
            </a:r>
          </a:p>
          <a:p>
            <a:pPr marL="470916" lvl="1" indent="-342900" algn="just">
              <a:buFont typeface="+mj-lt"/>
              <a:buAutoNum type="arabicPeriod"/>
            </a:pPr>
            <a:endParaRPr lang="pl-PL" dirty="0"/>
          </a:p>
          <a:p>
            <a:pPr marL="0" indent="0" algn="just">
              <a:buNone/>
            </a:pPr>
            <a:r>
              <a:rPr lang="pl-PL" dirty="0"/>
              <a:t>Obecnie w procesie karnym </a:t>
            </a:r>
            <a:r>
              <a:rPr lang="pl-PL" b="1" dirty="0"/>
              <a:t>nie ma postępowań szczególnych drugiego stopnia! </a:t>
            </a:r>
            <a:endParaRPr lang="pl-PL" dirty="0"/>
          </a:p>
        </p:txBody>
      </p:sp>
    </p:spTree>
    <p:extLst>
      <p:ext uri="{BB962C8B-B14F-4D97-AF65-F5344CB8AC3E}">
        <p14:creationId xmlns:p14="http://schemas.microsoft.com/office/powerpoint/2010/main" val="595821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44022" cy="1499616"/>
          </a:xfrm>
        </p:spPr>
        <p:txBody>
          <a:bodyPr>
            <a:normAutofit/>
          </a:bodyPr>
          <a:lstStyle/>
          <a:p>
            <a:r>
              <a:rPr lang="pl-PL" dirty="0"/>
              <a:t>Skierowanie sprawy do sądu – wniosek o rozpoznanie sprawy w trybie przyspieszonym </a:t>
            </a:r>
          </a:p>
        </p:txBody>
      </p:sp>
      <p:sp>
        <p:nvSpPr>
          <p:cNvPr id="3" name="Symbol zastępczy zawartości 2"/>
          <p:cNvSpPr>
            <a:spLocks noGrp="1"/>
          </p:cNvSpPr>
          <p:nvPr>
            <p:ph idx="1"/>
          </p:nvPr>
        </p:nvSpPr>
        <p:spPr>
          <a:xfrm>
            <a:off x="323850" y="1990725"/>
            <a:ext cx="11544300" cy="4714875"/>
          </a:xfrm>
        </p:spPr>
        <p:txBody>
          <a:bodyPr>
            <a:normAutofit lnSpcReduction="10000"/>
          </a:bodyPr>
          <a:lstStyle/>
          <a:p>
            <a:pPr algn="just"/>
            <a:r>
              <a:rPr lang="pl-PL" dirty="0"/>
              <a:t>W wyniku przeprowadzonego skróconego dochodzenia Policja, w razie stwierdzenia ku temu podstaw sporządza wniosek o rozpoznanie sprawy w trybie przyspieszonym, który w tym trybie pełni rolę aktu oskarżenia. </a:t>
            </a:r>
          </a:p>
          <a:p>
            <a:pPr algn="just"/>
            <a:r>
              <a:rPr lang="pl-PL" dirty="0"/>
              <a:t>Art. 517d § 1 – Policja sporządza wniosek i kieruje go do sądu wraz ze zgromadzonym materiałem dowodowym, zawiadamiając o tym niezwłocznie prokuratora. Wniosek zastępuje akt oskarżenia. </a:t>
            </a:r>
          </a:p>
          <a:p>
            <a:pPr algn="just"/>
            <a:r>
              <a:rPr lang="pl-PL" dirty="0"/>
              <a:t>Jeżeli zachodzą warunki do wystąpienia przez prokuratora z wnioskiem o skazanie bez rozprawy lub podejrzany złożył wniosek z art. 338a (dobrowolne poddanie się karze na posiedzeniu przed rozprawą), Policja przedstawia prokuratorowi do zatwierdzenia wniosek o rozpoznanie sprawy w trybie przyspieszonym. Prokurator może odmówić zatwierdzenia wniosku, podejmując decyzję co do dalszego toku sprawy. </a:t>
            </a:r>
          </a:p>
          <a:p>
            <a:pPr algn="just"/>
            <a:r>
              <a:rPr lang="pl-PL" dirty="0"/>
              <a:t>Wniosek o rozpoznanie sprawy w trybie przyspieszonym musi zawierać informacje z art. 332 § 1 (odpowiednio stosuje się art. 333 § 1 – 3 i art. 334 § 1). Pokrzywdzonemu doręcza się pisemne pouczenie o możliwości złożenia wniosku o orzeczenie obowiązku naprawienia szkody oraz o uprawnieniach z art. 343 § 3a, 387 § 2 oraz art. 49a i 338a oraz o prawie działania w charakterze oskarżyciela posiłkowego. </a:t>
            </a:r>
          </a:p>
        </p:txBody>
      </p:sp>
    </p:spTree>
    <p:extLst>
      <p:ext uri="{BB962C8B-B14F-4D97-AF65-F5344CB8AC3E}">
        <p14:creationId xmlns:p14="http://schemas.microsoft.com/office/powerpoint/2010/main" val="1238266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jurysdykcyjne </a:t>
            </a:r>
          </a:p>
        </p:txBody>
      </p:sp>
      <p:sp>
        <p:nvSpPr>
          <p:cNvPr id="3" name="Symbol zastępczy zawartości 2"/>
          <p:cNvSpPr>
            <a:spLocks noGrp="1"/>
          </p:cNvSpPr>
          <p:nvPr>
            <p:ph idx="1"/>
          </p:nvPr>
        </p:nvSpPr>
        <p:spPr>
          <a:xfrm>
            <a:off x="342900" y="1952625"/>
            <a:ext cx="11563350" cy="4572000"/>
          </a:xfrm>
        </p:spPr>
        <p:txBody>
          <a:bodyPr/>
          <a:lstStyle/>
          <a:p>
            <a:pPr algn="just"/>
            <a:r>
              <a:rPr lang="pl-PL" dirty="0"/>
              <a:t>Odpis wniosku prezes sądu lub sąd doręcza oskarżonemu i jego obrońcy, jeżeli został ustanowiony, oznaczając czas na przygotowanie do obrony. Oskarżonemu należy umożliwić kontakt z obrońcą bez osób trzecich. </a:t>
            </a:r>
          </a:p>
          <a:p>
            <a:pPr algn="just"/>
            <a:r>
              <a:rPr lang="pl-PL" dirty="0"/>
              <a:t>Sąd przystępuje niezwłocznie do rozpoznania sprawy. Skład sądu – 1 osobowy. </a:t>
            </a:r>
          </a:p>
          <a:p>
            <a:pPr algn="just"/>
            <a:r>
              <a:rPr lang="pl-PL" dirty="0"/>
              <a:t>Stawiennictwo stron na rozprawie: </a:t>
            </a:r>
          </a:p>
          <a:p>
            <a:pPr lvl="1" algn="just"/>
            <a:r>
              <a:rPr lang="pl-PL" dirty="0"/>
              <a:t>Oskarżony ma prawo uczestniczyć w rozprawie, ale nie jest to jego obowiązek </a:t>
            </a:r>
            <a:r>
              <a:rPr lang="pl-PL" dirty="0">
                <a:sym typeface="Wingdings" panose="05000000000000000000" pitchFamily="2" charset="2"/>
              </a:rPr>
              <a:t> tak samo jak w trybie zwyczajnym </a:t>
            </a:r>
          </a:p>
          <a:p>
            <a:pPr lvl="1" algn="just"/>
            <a:r>
              <a:rPr lang="pl-PL" dirty="0">
                <a:sym typeface="Wingdings" panose="05000000000000000000" pitchFamily="2" charset="2"/>
              </a:rPr>
              <a:t>Oskarżyciel – ciekawe – art. 517a </a:t>
            </a:r>
            <a:r>
              <a:rPr lang="pl-PL" dirty="0"/>
              <a:t>§ 2 – niestawiennictwo oskarżyciela publicznego nie tamuje toku rozprawy ani posiedzenia. Jeżeli w rozprawie nie berze udziału oskarżyciel publiczny, zarzuty oskarżenia odczytuje protokolant. (W postępowaniu zwyczajnym, gdy oskarżyciel nie bierze udziału w rozprawie, zarzuty oskarżenia odczytuje przewodniczący składu orzekającego).</a:t>
            </a:r>
          </a:p>
          <a:p>
            <a:pPr algn="just"/>
            <a:r>
              <a:rPr lang="pl-PL" dirty="0"/>
              <a:t> W postępowaniu przyspieszonym można zarządzić przerwy, ale ich czas trwania jest ograniczony w porównaniu z trybem zwyczajnym. Art. 517f § 1 – łączny czas zarządzonych przerw nie może przekroczyć 14 dni </a:t>
            </a:r>
          </a:p>
        </p:txBody>
      </p:sp>
    </p:spTree>
    <p:extLst>
      <p:ext uri="{BB962C8B-B14F-4D97-AF65-F5344CB8AC3E}">
        <p14:creationId xmlns:p14="http://schemas.microsoft.com/office/powerpoint/2010/main" val="8220832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7" y="585216"/>
            <a:ext cx="11063097" cy="1499616"/>
          </a:xfrm>
        </p:spPr>
        <p:txBody>
          <a:bodyPr>
            <a:normAutofit/>
          </a:bodyPr>
          <a:lstStyle/>
          <a:p>
            <a:r>
              <a:rPr lang="pl-PL" dirty="0"/>
              <a:t>Niemożność rozpoznania sprawy w trybie przyspieszonym – art. 517g</a:t>
            </a:r>
          </a:p>
        </p:txBody>
      </p:sp>
      <p:sp>
        <p:nvSpPr>
          <p:cNvPr id="3" name="Symbol zastępczy zawartości 2"/>
          <p:cNvSpPr>
            <a:spLocks noGrp="1"/>
          </p:cNvSpPr>
          <p:nvPr>
            <p:ph idx="1"/>
          </p:nvPr>
        </p:nvSpPr>
        <p:spPr>
          <a:xfrm>
            <a:off x="304800" y="1943101"/>
            <a:ext cx="11782424" cy="4829174"/>
          </a:xfrm>
        </p:spPr>
        <p:txBody>
          <a:bodyPr>
            <a:normAutofit fontScale="92500" lnSpcReduction="20000"/>
          </a:bodyPr>
          <a:lstStyle/>
          <a:p>
            <a:pPr algn="just"/>
            <a:r>
              <a:rPr lang="pl-PL" dirty="0"/>
              <a:t>§ 1. Jeżeli </a:t>
            </a:r>
            <a:r>
              <a:rPr lang="pl-PL" b="1" dirty="0"/>
              <a:t>sąd przed rozprawą główną lub w jej toku</a:t>
            </a:r>
            <a:r>
              <a:rPr lang="pl-PL" dirty="0"/>
              <a:t> stwierdzi, że sprawa nie podlega rozpoznaniu w trybie przyspieszonym, </a:t>
            </a:r>
            <a:r>
              <a:rPr lang="pl-PL" b="1" dirty="0"/>
              <a:t>rozstrzyga w przedmiocie środka zapobiegawczego i przekazuje sprawę prokuratorowi w celu </a:t>
            </a:r>
            <a:r>
              <a:rPr lang="pl-PL" b="1" dirty="0">
                <a:solidFill>
                  <a:srgbClr val="FF0000"/>
                </a:solidFill>
              </a:rPr>
              <a:t>przeprowadzenia postępowania przygotowawczego na zasadach ogólnych</a:t>
            </a:r>
            <a:r>
              <a:rPr lang="pl-PL" dirty="0"/>
              <a:t>, zawiadamiając o tym pokrzywdzonego. Jeżeli natomiast sąd stwierdzi jedynie, że sprawy nie można rozpoznać w postępowaniu przyspieszonym z zachowaniem dopuszczalnego czasu przerw w rozprawie, określonego w art. 517f § 1, rozpoznaje ją w dalszym ciągu w trybie zwyczajnym. </a:t>
            </a:r>
            <a:r>
              <a:rPr lang="pl-PL" b="1" dirty="0"/>
              <a:t>Jeżeli jednak sąd stwierdzi niemożność zachowania łącznego czasu przerw, określonego w art. 517f § 1, już przed rozprawą, rozstrzyga w przedmiocie środka zapobiegawczego i przekazuje sprawę prokuratorowi do przeprowadzenia postępowania przygotowawczego na zasadach ogólnych, zawiadamiając o tym pokrzywdzonego.</a:t>
            </a:r>
          </a:p>
          <a:p>
            <a:pPr algn="just"/>
            <a:r>
              <a:rPr lang="pl-PL" dirty="0"/>
              <a:t>§ 2. Jeżeli </a:t>
            </a:r>
            <a:r>
              <a:rPr lang="pl-PL" b="1" dirty="0"/>
              <a:t>na podstawie okoliczności ujawnionych po rozpoczęciu przewodu sądowego </a:t>
            </a:r>
            <a:r>
              <a:rPr lang="pl-PL" dirty="0"/>
              <a:t>sąd stwierdzi, że zachodzi </a:t>
            </a:r>
            <a:r>
              <a:rPr lang="pl-PL" b="1" dirty="0"/>
              <a:t>potrzeba uzupełnienia postępowania dowodowego</a:t>
            </a:r>
            <a:r>
              <a:rPr lang="pl-PL" dirty="0"/>
              <a:t>, zaś dokonanie niezbędnych czynności w postępowaniu sądowym powodowałoby znaczne trudności, </a:t>
            </a:r>
            <a:r>
              <a:rPr lang="pl-PL" b="1" dirty="0"/>
              <a:t>przekazuje sprawę prokuratorowi w celu przeprowadzenia postępowania przygotowawczego na zasadach ogólnych</a:t>
            </a:r>
            <a:r>
              <a:rPr lang="pl-PL" dirty="0"/>
              <a:t>, zawiadamiając o tym pokrzywdzonego; przed przekazaniem sprawy sąd rozstrzyga w przedmiocie środka zapobiegawczego.</a:t>
            </a:r>
          </a:p>
          <a:p>
            <a:pPr algn="just"/>
            <a:r>
              <a:rPr lang="pl-PL" dirty="0"/>
              <a:t>§ 3. Jeżeli na podstawie okoliczności ujawnionych po rozpoczęciu przewodu sądowego sąd </a:t>
            </a:r>
            <a:r>
              <a:rPr lang="pl-PL" b="1" dirty="0"/>
              <a:t>przewiduje możliwość wymierzenia kary powyżej 2 lat pozbawienia wolności</a:t>
            </a:r>
            <a:r>
              <a:rPr lang="pl-PL" dirty="0"/>
              <a:t>, </a:t>
            </a:r>
            <a:r>
              <a:rPr lang="pl-PL" b="1" dirty="0"/>
              <a:t>rozstrzyga w przedmiocie środka zapobiegawczego i przekazuje sprawę prokuratorowi w celu przeprowadzenia postępowania przygotowawczego na zasadach ogólnych; </a:t>
            </a:r>
            <a:r>
              <a:rPr lang="pl-PL" dirty="0"/>
              <a:t>sędzia, który brał udział w wydaniu postanowienia, jest z mocy prawa wyłączony od dalszego udziału w sprawie.</a:t>
            </a:r>
          </a:p>
          <a:p>
            <a:pPr algn="just"/>
            <a:endParaRPr lang="pl-PL" dirty="0"/>
          </a:p>
        </p:txBody>
      </p:sp>
    </p:spTree>
    <p:extLst>
      <p:ext uri="{BB962C8B-B14F-4D97-AF65-F5344CB8AC3E}">
        <p14:creationId xmlns:p14="http://schemas.microsoft.com/office/powerpoint/2010/main" val="2339776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Niemożność rozpoznania sprawy w trybie przyspieszonym </a:t>
            </a:r>
          </a:p>
        </p:txBody>
      </p:sp>
      <p:sp>
        <p:nvSpPr>
          <p:cNvPr id="3" name="Symbol zastępczy zawartości 2"/>
          <p:cNvSpPr>
            <a:spLocks noGrp="1"/>
          </p:cNvSpPr>
          <p:nvPr>
            <p:ph idx="1"/>
          </p:nvPr>
        </p:nvSpPr>
        <p:spPr/>
        <p:txBody>
          <a:bodyPr/>
          <a:lstStyle/>
          <a:p>
            <a:pPr algn="just"/>
            <a:r>
              <a:rPr lang="pl-PL" dirty="0"/>
              <a:t>Skutek </a:t>
            </a:r>
            <a:r>
              <a:rPr lang="pl-PL" dirty="0">
                <a:sym typeface="Wingdings" panose="05000000000000000000" pitchFamily="2" charset="2"/>
              </a:rPr>
              <a:t> </a:t>
            </a:r>
            <a:r>
              <a:rPr lang="pl-PL" b="1" dirty="0">
                <a:solidFill>
                  <a:srgbClr val="FF0000"/>
                </a:solidFill>
                <a:sym typeface="Wingdings" panose="05000000000000000000" pitchFamily="2" charset="2"/>
              </a:rPr>
              <a:t>przekazanie sprawy prokuratorowi w celu przeprowadzenia postępowania przygotowawczego na zasadach ogólnych</a:t>
            </a:r>
            <a:r>
              <a:rPr lang="pl-PL" dirty="0">
                <a:sym typeface="Wingdings" panose="05000000000000000000" pitchFamily="2" charset="2"/>
              </a:rPr>
              <a:t> albo </a:t>
            </a:r>
            <a:r>
              <a:rPr lang="pl-PL" b="1" dirty="0">
                <a:sym typeface="Wingdings" panose="05000000000000000000" pitchFamily="2" charset="2"/>
              </a:rPr>
              <a:t>kontynuowanie postępowania w trybie zwyczajnym </a:t>
            </a:r>
            <a:endParaRPr lang="pl-PL" dirty="0">
              <a:sym typeface="Wingdings" panose="05000000000000000000" pitchFamily="2" charset="2"/>
            </a:endParaRPr>
          </a:p>
          <a:p>
            <a:pPr algn="just"/>
            <a:r>
              <a:rPr lang="pl-PL" dirty="0">
                <a:sym typeface="Wingdings" panose="05000000000000000000" pitchFamily="2" charset="2"/>
              </a:rPr>
              <a:t>Zwrócenie sprawy prokuratorowi możliwe gdy:</a:t>
            </a:r>
          </a:p>
          <a:p>
            <a:pPr algn="just"/>
            <a:r>
              <a:rPr lang="pl-PL" dirty="0">
                <a:sym typeface="Wingdings" panose="05000000000000000000" pitchFamily="2" charset="2"/>
              </a:rPr>
              <a:t>1. przed rozprawą albo w jej toku sąd stwierdzi, że sprawy nie można rozpoznać z zachowaniem dopuszczalnego czasu przerw,</a:t>
            </a:r>
          </a:p>
          <a:p>
            <a:pPr algn="just"/>
            <a:r>
              <a:rPr lang="pl-PL" dirty="0">
                <a:sym typeface="Wingdings" panose="05000000000000000000" pitchFamily="2" charset="2"/>
              </a:rPr>
              <a:t>2. na podstawie okoliczności ujawnionych po rozpoczęciu przewodu sądowego sąd stwierdzi, że uzupełnienie postępowania dowodowego w postępowaniu sądowym będzie wiązało się z znacznymi trudnościami </a:t>
            </a:r>
          </a:p>
          <a:p>
            <a:pPr algn="just"/>
            <a:r>
              <a:rPr lang="pl-PL" dirty="0">
                <a:sym typeface="Wingdings" panose="05000000000000000000" pitchFamily="2" charset="2"/>
              </a:rPr>
              <a:t>3. sąd przewiduje możliwość wymierzenia kary powyżej 2 lat pozbawienia wolności </a:t>
            </a:r>
          </a:p>
        </p:txBody>
      </p:sp>
    </p:spTree>
    <p:extLst>
      <p:ext uri="{BB962C8B-B14F-4D97-AF65-F5344CB8AC3E}">
        <p14:creationId xmlns:p14="http://schemas.microsoft.com/office/powerpoint/2010/main" val="33138538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Zaskarżenie wyroku – art. 517h</a:t>
            </a:r>
          </a:p>
        </p:txBody>
      </p:sp>
      <p:sp>
        <p:nvSpPr>
          <p:cNvPr id="3" name="Symbol zastępczy zawartości 2"/>
          <p:cNvSpPr>
            <a:spLocks noGrp="1"/>
          </p:cNvSpPr>
          <p:nvPr>
            <p:ph idx="1"/>
          </p:nvPr>
        </p:nvSpPr>
        <p:spPr>
          <a:xfrm>
            <a:off x="314325" y="1819275"/>
            <a:ext cx="11582400" cy="4848225"/>
          </a:xfrm>
        </p:spPr>
        <p:txBody>
          <a:bodyPr/>
          <a:lstStyle/>
          <a:p>
            <a:pPr marL="0" indent="0" algn="just">
              <a:buNone/>
            </a:pPr>
            <a:r>
              <a:rPr lang="pl-PL" dirty="0"/>
              <a:t>Wniosek o sporządzenie na piśmie i doręczenie uzasadnienia </a:t>
            </a:r>
            <a:r>
              <a:rPr lang="pl-PL" b="1" dirty="0"/>
              <a:t>może być zgłoszony w formie ustnej do protokołu</a:t>
            </a:r>
            <a:r>
              <a:rPr lang="pl-PL" dirty="0"/>
              <a:t> </a:t>
            </a:r>
            <a:r>
              <a:rPr lang="pl-PL" b="1" dirty="0"/>
              <a:t>rozprawy lub posiedzenia</a:t>
            </a:r>
            <a:r>
              <a:rPr lang="pl-PL" dirty="0"/>
              <a:t> albo złożony na </a:t>
            </a:r>
            <a:r>
              <a:rPr lang="pl-PL" b="1" dirty="0"/>
              <a:t>piśmie w terminie 3 dni od daty doręczenia wyroku. </a:t>
            </a:r>
            <a:endParaRPr lang="pl-PL" dirty="0"/>
          </a:p>
          <a:p>
            <a:pPr marL="0" indent="0" algn="just">
              <a:buNone/>
            </a:pPr>
            <a:r>
              <a:rPr lang="pl-PL" dirty="0"/>
              <a:t>Sąd sporządza uzasadnienie w terminie 3 dni od daty złożenia wniosku o uzasadnienie. </a:t>
            </a:r>
          </a:p>
          <a:p>
            <a:pPr marL="0" indent="0" algn="just">
              <a:buNone/>
            </a:pPr>
            <a:r>
              <a:rPr lang="pl-PL" dirty="0"/>
              <a:t>Termin do wniesienia apelacji – </a:t>
            </a:r>
            <a:r>
              <a:rPr lang="pl-PL" b="1" dirty="0"/>
              <a:t>7 dni! </a:t>
            </a:r>
            <a:r>
              <a:rPr lang="pl-PL" dirty="0"/>
              <a:t>Biegnie od chwili doręczenia wyroku wraz z uzasadnieniem. </a:t>
            </a:r>
          </a:p>
          <a:p>
            <a:pPr marL="0" indent="0" algn="just">
              <a:buNone/>
            </a:pPr>
            <a:r>
              <a:rPr lang="pl-PL" dirty="0"/>
              <a:t>W razie złożenia apelacji przekazuje się ją niezwłocznie wraz z aktami sądowi odwoławczemu, który rozpoznaje sprawę </a:t>
            </a:r>
            <a:r>
              <a:rPr lang="pl-PL" b="1" dirty="0"/>
              <a:t>najpóźniej w ciągu miesiąca </a:t>
            </a:r>
            <a:r>
              <a:rPr lang="pl-PL" dirty="0"/>
              <a:t>od daty jej wpływu do tego sadu. W przypadku wniesienia apelacji przez prokuratora, obrońcę lub pełnomocnika sąd odwoławczy dołącza do zawiadomienia o terminie rozprawy apelacyjnej odpis apelacji strony przeciwnej. </a:t>
            </a:r>
          </a:p>
        </p:txBody>
      </p:sp>
    </p:spTree>
    <p:extLst>
      <p:ext uri="{BB962C8B-B14F-4D97-AF65-F5344CB8AC3E}">
        <p14:creationId xmlns:p14="http://schemas.microsoft.com/office/powerpoint/2010/main" val="3002236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Postępowanie przed sądem II instancji </a:t>
            </a:r>
          </a:p>
        </p:txBody>
      </p:sp>
      <p:sp>
        <p:nvSpPr>
          <p:cNvPr id="3" name="Symbol zastępczy zawartości 2"/>
          <p:cNvSpPr>
            <a:spLocks noGrp="1"/>
          </p:cNvSpPr>
          <p:nvPr>
            <p:ph idx="1"/>
          </p:nvPr>
        </p:nvSpPr>
        <p:spPr/>
        <p:txBody>
          <a:bodyPr/>
          <a:lstStyle/>
          <a:p>
            <a:pPr algn="just"/>
            <a:r>
              <a:rPr lang="pl-PL" dirty="0"/>
              <a:t>Stosuje się odpowiednio przepisy rozdziałów 48 i 49. </a:t>
            </a:r>
          </a:p>
          <a:p>
            <a:pPr algn="just"/>
            <a:r>
              <a:rPr lang="pl-PL" dirty="0"/>
              <a:t>Art. 517i § 1 – jeżeli po rozpoznaniu środka odwoławczego sąd stwierdza, że zachodzi potrzeba uzupełnienia postępowania dowodowego </a:t>
            </a:r>
            <a:r>
              <a:rPr lang="pl-PL" b="1" dirty="0"/>
              <a:t>co do istoty sprawy </a:t>
            </a:r>
            <a:r>
              <a:rPr lang="pl-PL" dirty="0"/>
              <a:t>może – uchylając wyrok – przekazać sprawę prokuratorowi w celu przeprowadzenia postępowania przygotowawczego na zasadach ogólnych. </a:t>
            </a:r>
          </a:p>
          <a:p>
            <a:pPr lvl="1" algn="just"/>
            <a:r>
              <a:rPr lang="pl-PL" dirty="0"/>
              <a:t>Z postępowania przed sądem II instancji do postępowania przygotowawczego </a:t>
            </a:r>
          </a:p>
          <a:p>
            <a:pPr algn="just"/>
            <a:r>
              <a:rPr lang="pl-PL" dirty="0"/>
              <a:t>W przypadku uchylenia wyroku i przekazania sprawy do ponownego rozpoznania dalsze postępowanie toczy się w trybie zwyczajnym. </a:t>
            </a:r>
          </a:p>
          <a:p>
            <a:pPr algn="just"/>
            <a:r>
              <a:rPr lang="pl-PL" dirty="0"/>
              <a:t>Skład sądu – 1 osobowy. </a:t>
            </a:r>
          </a:p>
        </p:txBody>
      </p:sp>
    </p:spTree>
    <p:extLst>
      <p:ext uri="{BB962C8B-B14F-4D97-AF65-F5344CB8AC3E}">
        <p14:creationId xmlns:p14="http://schemas.microsoft.com/office/powerpoint/2010/main" val="3689938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obrony w postępowaniu przyspieszonym </a:t>
            </a:r>
          </a:p>
        </p:txBody>
      </p:sp>
      <p:sp>
        <p:nvSpPr>
          <p:cNvPr id="3" name="Symbol zastępczy zawartości 2"/>
          <p:cNvSpPr>
            <a:spLocks noGrp="1"/>
          </p:cNvSpPr>
          <p:nvPr>
            <p:ph idx="1"/>
          </p:nvPr>
        </p:nvSpPr>
        <p:spPr>
          <a:xfrm>
            <a:off x="1024128" y="1905000"/>
            <a:ext cx="10853547" cy="4762500"/>
          </a:xfrm>
        </p:spPr>
        <p:txBody>
          <a:bodyPr>
            <a:normAutofit fontScale="92500" lnSpcReduction="20000"/>
          </a:bodyPr>
          <a:lstStyle/>
          <a:p>
            <a:pPr marL="0" indent="0" algn="just">
              <a:buNone/>
            </a:pPr>
            <a:r>
              <a:rPr lang="pl-PL" dirty="0"/>
              <a:t>Oskarżony – jak zawsze – ma prawo do obrony, w tym korzystania z pomocy obrońcy (obrona formalna). Dla urealnienia tego uprawnienia wprowadzono dyżury adwokackie. </a:t>
            </a:r>
          </a:p>
          <a:p>
            <a:pPr marL="0" indent="0" algn="just">
              <a:buNone/>
            </a:pPr>
            <a:r>
              <a:rPr lang="pl-PL" dirty="0"/>
              <a:t>Rozporządzenie Ministra Sprawiedliwości z dnia 25 maja 2010 r. w sprawie sposobu zapewnienia oskarżonemu możliwości korzystania z pomocy obrońcy i jego wyboru w postępowaniu przyspieszonym oraz organizacji dyżurów adwokackich:</a:t>
            </a:r>
          </a:p>
          <a:p>
            <a:pPr marL="516636" lvl="1" indent="-342900" algn="just">
              <a:buFont typeface="+mj-lt"/>
              <a:buAutoNum type="arabicPeriod"/>
            </a:pPr>
            <a:r>
              <a:rPr lang="pl-PL" dirty="0"/>
              <a:t>Adwokaci pełnią dyżury w czasie godzin urzędowania właściwego sądu rejonowego ustalonych dla zapewnienia niezwłocznego rozpoznawania spraw w postępowaniu przyspieszonym. Dyżur pełnią w siedzibie sądu rejonowego, ale na wniosek adwokata prezes sądu rejonowego może zezwolić mu na pełnienie dyżuru w innym miejscu</a:t>
            </a:r>
          </a:p>
          <a:p>
            <a:pPr marL="516636" lvl="1" indent="-342900" algn="just">
              <a:buFont typeface="+mj-lt"/>
              <a:buAutoNum type="arabicPeriod"/>
            </a:pPr>
            <a:r>
              <a:rPr lang="pl-PL" dirty="0"/>
              <a:t>Okręgowa Rada Adwokacka przedstawia prezesowi sądów – rejonowego i okręgowego – listę adwokatów pełniących dyżur</a:t>
            </a:r>
          </a:p>
          <a:p>
            <a:pPr marL="516636" lvl="1" indent="-342900" algn="just">
              <a:buFont typeface="+mj-lt"/>
              <a:buAutoNum type="arabicPeriod"/>
            </a:pPr>
            <a:r>
              <a:rPr lang="pl-PL" dirty="0"/>
              <a:t>W przypadku określonym w art. 517b § 1 (oskarżony został zatrzymany i nie zwolniono go; doprowadzany przez Policję do sądu), po przekazaniu wniosku o rozpoznanie sprawy w trybie przyspieszonym do sądu, prezes sądu rejonowego, na żądanie oskarżonego umożliwia mu nawiązanie kontaktu z obrońcą </a:t>
            </a:r>
          </a:p>
          <a:p>
            <a:pPr marL="516636" lvl="1" indent="-342900" algn="just">
              <a:buFont typeface="+mj-lt"/>
              <a:buAutoNum type="arabicPeriod"/>
            </a:pPr>
            <a:r>
              <a:rPr lang="pl-PL" dirty="0"/>
              <a:t>W celu przygotowania się do obrony oskarżonemu oraz obrońcy zapewnia się w szczególności: </a:t>
            </a:r>
          </a:p>
          <a:p>
            <a:pPr marL="699516" lvl="2" indent="-342900" algn="just">
              <a:buFont typeface="+mj-lt"/>
              <a:buAutoNum type="alphaLcParenR"/>
            </a:pPr>
            <a:r>
              <a:rPr lang="pl-PL" dirty="0"/>
              <a:t>Możliwość skorzystania z telefonu </a:t>
            </a:r>
          </a:p>
          <a:p>
            <a:pPr marL="699516" lvl="2" indent="-342900" algn="just">
              <a:buFont typeface="+mj-lt"/>
              <a:buAutoNum type="alphaLcParenR"/>
            </a:pPr>
            <a:r>
              <a:rPr lang="pl-PL" dirty="0"/>
              <a:t>Kontakt podczas nieobecności innych osób </a:t>
            </a:r>
          </a:p>
          <a:p>
            <a:pPr marL="699516" lvl="2" indent="-342900" algn="just">
              <a:buFont typeface="+mj-lt"/>
              <a:buAutoNum type="alphaLcParenR"/>
            </a:pPr>
            <a:r>
              <a:rPr lang="pl-PL" dirty="0"/>
              <a:t>Kontakt w zamkniętym pomieszczeniu znajdującym się w siedzibie sądu rejonowego </a:t>
            </a:r>
          </a:p>
          <a:p>
            <a:pPr marL="699516" lvl="2" indent="-342900" algn="just">
              <a:buFont typeface="+mj-lt"/>
              <a:buAutoNum type="alphaLcParenR"/>
            </a:pPr>
            <a:r>
              <a:rPr lang="pl-PL" dirty="0"/>
              <a:t>Możliwość zapoznania się z materiałami postępowania. </a:t>
            </a:r>
          </a:p>
          <a:p>
            <a:pPr marL="0" indent="0" algn="just">
              <a:buNone/>
            </a:pPr>
            <a:r>
              <a:rPr lang="pl-PL" dirty="0"/>
              <a:t>Organ przesłuchujący powinien udostępnić podejrzanemu listę adwokatów pełniących dyżur. </a:t>
            </a:r>
          </a:p>
        </p:txBody>
      </p:sp>
    </p:spTree>
    <p:extLst>
      <p:ext uri="{BB962C8B-B14F-4D97-AF65-F5344CB8AC3E}">
        <p14:creationId xmlns:p14="http://schemas.microsoft.com/office/powerpoint/2010/main" val="301391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14603" y="0"/>
            <a:ext cx="9720072" cy="1499616"/>
          </a:xfrm>
        </p:spPr>
        <p:txBody>
          <a:bodyPr/>
          <a:lstStyle/>
          <a:p>
            <a:r>
              <a:rPr lang="pl-PL" dirty="0"/>
              <a:t>Tzw. Rozprawa </a:t>
            </a:r>
            <a:r>
              <a:rPr lang="pl-PL" dirty="0" err="1"/>
              <a:t>odmiejscowiona</a:t>
            </a:r>
            <a:r>
              <a:rPr lang="pl-PL" dirty="0"/>
              <a:t> </a:t>
            </a:r>
          </a:p>
        </p:txBody>
      </p:sp>
      <p:sp>
        <p:nvSpPr>
          <p:cNvPr id="3" name="Symbol zastępczy zawartości 2"/>
          <p:cNvSpPr>
            <a:spLocks noGrp="1"/>
          </p:cNvSpPr>
          <p:nvPr>
            <p:ph idx="1"/>
          </p:nvPr>
        </p:nvSpPr>
        <p:spPr>
          <a:xfrm>
            <a:off x="1" y="981075"/>
            <a:ext cx="12192000" cy="5876925"/>
          </a:xfrm>
        </p:spPr>
        <p:txBody>
          <a:bodyPr>
            <a:normAutofit fontScale="70000" lnSpcReduction="20000"/>
          </a:bodyPr>
          <a:lstStyle/>
          <a:p>
            <a:pPr marL="0" indent="0" algn="just">
              <a:buNone/>
            </a:pPr>
            <a:r>
              <a:rPr lang="pl-PL" dirty="0"/>
              <a:t>Rozwiązanie wprowadzone na potrzeby EURO 2012. </a:t>
            </a:r>
            <a:r>
              <a:rPr lang="pl-PL" b="1" u="sng" dirty="0">
                <a:solidFill>
                  <a:srgbClr val="FF0000"/>
                </a:solidFill>
              </a:rPr>
              <a:t>Nie jest stosowane w praktyce</a:t>
            </a:r>
            <a:r>
              <a:rPr lang="pl-PL" dirty="0"/>
              <a:t>. Chodziło o możliwość niezwłocznego przeprowadzenia rozprawy np. na stadionie w przypadku zakłócenia porządku meczu piłkarskiego itp.</a:t>
            </a:r>
          </a:p>
          <a:p>
            <a:pPr marL="0" indent="0" algn="just">
              <a:buNone/>
            </a:pPr>
            <a:r>
              <a:rPr lang="pl-PL" dirty="0"/>
              <a:t>Art. 517b </a:t>
            </a:r>
          </a:p>
          <a:p>
            <a:pPr lvl="1" algn="just"/>
            <a:r>
              <a:rPr lang="pl-PL" dirty="0"/>
              <a:t>§ 2a. Można odstąpić od przymusowego doprowadzenia do sądu sprawcy ujętego w warunkach określonych w § 1, jeżeli zostanie zapewnione uczestniczenie przez sprawcę we wszystkich czynnościach sądowych, w których ma on prawo uczestniczyć, w szczególności złożenie przez niego wyjaśnień, przy użyciu urządzeń technicznych, umożliwiających przeprowadzenie tych czynności na odległość z jednoczesnym bezpośrednim przekazem obrazu i dźwięku. W takim wypadku złożenie wniosku o rozpoznanie sprawy jest równoznaczne z przekazaniem sprawcy do dyspozycji sądu.</a:t>
            </a:r>
          </a:p>
          <a:p>
            <a:pPr lvl="1" algn="just"/>
            <a:r>
              <a:rPr lang="pl-PL" dirty="0"/>
              <a:t>§ 2b. W wypadku określonym w § 2a we wszystkich czynnościach sądowych przy użyciu urządzeń technicznych, umożliwiających przeprowadzenie tych czynności na odległość, bierze udział w miejscu przebywania sprawcy referendarz sądowy lub asystent sędziego zatrudniony w sądzie, w którego okręgu przebywa sprawca.</a:t>
            </a:r>
          </a:p>
          <a:p>
            <a:pPr lvl="1" algn="just"/>
            <a:r>
              <a:rPr lang="pl-PL" dirty="0"/>
              <a:t>§ 2c. Jeżeli w wypadku określonym w § 2a został ustanowiony obrońca, uczestniczy on w czynnościach sądowych przy użyciu urządzeń technicznych umożliwiających przeprowadzenie tych czynności na odległość, w miejscu przebywania sprawcy.</a:t>
            </a:r>
          </a:p>
          <a:p>
            <a:pPr lvl="1" algn="just"/>
            <a:r>
              <a:rPr lang="pl-PL" dirty="0"/>
              <a:t>§ 2d. Jeżeli w wypadku określonym w § 2a w odniesieniu do sprawcy zachodzą okoliczności, o których mowa w art. 204 § 1, tłumacz uczestniczy w czynnościach sądowych przy użyciu urządzeń technicznych umożliwiających przeprowadzenie tych czynności na odległość, w miejscu przebywania sprawcy.</a:t>
            </a:r>
          </a:p>
          <a:p>
            <a:pPr marL="0" indent="0" algn="just">
              <a:buNone/>
            </a:pPr>
            <a:r>
              <a:rPr lang="pl-PL" dirty="0"/>
              <a:t>Art. 517c § 2a</a:t>
            </a:r>
          </a:p>
          <a:p>
            <a:pPr lvl="1" algn="just"/>
            <a:r>
              <a:rPr lang="pl-PL" dirty="0"/>
              <a:t>W wypadku określonym w art. 517b § 2a podejrzanego należy pouczyć ponadto o treści art. 517b § 2a i 2c, art. 517e § 1a i art. 517ea.</a:t>
            </a:r>
          </a:p>
          <a:p>
            <a:pPr marL="0" indent="0" algn="just">
              <a:buNone/>
            </a:pPr>
            <a:r>
              <a:rPr lang="pl-PL" dirty="0"/>
              <a:t>Art. 517d § 1a</a:t>
            </a:r>
          </a:p>
          <a:p>
            <a:pPr lvl="1" algn="just"/>
            <a:r>
              <a:rPr lang="pl-PL" dirty="0"/>
              <a:t>W wypadku określonym w art. 517b § 2a sporządza się odpisy wniosku o rozpoznanie sprawy dla sprawcy oraz dla jego obrońcy, jeżeli został ustanowiony, a także uwierzytelnione kopie wszystkich dokumentów materiału dowodowego przekazywanych do sądu i pozostawia w miejscu przebywania sprawcy. Po zakończeniu wszystkich czynności sądowych przeprowadzanych w trybie art. 517b § 2a kopie te włącza się do akt sprawy.</a:t>
            </a:r>
          </a:p>
          <a:p>
            <a:pPr marL="0" indent="0" algn="just">
              <a:buNone/>
            </a:pPr>
            <a:r>
              <a:rPr lang="pl-PL" dirty="0"/>
              <a:t>Art. 517ea</a:t>
            </a:r>
          </a:p>
          <a:p>
            <a:pPr lvl="1" algn="just"/>
            <a:r>
              <a:rPr lang="pl-PL" dirty="0"/>
              <a:t>§ 1. W wypadku określonym w art. 517b § 2a podczas czynności sądowych, w których oskarżony uczestniczy przy użyciu urządzeń technicznych umożliwiających przeprowadzenie tych czynności na odległość, uczestnicy postępowania mogą składać wnioski oraz inne oświadczenia oraz dokonywać czynności procesowych wyłącznie ustnie do protokołu. O treści wszystkich pism procesowych, które wpłynęły do akt sprawy od chwili przekazania do sądu wniosku o rozpoznanie sprawy, sąd jest obowiązany poinformować przy najbliższej czynności procesowej oskarżonego oraz jego obrońcę. Na żądanie oskarżonego lub obrońcy sąd ma obowiązek odczytać treść tych pism.</a:t>
            </a:r>
          </a:p>
          <a:p>
            <a:pPr lvl="1" algn="just"/>
            <a:r>
              <a:rPr lang="pl-PL" dirty="0"/>
              <a:t>§ 2. W wypadku określonym w art. 517b § 2a pisma procesowe oskarżonego i jego obrońcy, których nie można było przekazać do sądu, mogą być przez nich odczytane na rozprawie. Z chwilą ich odczytania wywołują one skutek procesowy i są traktowane jako czynności dokonane w formie ustnej.</a:t>
            </a:r>
          </a:p>
          <a:p>
            <a:pPr marL="0" indent="0" algn="just">
              <a:buNone/>
            </a:pPr>
            <a:r>
              <a:rPr lang="pl-PL" dirty="0"/>
              <a:t>Art. 517ga </a:t>
            </a:r>
          </a:p>
          <a:p>
            <a:pPr marL="459486" lvl="1" indent="-285750" algn="just"/>
            <a:r>
              <a:rPr lang="pl-PL" dirty="0"/>
              <a:t>W razie zarządzenia przerwy w rozprawie lub zmiany trybu postępowania w dalszym postępowaniu nie stosuje się w stosunku do oskarżonego sposobu uczestniczenia w czynnościach sądowych przewidzianego w art. 517b § 2a.</a:t>
            </a:r>
          </a:p>
        </p:txBody>
      </p:sp>
    </p:spTree>
    <p:extLst>
      <p:ext uri="{BB962C8B-B14F-4D97-AF65-F5344CB8AC3E}">
        <p14:creationId xmlns:p14="http://schemas.microsoft.com/office/powerpoint/2010/main" val="36287897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ctrTitle"/>
          </p:nvPr>
        </p:nvSpPr>
        <p:spPr/>
        <p:txBody>
          <a:bodyPr/>
          <a:lstStyle/>
          <a:p>
            <a:r>
              <a:rPr lang="pl-PL" dirty="0"/>
              <a:t>Postępowanie prywatnoskargowe</a:t>
            </a:r>
          </a:p>
        </p:txBody>
      </p:sp>
      <p:sp>
        <p:nvSpPr>
          <p:cNvPr id="5" name="Podtytuł 4"/>
          <p:cNvSpPr>
            <a:spLocks noGrp="1"/>
          </p:cNvSpPr>
          <p:nvPr>
            <p:ph type="subTitle" idx="1"/>
          </p:nvPr>
        </p:nvSpPr>
        <p:spPr/>
        <p:txBody>
          <a:bodyPr/>
          <a:lstStyle/>
          <a:p>
            <a:r>
              <a:rPr lang="pl-PL" dirty="0"/>
              <a:t>Art. 485 - 499</a:t>
            </a:r>
          </a:p>
        </p:txBody>
      </p:sp>
    </p:spTree>
    <p:extLst>
      <p:ext uri="{BB962C8B-B14F-4D97-AF65-F5344CB8AC3E}">
        <p14:creationId xmlns:p14="http://schemas.microsoft.com/office/powerpoint/2010/main" val="1880181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 postępowaniu prywatnoskargowym </a:t>
            </a:r>
          </a:p>
        </p:txBody>
      </p:sp>
      <p:sp>
        <p:nvSpPr>
          <p:cNvPr id="3" name="Symbol zastępczy zawartości 2"/>
          <p:cNvSpPr>
            <a:spLocks noGrp="1"/>
          </p:cNvSpPr>
          <p:nvPr>
            <p:ph idx="1"/>
          </p:nvPr>
        </p:nvSpPr>
        <p:spPr/>
        <p:txBody>
          <a:bodyPr/>
          <a:lstStyle/>
          <a:p>
            <a:pPr algn="just"/>
            <a:r>
              <a:rPr lang="pl-PL" dirty="0"/>
              <a:t>Przestępstwa prywatnoskargowe:</a:t>
            </a:r>
          </a:p>
          <a:p>
            <a:pPr marL="457200" indent="-457200" algn="just">
              <a:buFont typeface="+mj-lt"/>
              <a:buAutoNum type="arabicPeriod"/>
            </a:pPr>
            <a:r>
              <a:rPr lang="pl-PL" dirty="0"/>
              <a:t>Nieumyślne uszkodzenie ciała o charakterze innym niż powodujące ciężki uszczerbek na zdrowiu (art. 157 § 4 w zw. z § 3 k.k.)</a:t>
            </a:r>
          </a:p>
          <a:p>
            <a:pPr marL="457200" indent="-457200" algn="just">
              <a:buFont typeface="+mj-lt"/>
              <a:buAutoNum type="arabicPeriod"/>
            </a:pPr>
            <a:r>
              <a:rPr lang="pl-PL" dirty="0"/>
              <a:t>Lekkie uszkodzenie ciała, czyli powodujące naruszenie narządów ciała lub rozstrój zdrowia na czas nie dłuższy niż 7 dni (art. 157 § 4 w zw. z § 2 k.k.)</a:t>
            </a:r>
          </a:p>
          <a:p>
            <a:pPr marL="457200" indent="-457200" algn="just">
              <a:buFont typeface="+mj-lt"/>
              <a:buAutoNum type="arabicPeriod"/>
            </a:pPr>
            <a:r>
              <a:rPr lang="pl-PL" dirty="0"/>
              <a:t>Zniesławienie (art. 212 k.k.)</a:t>
            </a:r>
          </a:p>
          <a:p>
            <a:pPr marL="457200" indent="-457200" algn="just">
              <a:buFont typeface="+mj-lt"/>
              <a:buAutoNum type="arabicPeriod"/>
            </a:pPr>
            <a:r>
              <a:rPr lang="pl-PL" dirty="0"/>
              <a:t>Zniewaga (art. 216 k.k.)</a:t>
            </a:r>
          </a:p>
          <a:p>
            <a:pPr marL="457200" indent="-457200" algn="just">
              <a:buFont typeface="+mj-lt"/>
              <a:buAutoNum type="arabicPeriod"/>
            </a:pPr>
            <a:r>
              <a:rPr lang="pl-PL" dirty="0"/>
              <a:t>Naruszenie nietykalności cielesnej (art. 217 k.k.)</a:t>
            </a:r>
          </a:p>
          <a:p>
            <a:pPr marL="0" indent="0" algn="just">
              <a:buNone/>
            </a:pPr>
            <a:endParaRPr lang="pl-PL" dirty="0"/>
          </a:p>
        </p:txBody>
      </p:sp>
    </p:spTree>
    <p:extLst>
      <p:ext uri="{BB962C8B-B14F-4D97-AF65-F5344CB8AC3E}">
        <p14:creationId xmlns:p14="http://schemas.microsoft.com/office/powerpoint/2010/main" val="2950095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Postępowania szczególne – podział </a:t>
            </a:r>
          </a:p>
        </p:txBody>
      </p:sp>
      <p:sp>
        <p:nvSpPr>
          <p:cNvPr id="3" name="Symbol zastępczy zawartości 2"/>
          <p:cNvSpPr>
            <a:spLocks noGrp="1"/>
          </p:cNvSpPr>
          <p:nvPr>
            <p:ph idx="1"/>
          </p:nvPr>
        </p:nvSpPr>
        <p:spPr>
          <a:xfrm>
            <a:off x="314325" y="2009775"/>
            <a:ext cx="11544300" cy="4480560"/>
          </a:xfrm>
        </p:spPr>
        <p:txBody>
          <a:bodyPr>
            <a:normAutofit fontScale="92500" lnSpcReduction="10000"/>
          </a:bodyPr>
          <a:lstStyle/>
          <a:p>
            <a:pPr algn="just">
              <a:buFont typeface="Wingdings" panose="05000000000000000000" pitchFamily="2" charset="2"/>
              <a:buChar char="Ø"/>
            </a:pPr>
            <a:r>
              <a:rPr lang="pl-PL" b="1" dirty="0"/>
              <a:t> Postępowania ekwiwalentne (równoważne)</a:t>
            </a:r>
            <a:r>
              <a:rPr lang="pl-PL" dirty="0"/>
              <a:t> – formalizm postępowania szczególnego w porównaniu z trybem zwyczajnym nie odbiega w zdecydowany sposób. Formalizm postępowania szczególnego zastępują instytucje szczególne. Np. postępowanie karne skarbowe </a:t>
            </a:r>
          </a:p>
          <a:p>
            <a:pPr algn="just">
              <a:buFont typeface="Wingdings" panose="05000000000000000000" pitchFamily="2" charset="2"/>
              <a:buChar char="Ø"/>
            </a:pPr>
            <a:r>
              <a:rPr lang="pl-PL" b="1" dirty="0"/>
              <a:t> Postępowania zredukowane </a:t>
            </a:r>
            <a:r>
              <a:rPr lang="pl-PL" dirty="0"/>
              <a:t>– ograniczony formalizm procesu; np. postępowanie przyspieszone, nakazowe, prywatnoskargowe</a:t>
            </a:r>
          </a:p>
          <a:p>
            <a:pPr algn="just">
              <a:buFont typeface="Wingdings" panose="05000000000000000000" pitchFamily="2" charset="2"/>
              <a:buChar char="Ø"/>
            </a:pPr>
            <a:r>
              <a:rPr lang="pl-PL" b="1" dirty="0"/>
              <a:t> Postępowania wzbogacone </a:t>
            </a:r>
            <a:r>
              <a:rPr lang="pl-PL" dirty="0"/>
              <a:t>– poszerzenie formalizmu procesowego. Obecnie ten tryb nie występuje. </a:t>
            </a:r>
          </a:p>
          <a:p>
            <a:pPr marL="457200" indent="-457200" algn="just">
              <a:buAutoNum type="arabicPeriod"/>
            </a:pPr>
            <a:endParaRPr lang="pl-PL" dirty="0"/>
          </a:p>
          <a:p>
            <a:pPr algn="just">
              <a:buFont typeface="Wingdings" panose="05000000000000000000" pitchFamily="2" charset="2"/>
              <a:buChar char="Ø"/>
            </a:pPr>
            <a:r>
              <a:rPr lang="pl-PL" dirty="0"/>
              <a:t> Postępowania szczególne </a:t>
            </a:r>
            <a:r>
              <a:rPr lang="pl-PL" b="1" dirty="0"/>
              <a:t>I stopnia </a:t>
            </a:r>
          </a:p>
          <a:p>
            <a:pPr algn="just">
              <a:buFont typeface="Wingdings" panose="05000000000000000000" pitchFamily="2" charset="2"/>
              <a:buChar char="Ø"/>
            </a:pPr>
            <a:r>
              <a:rPr lang="pl-PL" dirty="0"/>
              <a:t> Postępowania szczególne </a:t>
            </a:r>
            <a:r>
              <a:rPr lang="pl-PL" b="1" dirty="0"/>
              <a:t>II stopnia </a:t>
            </a:r>
          </a:p>
          <a:p>
            <a:pPr marL="0" indent="0" algn="just">
              <a:buNone/>
            </a:pPr>
            <a:endParaRPr lang="pl-PL" dirty="0"/>
          </a:p>
          <a:p>
            <a:pPr algn="just">
              <a:buFont typeface="Wingdings" panose="05000000000000000000" pitchFamily="2" charset="2"/>
              <a:buChar char="Ø"/>
            </a:pPr>
            <a:r>
              <a:rPr lang="pl-PL" dirty="0"/>
              <a:t> Postępowania </a:t>
            </a:r>
            <a:r>
              <a:rPr lang="pl-PL" b="1" dirty="0"/>
              <a:t>obligatoryjne </a:t>
            </a:r>
          </a:p>
          <a:p>
            <a:pPr algn="just">
              <a:buFont typeface="Wingdings" panose="05000000000000000000" pitchFamily="2" charset="2"/>
              <a:buChar char="Ø"/>
            </a:pPr>
            <a:r>
              <a:rPr lang="pl-PL" dirty="0"/>
              <a:t> Postępowania </a:t>
            </a:r>
            <a:r>
              <a:rPr lang="pl-PL" b="1" dirty="0"/>
              <a:t>fakultatywne </a:t>
            </a:r>
          </a:p>
        </p:txBody>
      </p:sp>
    </p:spTree>
    <p:extLst>
      <p:ext uri="{BB962C8B-B14F-4D97-AF65-F5344CB8AC3E}">
        <p14:creationId xmlns:p14="http://schemas.microsoft.com/office/powerpoint/2010/main" val="15470058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Strony postępowania </a:t>
            </a:r>
          </a:p>
        </p:txBody>
      </p:sp>
      <p:sp>
        <p:nvSpPr>
          <p:cNvPr id="3" name="Symbol zastępczy zawartości 2"/>
          <p:cNvSpPr>
            <a:spLocks noGrp="1"/>
          </p:cNvSpPr>
          <p:nvPr>
            <p:ph idx="1"/>
          </p:nvPr>
        </p:nvSpPr>
        <p:spPr/>
        <p:txBody>
          <a:bodyPr>
            <a:normAutofit/>
          </a:bodyPr>
          <a:lstStyle/>
          <a:p>
            <a:pPr algn="just"/>
            <a:r>
              <a:rPr lang="pl-PL" b="1" dirty="0"/>
              <a:t>Oskarżyciel prywatny</a:t>
            </a:r>
            <a:endParaRPr lang="pl-PL" dirty="0"/>
          </a:p>
          <a:p>
            <a:pPr algn="just"/>
            <a:r>
              <a:rPr lang="pl-PL" b="1" dirty="0"/>
              <a:t>Oskarżony </a:t>
            </a:r>
          </a:p>
          <a:p>
            <a:pPr algn="just"/>
            <a:r>
              <a:rPr lang="pl-PL" dirty="0"/>
              <a:t>Możliwe oskarżenie wzajemne i kumulacja ról procesowych. Oskarżony będzie wówczas jednocześnie oskarżycielem prywatnym a oskarżyciel prywatny – oskarżonym. Art. 497 § 1 </a:t>
            </a:r>
            <a:r>
              <a:rPr lang="pl-PL" dirty="0">
                <a:sym typeface="Wingdings" panose="05000000000000000000" pitchFamily="2" charset="2"/>
              </a:rPr>
              <a:t> Oskarżony może aż do </a:t>
            </a:r>
            <a:r>
              <a:rPr lang="pl-PL" b="1" dirty="0">
                <a:sym typeface="Wingdings" panose="05000000000000000000" pitchFamily="2" charset="2"/>
              </a:rPr>
              <a:t>rozpoczęcia przewodu sądowego na rozprawie główne</a:t>
            </a:r>
            <a:r>
              <a:rPr lang="pl-PL" dirty="0">
                <a:sym typeface="Wingdings" panose="05000000000000000000" pitchFamily="2" charset="2"/>
              </a:rPr>
              <a:t>j wnieść przeciwko oskarżycielowi prywatnemu będącemu pokrzywdzonym </a:t>
            </a:r>
            <a:r>
              <a:rPr lang="pl-PL" b="1" dirty="0">
                <a:sym typeface="Wingdings" panose="05000000000000000000" pitchFamily="2" charset="2"/>
              </a:rPr>
              <a:t>wzajemny akt oskarżenia </a:t>
            </a:r>
            <a:r>
              <a:rPr lang="pl-PL" dirty="0">
                <a:sym typeface="Wingdings" panose="05000000000000000000" pitchFamily="2" charset="2"/>
              </a:rPr>
              <a:t>o ścigany z oskarżenia prywatnego czyn, pozostający w związku z czynem mu zarzucanym. Sąd rozpoznaje wówczas łącznie obie sprawy.</a:t>
            </a:r>
            <a:endParaRPr lang="pl-PL" dirty="0"/>
          </a:p>
          <a:p>
            <a:pPr algn="just"/>
            <a:endParaRPr lang="pl-PL" dirty="0"/>
          </a:p>
        </p:txBody>
      </p:sp>
    </p:spTree>
    <p:extLst>
      <p:ext uri="{BB962C8B-B14F-4D97-AF65-F5344CB8AC3E}">
        <p14:creationId xmlns:p14="http://schemas.microsoft.com/office/powerpoint/2010/main" val="39287670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Oskarżyciel prywatny </a:t>
            </a:r>
          </a:p>
        </p:txBody>
      </p:sp>
      <p:sp>
        <p:nvSpPr>
          <p:cNvPr id="3" name="Symbol zastępczy zawartości 2"/>
          <p:cNvSpPr>
            <a:spLocks noGrp="1"/>
          </p:cNvSpPr>
          <p:nvPr>
            <p:ph idx="1"/>
          </p:nvPr>
        </p:nvSpPr>
        <p:spPr>
          <a:xfrm>
            <a:off x="352425" y="1847850"/>
            <a:ext cx="11468099" cy="4762500"/>
          </a:xfrm>
        </p:spPr>
        <p:txBody>
          <a:bodyPr>
            <a:normAutofit fontScale="92500" lnSpcReduction="10000"/>
          </a:bodyPr>
          <a:lstStyle/>
          <a:p>
            <a:pPr algn="just"/>
            <a:r>
              <a:rPr lang="pl-PL" dirty="0"/>
              <a:t>Pokrzywdzony, który wniósł prywatny akt oskarżenia i popiera go w postępowaniu przed sądem. </a:t>
            </a:r>
          </a:p>
          <a:p>
            <a:pPr lvl="1" algn="just"/>
            <a:r>
              <a:rPr lang="pl-PL" dirty="0"/>
              <a:t>Pokrzywdzony to – zgodnie z art. 49 § 1 to </a:t>
            </a:r>
            <a:r>
              <a:rPr lang="pl-PL" b="1" dirty="0"/>
              <a:t>osoba fizyczna </a:t>
            </a:r>
            <a:r>
              <a:rPr lang="pl-PL" dirty="0"/>
              <a:t>lub </a:t>
            </a:r>
            <a:r>
              <a:rPr lang="pl-PL" b="1" dirty="0"/>
              <a:t>prawna</a:t>
            </a:r>
            <a:r>
              <a:rPr lang="pl-PL" dirty="0"/>
              <a:t>, której </a:t>
            </a:r>
            <a:r>
              <a:rPr lang="pl-PL" b="1" u="sng" dirty="0"/>
              <a:t>dobro prawne zostało bezpośrednio naruszone lub zagrożone przez przestępstwo</a:t>
            </a:r>
            <a:r>
              <a:rPr lang="pl-PL" dirty="0"/>
              <a:t>. Pokrzywdzonym może być także niemająca osobowości prawnej instytucja państwowa lub samorządowa oraz inna jednostka organizacyjna której odrębne przepisy przyznają zdolność prawną (np. osobowe spółki handlowe)</a:t>
            </a:r>
          </a:p>
          <a:p>
            <a:pPr algn="just"/>
            <a:r>
              <a:rPr lang="pl-PL" dirty="0"/>
              <a:t>Art. 59 </a:t>
            </a:r>
          </a:p>
          <a:p>
            <a:pPr marL="128016" lvl="1" indent="0" algn="just">
              <a:buNone/>
            </a:pPr>
            <a:r>
              <a:rPr lang="pl-PL" dirty="0"/>
              <a:t>§ 1. Pokrzywdzony może jako oskarżyciel prywatny wnosić i popierać oskarżenie o przestępstwa ścigane z oskarżenia prywatnego.</a:t>
            </a:r>
          </a:p>
          <a:p>
            <a:pPr marL="128016" lvl="1" indent="0" algn="just">
              <a:buNone/>
            </a:pPr>
            <a:r>
              <a:rPr lang="pl-PL" dirty="0"/>
              <a:t>§ 2. Inny pokrzywdzony tym samym czynem może aż do rozpoczęcia przewodu sądowego na rozprawie głównej przyłączyć się do toczącego się postępowania. </a:t>
            </a:r>
          </a:p>
          <a:p>
            <a:pPr algn="just"/>
            <a:r>
              <a:rPr lang="pl-PL" dirty="0"/>
              <a:t>Wstąpienie w prawa oskarżyciela prywatnego </a:t>
            </a:r>
            <a:r>
              <a:rPr lang="pl-PL" dirty="0">
                <a:sym typeface="Wingdings" panose="05000000000000000000" pitchFamily="2" charset="2"/>
              </a:rPr>
              <a:t> z chwilą skierowania prywatnego aktu oskarżenia lub złożenia skargi (ustnej lub pisemnej) na Policji (art. 488), którą następnie Policja przesyła do sądu. </a:t>
            </a:r>
          </a:p>
          <a:p>
            <a:pPr algn="just"/>
            <a:r>
              <a:rPr lang="pl-PL" dirty="0">
                <a:sym typeface="Wingdings" panose="05000000000000000000" pitchFamily="2" charset="2"/>
              </a:rPr>
              <a:t>Konsekwencje śmierci (art. 61)  </a:t>
            </a:r>
            <a:r>
              <a:rPr lang="pl-PL" b="1" dirty="0">
                <a:sym typeface="Wingdings" panose="05000000000000000000" pitchFamily="2" charset="2"/>
              </a:rPr>
              <a:t>zawieszenie</a:t>
            </a:r>
            <a:r>
              <a:rPr lang="pl-PL" dirty="0">
                <a:sym typeface="Wingdings" panose="05000000000000000000" pitchFamily="2" charset="2"/>
              </a:rPr>
              <a:t> postępowania; osoby najbliższe lub pozostające na utrzymaniu zmarłego mogą wstąpić w prawa oskarżyciela prywatnego. </a:t>
            </a:r>
            <a:r>
              <a:rPr lang="pl-PL" dirty="0"/>
              <a:t>Postanowienie o zawieszeniu postępowania może wydać także </a:t>
            </a:r>
            <a:r>
              <a:rPr lang="pl-PL" b="1" dirty="0"/>
              <a:t>referendarz sądowy</a:t>
            </a:r>
            <a:r>
              <a:rPr lang="pl-PL" dirty="0"/>
              <a:t>. Jeżeli w terminie zawitym 3 miesięcy od dnia śmierci oskarżyciela prywatnego osoba uprawniona nie wstąpi w prawa zmarłego, </a:t>
            </a:r>
            <a:r>
              <a:rPr lang="pl-PL" b="1" dirty="0"/>
              <a:t>sąd lub referendarz sądowy umarza postępowanie.</a:t>
            </a:r>
          </a:p>
          <a:p>
            <a:pPr algn="just"/>
            <a:endParaRPr lang="pl-PL" dirty="0"/>
          </a:p>
        </p:txBody>
      </p:sp>
    </p:spTree>
    <p:extLst>
      <p:ext uri="{BB962C8B-B14F-4D97-AF65-F5344CB8AC3E}">
        <p14:creationId xmlns:p14="http://schemas.microsoft.com/office/powerpoint/2010/main" val="1401974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lvl="0"/>
            <a:r>
              <a:rPr lang="pl-PL" dirty="0"/>
              <a:t>Przebieg postępowania w trybie prywatnoskargowym</a:t>
            </a:r>
          </a:p>
        </p:txBody>
      </p:sp>
      <p:sp>
        <p:nvSpPr>
          <p:cNvPr id="4" name="Prostokąt zaokrąglony 3"/>
          <p:cNvSpPr/>
          <p:nvPr/>
        </p:nvSpPr>
        <p:spPr>
          <a:xfrm>
            <a:off x="342900" y="2084832"/>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Prywatny akt oskarżenia </a:t>
            </a:r>
          </a:p>
        </p:txBody>
      </p:sp>
      <p:sp>
        <p:nvSpPr>
          <p:cNvPr id="5" name="Prostokąt zaokrąglony 4"/>
          <p:cNvSpPr/>
          <p:nvPr/>
        </p:nvSpPr>
        <p:spPr>
          <a:xfrm>
            <a:off x="4695825" y="208483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Kontrola formalna (art. 120)</a:t>
            </a:r>
          </a:p>
        </p:txBody>
      </p:sp>
      <p:sp>
        <p:nvSpPr>
          <p:cNvPr id="6" name="Prostokąt zaokrąglony 5"/>
          <p:cNvSpPr/>
          <p:nvPr/>
        </p:nvSpPr>
        <p:spPr>
          <a:xfrm>
            <a:off x="9048750" y="483927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Posiedzenie pojednawcze </a:t>
            </a:r>
          </a:p>
        </p:txBody>
      </p:sp>
      <p:sp>
        <p:nvSpPr>
          <p:cNvPr id="7" name="Prostokąt zaokrąglony 6"/>
          <p:cNvSpPr/>
          <p:nvPr/>
        </p:nvSpPr>
        <p:spPr>
          <a:xfrm>
            <a:off x="9048750" y="2084831"/>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Kontrola merytoryczna (art. 339) </a:t>
            </a:r>
          </a:p>
        </p:txBody>
      </p:sp>
      <p:sp>
        <p:nvSpPr>
          <p:cNvPr id="8" name="Prostokąt zaokrąglony 7"/>
          <p:cNvSpPr/>
          <p:nvPr/>
        </p:nvSpPr>
        <p:spPr>
          <a:xfrm>
            <a:off x="926305" y="4652069"/>
            <a:ext cx="2867025" cy="11822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Rozprawa główna </a:t>
            </a:r>
          </a:p>
        </p:txBody>
      </p:sp>
      <p:sp>
        <p:nvSpPr>
          <p:cNvPr id="9" name="Strzałka w prawo 8"/>
          <p:cNvSpPr/>
          <p:nvPr/>
        </p:nvSpPr>
        <p:spPr>
          <a:xfrm>
            <a:off x="3529012" y="2490644"/>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prawo 9"/>
          <p:cNvSpPr/>
          <p:nvPr/>
        </p:nvSpPr>
        <p:spPr>
          <a:xfrm>
            <a:off x="7881938" y="2484881"/>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trzałka w prawo 10"/>
          <p:cNvSpPr/>
          <p:nvPr/>
        </p:nvSpPr>
        <p:spPr>
          <a:xfrm rot="10800000">
            <a:off x="5198862" y="4887408"/>
            <a:ext cx="2441973" cy="444534"/>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prawo 13"/>
          <p:cNvSpPr/>
          <p:nvPr/>
        </p:nvSpPr>
        <p:spPr>
          <a:xfrm rot="5400000">
            <a:off x="10058399" y="3867864"/>
            <a:ext cx="847725" cy="370618"/>
          </a:xfrm>
          <a:prstGeom prst="rightArrow">
            <a:avLst>
              <a:gd name="adj1" fmla="val 2429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pole tekstowe 14"/>
          <p:cNvSpPr txBox="1"/>
          <p:nvPr/>
        </p:nvSpPr>
        <p:spPr>
          <a:xfrm>
            <a:off x="3952874" y="3267074"/>
            <a:ext cx="4600576" cy="1384995"/>
          </a:xfrm>
          <a:prstGeom prst="rect">
            <a:avLst/>
          </a:prstGeom>
          <a:noFill/>
        </p:spPr>
        <p:txBody>
          <a:bodyPr wrap="square" rtlCol="0">
            <a:spAutoFit/>
          </a:bodyPr>
          <a:lstStyle/>
          <a:p>
            <a:r>
              <a:rPr lang="pl-PL" sz="1400" dirty="0"/>
              <a:t>Uchwała SN (7) z 29.04.1970 (VI KZP 4/70) </a:t>
            </a:r>
            <a:r>
              <a:rPr lang="pl-PL" sz="1400" dirty="0">
                <a:sym typeface="Wingdings" panose="05000000000000000000" pitchFamily="2" charset="2"/>
              </a:rPr>
              <a:t> </a:t>
            </a:r>
            <a:r>
              <a:rPr lang="pl-PL" sz="1400" dirty="0"/>
              <a:t>przypadku braków formalnych prywatnego aktu oskarżenia ma zastosowanie tryb postępowania wynikający z art. 120 § 1 i 2, a nie tryb przewidziany przepisem art. 337 § 1 dotyczący formalnej kontroli aktu oskarżenia w sprawach publicznoskargowych</a:t>
            </a:r>
          </a:p>
        </p:txBody>
      </p:sp>
      <p:sp>
        <p:nvSpPr>
          <p:cNvPr id="16" name="pole tekstowe 15"/>
          <p:cNvSpPr txBox="1"/>
          <p:nvPr/>
        </p:nvSpPr>
        <p:spPr>
          <a:xfrm>
            <a:off x="7640835" y="6100853"/>
            <a:ext cx="4619625" cy="738664"/>
          </a:xfrm>
          <a:prstGeom prst="rect">
            <a:avLst/>
          </a:prstGeom>
          <a:noFill/>
        </p:spPr>
        <p:txBody>
          <a:bodyPr wrap="square" rtlCol="0">
            <a:spAutoFit/>
          </a:bodyPr>
          <a:lstStyle/>
          <a:p>
            <a:r>
              <a:rPr lang="pl-PL" sz="1400" dirty="0"/>
              <a:t>Obligatoryjnie kieruje się sprawę na posiedzenie pojednawcze lub na wniosek stron (ewentualnie za ich zgodą) można skierować sprawę do postępowania mediacyjnego. </a:t>
            </a:r>
          </a:p>
        </p:txBody>
      </p:sp>
      <p:sp>
        <p:nvSpPr>
          <p:cNvPr id="19" name="pole tekstowe 18"/>
          <p:cNvSpPr txBox="1"/>
          <p:nvPr/>
        </p:nvSpPr>
        <p:spPr>
          <a:xfrm>
            <a:off x="3793331" y="5223743"/>
            <a:ext cx="5255420" cy="95410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pl-PL" sz="1400" dirty="0"/>
              <a:t>Na posiedzeniu pojednawczym postępowanie prywatnoskargowe może zostać umorzone! Patrz – slajd 35! Sprawa kierowana na rozprawę wtedy, gdy postępowanie nie zostało zakończone na posiedzeniu pojednawczym! </a:t>
            </a:r>
          </a:p>
        </p:txBody>
      </p:sp>
      <p:sp>
        <p:nvSpPr>
          <p:cNvPr id="20" name="pole tekstowe 19"/>
          <p:cNvSpPr txBox="1"/>
          <p:nvPr/>
        </p:nvSpPr>
        <p:spPr>
          <a:xfrm>
            <a:off x="95250" y="3354424"/>
            <a:ext cx="3486150" cy="954107"/>
          </a:xfrm>
          <a:prstGeom prst="rect">
            <a:avLst/>
          </a:prstGeom>
          <a:noFill/>
          <a:ln>
            <a:solidFill>
              <a:srgbClr val="0070C0"/>
            </a:solidFill>
          </a:ln>
        </p:spPr>
        <p:txBody>
          <a:bodyPr wrap="square" rtlCol="0">
            <a:spAutoFit/>
          </a:bodyPr>
          <a:lstStyle/>
          <a:p>
            <a:r>
              <a:rPr lang="pl-PL" sz="1400" dirty="0"/>
              <a:t>Nie ma postępowania przygotowawczego! Pokrzywdzony sam zbiera dowody na poparcie twierdzeń z aktu oskarżenia. Ewentualnie por. art. 488 § 1 i 2 </a:t>
            </a:r>
          </a:p>
        </p:txBody>
      </p:sp>
    </p:spTree>
    <p:extLst>
      <p:ext uri="{BB962C8B-B14F-4D97-AF65-F5344CB8AC3E}">
        <p14:creationId xmlns:p14="http://schemas.microsoft.com/office/powerpoint/2010/main" val="34330729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Prywatny akt oskarżenia </a:t>
            </a:r>
          </a:p>
        </p:txBody>
      </p:sp>
      <p:sp>
        <p:nvSpPr>
          <p:cNvPr id="3" name="Symbol zastępczy zawartości 2"/>
          <p:cNvSpPr>
            <a:spLocks noGrp="1"/>
          </p:cNvSpPr>
          <p:nvPr>
            <p:ph idx="1"/>
          </p:nvPr>
        </p:nvSpPr>
        <p:spPr>
          <a:xfrm>
            <a:off x="276225" y="1819275"/>
            <a:ext cx="11610975" cy="4838699"/>
          </a:xfrm>
        </p:spPr>
        <p:txBody>
          <a:bodyPr>
            <a:normAutofit fontScale="92500" lnSpcReduction="20000"/>
          </a:bodyPr>
          <a:lstStyle/>
          <a:p>
            <a:pPr algn="just"/>
            <a:r>
              <a:rPr lang="pl-PL" dirty="0"/>
              <a:t>Ważne – zasada skargowości (art. 14 § 1) – postępowanie sądowe wszczyna się na żądanie uprawnionego oskarżyciela lub innego uprawnionego podmiotu. </a:t>
            </a:r>
          </a:p>
          <a:p>
            <a:pPr algn="just"/>
            <a:r>
              <a:rPr lang="pl-PL" dirty="0"/>
              <a:t>Postępowanie prywatnoskargowe wszczyna się na podstawie aktu oskarżenia (skargi) wniesionego przez pokrzywdzonego do właściwego miejscowo sądu rejonowego. Akt oskarżenia jest skierowanym do sądu wnioskiem uprawnionego oskarżyciela o stwierdzenie winy oskarżonego w popełnieniu określonego przestępstwa i wyciągnięcie stąd odpowiednich konsekwencji karnoprocesowych</a:t>
            </a:r>
          </a:p>
          <a:p>
            <a:pPr algn="just"/>
            <a:r>
              <a:rPr lang="pl-PL" b="1" dirty="0"/>
              <a:t>Akt oskarżenia</a:t>
            </a:r>
            <a:r>
              <a:rPr lang="pl-PL" dirty="0"/>
              <a:t> musi odpowiadać ogólnym wymogom pisma procesowego (art. 119). Szczególne wymogi formalne aktu oskarżenia – art. 332 i 333. ALE zgodnie z treścią art. 487 akt oskarżenia oskarżyciela prywatnego może ograniczyć się do oznaczenia </a:t>
            </a:r>
            <a:r>
              <a:rPr lang="pl-PL" b="1" dirty="0"/>
              <a:t>osoby</a:t>
            </a:r>
            <a:r>
              <a:rPr lang="pl-PL" dirty="0"/>
              <a:t> oskarżonego, zarzucanego mu </a:t>
            </a:r>
            <a:r>
              <a:rPr lang="pl-PL" b="1" dirty="0"/>
              <a:t>czynu</a:t>
            </a:r>
            <a:r>
              <a:rPr lang="pl-PL" dirty="0"/>
              <a:t> oraz wskazania </a:t>
            </a:r>
            <a:r>
              <a:rPr lang="pl-PL" b="1" dirty="0"/>
              <a:t>dowodów</a:t>
            </a:r>
            <a:r>
              <a:rPr lang="pl-PL" dirty="0"/>
              <a:t>, na których opiera się oskarżenie. </a:t>
            </a:r>
          </a:p>
          <a:p>
            <a:pPr algn="just"/>
            <a:r>
              <a:rPr lang="pl-PL" dirty="0"/>
              <a:t>Aktem oskarżenia (skargą inicjującą postępowanie prywatnoskargowe) jest także ustna lub pisemna </a:t>
            </a:r>
            <a:r>
              <a:rPr lang="pl-PL" b="1" dirty="0"/>
              <a:t>skarga pokrzywdzonego złożona Policji</a:t>
            </a:r>
            <a:r>
              <a:rPr lang="pl-PL" dirty="0"/>
              <a:t>. Policja w razie potrzeby zabezpiecza dowody, następnie przesyła skargę do właściwego sądu (art. 488 § 1). Skarga pokrzywdzonego złożona Policji spełniać musi minimalne wymogi określone w art. 487. Policja powinna dążyć by skarga spełniała wymagania stawiane aktowi oskarżenia, czyli powinna zwrócić uwagę pokrzywdzonemu na ewentualne braki, ale zobowiązana jest przekazać ją sądowi nawet wtedy, gdy jest niekompletna, ponieważ nie ma prawa stosowania art. 120 § 1. </a:t>
            </a:r>
          </a:p>
          <a:p>
            <a:pPr algn="just"/>
            <a:r>
              <a:rPr lang="pl-PL" dirty="0"/>
              <a:t>Art. 621 § 1 – oskarżyciel prywatny składa przy akcie oskarżenia </a:t>
            </a:r>
            <a:r>
              <a:rPr lang="pl-PL" b="1" dirty="0"/>
              <a:t>dowód wpłacenia do kasy sądowej zryczałtowanej równowartości wydatków </a:t>
            </a:r>
            <a:r>
              <a:rPr lang="pl-PL" dirty="0"/>
              <a:t>(300 zł)</a:t>
            </a:r>
          </a:p>
          <a:p>
            <a:pPr algn="just"/>
            <a:endParaRPr lang="pl-PL" dirty="0"/>
          </a:p>
        </p:txBody>
      </p:sp>
    </p:spTree>
    <p:extLst>
      <p:ext uri="{BB962C8B-B14F-4D97-AF65-F5344CB8AC3E}">
        <p14:creationId xmlns:p14="http://schemas.microsoft.com/office/powerpoint/2010/main" val="34515732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Prywatny akt oskarżenia </a:t>
            </a:r>
          </a:p>
        </p:txBody>
      </p:sp>
      <p:sp>
        <p:nvSpPr>
          <p:cNvPr id="4" name="Symbol zastępczy tekstu 3"/>
          <p:cNvSpPr>
            <a:spLocks noGrp="1"/>
          </p:cNvSpPr>
          <p:nvPr>
            <p:ph type="body" idx="1"/>
          </p:nvPr>
        </p:nvSpPr>
        <p:spPr/>
        <p:txBody>
          <a:bodyPr/>
          <a:lstStyle/>
          <a:p>
            <a:r>
              <a:rPr lang="pl-PL" dirty="0"/>
              <a:t>Pokrzywdzony kieruje prywatny akt oskarżenia </a:t>
            </a:r>
          </a:p>
        </p:txBody>
      </p:sp>
      <p:sp>
        <p:nvSpPr>
          <p:cNvPr id="5" name="Symbol zastępczy zawartości 4"/>
          <p:cNvSpPr>
            <a:spLocks noGrp="1"/>
          </p:cNvSpPr>
          <p:nvPr>
            <p:ph sz="half" idx="2"/>
          </p:nvPr>
        </p:nvSpPr>
        <p:spPr/>
        <p:txBody>
          <a:bodyPr>
            <a:normAutofit lnSpcReduction="10000"/>
          </a:bodyPr>
          <a:lstStyle/>
          <a:p>
            <a:pPr algn="just"/>
            <a:r>
              <a:rPr lang="pl-PL" dirty="0"/>
              <a:t>Art. 487 – akt oskarżenia może ograniczyć się do oznaczenia osoby oskarżonego, zarzucanego mu czynu oraz wskazania dowodów na których opiera się oskarżenie. + wymogi ogólne z art. 119 </a:t>
            </a:r>
          </a:p>
          <a:p>
            <a:pPr algn="just"/>
            <a:r>
              <a:rPr lang="pl-PL" dirty="0"/>
              <a:t>Czyli w prywatnym akcie oskarżenia koniecznie jest wskazanie minimum: </a:t>
            </a:r>
          </a:p>
          <a:p>
            <a:pPr lvl="1" algn="just"/>
            <a:r>
              <a:rPr lang="pl-PL" dirty="0"/>
              <a:t>Oskarżonego</a:t>
            </a:r>
          </a:p>
          <a:p>
            <a:pPr lvl="1" algn="just"/>
            <a:r>
              <a:rPr lang="pl-PL" dirty="0"/>
              <a:t>Czynu</a:t>
            </a:r>
          </a:p>
          <a:p>
            <a:pPr lvl="1" algn="just"/>
            <a:r>
              <a:rPr lang="pl-PL" dirty="0"/>
              <a:t>Dowodów</a:t>
            </a:r>
          </a:p>
        </p:txBody>
      </p:sp>
      <p:sp>
        <p:nvSpPr>
          <p:cNvPr id="6" name="Symbol zastępczy tekstu 5"/>
          <p:cNvSpPr>
            <a:spLocks noGrp="1"/>
          </p:cNvSpPr>
          <p:nvPr>
            <p:ph type="body" sz="quarter" idx="3"/>
          </p:nvPr>
        </p:nvSpPr>
        <p:spPr/>
        <p:txBody>
          <a:bodyPr/>
          <a:lstStyle/>
          <a:p>
            <a:r>
              <a:rPr lang="pl-PL" dirty="0"/>
              <a:t>Skarga złożona na Policji</a:t>
            </a:r>
          </a:p>
        </p:txBody>
      </p:sp>
      <p:sp>
        <p:nvSpPr>
          <p:cNvPr id="7" name="Symbol zastępczy zawartości 6"/>
          <p:cNvSpPr>
            <a:spLocks noGrp="1"/>
          </p:cNvSpPr>
          <p:nvPr>
            <p:ph sz="quarter" idx="4"/>
          </p:nvPr>
        </p:nvSpPr>
        <p:spPr/>
        <p:txBody>
          <a:bodyPr/>
          <a:lstStyle/>
          <a:p>
            <a:pPr algn="just"/>
            <a:r>
              <a:rPr lang="pl-PL" dirty="0"/>
              <a:t>Art. 488 </a:t>
            </a:r>
          </a:p>
          <a:p>
            <a:pPr algn="just"/>
            <a:r>
              <a:rPr lang="pl-PL" dirty="0"/>
              <a:t>W formie ustnej lub pisemnej do protokołu. </a:t>
            </a:r>
          </a:p>
          <a:p>
            <a:pPr algn="just"/>
            <a:r>
              <a:rPr lang="pl-PL" dirty="0"/>
              <a:t>W razie potrzeby Policja zabezpiecza dowody</a:t>
            </a:r>
          </a:p>
          <a:p>
            <a:pPr algn="just"/>
            <a:r>
              <a:rPr lang="pl-PL" dirty="0"/>
              <a:t>Niezwłocznie przesyła skargę do sądu  </a:t>
            </a:r>
          </a:p>
        </p:txBody>
      </p:sp>
      <p:sp>
        <p:nvSpPr>
          <p:cNvPr id="8" name="pole tekstowe 7"/>
          <p:cNvSpPr txBox="1"/>
          <p:nvPr/>
        </p:nvSpPr>
        <p:spPr>
          <a:xfrm>
            <a:off x="5362575" y="214649"/>
            <a:ext cx="6943725" cy="707886"/>
          </a:xfrm>
          <a:prstGeom prst="rect">
            <a:avLst/>
          </a:prstGeom>
          <a:noFill/>
        </p:spPr>
        <p:txBody>
          <a:bodyPr wrap="square" rtlCol="0">
            <a:spAutoFit/>
          </a:bodyPr>
          <a:lstStyle/>
          <a:p>
            <a:pPr algn="just"/>
            <a:r>
              <a:rPr lang="pl-PL" sz="2000" b="1" dirty="0">
                <a:solidFill>
                  <a:srgbClr val="FF0000"/>
                </a:solidFill>
              </a:rPr>
              <a:t>Wniesienie prywatnego aktu oskarżenia przerywa bieg przedawnienia przestępstw prywatnoskargowych!  </a:t>
            </a:r>
          </a:p>
        </p:txBody>
      </p:sp>
    </p:spTree>
    <p:extLst>
      <p:ext uri="{BB962C8B-B14F-4D97-AF65-F5344CB8AC3E}">
        <p14:creationId xmlns:p14="http://schemas.microsoft.com/office/powerpoint/2010/main" val="219969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6503" y="0"/>
            <a:ext cx="9720072" cy="1499616"/>
          </a:xfrm>
        </p:spPr>
        <p:txBody>
          <a:bodyPr/>
          <a:lstStyle/>
          <a:p>
            <a:r>
              <a:rPr lang="pl-PL" dirty="0"/>
              <a:t>Posiedzenie pojednawcze </a:t>
            </a:r>
          </a:p>
        </p:txBody>
      </p:sp>
      <p:sp>
        <p:nvSpPr>
          <p:cNvPr id="3" name="Symbol zastępczy zawartości 2"/>
          <p:cNvSpPr>
            <a:spLocks noGrp="1"/>
          </p:cNvSpPr>
          <p:nvPr>
            <p:ph idx="1"/>
          </p:nvPr>
        </p:nvSpPr>
        <p:spPr>
          <a:xfrm>
            <a:off x="0" y="1123950"/>
            <a:ext cx="12192000" cy="5734050"/>
          </a:xfrm>
        </p:spPr>
        <p:txBody>
          <a:bodyPr>
            <a:normAutofit fontScale="70000" lnSpcReduction="20000"/>
          </a:bodyPr>
          <a:lstStyle/>
          <a:p>
            <a:pPr marL="0" indent="0" algn="just">
              <a:buNone/>
            </a:pPr>
            <a:r>
              <a:rPr lang="pl-PL" b="1" dirty="0"/>
              <a:t>Art. 489.</a:t>
            </a:r>
            <a:r>
              <a:rPr lang="pl-PL" dirty="0"/>
              <a:t> </a:t>
            </a:r>
          </a:p>
          <a:p>
            <a:pPr marL="128016" lvl="1" indent="0" algn="just">
              <a:buNone/>
            </a:pPr>
            <a:r>
              <a:rPr lang="pl-PL" dirty="0"/>
              <a:t>§ 1 Rozprawę główną poprzedza posiedzenie pojednawcze, które prowadzi sędzia lub referendarz sądowy.</a:t>
            </a:r>
          </a:p>
          <a:p>
            <a:pPr marL="128016" lvl="1" indent="0" algn="just">
              <a:buNone/>
            </a:pPr>
            <a:r>
              <a:rPr lang="pl-PL" dirty="0"/>
              <a:t>§ 2. Na wniosek lub za zgodą stron sąd może zamiast posiedzenia pojednawczego wyznaczyć odpowiedni termin dla przeprowadzenia postępowania mediacyjnego. Przepis art. 23a stosuje się odpowiednio.</a:t>
            </a:r>
          </a:p>
          <a:p>
            <a:pPr marL="0" indent="0" algn="just">
              <a:buNone/>
            </a:pPr>
            <a:r>
              <a:rPr lang="pl-PL" b="1" dirty="0"/>
              <a:t>Art. 490.</a:t>
            </a:r>
            <a:r>
              <a:rPr lang="pl-PL" dirty="0"/>
              <a:t> </a:t>
            </a:r>
          </a:p>
          <a:p>
            <a:pPr marL="128016" lvl="1" indent="0" algn="just">
              <a:buNone/>
            </a:pPr>
            <a:r>
              <a:rPr lang="pl-PL" dirty="0"/>
              <a:t>§ 1. Posiedzenie pojednawcze rozpoczyna się wezwaniem stron do pojednania.</a:t>
            </a:r>
          </a:p>
          <a:p>
            <a:pPr marL="128016" lvl="1" indent="0" algn="just">
              <a:buNone/>
            </a:pPr>
            <a:r>
              <a:rPr lang="pl-PL" dirty="0"/>
              <a:t>§ 2. W protokole posiedzenia pojednawczego należy w szczególności zaznaczyć stanowisko stron wobec wezwania do pojednania oraz wyniki przeprowadzonego posiedzenia pojednawczego; jeżeli doszło do pojednania, protokół podpisują także strony.</a:t>
            </a:r>
          </a:p>
          <a:p>
            <a:pPr marL="0" indent="0" algn="just">
              <a:buNone/>
            </a:pPr>
            <a:r>
              <a:rPr lang="pl-PL" b="1" dirty="0"/>
              <a:t>Art. 491.</a:t>
            </a:r>
            <a:r>
              <a:rPr lang="pl-PL" dirty="0"/>
              <a:t> </a:t>
            </a:r>
          </a:p>
          <a:p>
            <a:pPr marL="128016" lvl="1" indent="0" algn="just">
              <a:buNone/>
            </a:pPr>
            <a:r>
              <a:rPr lang="pl-PL" dirty="0"/>
              <a:t>§ 1. Niestawiennictwo oskarżyciela prywatnego i jego pełnomocnika na posiedzenie pojednawcze bez usprawiedliwionej przyczyny uważa się za odstąpienie od oskarżenia; w takim wypadku prowadzący posiedzenie postępowanie umarza.</a:t>
            </a:r>
          </a:p>
          <a:p>
            <a:pPr marL="128016" lvl="1" indent="0" algn="just">
              <a:buNone/>
            </a:pPr>
            <a:r>
              <a:rPr lang="pl-PL" dirty="0"/>
              <a:t>§ 2. W razie nie usprawiedliwionego niestawiennictwa oskarżonego prowadzący posiedzenie pojednawcze kieruje sprawę na rozprawę główną, a w miarę możności wyznacza od razu jej termin.</a:t>
            </a:r>
          </a:p>
          <a:p>
            <a:pPr marL="0" indent="0" algn="just">
              <a:buNone/>
            </a:pPr>
            <a:r>
              <a:rPr lang="pl-PL" b="1" dirty="0"/>
              <a:t>Art. 492.</a:t>
            </a:r>
            <a:r>
              <a:rPr lang="pl-PL" dirty="0"/>
              <a:t> </a:t>
            </a:r>
          </a:p>
          <a:p>
            <a:pPr marL="128016" lvl="1" indent="0" algn="just">
              <a:buNone/>
            </a:pPr>
            <a:r>
              <a:rPr lang="pl-PL" dirty="0"/>
              <a:t>§ 1. W razie pojednania stron postępowanie umarza się. Postanowienie o umorzeniu postępowania może wydać także referendarz sądowy.</a:t>
            </a:r>
          </a:p>
          <a:p>
            <a:pPr marL="128016" lvl="1" indent="0" algn="just">
              <a:buNone/>
            </a:pPr>
            <a:r>
              <a:rPr lang="pl-PL" dirty="0"/>
              <a:t>§ 2. Jeżeli do pojednania doszło w wyniku mediacji, przepis art. 490 § 2 stosuje się odpowiednio.</a:t>
            </a:r>
          </a:p>
          <a:p>
            <a:pPr marL="0" indent="-45720" algn="just">
              <a:buNone/>
            </a:pPr>
            <a:r>
              <a:rPr lang="pl-PL" b="1" dirty="0"/>
              <a:t>Art. 493.</a:t>
            </a:r>
            <a:r>
              <a:rPr lang="pl-PL" dirty="0"/>
              <a:t> W toku posiedzenia pojednawczego lub w wyniku mediacji dopuszczalne jest pojednanie się obejmujące również inne sprawy z oskarżenia prywatnego, toczące się pomiędzy tymi samymi stronami.</a:t>
            </a:r>
          </a:p>
          <a:p>
            <a:pPr marL="0" indent="0" algn="just">
              <a:buNone/>
            </a:pPr>
            <a:r>
              <a:rPr lang="pl-PL" b="1" dirty="0"/>
              <a:t>Art. 494.</a:t>
            </a:r>
            <a:r>
              <a:rPr lang="pl-PL" dirty="0"/>
              <a:t> § 1. Równocześnie z pojednaniem strony mogą zawrzeć ugodę, której przedmiotem mogą być również roszczenia pozostające w związku z oskarżeniem.</a:t>
            </a:r>
          </a:p>
          <a:p>
            <a:pPr marL="0" indent="0" algn="just">
              <a:buNone/>
            </a:pPr>
            <a:r>
              <a:rPr lang="pl-PL" b="1" dirty="0"/>
              <a:t>Art. 495. </a:t>
            </a:r>
          </a:p>
          <a:p>
            <a:pPr marL="173736" lvl="1" indent="0" algn="just">
              <a:buNone/>
            </a:pPr>
            <a:r>
              <a:rPr lang="pl-PL" dirty="0"/>
              <a:t>§ 1. W razie niedojścia do pojednania kieruje się sprawę na rozprawę główną, a w miarę możności wyznacza od razu jej termin, chyba że zachodzi potrzeba skierowania sprawy na posiedzenie w celu innego rozstrzygnięcia.</a:t>
            </a:r>
          </a:p>
          <a:p>
            <a:pPr marL="173736" lvl="1" indent="0" algn="just">
              <a:buNone/>
            </a:pPr>
            <a:r>
              <a:rPr lang="pl-PL" dirty="0"/>
              <a:t>§ 2. Strony obecne na posiedzeniu powinny zgłosić wnioski dowodowe.</a:t>
            </a:r>
          </a:p>
        </p:txBody>
      </p:sp>
    </p:spTree>
    <p:extLst>
      <p:ext uri="{BB962C8B-B14F-4D97-AF65-F5344CB8AC3E}">
        <p14:creationId xmlns:p14="http://schemas.microsoft.com/office/powerpoint/2010/main" val="2135743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a:t>
            </a:r>
          </a:p>
        </p:txBody>
      </p:sp>
      <p:sp>
        <p:nvSpPr>
          <p:cNvPr id="3" name="Symbol zastępczy zawartości 2"/>
          <p:cNvSpPr>
            <a:spLocks noGrp="1"/>
          </p:cNvSpPr>
          <p:nvPr>
            <p:ph idx="1"/>
          </p:nvPr>
        </p:nvSpPr>
        <p:spPr>
          <a:xfrm>
            <a:off x="390526" y="1704975"/>
            <a:ext cx="11544300" cy="4924425"/>
          </a:xfrm>
        </p:spPr>
        <p:txBody>
          <a:bodyPr>
            <a:normAutofit fontScale="92500" lnSpcReduction="20000"/>
          </a:bodyPr>
          <a:lstStyle/>
          <a:p>
            <a:pPr algn="just"/>
            <a:r>
              <a:rPr lang="pl-PL" dirty="0"/>
              <a:t>Rozprawę główną poprzedza posiedzenie pojednawcze, które prowadzi sędzia lub referendarz sądowy. Na wniosek lub za zgodą stron sąd może jednak zamiast posiedzenia pojednawczego wyznaczyć odpowiedni termin w celu przeprowadzenia postępowania mediacyjnego. </a:t>
            </a:r>
          </a:p>
          <a:p>
            <a:pPr algn="just"/>
            <a:r>
              <a:rPr lang="pl-PL" dirty="0"/>
              <a:t>Posiedzenie pojednawcze – zlikwidowanie konfliktu na drodze własnej pojednania, bez potrzeby rozstrzygania sporu przez organ wymiaru sprawiedliwości (sąd). Taką samą funkcję spełnia skierowanie sprawy do postępowania mediacyjnego. </a:t>
            </a:r>
          </a:p>
          <a:p>
            <a:pPr algn="just"/>
            <a:r>
              <a:rPr lang="pl-PL" dirty="0"/>
              <a:t>Mediacja i posiedzenie pojednawcze jeżeli są skuteczne są korzystne dla wymiaru sprawiedliwości. Ogranicza się koszty poprzez zmniejszenie liczby spraw rozpoznawanych przez sądy. Realizuje również postulaty sprawiedliwości naprawczej i przyczynia się do wygaszenia konfliktu między oskarżonym a oskarżycielem prywatnym.</a:t>
            </a:r>
          </a:p>
          <a:p>
            <a:pPr algn="just"/>
            <a:r>
              <a:rPr lang="pl-PL" dirty="0"/>
              <a:t>Jeżeli posiedzenie pojednawcze nie przyniosło zamierzonego skutku – wyznacza się termin rozprawy. Tak samo dzieje się w przypadku gdy mediacja nie doprowadziła do rozwiązania sporu. Jeżeli mediacja nie powiodła się, nie ma potrzeby wyznaczania posiedzenia pojednawczego. Prezes sądu, przewodniczący wydziału lub upoważniony sędzia (art. 93 § 2) wyznacza na zasadach ogólnych termin rozprawy głównej. </a:t>
            </a:r>
          </a:p>
          <a:p>
            <a:pPr algn="just"/>
            <a:r>
              <a:rPr lang="pl-PL" dirty="0"/>
              <a:t>Natomiast gdy mediacja dała wynik pozytywny, wówczas należy wyznaczyć posiedzenie, na którym dojdzie do spisania warunków ugody i umorzenia postępowania (art. 492 § 2 w zw. z art. 490 § 2). Skoro do pojednania już doszło w wyniku przeprowadzonej mediacji, to nie ma potrzeby wyznaczania posiedzenia pojednawczego. W doktrynie posiedzenie, na którym dochodzi do umorzenia postępowania na skutek przeprowadzonej wcześniej w sposób skuteczny mediacji, określane jest jako </a:t>
            </a:r>
            <a:r>
              <a:rPr lang="pl-PL" dirty="0" err="1"/>
              <a:t>pomediacyjne</a:t>
            </a:r>
            <a:endParaRPr lang="pl-PL" dirty="0"/>
          </a:p>
        </p:txBody>
      </p:sp>
    </p:spTree>
    <p:extLst>
      <p:ext uri="{BB962C8B-B14F-4D97-AF65-F5344CB8AC3E}">
        <p14:creationId xmlns:p14="http://schemas.microsoft.com/office/powerpoint/2010/main" val="7989387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a:t>
            </a:r>
          </a:p>
        </p:txBody>
      </p:sp>
      <p:sp>
        <p:nvSpPr>
          <p:cNvPr id="3" name="Symbol zastępczy zawartości 2"/>
          <p:cNvSpPr>
            <a:spLocks noGrp="1"/>
          </p:cNvSpPr>
          <p:nvPr>
            <p:ph idx="1"/>
          </p:nvPr>
        </p:nvSpPr>
        <p:spPr>
          <a:xfrm>
            <a:off x="381000" y="1828800"/>
            <a:ext cx="11525250" cy="4953000"/>
          </a:xfrm>
        </p:spPr>
        <p:txBody>
          <a:bodyPr>
            <a:normAutofit fontScale="92500"/>
          </a:bodyPr>
          <a:lstStyle/>
          <a:p>
            <a:pPr algn="just"/>
            <a:r>
              <a:rPr lang="pl-PL" dirty="0"/>
              <a:t>Posiedzenie pojednawcze rozpoczyna się wezwaniem stron do pojednania. Jest to pierwsza czynność, którą dokonuje sąd (lub referendarz sądowy) po sprawdzeniu obecności i stwierdzeniu braku przeszkód procesowych do prowadzenia posiedzenia pojednawczego. Z przebiegu posiedzenia sporządza się protokół, gdzie należy zaznaczyć wezwanie prowadzącego posiedzenie pojednawcze do pojednania się stron oraz stanowisko stron. </a:t>
            </a:r>
            <a:r>
              <a:rPr lang="pl-PL" b="1" dirty="0"/>
              <a:t>Tylko jeżeli doszłoby do pojednania, protokół z posiedzenia pojednawczego podpisują także strony</a:t>
            </a:r>
            <a:r>
              <a:rPr lang="pl-PL" dirty="0"/>
              <a:t>. Jeżeli nie dojdzie do pojednania, protokół podpisują tylko przewodniczący i protokolant. </a:t>
            </a:r>
          </a:p>
          <a:p>
            <a:pPr algn="just"/>
            <a:r>
              <a:rPr lang="pl-PL" dirty="0"/>
              <a:t>Postanowienie SN z 8.08.1979 (V KRN 166/79) </a:t>
            </a:r>
            <a:r>
              <a:rPr lang="pl-PL" dirty="0">
                <a:sym typeface="Wingdings" panose="05000000000000000000" pitchFamily="2" charset="2"/>
              </a:rPr>
              <a:t> samo podpisanie </a:t>
            </a:r>
            <a:r>
              <a:rPr lang="pl-PL" dirty="0"/>
              <a:t>przez strony nie może być jednoznaczne z zawarciem pojednania i rodzić skutków prawnych w postaci umorzenia postępowania. </a:t>
            </a:r>
          </a:p>
          <a:p>
            <a:pPr algn="just"/>
            <a:r>
              <a:rPr lang="pl-PL" dirty="0"/>
              <a:t>Wzywając strony do ugodowego załatwienia sprawy, sędzia, który prowadzi posiedzenie pojednawcze, powinien przedstawić stronom korzyści i to zarówno materialne, jak i moralne wynikające z pojednania, ewentualnie zawarcia ugody. </a:t>
            </a:r>
          </a:p>
          <a:p>
            <a:pPr algn="just"/>
            <a:r>
              <a:rPr lang="pl-PL" b="1" dirty="0"/>
              <a:t>Jeżeli strony pojednają się, postępowanie umarza się. </a:t>
            </a:r>
            <a:r>
              <a:rPr lang="pl-PL" dirty="0"/>
              <a:t>Decyzję podejmuje sąd (referendarz sądowy) w formie postanowienia. Postanowienie można zaskarżyć w drodze zażalenia (por. art. 459 § 1). W zażaleniu można kwestionować nie pojednania się, ale również wystąpienie wady oświadczenia woli (np. błędu, pozorności, podstępu). </a:t>
            </a:r>
          </a:p>
        </p:txBody>
      </p:sp>
    </p:spTree>
    <p:extLst>
      <p:ext uri="{BB962C8B-B14F-4D97-AF65-F5344CB8AC3E}">
        <p14:creationId xmlns:p14="http://schemas.microsoft.com/office/powerpoint/2010/main" val="24721705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Posiedzenie pojednawcze </a:t>
            </a:r>
          </a:p>
        </p:txBody>
      </p:sp>
      <p:sp>
        <p:nvSpPr>
          <p:cNvPr id="3" name="Symbol zastępczy zawartości 2"/>
          <p:cNvSpPr>
            <a:spLocks noGrp="1"/>
          </p:cNvSpPr>
          <p:nvPr>
            <p:ph idx="1"/>
          </p:nvPr>
        </p:nvSpPr>
        <p:spPr/>
        <p:txBody>
          <a:bodyPr/>
          <a:lstStyle/>
          <a:p>
            <a:pPr algn="just"/>
            <a:r>
              <a:rPr lang="pl-PL" dirty="0"/>
              <a:t>W przypadku gdy nie dojdzie do pojednania w trakcie przeprowadzonego przez sąd postępowania pojednawczego, sprawę kieruje się na rozprawę główną. O ile jest to możliwe, od razu powinno się wyznaczyć jej termin. </a:t>
            </a:r>
          </a:p>
          <a:p>
            <a:pPr algn="just"/>
            <a:r>
              <a:rPr lang="pl-PL" dirty="0"/>
              <a:t>Na posiedzeniu pojednawczym obecne strony powinny zgłosić wnioski dowodowe (art. 495 § 2), co sprzyja szybkości postępowania. Niezgłoszenie wniosków dowodowych nie wpływa negatywnie na sytuację procesową stron postępowania. </a:t>
            </a:r>
          </a:p>
        </p:txBody>
      </p:sp>
    </p:spTree>
    <p:extLst>
      <p:ext uri="{BB962C8B-B14F-4D97-AF65-F5344CB8AC3E}">
        <p14:creationId xmlns:p14="http://schemas.microsoft.com/office/powerpoint/2010/main" val="95492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główna </a:t>
            </a:r>
          </a:p>
        </p:txBody>
      </p:sp>
      <p:sp>
        <p:nvSpPr>
          <p:cNvPr id="3" name="Symbol zastępczy zawartości 2"/>
          <p:cNvSpPr>
            <a:spLocks noGrp="1"/>
          </p:cNvSpPr>
          <p:nvPr>
            <p:ph idx="1"/>
          </p:nvPr>
        </p:nvSpPr>
        <p:spPr>
          <a:xfrm>
            <a:off x="257175" y="2286000"/>
            <a:ext cx="11630025" cy="4324350"/>
          </a:xfrm>
        </p:spPr>
        <p:txBody>
          <a:bodyPr>
            <a:normAutofit lnSpcReduction="10000"/>
          </a:bodyPr>
          <a:lstStyle/>
          <a:p>
            <a:pPr algn="just"/>
            <a:r>
              <a:rPr lang="pl-PL" dirty="0"/>
              <a:t>Termin rozprawy głównej – wyznacza się jeżeli posiedzenie pojednawcze (mediacja) nie doprowadziły do zakończenia postępowania. </a:t>
            </a:r>
          </a:p>
          <a:p>
            <a:pPr algn="just"/>
            <a:r>
              <a:rPr lang="pl-PL" dirty="0"/>
              <a:t>Przebieg rozprawy głównej jest taki sam jak w postępowaniu zwyczajnym. Rozpoczyna się wywołaniem sprawy, sprawdzeniem obecności, następnie oskarżyciel prywatny przytacza podstawy oskarżenia (rozpoczęcie przewodu sądowego) itd. </a:t>
            </a:r>
          </a:p>
          <a:p>
            <a:pPr algn="just"/>
            <a:r>
              <a:rPr lang="pl-PL" dirty="0"/>
              <a:t>Kumulacja ról procesowych w postępowaniu prywatnoskargowym – art. 497 § 1. </a:t>
            </a:r>
            <a:r>
              <a:rPr lang="pl-PL" b="1" dirty="0"/>
              <a:t>Oskarżony może aż do rozpoczęcia przewodu sądowego na rozprawie głównej wnieść przeciwko oskarżycielowi prywatnemu będącemu pokrzywdzonym wzajemny akt oskarżenia o ścigany z oskarżenia prywatnego czyn, pozostający w związku z czynem mu zarzucanym</a:t>
            </a:r>
            <a:r>
              <a:rPr lang="pl-PL" dirty="0"/>
              <a:t>. Sąd rozpoznaje wówczas łącznie obie sprawy. Obaj oskarżyciele prywatni korzystają z uprawnień oskarżonego. Pierwszeństwo zadawania pytań i przemówień przysługuje temu oskarżycielowi prywatnemu, który pierwszy wniósł akt oskarżenia. Sąd w wyroku zaznacza, że postępowanie toczyło się z powodu oskarżeń wzajemnych.</a:t>
            </a:r>
          </a:p>
        </p:txBody>
      </p:sp>
    </p:spTree>
    <p:extLst>
      <p:ext uri="{BB962C8B-B14F-4D97-AF65-F5344CB8AC3E}">
        <p14:creationId xmlns:p14="http://schemas.microsoft.com/office/powerpoint/2010/main" val="1096180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Cechy postępowań szczególnych w </a:t>
            </a:r>
            <a:r>
              <a:rPr lang="pl-PL" dirty="0" err="1"/>
              <a:t>kpk</a:t>
            </a:r>
            <a:endParaRPr lang="pl-PL" dirty="0"/>
          </a:p>
        </p:txBody>
      </p:sp>
      <p:sp>
        <p:nvSpPr>
          <p:cNvPr id="3" name="Symbol zastępczy zawartości 2"/>
          <p:cNvSpPr>
            <a:spLocks noGrp="1"/>
          </p:cNvSpPr>
          <p:nvPr>
            <p:ph idx="1"/>
          </p:nvPr>
        </p:nvSpPr>
        <p:spPr/>
        <p:txBody>
          <a:bodyPr/>
          <a:lstStyle/>
          <a:p>
            <a:pPr marL="0" indent="0" algn="just">
              <a:buNone/>
            </a:pPr>
            <a:r>
              <a:rPr lang="pl-PL" dirty="0"/>
              <a:t>Tryb nakazowy, przyspieszony i prywatnoskargowy to postępowania:</a:t>
            </a:r>
          </a:p>
          <a:p>
            <a:pPr marL="457200" indent="-457200" algn="just">
              <a:buFont typeface="+mj-lt"/>
              <a:buAutoNum type="arabicPeriod"/>
            </a:pPr>
            <a:r>
              <a:rPr lang="pl-PL" dirty="0"/>
              <a:t>zredukowane, </a:t>
            </a:r>
          </a:p>
          <a:p>
            <a:pPr marL="457200" indent="-457200" algn="just">
              <a:buFont typeface="+mj-lt"/>
              <a:buAutoNum type="arabicPeriod"/>
            </a:pPr>
            <a:r>
              <a:rPr lang="pl-PL" dirty="0"/>
              <a:t>Fakultatywne, </a:t>
            </a:r>
          </a:p>
          <a:p>
            <a:pPr marL="457200" indent="-457200" algn="just">
              <a:buFont typeface="+mj-lt"/>
              <a:buAutoNum type="arabicPeriod"/>
            </a:pPr>
            <a:r>
              <a:rPr lang="pl-PL" dirty="0"/>
              <a:t>I stopnia. </a:t>
            </a:r>
          </a:p>
          <a:p>
            <a:pPr marL="0" indent="0" algn="just">
              <a:buNone/>
            </a:pPr>
            <a:r>
              <a:rPr lang="pl-PL" dirty="0"/>
              <a:t>We wszystkich tych trybach </a:t>
            </a:r>
            <a:r>
              <a:rPr lang="pl-PL" b="1" u="sng" dirty="0"/>
              <a:t>stosujemy odpowiednio przepisy regulujące przebieg postępowania w trybie zwyczajnym! </a:t>
            </a:r>
            <a:endParaRPr lang="pl-PL" dirty="0"/>
          </a:p>
        </p:txBody>
      </p:sp>
    </p:spTree>
    <p:extLst>
      <p:ext uri="{BB962C8B-B14F-4D97-AF65-F5344CB8AC3E}">
        <p14:creationId xmlns:p14="http://schemas.microsoft.com/office/powerpoint/2010/main" val="27642488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Rozprawa główna</a:t>
            </a:r>
          </a:p>
        </p:txBody>
      </p:sp>
      <p:sp>
        <p:nvSpPr>
          <p:cNvPr id="3" name="Symbol zastępczy zawartości 2"/>
          <p:cNvSpPr>
            <a:spLocks noGrp="1"/>
          </p:cNvSpPr>
          <p:nvPr>
            <p:ph idx="1"/>
          </p:nvPr>
        </p:nvSpPr>
        <p:spPr/>
        <p:txBody>
          <a:bodyPr/>
          <a:lstStyle/>
          <a:p>
            <a:pPr algn="just"/>
            <a:r>
              <a:rPr lang="pl-PL" dirty="0"/>
              <a:t>Oskarżenie wzajemne jest niedopuszczalne, jeżeli prokurator wcześniej wszczął postępowanie albo przyłączył się do postępowania. Jeżeli po wniesieniu oskarżenia wzajemnego prokurator przyłączy się do jednego z oskarżeń wzajemnych, sąd wyłącza oskarżenie przeciwne do osobnego postępowania. W razie objęcia przez prokuratora obu oskarżeń wzajemnych postępowanie toczy się z urzędu, zaś oskarżeni korzystają w odpowiednim zakresie również z uprawnień oskarżycieli posiłkowych.</a:t>
            </a:r>
          </a:p>
          <a:p>
            <a:pPr algn="just"/>
            <a:endParaRPr lang="pl-PL" dirty="0"/>
          </a:p>
        </p:txBody>
      </p:sp>
    </p:spTree>
    <p:extLst>
      <p:ext uri="{BB962C8B-B14F-4D97-AF65-F5344CB8AC3E}">
        <p14:creationId xmlns:p14="http://schemas.microsoft.com/office/powerpoint/2010/main" val="9437827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Odstąpienie od oskarżenia na rozprawie głównej </a:t>
            </a:r>
          </a:p>
        </p:txBody>
      </p:sp>
      <p:sp>
        <p:nvSpPr>
          <p:cNvPr id="3" name="Symbol zastępczy zawartości 2"/>
          <p:cNvSpPr>
            <a:spLocks noGrp="1"/>
          </p:cNvSpPr>
          <p:nvPr>
            <p:ph idx="1"/>
          </p:nvPr>
        </p:nvSpPr>
        <p:spPr/>
        <p:txBody>
          <a:bodyPr>
            <a:normAutofit fontScale="92500"/>
          </a:bodyPr>
          <a:lstStyle/>
          <a:p>
            <a:pPr algn="just"/>
            <a:r>
              <a:rPr lang="pl-PL" dirty="0"/>
              <a:t>1. Oskarżyciel prywatny </a:t>
            </a:r>
            <a:r>
              <a:rPr lang="pl-PL" b="1" u="sng" dirty="0"/>
              <a:t>przed rozpoczęciem przewodu sądowego na </a:t>
            </a:r>
            <a:r>
              <a:rPr lang="pl-PL" b="1" u="sng" dirty="0">
                <a:solidFill>
                  <a:srgbClr val="FF0000"/>
                </a:solidFill>
              </a:rPr>
              <a:t>pierwszej</a:t>
            </a:r>
            <a:r>
              <a:rPr lang="pl-PL" dirty="0">
                <a:solidFill>
                  <a:srgbClr val="FF0000"/>
                </a:solidFill>
              </a:rPr>
              <a:t> </a:t>
            </a:r>
            <a:r>
              <a:rPr lang="pl-PL" b="1" u="sng" dirty="0"/>
              <a:t>rozprawie głównej</a:t>
            </a:r>
            <a:r>
              <a:rPr lang="pl-PL" dirty="0"/>
              <a:t> oświadcza, że odstępuje od oskarżenia </a:t>
            </a:r>
            <a:r>
              <a:rPr lang="pl-PL" dirty="0">
                <a:sym typeface="Wingdings" panose="05000000000000000000" pitchFamily="2" charset="2"/>
              </a:rPr>
              <a:t> </a:t>
            </a:r>
            <a:r>
              <a:rPr lang="pl-PL" b="1" dirty="0">
                <a:sym typeface="Wingdings" panose="05000000000000000000" pitchFamily="2" charset="2"/>
              </a:rPr>
              <a:t>umorzenie postępowania</a:t>
            </a:r>
            <a:r>
              <a:rPr lang="pl-PL" dirty="0">
                <a:sym typeface="Wingdings" panose="05000000000000000000" pitchFamily="2" charset="2"/>
              </a:rPr>
              <a:t>; niezależnie od wyrażenia zgody przez oskarżonego </a:t>
            </a:r>
          </a:p>
          <a:p>
            <a:pPr algn="just"/>
            <a:r>
              <a:rPr lang="pl-PL" dirty="0">
                <a:sym typeface="Wingdings" panose="05000000000000000000" pitchFamily="2" charset="2"/>
              </a:rPr>
              <a:t>2. Oskarżyciel prywatny oświadcza, że odstąpienie od oskarżenia </a:t>
            </a:r>
            <a:r>
              <a:rPr lang="pl-PL" b="1" dirty="0">
                <a:sym typeface="Wingdings" panose="05000000000000000000" pitchFamily="2" charset="2"/>
              </a:rPr>
              <a:t>po rozpoczęciu przewodu sądowego </a:t>
            </a:r>
            <a:r>
              <a:rPr lang="pl-PL" dirty="0">
                <a:sym typeface="Wingdings" panose="05000000000000000000" pitchFamily="2" charset="2"/>
              </a:rPr>
              <a:t> konieczna zgoda oskarżonego! </a:t>
            </a:r>
          </a:p>
          <a:p>
            <a:pPr lvl="1" algn="just"/>
            <a:r>
              <a:rPr lang="pl-PL" dirty="0">
                <a:sym typeface="Wingdings" panose="05000000000000000000" pitchFamily="2" charset="2"/>
              </a:rPr>
              <a:t>Dla oskarżonego korzystniejszym rozstrzygnięciem jest uniewinnienie, dlatego dla umorzenia postępowania konieczna jest jego zgoda </a:t>
            </a:r>
          </a:p>
          <a:p>
            <a:pPr algn="just"/>
            <a:r>
              <a:rPr lang="pl-PL" dirty="0"/>
              <a:t>3. </a:t>
            </a:r>
            <a:r>
              <a:rPr lang="pl-PL" b="1" dirty="0"/>
              <a:t>Dorozumiane odstąpienie od oskarżenia </a:t>
            </a:r>
            <a:r>
              <a:rPr lang="pl-PL" dirty="0"/>
              <a:t>(art. 496 § 3) </a:t>
            </a:r>
            <a:r>
              <a:rPr lang="pl-PL" dirty="0">
                <a:sym typeface="Wingdings" panose="05000000000000000000" pitchFamily="2" charset="2"/>
              </a:rPr>
              <a:t> niestawiennictwo oskarżyciela prywatnego i pełnomocnika (jeżeli występuje w sprawie) </a:t>
            </a:r>
            <a:r>
              <a:rPr lang="pl-PL" dirty="0"/>
              <a:t>na rozprawie głównej </a:t>
            </a:r>
            <a:r>
              <a:rPr lang="pl-PL" b="1" dirty="0"/>
              <a:t>bez usprawiedliwionych powodów w każdej fazie uważa się za odstąpienie od oskarżenia</a:t>
            </a:r>
            <a:r>
              <a:rPr lang="pl-PL" dirty="0"/>
              <a:t> i w konsekwencji powoduje umorzenie postępowania, przy czym, jeżeli niestawiennictwo takie ma miejsce po rozpoczęciu przewodu sądowego na pierwszej rozprawie głównej, warunkiem umorzenia jest wyrażenie zgody przez oskarżonego. </a:t>
            </a:r>
          </a:p>
        </p:txBody>
      </p:sp>
    </p:spTree>
    <p:extLst>
      <p:ext uri="{BB962C8B-B14F-4D97-AF65-F5344CB8AC3E}">
        <p14:creationId xmlns:p14="http://schemas.microsoft.com/office/powerpoint/2010/main" val="29681431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96" y="394716"/>
            <a:ext cx="9720072" cy="1499616"/>
          </a:xfrm>
        </p:spPr>
        <p:txBody>
          <a:bodyPr>
            <a:normAutofit/>
          </a:bodyPr>
          <a:lstStyle/>
          <a:p>
            <a:pPr lvl="0"/>
            <a:r>
              <a:rPr lang="pl-PL" dirty="0"/>
              <a:t>Skutki niestawiennictwa stron w trybie prywatnoskargowym</a:t>
            </a:r>
          </a:p>
        </p:txBody>
      </p:sp>
      <p:sp>
        <p:nvSpPr>
          <p:cNvPr id="4" name="Symbol zastępczy tekstu 3"/>
          <p:cNvSpPr>
            <a:spLocks noGrp="1"/>
          </p:cNvSpPr>
          <p:nvPr>
            <p:ph type="body" idx="1"/>
          </p:nvPr>
        </p:nvSpPr>
        <p:spPr>
          <a:xfrm>
            <a:off x="1024128" y="2017991"/>
            <a:ext cx="4754880" cy="822960"/>
          </a:xfrm>
        </p:spPr>
        <p:txBody>
          <a:bodyPr/>
          <a:lstStyle/>
          <a:p>
            <a:r>
              <a:rPr lang="pl-PL" dirty="0"/>
              <a:t>Rozprawa główna </a:t>
            </a:r>
          </a:p>
        </p:txBody>
      </p:sp>
      <p:sp>
        <p:nvSpPr>
          <p:cNvPr id="3" name="Symbol zastępczy zawartości 2"/>
          <p:cNvSpPr>
            <a:spLocks noGrp="1"/>
          </p:cNvSpPr>
          <p:nvPr>
            <p:ph sz="half" idx="2"/>
          </p:nvPr>
        </p:nvSpPr>
        <p:spPr/>
        <p:txBody>
          <a:bodyPr>
            <a:normAutofit fontScale="92500" lnSpcReduction="10000"/>
          </a:bodyPr>
          <a:lstStyle/>
          <a:p>
            <a:pPr algn="just"/>
            <a:r>
              <a:rPr lang="pl-PL" dirty="0"/>
              <a:t>Umorzenie postępowania, chyba że nieusprawiedliwione niestawiennictwo oskarżyciela prywatnego nastąpiło po rozpoczęciu przewodu sądowego, wówczas konieczna jest zgoda oskarżonego (art. 496 § 3)</a:t>
            </a:r>
          </a:p>
          <a:p>
            <a:pPr algn="just"/>
            <a:r>
              <a:rPr lang="pl-PL" dirty="0"/>
              <a:t>Oskarżony – nie ma obowiązku brać udziału w postępowaniu, chyba że sąd (przewodniczący) zarządzi inaczej (art. 485 w zw. z art. 374 § 1). Jeżeli nie stawił się mimo takiego obowiązku – zatrzymanie i przymusowe doprowadzenie (art. 75 § 2)</a:t>
            </a:r>
          </a:p>
        </p:txBody>
      </p:sp>
      <p:sp>
        <p:nvSpPr>
          <p:cNvPr id="5" name="Symbol zastępczy tekstu 4"/>
          <p:cNvSpPr>
            <a:spLocks noGrp="1"/>
          </p:cNvSpPr>
          <p:nvPr>
            <p:ph type="body" sz="quarter" idx="3"/>
          </p:nvPr>
        </p:nvSpPr>
        <p:spPr>
          <a:xfrm>
            <a:off x="5990888" y="2017991"/>
            <a:ext cx="4754880" cy="822960"/>
          </a:xfrm>
        </p:spPr>
        <p:txBody>
          <a:bodyPr/>
          <a:lstStyle/>
          <a:p>
            <a:r>
              <a:rPr lang="pl-PL" dirty="0"/>
              <a:t>Posiedzenie pojednawcze </a:t>
            </a:r>
          </a:p>
        </p:txBody>
      </p:sp>
      <p:sp>
        <p:nvSpPr>
          <p:cNvPr id="6" name="Symbol zastępczy zawartości 5"/>
          <p:cNvSpPr>
            <a:spLocks noGrp="1"/>
          </p:cNvSpPr>
          <p:nvPr>
            <p:ph sz="quarter" idx="4"/>
          </p:nvPr>
        </p:nvSpPr>
        <p:spPr>
          <a:xfrm>
            <a:off x="5990888" y="2724150"/>
            <a:ext cx="5858212" cy="3829050"/>
          </a:xfrm>
        </p:spPr>
        <p:txBody>
          <a:bodyPr>
            <a:normAutofit fontScale="77500" lnSpcReduction="20000"/>
          </a:bodyPr>
          <a:lstStyle/>
          <a:p>
            <a:pPr algn="just"/>
            <a:r>
              <a:rPr lang="pl-PL" dirty="0"/>
              <a:t>Art. 491. § 1. Niestawiennictwo oskarżyciela prywatnego i jego pełnomocnika na posiedzenie pojednawcze </a:t>
            </a:r>
            <a:r>
              <a:rPr lang="pl-PL" b="1" dirty="0"/>
              <a:t>bez usprawiedliwionej przyczyny uważa się za odstąpienie od oskarżenia</a:t>
            </a:r>
            <a:r>
              <a:rPr lang="pl-PL" dirty="0"/>
              <a:t>; w takim wypadku prowadzący posiedzenie postępowanie umarza.</a:t>
            </a:r>
          </a:p>
          <a:p>
            <a:pPr algn="just"/>
            <a:r>
              <a:rPr lang="pl-PL" dirty="0"/>
              <a:t>§ 2. W razie nie usprawiedliwionego niestawiennictwa oskarżonego prowadzący posiedzenie pojednawcze kieruje sprawę na rozprawę główną, a w miarę możności wyznacza od razu jej termin.</a:t>
            </a:r>
          </a:p>
          <a:p>
            <a:pPr algn="just"/>
            <a:r>
              <a:rPr lang="pl-PL" dirty="0"/>
              <a:t>WAŻNE!</a:t>
            </a:r>
          </a:p>
          <a:p>
            <a:pPr algn="just"/>
            <a:r>
              <a:rPr lang="pl-PL" dirty="0"/>
              <a:t>Postanowienie SN z 4.11.2010 r. (II KK 77/10) </a:t>
            </a:r>
            <a:r>
              <a:rPr lang="pl-PL" dirty="0">
                <a:sym typeface="Wingdings" panose="05000000000000000000" pitchFamily="2" charset="2"/>
              </a:rPr>
              <a:t> </a:t>
            </a:r>
            <a:r>
              <a:rPr lang="pl-PL" dirty="0"/>
              <a:t>Niestawiennictwo oskarżyciela prywatnego na spotkaniu mediacyjnym nie wywołuje skutków tożsamych z niestawiennictwem tego oskarżyciela i jego pełnomocnika na posiedzeniu pojednawczym (opisanych w art. 491 § 1 k.p.k.), a tym samym nie daje podstawy do umorzenia postępowania w sprawie z oskarżenia prywatnego.</a:t>
            </a:r>
          </a:p>
        </p:txBody>
      </p:sp>
      <p:sp>
        <p:nvSpPr>
          <p:cNvPr id="7" name="Prostokąt 6"/>
          <p:cNvSpPr/>
          <p:nvPr/>
        </p:nvSpPr>
        <p:spPr>
          <a:xfrm>
            <a:off x="6763468" y="1144524"/>
            <a:ext cx="5085632" cy="941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t>Usprawiedliwione niestawiennictwo – art. 117 § 2 – czynności nie przeprowadza się jeżeli osoba uprawniona usprawiedliwiła swoje niestawiennictwo i wniosła o nieprzeprowadzanie czynności bez jej obecności.  </a:t>
            </a:r>
          </a:p>
        </p:txBody>
      </p:sp>
    </p:spTree>
    <p:extLst>
      <p:ext uri="{BB962C8B-B14F-4D97-AF65-F5344CB8AC3E}">
        <p14:creationId xmlns:p14="http://schemas.microsoft.com/office/powerpoint/2010/main" val="4086052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a:t>
            </a:r>
          </a:p>
        </p:txBody>
      </p:sp>
      <p:sp>
        <p:nvSpPr>
          <p:cNvPr id="3" name="Symbol zastępczy zawartości 2"/>
          <p:cNvSpPr>
            <a:spLocks noGrp="1"/>
          </p:cNvSpPr>
          <p:nvPr>
            <p:ph idx="1"/>
          </p:nvPr>
        </p:nvSpPr>
        <p:spPr/>
        <p:txBody>
          <a:bodyPr>
            <a:normAutofit/>
          </a:bodyPr>
          <a:lstStyle/>
          <a:p>
            <a:pPr algn="just"/>
            <a:r>
              <a:rPr lang="pl-PL" dirty="0"/>
              <a:t>Art. 60. </a:t>
            </a:r>
          </a:p>
          <a:p>
            <a:pPr marL="128016" lvl="1" indent="0" algn="just">
              <a:buNone/>
            </a:pPr>
            <a:r>
              <a:rPr lang="pl-PL" dirty="0"/>
              <a:t>§ 1. W sprawach o przestępstwa ścigane z oskarżenia prywatnego prokurator wszczyna postępowanie albo wstępuje do postępowania już wszczętego, jeżeli wymaga tego </a:t>
            </a:r>
            <a:r>
              <a:rPr lang="pl-PL" b="1" dirty="0"/>
              <a:t>interes społeczny</a:t>
            </a:r>
            <a:r>
              <a:rPr lang="pl-PL" dirty="0"/>
              <a:t>.</a:t>
            </a:r>
          </a:p>
          <a:p>
            <a:pPr marL="128016" lvl="1" indent="0" algn="just">
              <a:buNone/>
            </a:pPr>
            <a:r>
              <a:rPr lang="pl-PL" dirty="0"/>
              <a:t>§ 2. </a:t>
            </a:r>
            <a:r>
              <a:rPr lang="pl-PL" b="1" dirty="0"/>
              <a:t>Postępowanie toczy się wówczas z urzędu</a:t>
            </a:r>
            <a:r>
              <a:rPr lang="pl-PL" dirty="0"/>
              <a:t>, a pokrzywdzony, który przedtem wniósł oskarżenie prywatne, korzysta z praw oskarżyciela posiłkowego; do pokrzywdzonego, który przedtem nie wniósł oskarżenia prywatnego, stosuje się art. 54, 55 § 3 i art. 58.</a:t>
            </a:r>
          </a:p>
          <a:p>
            <a:pPr marL="128016" lvl="1" indent="0" algn="just">
              <a:buNone/>
            </a:pPr>
            <a:r>
              <a:rPr lang="pl-PL" dirty="0"/>
              <a:t>§ 3. </a:t>
            </a:r>
            <a:r>
              <a:rPr lang="pl-PL" b="1" dirty="0"/>
              <a:t>Jeżeli prokurator, który wstąpił do postępowania, odstąpił potem od oskarżenia, pokrzywdzony powraca w dalszym postępowaniu do praw oskarżyciela prywatnego</a:t>
            </a:r>
            <a:r>
              <a:rPr lang="pl-PL" dirty="0"/>
              <a:t>.</a:t>
            </a:r>
          </a:p>
          <a:p>
            <a:pPr marL="128016" lvl="1" indent="0" algn="just">
              <a:buNone/>
            </a:pPr>
            <a:r>
              <a:rPr lang="pl-PL" dirty="0"/>
              <a:t>§ 4. Pokrzywdzony, który nie wniósł oskarżenia, może w terminie zawitym 14 dni od daty powiadomienia go o odstąpieniu prokuratora od oskarżenia złożyć akt oskarżenia lub oświadczenie, że podtrzymuje oskarżenie jako prywatne, a jeżeli takiego oświadczenia nie złoży, sąd lub referendarz sądowy umarza postępowanie.</a:t>
            </a:r>
          </a:p>
        </p:txBody>
      </p:sp>
    </p:spTree>
    <p:extLst>
      <p:ext uri="{BB962C8B-B14F-4D97-AF65-F5344CB8AC3E}">
        <p14:creationId xmlns:p14="http://schemas.microsoft.com/office/powerpoint/2010/main" val="1475963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a:t>
            </a:r>
          </a:p>
        </p:txBody>
      </p:sp>
      <p:sp>
        <p:nvSpPr>
          <p:cNvPr id="3" name="Symbol zastępczy zawartości 2"/>
          <p:cNvSpPr>
            <a:spLocks noGrp="1"/>
          </p:cNvSpPr>
          <p:nvPr>
            <p:ph idx="1"/>
          </p:nvPr>
        </p:nvSpPr>
        <p:spPr>
          <a:xfrm>
            <a:off x="304800" y="2286000"/>
            <a:ext cx="11563350" cy="4400550"/>
          </a:xfrm>
        </p:spPr>
        <p:txBody>
          <a:bodyPr>
            <a:normAutofit fontScale="77500" lnSpcReduction="20000"/>
          </a:bodyPr>
          <a:lstStyle/>
          <a:p>
            <a:pPr algn="just"/>
            <a:r>
              <a:rPr lang="pl-PL" dirty="0"/>
              <a:t>Dwie formy ingerencji prokuratora w postępowanie prywatnoskargowe:</a:t>
            </a:r>
          </a:p>
          <a:p>
            <a:pPr marL="630936" lvl="1" indent="-457200" algn="just">
              <a:buFont typeface="+mj-lt"/>
              <a:buAutoNum type="arabicPeriod"/>
            </a:pPr>
            <a:r>
              <a:rPr lang="pl-PL" dirty="0"/>
              <a:t>wszczęcie postępowania za oskarżyciela prywatnego </a:t>
            </a:r>
          </a:p>
          <a:p>
            <a:pPr marL="630936" lvl="1" indent="-457200" algn="just">
              <a:buFont typeface="+mj-lt"/>
              <a:buAutoNum type="arabicPeriod"/>
            </a:pPr>
            <a:r>
              <a:rPr lang="pl-PL" dirty="0"/>
              <a:t>przyłączenie się do postępowania już wszczętego</a:t>
            </a:r>
          </a:p>
          <a:p>
            <a:pPr marL="0" indent="0" algn="just">
              <a:buNone/>
            </a:pPr>
            <a:r>
              <a:rPr lang="pl-PL" dirty="0"/>
              <a:t>Uczestnictwo prokuratora w postępowaniu prywatnoskargowym jest obligatoryjne, jeżeli wymaga tego interes społeczny.</a:t>
            </a:r>
          </a:p>
          <a:p>
            <a:pPr marL="173736" lvl="1" indent="0" algn="just">
              <a:buNone/>
            </a:pPr>
            <a:r>
              <a:rPr lang="pl-PL" dirty="0"/>
              <a:t>Interes społeczny </a:t>
            </a:r>
            <a:r>
              <a:rPr lang="pl-PL" dirty="0">
                <a:sym typeface="Wingdings" panose="05000000000000000000" pitchFamily="2" charset="2"/>
              </a:rPr>
              <a:t> </a:t>
            </a:r>
            <a:r>
              <a:rPr lang="pl-PL" dirty="0"/>
              <a:t>zachowanie sprawcy jednocześnie i bezpośrednio narusza dwa interesy, tj. interes osobisty pokrzywdzonego i interes całego społeczeństwa</a:t>
            </a:r>
          </a:p>
          <a:p>
            <a:pPr marL="0" indent="0" algn="just">
              <a:buNone/>
            </a:pPr>
            <a:r>
              <a:rPr lang="pl-PL" dirty="0"/>
              <a:t> Objęcie przez prokuratora ściganiem z urzędu czynu o charakterze prywatnoskargowym powinno być uzewnętrznione np. wniesieniem aktu oskarżenia przez prokuratora, wydaniem postanowienia o przedstawieniu lub zmianie zarzutów z wyraźnym powołaniem art. 60 § 1.</a:t>
            </a:r>
          </a:p>
          <a:p>
            <a:pPr marL="0" indent="0" algn="just">
              <a:buNone/>
            </a:pPr>
            <a:r>
              <a:rPr lang="pl-PL" dirty="0"/>
              <a:t>Wyrok SN z 5.09.2006, IV KK 176/06</a:t>
            </a:r>
          </a:p>
          <a:p>
            <a:pPr algn="just"/>
            <a:r>
              <a:rPr lang="pl-PL" dirty="0"/>
              <a:t> 1. Prokurator przez wniesienie aktu oskarżenia do sądu, wyraża nie tylko swoją wolę do realizacji uprawnienia przewidzianego w art. 60 § 1 k.p.k., lecz faktycznie dokonuje wszczęcia postępowania karnego w rozumieniu art. 60 § 1 k.p.k. Do takiej decyzji uprawnia go treść przepisu art. 60 § 1 k.p.k., w każdym stadium postępowania karnego. Oczywiście lepiej byłoby aby prokurator taką decyzję poprzedził wydaniem postanowienia, lecz nie jest to warunek konieczny.</a:t>
            </a:r>
          </a:p>
          <a:p>
            <a:pPr algn="just"/>
            <a:r>
              <a:rPr lang="pl-PL" dirty="0"/>
              <a:t>2. Wszczęcie postępowania karnego przez prokuratora w sprawie o przestępstwa ścigane z oskarżenia prywatnego, gdy toczy się już postępowanie przygotowawcze o czyn zakwalifikowany jako przestępstwo ścigane z oskarżenia publicznego, powinno przybrać formę wydanego przez prokuratora postanowienia o przedstawienia zarzutów albo o jego zmianie, z jednoczesnym przywołaniem w tym postanowieniu art. 60 § 1 k.p.k.</a:t>
            </a:r>
          </a:p>
          <a:p>
            <a:pPr marL="0" indent="0" algn="just">
              <a:buNone/>
            </a:pPr>
            <a:endParaRPr lang="pl-PL" dirty="0"/>
          </a:p>
        </p:txBody>
      </p:sp>
    </p:spTree>
    <p:extLst>
      <p:ext uri="{BB962C8B-B14F-4D97-AF65-F5344CB8AC3E}">
        <p14:creationId xmlns:p14="http://schemas.microsoft.com/office/powerpoint/2010/main" val="162534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Udział prokuratora w postępowaniu prywatnoskargowym - </a:t>
            </a:r>
          </a:p>
        </p:txBody>
      </p:sp>
      <p:sp>
        <p:nvSpPr>
          <p:cNvPr id="3" name="Symbol zastępczy zawartości 2"/>
          <p:cNvSpPr>
            <a:spLocks noGrp="1"/>
          </p:cNvSpPr>
          <p:nvPr>
            <p:ph idx="1"/>
          </p:nvPr>
        </p:nvSpPr>
        <p:spPr/>
        <p:txBody>
          <a:bodyPr>
            <a:normAutofit fontScale="92500"/>
          </a:bodyPr>
          <a:lstStyle/>
          <a:p>
            <a:pPr algn="just"/>
            <a:r>
              <a:rPr lang="pl-PL" dirty="0"/>
              <a:t>ODSTĄPIENIE PROKURATORA OD OSKARŻENIA – gdy okazało się, </a:t>
            </a:r>
            <a:r>
              <a:rPr lang="pl-PL"/>
              <a:t>że zgromadzony materiał </a:t>
            </a:r>
            <a:r>
              <a:rPr lang="pl-PL" dirty="0"/>
              <a:t>dowodowy nie potwierdza pierwotnego założenia, że czyn oskarżonego narusza równocześnie interes społeczny. Pokrzywdzony powraca w dalszym postępowaniu do praw oskarżyciela prywatnego. Pokrzywdzony, który nie wniósł oskarżenia może w terminie zawitym 14 dni od daty powiadomienia go o odstąpieniu prokuratora od oskarżenia złożyć akt oskarżenia lub oświadczenie, że podtrzymuje oskarżenie jako prywatne. W sytuacji natomiast, gdy pokrzywdzony prawidłowo powiadomiony o istniejącym układzie procesowym takiego oświadczenia nie złoży, sąd umarza postępowanie obligatoryjnie - art. 60 § 4. </a:t>
            </a:r>
          </a:p>
          <a:p>
            <a:pPr algn="just"/>
            <a:r>
              <a:rPr lang="pl-PL" dirty="0"/>
              <a:t>ZAPAMIĘTAĆ! </a:t>
            </a:r>
          </a:p>
          <a:p>
            <a:pPr algn="just"/>
            <a:r>
              <a:rPr lang="pl-PL" dirty="0"/>
              <a:t>Sprawy o charakterze chuligańskim dotyczące przestępstw ściganych z oskarżenia prywatnego, jeżeli są </a:t>
            </a:r>
            <a:r>
              <a:rPr lang="pl-PL" b="1" u="sng" dirty="0"/>
              <a:t>rozpoznawane w postępowaniu przyspieszonym</a:t>
            </a:r>
            <a:r>
              <a:rPr lang="pl-PL" dirty="0"/>
              <a:t>, toczą się zawsze w trybie publicznoskargowym i nie wymagają objęcia ich ściganiem przez prokuratora w trybie przepisu art. 60 § 1 k.p.k. (art. 517b § 2 k.p.k.).</a:t>
            </a:r>
          </a:p>
        </p:txBody>
      </p:sp>
    </p:spTree>
    <p:extLst>
      <p:ext uri="{BB962C8B-B14F-4D97-AF65-F5344CB8AC3E}">
        <p14:creationId xmlns:p14="http://schemas.microsoft.com/office/powerpoint/2010/main" val="404692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Postępowania szczególne w </a:t>
            </a:r>
            <a:r>
              <a:rPr lang="pl-PL" dirty="0" err="1"/>
              <a:t>kpk</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113724641"/>
              </p:ext>
            </p:extLst>
          </p:nvPr>
        </p:nvGraphicFramePr>
        <p:xfrm>
          <a:off x="1024128" y="2286000"/>
          <a:ext cx="9720073" cy="4023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454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Postępowanie nakazowe</a:t>
            </a:r>
          </a:p>
        </p:txBody>
      </p:sp>
      <p:sp>
        <p:nvSpPr>
          <p:cNvPr id="3" name="Podtytuł 2"/>
          <p:cNvSpPr>
            <a:spLocks noGrp="1"/>
          </p:cNvSpPr>
          <p:nvPr>
            <p:ph type="subTitle" idx="1"/>
          </p:nvPr>
        </p:nvSpPr>
        <p:spPr/>
        <p:txBody>
          <a:bodyPr/>
          <a:lstStyle/>
          <a:p>
            <a:r>
              <a:rPr lang="pl-PL" dirty="0"/>
              <a:t>Art. 500 – 507 k.p.k.</a:t>
            </a:r>
          </a:p>
        </p:txBody>
      </p:sp>
    </p:spTree>
    <p:extLst>
      <p:ext uri="{BB962C8B-B14F-4D97-AF65-F5344CB8AC3E}">
        <p14:creationId xmlns:p14="http://schemas.microsoft.com/office/powerpoint/2010/main" val="3545735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Pojęcie i dopuszczalność</a:t>
            </a:r>
          </a:p>
        </p:txBody>
      </p:sp>
      <p:sp>
        <p:nvSpPr>
          <p:cNvPr id="3" name="Symbol zastępczy zawartości 2"/>
          <p:cNvSpPr>
            <a:spLocks noGrp="1"/>
          </p:cNvSpPr>
          <p:nvPr>
            <p:ph idx="1"/>
          </p:nvPr>
        </p:nvSpPr>
        <p:spPr>
          <a:xfrm>
            <a:off x="1024128" y="1943100"/>
            <a:ext cx="10967847" cy="4800600"/>
          </a:xfrm>
        </p:spPr>
        <p:txBody>
          <a:bodyPr>
            <a:normAutofit/>
          </a:bodyPr>
          <a:lstStyle/>
          <a:p>
            <a:pPr algn="just"/>
            <a:r>
              <a:rPr lang="pl-PL" dirty="0"/>
              <a:t>Tryb, w którym sąd orzeka bez rozprawy, </a:t>
            </a:r>
            <a:r>
              <a:rPr lang="pl-PL" b="1" u="sng" dirty="0"/>
              <a:t>na posiedzeniu niejawnym bez udziału stron</a:t>
            </a:r>
            <a:r>
              <a:rPr lang="pl-PL" dirty="0"/>
              <a:t>, na podstawie materiałów zebranych w postępowaniu przygotowawczym. O zastosowaniu tego trybu decyduje wstępnie prezes sądu (por. art. 339 § 3 pkt. 7), jeżeli uzna, że zachodzi możliwość wydania wyroku nakazowego. Oskarżyciel publiczny nie ma wpływu na podjęcie decyzji przez sąd, ale może w akcie oskarżenia wskazać sugerowany tryb rozpoznania sprawy (por. 332 § 1 pkt. 5)</a:t>
            </a:r>
          </a:p>
          <a:p>
            <a:pPr algn="just"/>
            <a:r>
              <a:rPr lang="pl-PL" dirty="0"/>
              <a:t>Postępowanie nakazowe jest dopuszczalne </a:t>
            </a:r>
            <a:r>
              <a:rPr lang="pl-PL" b="1" dirty="0"/>
              <a:t>wyłącznie </a:t>
            </a:r>
            <a:r>
              <a:rPr lang="pl-PL" dirty="0"/>
              <a:t>w sprawach, w których postępowanie przygotowawcze </a:t>
            </a:r>
            <a:r>
              <a:rPr lang="pl-PL" b="1" dirty="0"/>
              <a:t>prowadzono </a:t>
            </a:r>
            <a:r>
              <a:rPr lang="pl-PL" dirty="0"/>
              <a:t>w formie </a:t>
            </a:r>
            <a:r>
              <a:rPr lang="pl-PL" b="1" dirty="0"/>
              <a:t>dochodzenia</a:t>
            </a:r>
          </a:p>
          <a:p>
            <a:pPr algn="just"/>
            <a:r>
              <a:rPr lang="pl-PL" dirty="0"/>
              <a:t>Art. 500 § 1 </a:t>
            </a:r>
          </a:p>
          <a:p>
            <a:pPr algn="just"/>
            <a:r>
              <a:rPr lang="pl-PL" dirty="0"/>
              <a:t>W sprawach, w których prowadzono dochodzenie, uznając na podstawie zebranego w postępowaniu przygotowawczym materiału, że przeprowadzenie rozprawy nie jest konieczne, sąd </a:t>
            </a:r>
            <a:r>
              <a:rPr lang="pl-PL" b="1" dirty="0"/>
              <a:t>może </a:t>
            </a:r>
            <a:r>
              <a:rPr lang="pl-PL" dirty="0"/>
              <a:t>w wypadkach </a:t>
            </a:r>
            <a:r>
              <a:rPr lang="pl-PL" b="1" dirty="0"/>
              <a:t>pozwalających na orzeczenie kary ograniczenia wolności lub grzywny </a:t>
            </a:r>
            <a:r>
              <a:rPr lang="pl-PL" dirty="0"/>
              <a:t>wydać wyrok nakazowy </a:t>
            </a:r>
            <a:endParaRPr lang="pl-PL" b="1" dirty="0"/>
          </a:p>
        </p:txBody>
      </p:sp>
    </p:spTree>
    <p:extLst>
      <p:ext uri="{BB962C8B-B14F-4D97-AF65-F5344CB8AC3E}">
        <p14:creationId xmlns:p14="http://schemas.microsoft.com/office/powerpoint/2010/main" val="299646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585216"/>
            <a:ext cx="10844022" cy="1499616"/>
          </a:xfrm>
        </p:spPr>
        <p:txBody>
          <a:bodyPr/>
          <a:lstStyle/>
          <a:p>
            <a:r>
              <a:rPr lang="pl-PL" dirty="0"/>
              <a:t>Przesłanki szczególne (pamiętać o ogólnych z art. 17 § 1!)</a:t>
            </a:r>
          </a:p>
        </p:txBody>
      </p:sp>
      <p:sp>
        <p:nvSpPr>
          <p:cNvPr id="4" name="Symbol zastępczy tekstu 3"/>
          <p:cNvSpPr>
            <a:spLocks noGrp="1"/>
          </p:cNvSpPr>
          <p:nvPr>
            <p:ph type="body" idx="1"/>
          </p:nvPr>
        </p:nvSpPr>
        <p:spPr/>
        <p:txBody>
          <a:bodyPr/>
          <a:lstStyle/>
          <a:p>
            <a:pPr algn="ctr"/>
            <a:r>
              <a:rPr lang="pl-PL" dirty="0"/>
              <a:t>Negatywne (nie można rozpoznać sprawy w trybie nakazowym) </a:t>
            </a:r>
          </a:p>
        </p:txBody>
      </p:sp>
      <p:sp>
        <p:nvSpPr>
          <p:cNvPr id="5" name="Symbol zastępczy zawartości 4"/>
          <p:cNvSpPr>
            <a:spLocks noGrp="1"/>
          </p:cNvSpPr>
          <p:nvPr>
            <p:ph sz="half" idx="2"/>
          </p:nvPr>
        </p:nvSpPr>
        <p:spPr>
          <a:xfrm>
            <a:off x="1024128" y="2967787"/>
            <a:ext cx="4754880" cy="3766387"/>
          </a:xfrm>
        </p:spPr>
        <p:txBody>
          <a:bodyPr>
            <a:normAutofit fontScale="85000" lnSpcReduction="20000"/>
          </a:bodyPr>
          <a:lstStyle/>
          <a:p>
            <a:pPr marL="0" indent="0" algn="just">
              <a:buNone/>
            </a:pPr>
            <a:r>
              <a:rPr lang="pl-PL" dirty="0"/>
              <a:t>Art. 501 – wydanie wyroku nakazowego jest niedopuszczalne:</a:t>
            </a:r>
          </a:p>
          <a:p>
            <a:pPr marL="457200" indent="-457200" algn="just">
              <a:buAutoNum type="arabicPeriod"/>
            </a:pPr>
            <a:r>
              <a:rPr lang="pl-PL" dirty="0"/>
              <a:t>w sprawach z oskarżenia prywatnego </a:t>
            </a:r>
          </a:p>
          <a:p>
            <a:pPr marL="457200" indent="-457200" algn="just">
              <a:buAutoNum type="arabicPeriod"/>
            </a:pPr>
            <a:r>
              <a:rPr lang="pl-PL" dirty="0"/>
              <a:t>gdy zachodzą okoliczności wskazane w art. 79 § 1 (obrona obligatoryjna) tzn. oskarżony;</a:t>
            </a:r>
          </a:p>
          <a:p>
            <a:pPr marL="447675" lvl="1" indent="-274638" algn="just">
              <a:buAutoNum type="arabicPeriod"/>
            </a:pPr>
            <a:r>
              <a:rPr lang="pl-PL" dirty="0"/>
              <a:t>nie ukończył 18 lat,</a:t>
            </a:r>
          </a:p>
          <a:p>
            <a:pPr marL="457200" lvl="1" indent="-276225" algn="just">
              <a:buAutoNum type="arabicPeriod"/>
            </a:pPr>
            <a:r>
              <a:rPr lang="pl-PL" dirty="0"/>
              <a:t>jest głuchy, niemy lub niewidomy,</a:t>
            </a:r>
          </a:p>
          <a:p>
            <a:pPr marL="447675" lvl="1" indent="-274638" algn="just">
              <a:buAutoNum type="arabicPeriod"/>
            </a:pPr>
            <a:r>
              <a:rPr lang="pl-PL" dirty="0"/>
              <a:t>zachodzi uzasadniona wątpliwość, czy jego zdolność rozpoznania znaczenia czynu lub kierowania swoim postępowaniem nie była w czasie popełnienia tego czynu wyłączona lub w znacznym stopniu ograniczona,</a:t>
            </a:r>
          </a:p>
          <a:p>
            <a:pPr marL="457200" lvl="1" indent="-276225" algn="just">
              <a:buAutoNum type="arabicPeriod"/>
            </a:pPr>
            <a:r>
              <a:rPr lang="pl-PL" dirty="0"/>
              <a:t>zachodzi uzasadniona wątpliwość, czy stan jego zdrowia psychicznego pozwala na udział w postępowaniu lub prowadzenie obrony w sposób samodzielny oraz rozsądny.</a:t>
            </a:r>
          </a:p>
        </p:txBody>
      </p:sp>
      <p:sp>
        <p:nvSpPr>
          <p:cNvPr id="6" name="Symbol zastępczy tekstu 5"/>
          <p:cNvSpPr>
            <a:spLocks noGrp="1"/>
          </p:cNvSpPr>
          <p:nvPr>
            <p:ph type="body" sz="quarter" idx="3"/>
          </p:nvPr>
        </p:nvSpPr>
        <p:spPr>
          <a:xfrm>
            <a:off x="5990888" y="2179636"/>
            <a:ext cx="5877262" cy="822960"/>
          </a:xfrm>
        </p:spPr>
        <p:txBody>
          <a:bodyPr>
            <a:normAutofit/>
          </a:bodyPr>
          <a:lstStyle/>
          <a:p>
            <a:pPr algn="ctr"/>
            <a:r>
              <a:rPr lang="pl-PL" dirty="0"/>
              <a:t>Pozytywne (muszą wystąpić żeby można było rozpoznać sprawę w trybie nakazowym)</a:t>
            </a:r>
          </a:p>
        </p:txBody>
      </p:sp>
      <p:sp>
        <p:nvSpPr>
          <p:cNvPr id="7" name="Symbol zastępczy zawartości 6"/>
          <p:cNvSpPr>
            <a:spLocks noGrp="1"/>
          </p:cNvSpPr>
          <p:nvPr>
            <p:ph sz="quarter" idx="4"/>
          </p:nvPr>
        </p:nvSpPr>
        <p:spPr>
          <a:xfrm>
            <a:off x="5990888" y="2967788"/>
            <a:ext cx="5877262" cy="3341572"/>
          </a:xfrm>
        </p:spPr>
        <p:txBody>
          <a:bodyPr>
            <a:normAutofit fontScale="92500"/>
          </a:bodyPr>
          <a:lstStyle/>
          <a:p>
            <a:pPr marL="457200" indent="-457200" algn="just">
              <a:buAutoNum type="arabicPeriod"/>
            </a:pPr>
            <a:r>
              <a:rPr lang="pl-PL" dirty="0"/>
              <a:t>Uznanie w oparciu o materiał dowodowy dochodzenia, że prowadzenie rozprawy nie jest konieczne </a:t>
            </a:r>
          </a:p>
          <a:p>
            <a:pPr marL="457200" indent="-457200" algn="just">
              <a:buAutoNum type="arabicPeriod"/>
            </a:pPr>
            <a:r>
              <a:rPr lang="pl-PL" dirty="0"/>
              <a:t>Na postawie zebranych dowodów wina oskarżonego i okoliczności czynu nie budzą wątpliwości </a:t>
            </a:r>
          </a:p>
          <a:p>
            <a:pPr marL="457200" indent="-457200" algn="just">
              <a:buAutoNum type="arabicPeriod"/>
            </a:pPr>
            <a:r>
              <a:rPr lang="pl-PL" dirty="0"/>
              <a:t>Uznanie, że kara ograniczenia wolności lub grzywna do 100 stawek dziennych lub 200.000 zł ewentualnie orzeczenie środka karnego będzie wystarczającą reakcją na przestępstwo (art. 502)</a:t>
            </a:r>
          </a:p>
        </p:txBody>
      </p:sp>
    </p:spTree>
    <p:extLst>
      <p:ext uri="{BB962C8B-B14F-4D97-AF65-F5344CB8AC3E}">
        <p14:creationId xmlns:p14="http://schemas.microsoft.com/office/powerpoint/2010/main" val="3595992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Przebieg postępowania nakazowego </a:t>
            </a:r>
          </a:p>
        </p:txBody>
      </p:sp>
      <p:graphicFrame>
        <p:nvGraphicFramePr>
          <p:cNvPr id="13" name="Symbol zastępczy zawartości 12"/>
          <p:cNvGraphicFramePr>
            <a:graphicFrameLocks noGrp="1"/>
          </p:cNvGraphicFramePr>
          <p:nvPr>
            <p:ph idx="1"/>
            <p:extLst>
              <p:ext uri="{D42A27DB-BD31-4B8C-83A1-F6EECF244321}">
                <p14:modId xmlns:p14="http://schemas.microsoft.com/office/powerpoint/2010/main" val="83585008"/>
              </p:ext>
            </p:extLst>
          </p:nvPr>
        </p:nvGraphicFramePr>
        <p:xfrm>
          <a:off x="0" y="1904999"/>
          <a:ext cx="12192000" cy="4953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71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Pomarańczowoczerwon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1246</TotalTime>
  <Words>6114</Words>
  <Application>Microsoft Office PowerPoint</Application>
  <PresentationFormat>Panoramiczny</PresentationFormat>
  <Paragraphs>312</Paragraphs>
  <Slides>45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45</vt:i4>
      </vt:variant>
    </vt:vector>
  </HeadingPairs>
  <TitlesOfParts>
    <vt:vector size="51" baseType="lpstr">
      <vt:lpstr>Calibri</vt:lpstr>
      <vt:lpstr>Tw Cen MT</vt:lpstr>
      <vt:lpstr>Tw Cen MT Condensed</vt:lpstr>
      <vt:lpstr>Wingdings</vt:lpstr>
      <vt:lpstr>Wingdings 3</vt:lpstr>
      <vt:lpstr>Integralny</vt:lpstr>
      <vt:lpstr>Postępowanie karne SSP  Zajęcia nr 24:   POSTĘPOWANIA SZCZEGÓLNE   </vt:lpstr>
      <vt:lpstr>Postępowanie szczególne - pojęcie</vt:lpstr>
      <vt:lpstr>Postępowania szczególne – podział </vt:lpstr>
      <vt:lpstr>Cechy postępowań szczególnych w kpk</vt:lpstr>
      <vt:lpstr>Postępowania szczególne w kpk</vt:lpstr>
      <vt:lpstr>Postępowanie nakazowe</vt:lpstr>
      <vt:lpstr>Pojęcie i dopuszczalność</vt:lpstr>
      <vt:lpstr>Przesłanki szczególne (pamiętać o ogólnych z art. 17 § 1!)</vt:lpstr>
      <vt:lpstr>Przebieg postępowania nakazowego </vt:lpstr>
      <vt:lpstr>Przebieg postępowania nakazowego </vt:lpstr>
      <vt:lpstr>Wyrok nakazowy – wymogi formalne </vt:lpstr>
      <vt:lpstr>Możliwe rozstrzygnięcia</vt:lpstr>
      <vt:lpstr>Sposób zaskarżenia – 506 </vt:lpstr>
      <vt:lpstr>Sposób zaskarżenia – art. 506 cd. </vt:lpstr>
      <vt:lpstr>Postępowanie przyspieszone </vt:lpstr>
      <vt:lpstr>Krótko o historii… </vt:lpstr>
      <vt:lpstr>Przesłanki pozytywne </vt:lpstr>
      <vt:lpstr>Przesłanki negatywne </vt:lpstr>
      <vt:lpstr>Przebieg postępowania przyspieszonego – dochodzenie </vt:lpstr>
      <vt:lpstr>Skierowanie sprawy do sądu – wniosek o rozpoznanie sprawy w trybie przyspieszonym </vt:lpstr>
      <vt:lpstr>Postępowanie jurysdykcyjne </vt:lpstr>
      <vt:lpstr>Niemożność rozpoznania sprawy w trybie przyspieszonym – art. 517g</vt:lpstr>
      <vt:lpstr>Niemożność rozpoznania sprawy w trybie przyspieszonym </vt:lpstr>
      <vt:lpstr>Zaskarżenie wyroku – art. 517h</vt:lpstr>
      <vt:lpstr>Postępowanie przed sądem II instancji </vt:lpstr>
      <vt:lpstr>Prawo do obrony w postępowaniu przyspieszonym </vt:lpstr>
      <vt:lpstr>Tzw. Rozprawa odmiejscowiona </vt:lpstr>
      <vt:lpstr>Postępowanie prywatnoskargowe</vt:lpstr>
      <vt:lpstr>O postępowaniu prywatnoskargowym </vt:lpstr>
      <vt:lpstr>Strony postępowania </vt:lpstr>
      <vt:lpstr>Oskarżyciel prywatny </vt:lpstr>
      <vt:lpstr>Przebieg postępowania w trybie prywatnoskargowym</vt:lpstr>
      <vt:lpstr>Prywatny akt oskarżenia </vt:lpstr>
      <vt:lpstr>Prywatny akt oskarżenia </vt:lpstr>
      <vt:lpstr>Posiedzenie pojednawcze </vt:lpstr>
      <vt:lpstr>Posiedzenie pojednawcze</vt:lpstr>
      <vt:lpstr>Posiedzenie pojednawcze</vt:lpstr>
      <vt:lpstr>Posiedzenie pojednawcze </vt:lpstr>
      <vt:lpstr>Rozprawa główna </vt:lpstr>
      <vt:lpstr>Rozprawa główna</vt:lpstr>
      <vt:lpstr>Odstąpienie od oskarżenia na rozprawie głównej </vt:lpstr>
      <vt:lpstr>Skutki niestawiennictwa stron w trybie prywatnoskargowym</vt:lpstr>
      <vt:lpstr>Udział prokuratora w postępowaniu prywatnoskargowym </vt:lpstr>
      <vt:lpstr>Udział prokuratora w postępowaniu prywatnoskargowym </vt:lpstr>
      <vt:lpstr>Udział prokuratora w postępowaniu prywatnoskargowym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Tryby szczególne</dc:title>
  <dc:creator>Błażej Boch</dc:creator>
  <cp:lastModifiedBy>Abr Monika</cp:lastModifiedBy>
  <cp:revision>78</cp:revision>
  <cp:lastPrinted>2015-05-23T06:46:55Z</cp:lastPrinted>
  <dcterms:created xsi:type="dcterms:W3CDTF">2015-05-22T17:24:05Z</dcterms:created>
  <dcterms:modified xsi:type="dcterms:W3CDTF">2019-05-24T10:17:56Z</dcterms:modified>
</cp:coreProperties>
</file>