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3" r:id="rId9"/>
    <p:sldId id="261" r:id="rId10"/>
    <p:sldId id="273" r:id="rId11"/>
    <p:sldId id="268" r:id="rId12"/>
    <p:sldId id="269" r:id="rId13"/>
    <p:sldId id="274" r:id="rId14"/>
    <p:sldId id="271" r:id="rId15"/>
    <p:sldId id="270" r:id="rId16"/>
    <p:sldId id="272" r:id="rId17"/>
    <p:sldId id="262" r:id="rId18"/>
    <p:sldId id="264" r:id="rId19"/>
    <p:sldId id="265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463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16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32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96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628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77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81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438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12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92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68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E6BBB-1040-4FCC-A22B-3C97F133E3D7}" type="datetimeFigureOut">
              <a:rPr lang="pl-PL" smtClean="0"/>
              <a:t>2016-11-02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2870F-1AAD-4113-8E21-FFC4A09392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94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Tworzenie i stosowanie prawa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Oznaczanie i powoływanie przepisów prawnych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66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Każdy punkt kończy się </a:t>
            </a:r>
            <a:r>
              <a:rPr lang="pl-PL" b="1" dirty="0" smtClean="0"/>
              <a:t>średnikiem</a:t>
            </a:r>
            <a:r>
              <a:rPr lang="pl-PL" dirty="0" smtClean="0"/>
              <a:t>,</a:t>
            </a:r>
          </a:p>
          <a:p>
            <a:pPr>
              <a:buFontTx/>
              <a:buChar char="-"/>
            </a:pPr>
            <a:r>
              <a:rPr lang="pl-PL" dirty="0" smtClean="0"/>
              <a:t>a ostatni punkt kończy się </a:t>
            </a:r>
            <a:r>
              <a:rPr lang="pl-PL" b="1" dirty="0" smtClean="0"/>
              <a:t>kropką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r>
              <a:rPr lang="pl-PL" dirty="0" smtClean="0"/>
              <a:t>chyba że wyliczenie kończy się częścią wspólną odnoszącą się do wszystkich punktów – w takim przypadku </a:t>
            </a:r>
            <a:r>
              <a:rPr lang="pl-PL" b="1" dirty="0" smtClean="0"/>
              <a:t>kropkę stawia się po części wspólnej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955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	</a:t>
            </a:r>
            <a:r>
              <a:rPr lang="pl-PL" b="1" dirty="0" smtClean="0"/>
              <a:t>Art</a:t>
            </a:r>
            <a:r>
              <a:rPr lang="pl-PL" b="1" dirty="0"/>
              <a:t>. 4b. </a:t>
            </a:r>
            <a:r>
              <a:rPr lang="pl-PL" dirty="0"/>
              <a:t>1. Adwokat nie może wykonywać zawodu: </a:t>
            </a:r>
          </a:p>
          <a:p>
            <a:pPr marL="0" indent="0">
              <a:buNone/>
            </a:pPr>
            <a:r>
              <a:rPr lang="pl-PL" dirty="0" smtClean="0"/>
              <a:t>		      1</a:t>
            </a:r>
            <a:r>
              <a:rPr lang="pl-PL" dirty="0"/>
              <a:t>) jeżeli pozostaje w stosunku pracy; </a:t>
            </a:r>
          </a:p>
          <a:p>
            <a:pPr marL="0" indent="0">
              <a:buNone/>
            </a:pPr>
            <a:r>
              <a:rPr lang="pl-PL" dirty="0" smtClean="0"/>
              <a:t>		      2</a:t>
            </a:r>
            <a:r>
              <a:rPr lang="pl-PL" dirty="0"/>
              <a:t>) (uchylony) </a:t>
            </a:r>
          </a:p>
          <a:p>
            <a:pPr marL="0" indent="0">
              <a:buNone/>
            </a:pPr>
            <a:r>
              <a:rPr lang="pl-PL" dirty="0" smtClean="0"/>
              <a:t>		      3</a:t>
            </a:r>
            <a:r>
              <a:rPr lang="pl-PL" dirty="0"/>
              <a:t>) jeżeli został uznany za trwale niezdolnego </a:t>
            </a:r>
            <a:r>
              <a:rPr lang="pl-PL" dirty="0" smtClean="0"/>
              <a:t>		                         do </a:t>
            </a:r>
            <a:r>
              <a:rPr lang="pl-PL" dirty="0"/>
              <a:t>wykonywania zawodu; </a:t>
            </a:r>
          </a:p>
          <a:p>
            <a:pPr marL="0" indent="0">
              <a:buNone/>
            </a:pPr>
            <a:r>
              <a:rPr lang="pl-PL" dirty="0" smtClean="0"/>
              <a:t>		       4</a:t>
            </a:r>
            <a:r>
              <a:rPr lang="pl-PL" dirty="0"/>
              <a:t>) jeżeli został ubezwłasnowolniony; </a:t>
            </a:r>
          </a:p>
          <a:p>
            <a:pPr marL="0" indent="0">
              <a:buNone/>
            </a:pPr>
            <a:r>
              <a:rPr lang="pl-PL" dirty="0" smtClean="0"/>
              <a:t>		       5</a:t>
            </a:r>
            <a:r>
              <a:rPr lang="pl-PL" dirty="0"/>
              <a:t>) w razie orzeczenia kary zawieszenia w </a:t>
            </a:r>
            <a:r>
              <a:rPr lang="pl-PL" dirty="0" smtClean="0"/>
              <a:t>			           czynnościach </a:t>
            </a:r>
            <a:r>
              <a:rPr lang="pl-PL" dirty="0"/>
              <a:t>zawodowych albo tymczasowego </a:t>
            </a:r>
            <a:r>
              <a:rPr lang="pl-PL" dirty="0" smtClean="0"/>
              <a:t>                                                        		           zawieszenia </a:t>
            </a:r>
            <a:r>
              <a:rPr lang="pl-PL" dirty="0"/>
              <a:t>w wykonywaniu czynności </a:t>
            </a:r>
            <a:r>
              <a:rPr lang="pl-PL" dirty="0" smtClean="0"/>
              <a:t>		   	            zawodowych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 smtClean="0"/>
              <a:t>	2</a:t>
            </a:r>
            <a:r>
              <a:rPr lang="pl-PL" dirty="0"/>
              <a:t>. (uchylony) </a:t>
            </a:r>
          </a:p>
          <a:p>
            <a:pPr marL="0" indent="0">
              <a:buNone/>
            </a:pPr>
            <a:r>
              <a:rPr lang="pl-PL" dirty="0" smtClean="0"/>
              <a:t>	3</a:t>
            </a:r>
            <a:r>
              <a:rPr lang="pl-PL" dirty="0"/>
              <a:t>. Zakaz przewidziany w ust. 1 pkt 1 nie dotyczy pracowników </a:t>
            </a:r>
            <a:r>
              <a:rPr lang="pl-PL" dirty="0" smtClean="0"/>
              <a:t>naukowych </a:t>
            </a:r>
            <a:r>
              <a:rPr lang="pl-PL" dirty="0"/>
              <a:t>i naukowo-dydaktycznych. </a:t>
            </a:r>
          </a:p>
        </p:txBody>
      </p:sp>
    </p:spTree>
    <p:extLst>
      <p:ext uri="{BB962C8B-B14F-4D97-AF65-F5344CB8AC3E}">
        <p14:creationId xmlns:p14="http://schemas.microsoft.com/office/powerpoint/2010/main" val="30436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wyliczenie w obrębie punktu</a:t>
            </a:r>
          </a:p>
          <a:p>
            <a:pPr>
              <a:buFontTx/>
              <a:buChar char="-"/>
            </a:pPr>
            <a:r>
              <a:rPr lang="pl-PL" dirty="0" smtClean="0"/>
              <a:t>małe litery polskiego alfabetu</a:t>
            </a:r>
          </a:p>
          <a:p>
            <a:pPr>
              <a:buFontTx/>
              <a:buChar char="-"/>
            </a:pPr>
            <a:r>
              <a:rPr lang="pl-PL" dirty="0" smtClean="0"/>
              <a:t>bez liter typowo polskich</a:t>
            </a:r>
          </a:p>
          <a:p>
            <a:pPr>
              <a:buFontTx/>
              <a:buChar char="-"/>
            </a:pPr>
            <a:r>
              <a:rPr lang="pl-PL" dirty="0" smtClean="0"/>
              <a:t>nawias okrągły z prawej strony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51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Każdą literę kończy się </a:t>
            </a:r>
            <a:r>
              <a:rPr lang="pl-PL" b="1" dirty="0" smtClean="0"/>
              <a:t>przecinkiem</a:t>
            </a:r>
            <a:r>
              <a:rPr lang="pl-PL" dirty="0" smtClean="0"/>
              <a:t>,</a:t>
            </a:r>
          </a:p>
          <a:p>
            <a:pPr>
              <a:buFontTx/>
              <a:buChar char="-"/>
            </a:pPr>
            <a:r>
              <a:rPr lang="pl-PL" dirty="0"/>
              <a:t>a</a:t>
            </a:r>
            <a:r>
              <a:rPr lang="pl-PL" dirty="0" smtClean="0"/>
              <a:t> ostatnią </a:t>
            </a:r>
            <a:r>
              <a:rPr lang="pl-PL" b="1" dirty="0" smtClean="0"/>
              <a:t>średnikiem albo kropką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r>
              <a:rPr lang="pl-PL" dirty="0" smtClean="0"/>
              <a:t>chyba że wyliczenie kończy się częścią wspólną odnoszącą się do wszystkich liter – w takim przypadku </a:t>
            </a:r>
            <a:r>
              <a:rPr lang="pl-PL" b="1" dirty="0" smtClean="0"/>
              <a:t>średnik albo kropkę stawia się po części wspólnej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6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  <a:defRPr/>
            </a:pPr>
            <a:r>
              <a:rPr lang="pl-PL" b="1" dirty="0"/>
              <a:t>Art. 3. </a:t>
            </a:r>
            <a:r>
              <a:rPr lang="pl-PL" dirty="0"/>
              <a:t>Ilekroć w ustawie jest mowa o:</a:t>
            </a:r>
          </a:p>
          <a:p>
            <a:pPr indent="290513">
              <a:buNone/>
              <a:defRPr/>
            </a:pPr>
            <a:r>
              <a:rPr lang="pl-PL" dirty="0"/>
              <a:t>1) ustawach podatkowych – rozumie się przez to ustawy dotyczące podatków,</a:t>
            </a:r>
          </a:p>
          <a:p>
            <a:pPr marL="900113" indent="0" defTabSz="900113">
              <a:buNone/>
              <a:defRPr/>
            </a:pPr>
            <a:r>
              <a:rPr lang="pl-PL" dirty="0"/>
              <a:t>opłat oraz niepodatkowych należności budżetowych określające podmiot,</a:t>
            </a:r>
          </a:p>
          <a:p>
            <a:pPr marL="900113" indent="0" defTabSz="900113">
              <a:buNone/>
              <a:defRPr/>
            </a:pPr>
            <a:r>
              <a:rPr lang="pl-PL" dirty="0"/>
              <a:t>przedmiot opodatkowania, powstanie obowiązku podatkowego, podstawę</a:t>
            </a:r>
          </a:p>
          <a:p>
            <a:pPr marL="900113" indent="0" defTabSz="900113">
              <a:buNone/>
              <a:defRPr/>
            </a:pPr>
            <a:r>
              <a:rPr lang="pl-PL" dirty="0"/>
              <a:t>opodatkowania, stawki podatkowe oraz regulujące prawa i obowiązki organów</a:t>
            </a:r>
          </a:p>
          <a:p>
            <a:pPr marL="900113" indent="0" defTabSz="900113">
              <a:buNone/>
              <a:defRPr/>
            </a:pPr>
            <a:r>
              <a:rPr lang="pl-PL" dirty="0"/>
              <a:t>podatkowych, podatników, płatników i inkasentów, a także ich następców</a:t>
            </a:r>
          </a:p>
          <a:p>
            <a:pPr marL="900113" indent="0" defTabSz="900113">
              <a:buNone/>
              <a:defRPr/>
            </a:pPr>
            <a:r>
              <a:rPr lang="pl-PL" dirty="0"/>
              <a:t>prawnych oraz osób trzecich;</a:t>
            </a:r>
          </a:p>
          <a:p>
            <a:pPr marL="900113" indent="0" defTabSz="900113">
              <a:buNone/>
              <a:defRPr/>
            </a:pPr>
            <a:r>
              <a:rPr lang="pl-PL" dirty="0"/>
              <a:t>(…)</a:t>
            </a:r>
          </a:p>
          <a:p>
            <a:pPr indent="290513">
              <a:buNone/>
              <a:defRPr/>
            </a:pPr>
            <a:r>
              <a:rPr lang="pl-PL" dirty="0"/>
              <a:t>3) podatkach – rozumie się przez to również:</a:t>
            </a:r>
          </a:p>
          <a:p>
            <a:pPr indent="557213">
              <a:buNone/>
              <a:defRPr/>
            </a:pPr>
            <a:r>
              <a:rPr lang="pl-PL" dirty="0">
                <a:solidFill>
                  <a:srgbClr val="FF0000"/>
                </a:solidFill>
              </a:rPr>
              <a:t>a) zaliczki na podatki,</a:t>
            </a:r>
          </a:p>
          <a:p>
            <a:pPr indent="557213">
              <a:buNone/>
              <a:defRPr/>
            </a:pPr>
            <a:r>
              <a:rPr lang="pl-PL" dirty="0">
                <a:solidFill>
                  <a:srgbClr val="FF0000"/>
                </a:solidFill>
              </a:rPr>
              <a:t>b) raty podatków, jeżeli przepisy prawa podatkowego przewidują płatność</a:t>
            </a:r>
          </a:p>
          <a:p>
            <a:pPr indent="557213">
              <a:buNone/>
              <a:defRPr/>
            </a:pPr>
            <a:r>
              <a:rPr lang="pl-PL" dirty="0">
                <a:solidFill>
                  <a:srgbClr val="FF0000"/>
                </a:solidFill>
              </a:rPr>
              <a:t>podatku w ratach,</a:t>
            </a:r>
          </a:p>
          <a:p>
            <a:pPr indent="557213">
              <a:buNone/>
              <a:defRPr/>
            </a:pPr>
            <a:r>
              <a:rPr lang="pl-PL" dirty="0">
                <a:solidFill>
                  <a:srgbClr val="FF0000"/>
                </a:solidFill>
              </a:rPr>
              <a:t>c) opłaty oraz niepodatkowe należności budżetowe;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17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Tiret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l-PL" dirty="0" smtClean="0"/>
              <a:t>wyliczenie w ramach litery</a:t>
            </a:r>
          </a:p>
          <a:p>
            <a:pPr>
              <a:buFontTx/>
              <a:buChar char="-"/>
            </a:pPr>
            <a:r>
              <a:rPr lang="pl-PL" dirty="0" smtClean="0"/>
              <a:t>nie odmieniamy – rodzaj </a:t>
            </a:r>
            <a:r>
              <a:rPr lang="pl-PL" dirty="0" smtClean="0"/>
              <a:t>nijaki</a:t>
            </a:r>
          </a:p>
          <a:p>
            <a:pPr>
              <a:buFontTx/>
              <a:buChar char="-"/>
            </a:pPr>
            <a:r>
              <a:rPr lang="pl-PL" dirty="0" smtClean="0"/>
              <a:t>Każde </a:t>
            </a:r>
            <a:r>
              <a:rPr lang="pl-PL" dirty="0" err="1" smtClean="0"/>
              <a:t>tiret</a:t>
            </a:r>
            <a:r>
              <a:rPr lang="pl-PL" dirty="0" smtClean="0"/>
              <a:t> kończy się </a:t>
            </a:r>
            <a:r>
              <a:rPr lang="pl-PL" b="1" dirty="0" smtClean="0"/>
              <a:t>przecinkiem</a:t>
            </a:r>
            <a:r>
              <a:rPr lang="pl-PL" dirty="0" smtClean="0"/>
              <a:t>,</a:t>
            </a:r>
          </a:p>
          <a:p>
            <a:pPr>
              <a:buFontTx/>
              <a:buChar char="-"/>
            </a:pPr>
            <a:r>
              <a:rPr lang="pl-PL" dirty="0" smtClean="0"/>
              <a:t>a ostatnie </a:t>
            </a:r>
            <a:r>
              <a:rPr lang="pl-PL" b="1" dirty="0" smtClean="0"/>
              <a:t>przecinkiem, średnikiem albo kropką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r>
              <a:rPr lang="pl-PL" dirty="0" smtClean="0"/>
              <a:t>chyba że wyliczenie kończy się częścią wspólną odnoszącą się do wszystkich </a:t>
            </a:r>
            <a:r>
              <a:rPr lang="pl-PL" dirty="0" err="1" smtClean="0"/>
              <a:t>tiret</a:t>
            </a:r>
            <a:r>
              <a:rPr lang="pl-PL" dirty="0" smtClean="0"/>
              <a:t> – w takim przypadku </a:t>
            </a:r>
            <a:r>
              <a:rPr lang="pl-PL" b="1" dirty="0" smtClean="0"/>
              <a:t>przecinek, średnik albo kropkę stawia się po części wspólnej</a:t>
            </a:r>
            <a:r>
              <a:rPr lang="pl-PL" dirty="0" smtClean="0"/>
              <a:t>.</a:t>
            </a: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64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47500" lnSpcReduction="20000"/>
          </a:bodyPr>
          <a:lstStyle/>
          <a:p>
            <a:pPr marL="530225" indent="-530225">
              <a:buNone/>
              <a:defRPr/>
            </a:pPr>
            <a:r>
              <a:rPr lang="pl-PL" sz="3400" b="1" dirty="0"/>
              <a:t>Art. 2.</a:t>
            </a:r>
            <a:r>
              <a:rPr lang="pl-PL" sz="3400" dirty="0"/>
              <a:t> Ilekroć w dalszych przepisach jest mowa o:</a:t>
            </a:r>
          </a:p>
          <a:p>
            <a:pPr marL="722313" indent="-192088">
              <a:buNone/>
              <a:defRPr/>
            </a:pPr>
            <a:r>
              <a:rPr lang="pl-PL" sz="3400" dirty="0"/>
              <a:t>1) terytorium kraju – rozumie się przez to terytorium Rzeczypospolitej Polskiej, z zastrzeżeniem art. 2a;</a:t>
            </a:r>
          </a:p>
          <a:p>
            <a:pPr marL="530225" indent="0">
              <a:buNone/>
              <a:defRPr/>
            </a:pPr>
            <a:r>
              <a:rPr lang="pl-PL" sz="3400" dirty="0"/>
              <a:t>2) państwie członkowskim – rozumie się przez to państwo członkowskie Unii Europejskiej;</a:t>
            </a:r>
          </a:p>
          <a:p>
            <a:pPr marL="722313" indent="-192088">
              <a:buNone/>
              <a:defRPr/>
            </a:pPr>
            <a:r>
              <a:rPr lang="pl-PL" sz="3400" dirty="0"/>
              <a:t>3) terytorium Unii Europejskiej – rozumie się przez to terytoria państw członkowskich Unii Europejskiej, z tym że na potrzeby stosowania tej ustawy:</a:t>
            </a:r>
          </a:p>
          <a:p>
            <a:pPr marL="722313" indent="0">
              <a:buNone/>
              <a:defRPr/>
            </a:pPr>
            <a:r>
              <a:rPr lang="pl-PL" sz="3400" dirty="0"/>
              <a:t>a) Księstwo Monako traktuje się jako terytorium Republiki Francuskiej, wyspę Man traktuje się jako terytorium Zjednoczonego Królestwa Wielkiej Brytanii i Irlandii Północnej, suwerenne strefy </a:t>
            </a:r>
            <a:r>
              <a:rPr lang="pl-PL" sz="3400" dirty="0" err="1"/>
              <a:t>Akrotiri</a:t>
            </a:r>
            <a:r>
              <a:rPr lang="pl-PL" sz="3400" dirty="0"/>
              <a:t> i </a:t>
            </a:r>
            <a:r>
              <a:rPr lang="pl-PL" sz="3400" dirty="0" err="1"/>
              <a:t>Dhekelia</a:t>
            </a:r>
            <a:r>
              <a:rPr lang="pl-PL" sz="3400" dirty="0"/>
              <a:t> traktuje się jako terytorium Republiki Cypru,</a:t>
            </a:r>
          </a:p>
          <a:p>
            <a:pPr marL="722313" indent="0">
              <a:buNone/>
              <a:defRPr/>
            </a:pPr>
            <a:r>
              <a:rPr lang="pl-PL" sz="3400" dirty="0"/>
              <a:t>b) następujące terytoria poszczególnych państw członkowskich traktuje się jako wyłączone z terytorium Unii Europejskiej:</a:t>
            </a:r>
          </a:p>
          <a:p>
            <a:pPr marL="900113" indent="0">
              <a:buNone/>
              <a:defRPr/>
            </a:pPr>
            <a:r>
              <a:rPr lang="pl-PL" sz="3400" dirty="0">
                <a:solidFill>
                  <a:srgbClr val="FF0000"/>
                </a:solidFill>
              </a:rPr>
              <a:t>– wyspę Helgoland, terytorium </a:t>
            </a:r>
            <a:r>
              <a:rPr lang="pl-PL" sz="3400" dirty="0" err="1">
                <a:solidFill>
                  <a:srgbClr val="FF0000"/>
                </a:solidFill>
              </a:rPr>
              <a:t>Buesingen</a:t>
            </a:r>
            <a:r>
              <a:rPr lang="pl-PL" sz="3400" dirty="0">
                <a:solidFill>
                  <a:srgbClr val="FF0000"/>
                </a:solidFill>
              </a:rPr>
              <a:t> – z Republiki Federalnej Niemiec,</a:t>
            </a:r>
          </a:p>
          <a:p>
            <a:pPr marL="900113" indent="0">
              <a:buNone/>
              <a:defRPr/>
            </a:pPr>
            <a:r>
              <a:rPr lang="pl-PL" sz="3400" dirty="0">
                <a:solidFill>
                  <a:srgbClr val="FF0000"/>
                </a:solidFill>
              </a:rPr>
              <a:t>– Ceutę, Melillę, Wyspy Kanaryjskie – z Królestwa Hiszpanii,</a:t>
            </a:r>
          </a:p>
          <a:p>
            <a:pPr marL="900113" indent="0">
              <a:buNone/>
              <a:defRPr/>
            </a:pPr>
            <a:r>
              <a:rPr lang="pl-PL" sz="3400" dirty="0">
                <a:solidFill>
                  <a:srgbClr val="FF0000"/>
                </a:solidFill>
              </a:rPr>
              <a:t>– </a:t>
            </a:r>
            <a:r>
              <a:rPr lang="pl-PL" sz="3400" dirty="0" err="1">
                <a:solidFill>
                  <a:srgbClr val="FF0000"/>
                </a:solidFill>
              </a:rPr>
              <a:t>Livigno</a:t>
            </a:r>
            <a:r>
              <a:rPr lang="pl-PL" sz="3400" dirty="0">
                <a:solidFill>
                  <a:srgbClr val="FF0000"/>
                </a:solidFill>
              </a:rPr>
              <a:t>, </a:t>
            </a:r>
            <a:r>
              <a:rPr lang="pl-PL" sz="3400" dirty="0" err="1">
                <a:solidFill>
                  <a:srgbClr val="FF0000"/>
                </a:solidFill>
              </a:rPr>
              <a:t>Campione</a:t>
            </a:r>
            <a:r>
              <a:rPr lang="pl-PL" sz="3400" dirty="0">
                <a:solidFill>
                  <a:srgbClr val="FF0000"/>
                </a:solidFill>
              </a:rPr>
              <a:t> </a:t>
            </a:r>
            <a:r>
              <a:rPr lang="pl-PL" sz="3400" dirty="0" err="1">
                <a:solidFill>
                  <a:srgbClr val="FF0000"/>
                </a:solidFill>
              </a:rPr>
              <a:t>d’Italia</a:t>
            </a:r>
            <a:r>
              <a:rPr lang="pl-PL" sz="3400" dirty="0">
                <a:solidFill>
                  <a:srgbClr val="FF0000"/>
                </a:solidFill>
              </a:rPr>
              <a:t>, włoską część jeziora Lugano – z Republiki Włoskiej,</a:t>
            </a:r>
          </a:p>
          <a:p>
            <a:pPr marL="900113" indent="0">
              <a:buNone/>
              <a:defRPr/>
            </a:pPr>
            <a:r>
              <a:rPr lang="pl-PL" sz="3400" dirty="0">
                <a:solidFill>
                  <a:srgbClr val="FF0000"/>
                </a:solidFill>
              </a:rPr>
              <a:t>– francuskie terytoria, o których mowa w art. 349 i art. 355 ust. 1 Traktatu o funkcjonowaniu Unii Europejskiej – z Republiki Francuskiej,</a:t>
            </a:r>
          </a:p>
          <a:p>
            <a:pPr marL="900113" indent="0">
              <a:buNone/>
              <a:defRPr/>
            </a:pPr>
            <a:r>
              <a:rPr lang="pl-PL" sz="3400" dirty="0">
                <a:solidFill>
                  <a:srgbClr val="FF0000"/>
                </a:solidFill>
              </a:rPr>
              <a:t>– Górę Athos – z Republiki Greckiej,</a:t>
            </a:r>
          </a:p>
          <a:p>
            <a:pPr marL="900113" indent="0">
              <a:buNone/>
              <a:defRPr/>
            </a:pPr>
            <a:r>
              <a:rPr lang="pl-PL" sz="3400" dirty="0">
                <a:solidFill>
                  <a:srgbClr val="FF0000"/>
                </a:solidFill>
              </a:rPr>
              <a:t>– Wyspy Alandzkie – z Republiki Finlandii,</a:t>
            </a:r>
          </a:p>
          <a:p>
            <a:pPr marL="900113" indent="0">
              <a:buNone/>
              <a:defRPr/>
            </a:pPr>
            <a:r>
              <a:rPr lang="pl-PL" sz="3400" dirty="0">
                <a:solidFill>
                  <a:srgbClr val="FF0000"/>
                </a:solidFill>
              </a:rPr>
              <a:t>– Wyspy Normandzkie – ze Zjednoczonego Królestwa Wielkiej Brytanii i Irlandii Północnej,</a:t>
            </a:r>
          </a:p>
          <a:p>
            <a:pPr marL="722313" indent="0">
              <a:buNone/>
              <a:defRPr/>
            </a:pPr>
            <a:r>
              <a:rPr lang="pl-PL" sz="3400" dirty="0"/>
              <a:t>c) Gibraltar traktuje się jako wyłączony z terytorium Unii Europejskiej;</a:t>
            </a:r>
          </a:p>
          <a:p>
            <a:pPr marL="722313" indent="-192088">
              <a:buNone/>
              <a:defRPr/>
            </a:pPr>
            <a:r>
              <a:rPr lang="pl-PL" sz="3400" dirty="0"/>
              <a:t>4) terytorium państwa członkowskiego – rozumie się przez to terytorium państwa wchodzące w skład terytorium Unii Europejskiej, z zastrzeżeniem art. 2a;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734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Systematyzacja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Artykuły </a:t>
            </a:r>
            <a:r>
              <a:rPr lang="pl-PL" dirty="0" smtClean="0"/>
              <a:t>–&gt; </a:t>
            </a:r>
            <a:r>
              <a:rPr lang="pl-PL" dirty="0" smtClean="0"/>
              <a:t>Rozdziały</a:t>
            </a:r>
          </a:p>
          <a:p>
            <a:r>
              <a:rPr lang="pl-PL" dirty="0" smtClean="0"/>
              <a:t>Rozdziały </a:t>
            </a:r>
            <a:r>
              <a:rPr lang="pl-PL" dirty="0" smtClean="0"/>
              <a:t>–&gt;Działy</a:t>
            </a:r>
            <a:endParaRPr lang="pl-PL" dirty="0" smtClean="0"/>
          </a:p>
          <a:p>
            <a:r>
              <a:rPr lang="pl-PL" dirty="0" smtClean="0"/>
              <a:t>Działy </a:t>
            </a:r>
            <a:r>
              <a:rPr lang="pl-PL" dirty="0"/>
              <a:t>–&gt; </a:t>
            </a:r>
            <a:r>
              <a:rPr lang="pl-PL" dirty="0" smtClean="0"/>
              <a:t>Tytuły</a:t>
            </a:r>
          </a:p>
          <a:p>
            <a:pPr>
              <a:buFontTx/>
              <a:buChar char="-"/>
            </a:pPr>
            <a:r>
              <a:rPr lang="pl-PL" dirty="0" smtClean="0"/>
              <a:t>w kodeksie tytuły </a:t>
            </a:r>
            <a:r>
              <a:rPr lang="pl-PL" dirty="0"/>
              <a:t>–&gt; </a:t>
            </a:r>
            <a:r>
              <a:rPr lang="pl-PL" dirty="0" smtClean="0"/>
              <a:t>księgi </a:t>
            </a:r>
            <a:r>
              <a:rPr lang="pl-PL" dirty="0"/>
              <a:t>–&gt; </a:t>
            </a:r>
            <a:r>
              <a:rPr lang="pl-PL" dirty="0" smtClean="0"/>
              <a:t>części</a:t>
            </a:r>
          </a:p>
          <a:p>
            <a:pPr>
              <a:buFontTx/>
              <a:buChar char="-"/>
            </a:pPr>
            <a:r>
              <a:rPr lang="pl-PL" dirty="0" smtClean="0"/>
              <a:t>w kodeksie można wprowadzić oddziały (jednostki systematyzacyjne niższego stopnia niż rozdział).</a:t>
            </a: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79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Powoływanie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„art.”</a:t>
            </a:r>
          </a:p>
          <a:p>
            <a:pPr>
              <a:buFontTx/>
              <a:buChar char="-"/>
            </a:pPr>
            <a:r>
              <a:rPr lang="pl-PL" dirty="0" smtClean="0"/>
              <a:t>„ust.”</a:t>
            </a:r>
          </a:p>
          <a:p>
            <a:pPr>
              <a:buFontTx/>
              <a:buChar char="-"/>
            </a:pPr>
            <a:r>
              <a:rPr lang="pl-PL" dirty="0" smtClean="0"/>
              <a:t>„pkt”</a:t>
            </a:r>
          </a:p>
          <a:p>
            <a:pPr>
              <a:buFontTx/>
              <a:buChar char="-"/>
            </a:pPr>
            <a:r>
              <a:rPr lang="pl-PL" dirty="0" smtClean="0"/>
              <a:t>„lit.”</a:t>
            </a:r>
          </a:p>
          <a:p>
            <a:pPr>
              <a:buFontTx/>
              <a:buChar char="-"/>
            </a:pPr>
            <a:r>
              <a:rPr lang="pl-PL" dirty="0" smtClean="0"/>
              <a:t>„</a:t>
            </a:r>
            <a:r>
              <a:rPr lang="pl-PL" dirty="0" err="1" smtClean="0"/>
              <a:t>tiret</a:t>
            </a:r>
            <a:r>
              <a:rPr lang="pl-PL" dirty="0" smtClean="0"/>
              <a:t>” + numer słownie</a:t>
            </a:r>
          </a:p>
          <a:p>
            <a:pPr>
              <a:buFontTx/>
              <a:buChar char="-"/>
            </a:pPr>
            <a:r>
              <a:rPr lang="pl-PL" dirty="0" smtClean="0"/>
              <a:t>„§”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068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Rodzaj aktu + ew. nazwa organu + data aktu + przedmiot aktu</a:t>
            </a:r>
          </a:p>
          <a:p>
            <a:pPr>
              <a:buFontTx/>
              <a:buChar char="-"/>
            </a:pPr>
            <a:r>
              <a:rPr lang="pl-PL" dirty="0" smtClean="0"/>
              <a:t>Ustawy, których przedmiot określony jest rzeczowo – przed określeniem przedmiotu umieszcza się myślnik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21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Czym jest przepis prawny?</a:t>
            </a:r>
          </a:p>
          <a:p>
            <a:pPr>
              <a:buFontTx/>
              <a:buChar char="-"/>
            </a:pPr>
            <a:r>
              <a:rPr lang="pl-PL" dirty="0" smtClean="0"/>
              <a:t>Układ graficzny aktów prawnych</a:t>
            </a:r>
          </a:p>
          <a:p>
            <a:pPr>
              <a:buFontTx/>
              <a:buChar char="-"/>
            </a:pPr>
            <a:r>
              <a:rPr lang="pl-PL" dirty="0" smtClean="0"/>
              <a:t>Rozdział 7 ZTP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27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Odesłanie do innego aktu prawnego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Pierwsze odesłanie – należy podać oznaczenie właściwych dzienników urzędowych dla aktu prawnego, do którego następuje odesłanie</a:t>
            </a:r>
          </a:p>
          <a:p>
            <a:pPr>
              <a:buFontTx/>
              <a:buChar char="-"/>
            </a:pPr>
            <a:r>
              <a:rPr lang="pl-PL" dirty="0" smtClean="0"/>
              <a:t>Kolejne odesłanie – wskazuje się jedynie rodzaj aktu, datę i jego przedmiot.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41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Oznaczania dzienników urzędowych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§ 162 ust. 2 ZTP</a:t>
            </a:r>
          </a:p>
          <a:p>
            <a:pPr>
              <a:buFontTx/>
              <a:buChar char="-"/>
            </a:pPr>
            <a:r>
              <a:rPr lang="pl-PL" dirty="0" smtClean="0"/>
              <a:t>art. 8-13 ustawy z dnia 20 lipca 2000 r. o ogłaszaniu aktów normatywnych i innych aktów prawnych</a:t>
            </a:r>
          </a:p>
          <a:p>
            <a:pPr>
              <a:buFontTx/>
              <a:buChar char="-"/>
            </a:pPr>
            <a:r>
              <a:rPr lang="pl-PL" dirty="0" smtClean="0"/>
              <a:t>Skrót dziennika urzędowego+ rocznik („r.”)+ numer („Nr”)+ pozycja dziennika („poz.”)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83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pl-PL" dirty="0" smtClean="0"/>
              <a:t>Powołując oznaczenie kolejnego dziennika urzędowego, nie powtarza się skrótu naz</a:t>
            </a:r>
            <a:r>
              <a:rPr lang="pl-PL" dirty="0"/>
              <a:t>w</a:t>
            </a:r>
            <a:r>
              <a:rPr lang="pl-PL" dirty="0" smtClean="0"/>
              <a:t>y dziennika urzędowego</a:t>
            </a:r>
          </a:p>
          <a:p>
            <a:pPr>
              <a:buFontTx/>
              <a:buChar char="-"/>
            </a:pPr>
            <a:r>
              <a:rPr lang="pl-PL" dirty="0" smtClean="0"/>
              <a:t>Powołując kolejny dziennik urzędowy z tego samego roku, nie powtarza się rocznika</a:t>
            </a:r>
          </a:p>
          <a:p>
            <a:pPr>
              <a:buFontTx/>
              <a:buChar char="-"/>
            </a:pPr>
            <a:r>
              <a:rPr lang="pl-PL" dirty="0" smtClean="0"/>
              <a:t>Powołując kolejną pozycję dziennika urzędowego tego samego numeru, nie powtarza się numeru</a:t>
            </a:r>
          </a:p>
          <a:p>
            <a:pPr>
              <a:buFontTx/>
              <a:buChar char="-"/>
            </a:pPr>
            <a:r>
              <a:rPr lang="pl-PL" dirty="0"/>
              <a:t> </a:t>
            </a:r>
            <a:r>
              <a:rPr lang="pl-PL" dirty="0" smtClean="0"/>
              <a:t>przed ostatnim powoływanym rocznikiem stosuje się spójnik „oraz”, a przed ostatnim numerem tego samego roku stosuje się spójnik „i”</a:t>
            </a:r>
          </a:p>
        </p:txBody>
      </p:sp>
    </p:spTree>
    <p:extLst>
      <p:ext uri="{BB962C8B-B14F-4D97-AF65-F5344CB8AC3E}">
        <p14:creationId xmlns:p14="http://schemas.microsoft.com/office/powerpoint/2010/main" val="325768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Jeżeli akt normatywny nie był nowelizowany, podaje się oznaczenie dziennika urzędowego, w którym ukazał się tekst pierwotny.</a:t>
            </a:r>
          </a:p>
          <a:p>
            <a:pPr>
              <a:buFontTx/>
              <a:buChar char="-"/>
            </a:pPr>
            <a:r>
              <a:rPr lang="pl-PL" dirty="0" smtClean="0"/>
              <a:t>Jeżeli akt normatywny był nowelizowany, podaje się oznaczenie dziennika urzędowego, w którym ukazał się tekst pierwotny oraz oznaczenia dzienników urzędowych, a których ukazały się zmiany tego tekstu.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592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pl-PL" dirty="0" smtClean="0"/>
              <a:t>Jeżeli ogłoszono tekst jednolity, podaje się oznaczenie dziennika urzędowego, w którym ogłoszono tekst jednolity, bez oznaczenia sugerującego, że ogłoszono w nim tekst jednolity.</a:t>
            </a:r>
          </a:p>
          <a:p>
            <a:pPr>
              <a:buFontTx/>
              <a:buChar char="-"/>
            </a:pPr>
            <a:r>
              <a:rPr lang="pl-PL" dirty="0"/>
              <a:t>J</a:t>
            </a:r>
            <a:r>
              <a:rPr lang="pl-PL" dirty="0" smtClean="0"/>
              <a:t>eżeli po ogłoszeniu tekstu jednolitego akt normatywny był nowelizowany, to oprócz oznaczenia dziennika urzędowego, w którym ogłoszono ostatni tekst jednolity, podaje się również dzienniki urzędowe, w których ukazały się zmiany tego tekstu.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02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Artykuł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l-PL" dirty="0" smtClean="0"/>
              <a:t>podstawowa jednostka </a:t>
            </a:r>
            <a:r>
              <a:rPr lang="pl-PL" dirty="0" smtClean="0"/>
              <a:t>redakcyjna ustawy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§ 54 ZTP</a:t>
            </a:r>
          </a:p>
          <a:p>
            <a:pPr>
              <a:buFontTx/>
              <a:buChar char="-"/>
            </a:pPr>
            <a:r>
              <a:rPr lang="pl-PL" dirty="0"/>
              <a:t>j</a:t>
            </a:r>
            <a:r>
              <a:rPr lang="pl-PL" dirty="0" smtClean="0"/>
              <a:t>ednostka </a:t>
            </a:r>
            <a:r>
              <a:rPr lang="pl-PL" dirty="0" smtClean="0"/>
              <a:t>jednozdaniowa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„Art.”</a:t>
            </a:r>
          </a:p>
          <a:p>
            <a:pPr>
              <a:buFontTx/>
              <a:buChar char="-"/>
            </a:pPr>
            <a:r>
              <a:rPr lang="pl-PL" dirty="0" smtClean="0"/>
              <a:t>z wielkiej litery</a:t>
            </a: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od akapitu</a:t>
            </a:r>
          </a:p>
          <a:p>
            <a:pPr>
              <a:buFontTx/>
              <a:buChar char="-"/>
            </a:pPr>
            <a:r>
              <a:rPr lang="pl-PL" dirty="0" smtClean="0"/>
              <a:t>cyframi arabskimi</a:t>
            </a:r>
          </a:p>
          <a:p>
            <a:pPr>
              <a:buFontTx/>
              <a:buChar char="-"/>
            </a:pPr>
            <a:r>
              <a:rPr lang="pl-PL" dirty="0" smtClean="0"/>
              <a:t>po cyfrze stawiamy kropkę</a:t>
            </a:r>
          </a:p>
          <a:p>
            <a:pPr>
              <a:buFontTx/>
              <a:buChar char="-"/>
            </a:pPr>
            <a:r>
              <a:rPr lang="pl-PL" dirty="0" smtClean="0"/>
              <a:t>w kodeksie może być cyframi rzymskimi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770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u="sng" dirty="0" smtClean="0">
                <a:solidFill>
                  <a:srgbClr val="FF0000"/>
                </a:solidFill>
              </a:rPr>
              <a:t>	</a:t>
            </a:r>
            <a:r>
              <a:rPr lang="pl-PL" b="1" dirty="0" smtClean="0"/>
              <a:t>Art. 3. </a:t>
            </a:r>
            <a:r>
              <a:rPr lang="pl-PL" dirty="0" smtClean="0"/>
              <a:t>Ustawa nie ma mocy wstecznej, chyba że to wynika z jej brzmienia.</a:t>
            </a:r>
          </a:p>
          <a:p>
            <a:pPr marL="0" indent="0">
              <a:buNone/>
            </a:pPr>
            <a:r>
              <a:rPr lang="pl-PL" b="1" u="sng" dirty="0" smtClean="0">
                <a:solidFill>
                  <a:srgbClr val="FF0000"/>
                </a:solidFill>
              </a:rPr>
              <a:t>	</a:t>
            </a:r>
            <a:r>
              <a:rPr lang="pl-PL" b="1" dirty="0" smtClean="0"/>
              <a:t>Art</a:t>
            </a:r>
            <a:r>
              <a:rPr lang="pl-PL" b="1" dirty="0"/>
              <a:t>. 24. </a:t>
            </a:r>
            <a:r>
              <a:rPr lang="pl-PL" dirty="0"/>
              <a:t>§ 1. Ten, czyje dobro osobiste zostaje zagrożone cudzym działaniem, może żądać zaniechania tego działania, chyba że nie jest ono bezprawne. W razie dokonanego naruszenia może on także żądać, ażeby osoba, która dopuściła się naruszenia, dopełniła czynności potrzebnych do usunięcia jego skutków, w szczególności ażeby złożyła oświadczenie odpowiedniej treści i w odpowiedniej formie. Na zasadach przewidzianych w kodeksie może on również żądać zadośćuczynienia pieniężnego lub zapłaty odpowiedniej sumy pieniężnej na wskazany cel społeczny. </a:t>
            </a:r>
          </a:p>
        </p:txBody>
      </p:sp>
    </p:spTree>
    <p:extLst>
      <p:ext uri="{BB962C8B-B14F-4D97-AF65-F5344CB8AC3E}">
        <p14:creationId xmlns:p14="http://schemas.microsoft.com/office/powerpoint/2010/main" val="13939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Ustępy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Kiedy pojawiają się ustępy?</a:t>
            </a:r>
          </a:p>
          <a:p>
            <a:pPr>
              <a:buFontTx/>
              <a:buChar char="-"/>
            </a:pPr>
            <a:r>
              <a:rPr lang="pl-PL" dirty="0" smtClean="0"/>
              <a:t>od akapitu</a:t>
            </a:r>
          </a:p>
          <a:p>
            <a:pPr>
              <a:buFontTx/>
              <a:buChar char="-"/>
            </a:pPr>
            <a:r>
              <a:rPr lang="pl-PL" dirty="0" smtClean="0"/>
              <a:t>cyframi arabskimi</a:t>
            </a:r>
          </a:p>
          <a:p>
            <a:pPr>
              <a:buFontTx/>
              <a:buChar char="-"/>
            </a:pPr>
            <a:r>
              <a:rPr lang="pl-PL" dirty="0" smtClean="0"/>
              <a:t>po cyfrze stawiamy kropkę</a:t>
            </a:r>
          </a:p>
          <a:p>
            <a:pPr>
              <a:buFontTx/>
              <a:buChar char="-"/>
            </a:pPr>
            <a:r>
              <a:rPr lang="pl-PL" dirty="0" smtClean="0"/>
              <a:t>w kodeksie – „§”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24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Art</a:t>
            </a:r>
            <a:r>
              <a:rPr lang="pl-PL" b="1" dirty="0"/>
              <a:t>. 1. </a:t>
            </a:r>
            <a:r>
              <a:rPr lang="pl-PL" dirty="0">
                <a:solidFill>
                  <a:srgbClr val="FF0000"/>
                </a:solidFill>
              </a:rPr>
              <a:t>1. </a:t>
            </a:r>
            <a:r>
              <a:rPr lang="pl-PL" dirty="0"/>
              <a:t>Adwokatura powołana jest do udzielania pomocy prawnej, współdziałania w ochronie praw i wolności obywatelskich oraz w kształtowaniu i stosowaniu prawa. </a:t>
            </a:r>
          </a:p>
          <a:p>
            <a:pPr marL="0" indent="0">
              <a:buNone/>
            </a:pPr>
            <a:r>
              <a:rPr lang="pl-PL" dirty="0" smtClean="0"/>
              <a:t>	</a:t>
            </a:r>
            <a:r>
              <a:rPr lang="pl-PL" dirty="0" smtClean="0">
                <a:solidFill>
                  <a:srgbClr val="FF0000"/>
                </a:solidFill>
              </a:rPr>
              <a:t>2</a:t>
            </a:r>
            <a:r>
              <a:rPr lang="pl-PL" dirty="0">
                <a:solidFill>
                  <a:srgbClr val="FF0000"/>
                </a:solidFill>
              </a:rPr>
              <a:t>. </a:t>
            </a:r>
            <a:r>
              <a:rPr lang="pl-PL" dirty="0"/>
              <a:t>Adwokatura zorganizowana jest na zasadach samorządu zawodowego. </a:t>
            </a:r>
          </a:p>
          <a:p>
            <a:pPr marL="0" indent="0">
              <a:buNone/>
            </a:pPr>
            <a:r>
              <a:rPr lang="pl-PL" dirty="0" smtClean="0"/>
              <a:t>	</a:t>
            </a:r>
            <a:r>
              <a:rPr lang="pl-PL" dirty="0" smtClean="0">
                <a:solidFill>
                  <a:srgbClr val="FF0000"/>
                </a:solidFill>
              </a:rPr>
              <a:t>3</a:t>
            </a:r>
            <a:r>
              <a:rPr lang="pl-PL" dirty="0">
                <a:solidFill>
                  <a:srgbClr val="FF0000"/>
                </a:solidFill>
              </a:rPr>
              <a:t>. </a:t>
            </a:r>
            <a:r>
              <a:rPr lang="pl-PL" dirty="0"/>
              <a:t>Adwokat w wykonywaniu swoich obowiązków zawodowych podlega tylko ustawom. </a:t>
            </a:r>
          </a:p>
          <a:p>
            <a:pPr marL="0" indent="0">
              <a:buNone/>
            </a:pPr>
            <a:r>
              <a:rPr lang="pl-PL" dirty="0" smtClean="0"/>
              <a:t>	</a:t>
            </a:r>
            <a:r>
              <a:rPr lang="pl-PL" dirty="0" smtClean="0">
                <a:solidFill>
                  <a:srgbClr val="FF0000"/>
                </a:solidFill>
              </a:rPr>
              <a:t>4</a:t>
            </a:r>
            <a:r>
              <a:rPr lang="pl-PL" dirty="0">
                <a:solidFill>
                  <a:srgbClr val="FF0000"/>
                </a:solidFill>
              </a:rPr>
              <a:t>. </a:t>
            </a:r>
            <a:r>
              <a:rPr lang="pl-PL" dirty="0"/>
              <a:t>Tytuł zawodowy „adwokat” podlega ochronie prawnej. </a:t>
            </a:r>
          </a:p>
        </p:txBody>
      </p:sp>
    </p:spTree>
    <p:extLst>
      <p:ext uri="{BB962C8B-B14F-4D97-AF65-F5344CB8AC3E}">
        <p14:creationId xmlns:p14="http://schemas.microsoft.com/office/powerpoint/2010/main" val="31502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Wyliczenie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wierszowe</a:t>
            </a:r>
          </a:p>
          <a:p>
            <a:pPr>
              <a:buFontTx/>
              <a:buChar char="-"/>
            </a:pPr>
            <a:r>
              <a:rPr lang="pl-PL" dirty="0" smtClean="0"/>
              <a:t>kolumnowe</a:t>
            </a:r>
          </a:p>
          <a:p>
            <a:pPr>
              <a:buFontTx/>
              <a:buChar char="-"/>
            </a:pPr>
            <a:r>
              <a:rPr lang="pl-PL" dirty="0" smtClean="0"/>
              <a:t>dwa elementy:</a:t>
            </a:r>
          </a:p>
          <a:p>
            <a:pPr lvl="1">
              <a:buFontTx/>
              <a:buChar char="-"/>
            </a:pPr>
            <a:r>
              <a:rPr lang="pl-PL" dirty="0" smtClean="0"/>
              <a:t>wprowadzenie do wyliczenia,</a:t>
            </a:r>
          </a:p>
          <a:p>
            <a:pPr lvl="1">
              <a:buFontTx/>
              <a:buChar char="-"/>
            </a:pPr>
            <a:r>
              <a:rPr lang="pl-PL" dirty="0" smtClean="0"/>
              <a:t>punkty</a:t>
            </a:r>
            <a:r>
              <a:rPr lang="pl-PL" dirty="0" smtClean="0"/>
              <a:t>.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731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Wyliczenie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l-PL" dirty="0" smtClean="0"/>
              <a:t>wyczerpujące (wyłącznie; jedynie; tylko wtedy, gdy)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niewyczerpujące (w szczególności; między innymi)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o charakterze przesądza ostatni </a:t>
            </a:r>
            <a:r>
              <a:rPr lang="pl-PL" dirty="0" smtClean="0"/>
              <a:t>element (np. „zachodzi inna okoliczność”)</a:t>
            </a: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koniunkcyjne</a:t>
            </a:r>
          </a:p>
          <a:p>
            <a:pPr>
              <a:buFontTx/>
              <a:buChar char="-"/>
            </a:pPr>
            <a:r>
              <a:rPr lang="pl-PL" dirty="0" smtClean="0"/>
              <a:t>alternatywne</a:t>
            </a:r>
          </a:p>
          <a:p>
            <a:pPr>
              <a:buFontTx/>
              <a:buChar char="-"/>
            </a:pPr>
            <a:r>
              <a:rPr lang="pl-PL" dirty="0" err="1" smtClean="0"/>
              <a:t>enumeracyjne</a:t>
            </a: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97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Punkty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cyframi arabskimi z nawiasem z prawej strony</a:t>
            </a:r>
          </a:p>
          <a:p>
            <a:pPr>
              <a:buFontTx/>
              <a:buChar char="-"/>
            </a:pPr>
            <a:r>
              <a:rPr lang="pl-PL" dirty="0" smtClean="0"/>
              <a:t>możliwe jest dalsze wyliczenie – litery oraz dalsze – </a:t>
            </a:r>
            <a:r>
              <a:rPr lang="pl-PL" dirty="0" err="1" smtClean="0"/>
              <a:t>tiret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część wspólna wyliczenia – może dot. punktów, liter, </a:t>
            </a:r>
            <a:r>
              <a:rPr lang="pl-PL" dirty="0" err="1" smtClean="0"/>
              <a:t>tiret</a:t>
            </a: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548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1017</Words>
  <Application>Microsoft Office PowerPoint</Application>
  <PresentationFormat>Pokaz na ekranie (4:3)</PresentationFormat>
  <Paragraphs>129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Motyw pakietu Office</vt:lpstr>
      <vt:lpstr>Tworzenie i stosowanie prawa</vt:lpstr>
      <vt:lpstr>Prezentacja programu PowerPoint</vt:lpstr>
      <vt:lpstr>Artykuł</vt:lpstr>
      <vt:lpstr>Prezentacja programu PowerPoint</vt:lpstr>
      <vt:lpstr>Ustępy</vt:lpstr>
      <vt:lpstr>Prezentacja programu PowerPoint</vt:lpstr>
      <vt:lpstr>Wyliczenie</vt:lpstr>
      <vt:lpstr>Wyliczenie</vt:lpstr>
      <vt:lpstr>Punkty</vt:lpstr>
      <vt:lpstr>Prezentacja programu PowerPoint</vt:lpstr>
      <vt:lpstr>Prezentacja programu PowerPoint</vt:lpstr>
      <vt:lpstr>Litery</vt:lpstr>
      <vt:lpstr>Prezentacja programu PowerPoint</vt:lpstr>
      <vt:lpstr>Prezentacja programu PowerPoint</vt:lpstr>
      <vt:lpstr>Tiret</vt:lpstr>
      <vt:lpstr>Prezentacja programu PowerPoint</vt:lpstr>
      <vt:lpstr>Systematyzacja</vt:lpstr>
      <vt:lpstr>Powoływanie</vt:lpstr>
      <vt:lpstr>Prezentacja programu PowerPoint</vt:lpstr>
      <vt:lpstr>Odesłanie do innego aktu prawnego</vt:lpstr>
      <vt:lpstr>Oznaczania dzienników urzędowych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Tworzenie i stosowanie prawa</dc:title>
  <dc:creator>Basia</dc:creator>
  <cp:lastModifiedBy>Basia</cp:lastModifiedBy>
  <cp:revision>7</cp:revision>
  <dcterms:created xsi:type="dcterms:W3CDTF">2016-10-28T10:51:57Z</dcterms:created>
  <dcterms:modified xsi:type="dcterms:W3CDTF">2016-11-02T09:54:52Z</dcterms:modified>
</cp:coreProperties>
</file>