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 id="268" r:id="rId14"/>
    <p:sldId id="269" r:id="rId15"/>
    <p:sldId id="271" r:id="rId16"/>
    <p:sldId id="270" r:id="rId17"/>
    <p:sldId id="272" r:id="rId18"/>
    <p:sldId id="273" r:id="rId19"/>
    <p:sldId id="274" r:id="rId20"/>
    <p:sldId id="275" r:id="rId21"/>
    <p:sldId id="276" r:id="rId22"/>
    <p:sldId id="278" r:id="rId23"/>
    <p:sldId id="279" r:id="rId24"/>
    <p:sldId id="287" r:id="rId25"/>
    <p:sldId id="277" r:id="rId26"/>
    <p:sldId id="280" r:id="rId27"/>
    <p:sldId id="281" r:id="rId28"/>
    <p:sldId id="282" r:id="rId29"/>
    <p:sldId id="283" r:id="rId30"/>
    <p:sldId id="285" r:id="rId31"/>
    <p:sldId id="286" r:id="rId32"/>
    <p:sldId id="284" r:id="rId33"/>
    <p:sldId id="288" r:id="rId34"/>
    <p:sldId id="289" r:id="rId3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8BDBF7-9488-8846-86EB-00FE782773D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0D4FB248-966C-F347-924B-C6C9992DF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BEA757E-536F-5D4B-8B67-76B2DAD6D2F0}"/>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04D170E8-96F4-DD4F-9261-571AC9C55E8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C71C9D-E156-7344-9DD1-9311BEE074A8}"/>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685006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1F2BEE-323A-3945-A10A-4821C3E81F7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970E3A4-1434-0647-9D8F-A377D141B4AB}"/>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19D67CC-357E-134C-B8D1-E8ED11AB3FDB}"/>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A8118DC4-13E0-8145-A88B-8AE604B088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E10442-38FC-834F-AD9B-39F93D5FE9DE}"/>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408256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8DB7F688-D748-AB47-8182-9CB15092B538}"/>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D837A14-064F-FD49-81E3-3098BAA5F5E4}"/>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2AD7848-438F-FF47-9F62-BFDA7C5EADFD}"/>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2A855D70-55CE-C946-AC0B-CAFF1039881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772A439-E815-D442-8FA5-A7BC47A55F6C}"/>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365258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B7ADD-AE5E-594F-9AD4-FFCCB194D65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2CF09C4-8F92-F340-8E54-94FAC1AF7673}"/>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F0BE861-CE9D-5642-970C-A32015EB409F}"/>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8E1595E1-3612-3448-9A30-34C9A87EB79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765C4C7-CA72-2545-A86C-F1C5D17D40D5}"/>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340698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E7C593-29B2-2A44-8C41-62F60A823C5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1448873-AE8F-A44E-B2B8-7B1617043C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0C3E9F3E-3FB8-A948-9D12-82CC666E4692}"/>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EB8CA456-1E52-5146-95F4-BF422CB37C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C572EFE-B7E3-354C-8D47-913601C53E5E}"/>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4102060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A6B0A0-C710-8C49-BD03-E1701434C61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A77AA1D-E0DF-F842-A396-097B08472372}"/>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A462167-2D9A-CC46-BF1C-AB015B2394D8}"/>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FC74D1D-1411-9B45-8216-56C6DBE66451}"/>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6" name="Symbol zastępczy stopki 5">
            <a:extLst>
              <a:ext uri="{FF2B5EF4-FFF2-40B4-BE49-F238E27FC236}">
                <a16:creationId xmlns:a16="http://schemas.microsoft.com/office/drawing/2014/main" id="{4A3A51D5-AC51-E44A-B457-A0BD536E774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BA15066-117F-E94E-9918-696973D1626B}"/>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40387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EDBAD7-BE7F-CD4A-BEEE-04E93375D727}"/>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91B55D11-6969-5B4F-9E37-2E383DE5F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85E9043D-F498-6D46-95FF-26E3793988CB}"/>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B8FB6AEF-A5D8-F14B-9004-14B461109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AF47F355-2BC5-5D41-92C7-FF7F23CD3EF8}"/>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4B723C4-7077-C342-BB25-730DA877C821}"/>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8" name="Symbol zastępczy stopki 7">
            <a:extLst>
              <a:ext uri="{FF2B5EF4-FFF2-40B4-BE49-F238E27FC236}">
                <a16:creationId xmlns:a16="http://schemas.microsoft.com/office/drawing/2014/main" id="{E3CE5120-C708-F94E-96D2-64E647FE715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192692D-586E-6E42-A19D-35AAB68BD20E}"/>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301941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60A16B-F349-584D-A16C-1DF8E16A16A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CEE387C-D04B-5D49-B58D-D38B9BAB4B6C}"/>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4" name="Symbol zastępczy stopki 3">
            <a:extLst>
              <a:ext uri="{FF2B5EF4-FFF2-40B4-BE49-F238E27FC236}">
                <a16:creationId xmlns:a16="http://schemas.microsoft.com/office/drawing/2014/main" id="{7B089851-41FB-E94D-AF69-74DBC8CDDBD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6102F2A-247D-0A4E-89A0-170E0CB6461D}"/>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2803300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E647453-51FF-B848-8592-EC13A44A45A9}"/>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3" name="Symbol zastępczy stopki 2">
            <a:extLst>
              <a:ext uri="{FF2B5EF4-FFF2-40B4-BE49-F238E27FC236}">
                <a16:creationId xmlns:a16="http://schemas.microsoft.com/office/drawing/2014/main" id="{C6764019-D9B2-2C4F-A3DF-1A9C870A29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068690B2-E338-594C-AEAC-07604085E87F}"/>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1003231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B451F8-1296-CE40-9106-1E4CE4B97D9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E2247A0-CBD4-ED4C-8371-4530E0196D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3905B27D-C878-9748-BB3A-9C328B4DA3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48B910FD-BFAD-5844-86AF-831351610AF0}"/>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6" name="Symbol zastępczy stopki 5">
            <a:extLst>
              <a:ext uri="{FF2B5EF4-FFF2-40B4-BE49-F238E27FC236}">
                <a16:creationId xmlns:a16="http://schemas.microsoft.com/office/drawing/2014/main" id="{115E3E6F-C6D4-D547-8B77-2F0FF18E90C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394081-2EC8-824A-98D9-1E4BC8EACD84}"/>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349738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D542F5-FC48-F341-B0D0-5EB1F508468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2BCA648B-F82C-D247-B551-0888652184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7C0BF94-90D4-E04D-B706-13197C55D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06D606D-D68D-0847-B4A8-9E9CDC9B5435}"/>
              </a:ext>
            </a:extLst>
          </p:cNvPr>
          <p:cNvSpPr>
            <a:spLocks noGrp="1"/>
          </p:cNvSpPr>
          <p:nvPr>
            <p:ph type="dt" sz="half" idx="10"/>
          </p:nvPr>
        </p:nvSpPr>
        <p:spPr/>
        <p:txBody>
          <a:bodyPr/>
          <a:lstStyle/>
          <a:p>
            <a:fld id="{E72E8EA3-0EB3-6343-A67C-C31AACFFF725}" type="datetimeFigureOut">
              <a:rPr lang="pl-PL" smtClean="0"/>
              <a:t>16.10.2018</a:t>
            </a:fld>
            <a:endParaRPr lang="pl-PL"/>
          </a:p>
        </p:txBody>
      </p:sp>
      <p:sp>
        <p:nvSpPr>
          <p:cNvPr id="6" name="Symbol zastępczy stopki 5">
            <a:extLst>
              <a:ext uri="{FF2B5EF4-FFF2-40B4-BE49-F238E27FC236}">
                <a16:creationId xmlns:a16="http://schemas.microsoft.com/office/drawing/2014/main" id="{78AE2D37-BC13-0C47-A432-22AA6E27078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C920907-605C-5548-84F1-3CEAB34A2F99}"/>
              </a:ext>
            </a:extLst>
          </p:cNvPr>
          <p:cNvSpPr>
            <a:spLocks noGrp="1"/>
          </p:cNvSpPr>
          <p:nvPr>
            <p:ph type="sldNum" sz="quarter" idx="12"/>
          </p:nvPr>
        </p:nvSpPr>
        <p:spPr/>
        <p:txBody>
          <a:bodyPr/>
          <a:lstStyle/>
          <a:p>
            <a:fld id="{A983CA4D-D01C-AE4D-8A9C-23EF93DEE55D}" type="slidenum">
              <a:rPr lang="pl-PL" smtClean="0"/>
              <a:t>‹#›</a:t>
            </a:fld>
            <a:endParaRPr lang="pl-PL"/>
          </a:p>
        </p:txBody>
      </p:sp>
    </p:spTree>
    <p:extLst>
      <p:ext uri="{BB962C8B-B14F-4D97-AF65-F5344CB8AC3E}">
        <p14:creationId xmlns:p14="http://schemas.microsoft.com/office/powerpoint/2010/main" val="164262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CA86A02-47E1-E340-A5A7-4A01D9A467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46F6321-F385-E640-9363-2C8CEA8723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7C01D63-B605-D44A-A97F-C75C755094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E8EA3-0EB3-6343-A67C-C31AACFFF725}" type="datetimeFigureOut">
              <a:rPr lang="pl-PL" smtClean="0"/>
              <a:t>16.10.2018</a:t>
            </a:fld>
            <a:endParaRPr lang="pl-PL"/>
          </a:p>
        </p:txBody>
      </p:sp>
      <p:sp>
        <p:nvSpPr>
          <p:cNvPr id="5" name="Symbol zastępczy stopki 4">
            <a:extLst>
              <a:ext uri="{FF2B5EF4-FFF2-40B4-BE49-F238E27FC236}">
                <a16:creationId xmlns:a16="http://schemas.microsoft.com/office/drawing/2014/main" id="{EDDEA326-0ADD-E44D-A738-F92900DD5C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ADA5617-7B57-4840-A98F-CD2F7DDA5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3CA4D-D01C-AE4D-8A9C-23EF93DEE55D}" type="slidenum">
              <a:rPr lang="pl-PL" smtClean="0"/>
              <a:t>‹#›</a:t>
            </a:fld>
            <a:endParaRPr lang="pl-PL"/>
          </a:p>
        </p:txBody>
      </p:sp>
    </p:spTree>
    <p:extLst>
      <p:ext uri="{BB962C8B-B14F-4D97-AF65-F5344CB8AC3E}">
        <p14:creationId xmlns:p14="http://schemas.microsoft.com/office/powerpoint/2010/main" val="580186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C562A5-023C-9A4D-86CE-BDBD451434C7}"/>
              </a:ext>
            </a:extLst>
          </p:cNvPr>
          <p:cNvSpPr>
            <a:spLocks noGrp="1"/>
          </p:cNvSpPr>
          <p:nvPr>
            <p:ph type="ctrTitle"/>
          </p:nvPr>
        </p:nvSpPr>
        <p:spPr/>
        <p:txBody>
          <a:bodyPr/>
          <a:lstStyle/>
          <a:p>
            <a:r>
              <a:rPr lang="pl-PL" b="1" dirty="0">
                <a:solidFill>
                  <a:schemeClr val="accent6">
                    <a:lumMod val="50000"/>
                  </a:schemeClr>
                </a:solidFill>
              </a:rPr>
              <a:t>Typizacja przestępstw oraz jej elementy. Cz. </a:t>
            </a:r>
            <a:r>
              <a:rPr lang="pl-PL" b="1">
                <a:solidFill>
                  <a:schemeClr val="accent6">
                    <a:lumMod val="50000"/>
                  </a:schemeClr>
                </a:solidFill>
              </a:rPr>
              <a:t>I</a:t>
            </a:r>
            <a:endParaRPr lang="pl-PL" b="1" dirty="0">
              <a:solidFill>
                <a:schemeClr val="accent6">
                  <a:lumMod val="50000"/>
                </a:schemeClr>
              </a:solidFill>
            </a:endParaRPr>
          </a:p>
        </p:txBody>
      </p:sp>
      <p:sp>
        <p:nvSpPr>
          <p:cNvPr id="3" name="Podtytuł 2">
            <a:extLst>
              <a:ext uri="{FF2B5EF4-FFF2-40B4-BE49-F238E27FC236}">
                <a16:creationId xmlns:a16="http://schemas.microsoft.com/office/drawing/2014/main" id="{A042D971-46A1-644A-A1DA-E7FE33B81199}"/>
              </a:ext>
            </a:extLst>
          </p:cNvPr>
          <p:cNvSpPr>
            <a:spLocks noGrp="1"/>
          </p:cNvSpPr>
          <p:nvPr>
            <p:ph type="subTitle" idx="1"/>
          </p:nvPr>
        </p:nvSpPr>
        <p:spPr/>
        <p:txBody>
          <a:bodyPr/>
          <a:lstStyle/>
          <a:p>
            <a:pPr algn="r"/>
            <a:r>
              <a:rPr lang="pl-PL" i="1" dirty="0"/>
              <a:t>mgr Katarzyna Piątkowska</a:t>
            </a:r>
          </a:p>
          <a:p>
            <a:pPr algn="r"/>
            <a:r>
              <a:rPr lang="pl-PL" i="1" dirty="0"/>
              <a:t>Katedra Prawa Karnego Materialnego</a:t>
            </a:r>
          </a:p>
        </p:txBody>
      </p:sp>
    </p:spTree>
    <p:extLst>
      <p:ext uri="{BB962C8B-B14F-4D97-AF65-F5344CB8AC3E}">
        <p14:creationId xmlns:p14="http://schemas.microsoft.com/office/powerpoint/2010/main" val="371676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8037CA-F962-114F-A1F2-B6DD686539FE}"/>
              </a:ext>
            </a:extLst>
          </p:cNvPr>
          <p:cNvSpPr>
            <a:spLocks noGrp="1"/>
          </p:cNvSpPr>
          <p:nvPr>
            <p:ph type="title"/>
          </p:nvPr>
        </p:nvSpPr>
        <p:spPr/>
        <p:txBody>
          <a:bodyPr/>
          <a:lstStyle/>
          <a:p>
            <a:r>
              <a:rPr lang="pl-PL" b="1" dirty="0">
                <a:solidFill>
                  <a:schemeClr val="accent6">
                    <a:lumMod val="50000"/>
                  </a:schemeClr>
                </a:solidFill>
                <a:latin typeface="Times New Roman" panose="02020603050405020304" pitchFamily="18" charset="0"/>
                <a:cs typeface="Times New Roman" panose="02020603050405020304" pitchFamily="18" charset="0"/>
              </a:rPr>
              <a:t>1. Podmiot przestępstwa</a:t>
            </a:r>
          </a:p>
        </p:txBody>
      </p:sp>
      <p:sp>
        <p:nvSpPr>
          <p:cNvPr id="3" name="Symbol zastępczy zawartości 2">
            <a:extLst>
              <a:ext uri="{FF2B5EF4-FFF2-40B4-BE49-F238E27FC236}">
                <a16:creationId xmlns:a16="http://schemas.microsoft.com/office/drawing/2014/main" id="{F141D917-8EFE-B44E-B3B2-D618A99BFFA5}"/>
              </a:ext>
            </a:extLst>
          </p:cNvPr>
          <p:cNvSpPr>
            <a:spLocks noGrp="1"/>
          </p:cNvSpPr>
          <p:nvPr>
            <p:ph idx="1"/>
          </p:nvPr>
        </p:nvSpPr>
        <p:spPr/>
        <p:txBody>
          <a:bodyPr/>
          <a:lstStyle/>
          <a:p>
            <a:pPr algn="just"/>
            <a:r>
              <a:rPr lang="pl-PL" dirty="0">
                <a:latin typeface="Times New Roman" panose="02020603050405020304" pitchFamily="18" charset="0"/>
                <a:cs typeface="Times New Roman" panose="02020603050405020304" pitchFamily="18" charset="0"/>
              </a:rPr>
              <a:t>wiek jako przesłanka odpowiedzialności karnej</a:t>
            </a:r>
          </a:p>
          <a:p>
            <a:pPr algn="just"/>
            <a:r>
              <a:rPr lang="pl-PL" dirty="0">
                <a:latin typeface="Times New Roman" panose="02020603050405020304" pitchFamily="18" charset="0"/>
                <a:cs typeface="Times New Roman" panose="02020603050405020304" pitchFamily="18" charset="0"/>
              </a:rPr>
              <a:t>pojęcie nieletniego, młodocianego, pełnoletniego i małoletniego</a:t>
            </a:r>
          </a:p>
          <a:p>
            <a:pPr algn="just"/>
            <a:r>
              <a:rPr lang="pl-PL" dirty="0">
                <a:latin typeface="Times New Roman" panose="02020603050405020304" pitchFamily="18" charset="0"/>
                <a:cs typeface="Times New Roman" panose="02020603050405020304" pitchFamily="18" charset="0"/>
              </a:rPr>
              <a:t>ukończenie 17 lat stwarza jedynie domniemanie, że konkretny podmiot już albo dopiero z tą chwilą osiągnął taki poziom rozwoju, że zdolny jest do zawinienia oraz ponoszenia odpowiedzialności karnej.</a:t>
            </a:r>
          </a:p>
          <a:p>
            <a:pPr algn="just"/>
            <a:r>
              <a:rPr lang="pl-PL" dirty="0">
                <a:latin typeface="Times New Roman" panose="02020603050405020304" pitchFamily="18" charset="0"/>
                <a:cs typeface="Times New Roman" panose="02020603050405020304" pitchFamily="18" charset="0"/>
              </a:rPr>
              <a:t>problematyka art. 10 k.k.</a:t>
            </a:r>
          </a:p>
          <a:p>
            <a:endParaRPr lang="pl-PL" dirty="0"/>
          </a:p>
        </p:txBody>
      </p:sp>
    </p:spTree>
    <p:extLst>
      <p:ext uri="{BB962C8B-B14F-4D97-AF65-F5344CB8AC3E}">
        <p14:creationId xmlns:p14="http://schemas.microsoft.com/office/powerpoint/2010/main" val="350493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0EC840C-89C1-4E4D-A25D-ABC116B888AA}"/>
              </a:ext>
            </a:extLst>
          </p:cNvPr>
          <p:cNvSpPr>
            <a:spLocks noGrp="1"/>
          </p:cNvSpPr>
          <p:nvPr>
            <p:ph idx="1"/>
          </p:nvPr>
        </p:nvSpPr>
        <p:spPr>
          <a:xfrm>
            <a:off x="812800" y="596900"/>
            <a:ext cx="10515600" cy="5961063"/>
          </a:xfrm>
        </p:spPr>
        <p:txBody>
          <a:bodyPr>
            <a:normAutofit fontScale="92500" lnSpcReduction="20000"/>
          </a:bodyPr>
          <a:lstStyle/>
          <a:p>
            <a:pPr marL="0" indent="0" algn="just">
              <a:buNone/>
            </a:pPr>
            <a:r>
              <a:rPr lang="pl-PL" b="1" dirty="0">
                <a:latin typeface="Times New Roman" panose="02020603050405020304" pitchFamily="18" charset="0"/>
                <a:cs typeface="Times New Roman" panose="02020603050405020304" pitchFamily="18" charset="0"/>
              </a:rPr>
              <a:t>Art.  10.  §  1.  </a:t>
            </a:r>
            <a:r>
              <a:rPr lang="pl-PL" dirty="0">
                <a:latin typeface="Times New Roman" panose="02020603050405020304" pitchFamily="18" charset="0"/>
                <a:cs typeface="Times New Roman" panose="02020603050405020304" pitchFamily="18" charset="0"/>
              </a:rPr>
              <a:t>Na zasadach określonych w tym kodeksie odpowiada ten, kto popełnia czyn zabroniony po ukończeniu </a:t>
            </a:r>
            <a:r>
              <a:rPr lang="pl-PL" b="1" dirty="0">
                <a:solidFill>
                  <a:srgbClr val="C00000"/>
                </a:solidFill>
                <a:latin typeface="Times New Roman" panose="02020603050405020304" pitchFamily="18" charset="0"/>
                <a:cs typeface="Times New Roman" panose="02020603050405020304" pitchFamily="18" charset="0"/>
              </a:rPr>
              <a:t>17 lat.</a:t>
            </a:r>
          </a:p>
          <a:p>
            <a:pPr marL="0" indent="0" algn="just">
              <a:buNone/>
            </a:pPr>
            <a:r>
              <a:rPr lang="pl-PL" b="1" dirty="0">
                <a:latin typeface="Times New Roman" panose="02020603050405020304" pitchFamily="18" charset="0"/>
                <a:cs typeface="Times New Roman" panose="02020603050405020304" pitchFamily="18" charset="0"/>
              </a:rPr>
              <a:t>§  2.  </a:t>
            </a:r>
            <a:r>
              <a:rPr lang="pl-PL" dirty="0">
                <a:latin typeface="Times New Roman" panose="02020603050405020304" pitchFamily="18" charset="0"/>
                <a:cs typeface="Times New Roman" panose="02020603050405020304" pitchFamily="18" charset="0"/>
              </a:rPr>
              <a:t>Nieletni, który po ukończeniu </a:t>
            </a:r>
            <a:r>
              <a:rPr lang="pl-PL" b="1" dirty="0">
                <a:solidFill>
                  <a:srgbClr val="C00000"/>
                </a:solidFill>
                <a:latin typeface="Times New Roman" panose="02020603050405020304" pitchFamily="18" charset="0"/>
                <a:cs typeface="Times New Roman" panose="02020603050405020304" pitchFamily="18" charset="0"/>
              </a:rPr>
              <a:t>15 lat </a:t>
            </a:r>
            <a:r>
              <a:rPr lang="pl-PL" dirty="0">
                <a:latin typeface="Times New Roman" panose="02020603050405020304" pitchFamily="18" charset="0"/>
                <a:cs typeface="Times New Roman" panose="02020603050405020304" pitchFamily="18" charset="0"/>
              </a:rPr>
              <a:t>dopuszcza się czynu zabronionego określonego w </a:t>
            </a:r>
            <a:r>
              <a:rPr lang="pl-PL" b="1" dirty="0">
                <a:solidFill>
                  <a:srgbClr val="C00000"/>
                </a:solidFill>
                <a:latin typeface="Times New Roman" panose="02020603050405020304" pitchFamily="18" charset="0"/>
                <a:cs typeface="Times New Roman" panose="02020603050405020304" pitchFamily="18" charset="0"/>
              </a:rPr>
              <a:t>art. 134, art. 148 § 1, 2 lub 3, art. 156 § 1 lub 3, art. 163 § 1 lub 3, art. 166, art. 173 § 1 lub 3, art. 197 § 3 lub 4, art. 223 § 2, art. 252 § 1 lub 2 oraz w art. 280</a:t>
            </a:r>
            <a:r>
              <a:rPr lang="pl-PL" dirty="0">
                <a:latin typeface="Times New Roman" panose="02020603050405020304" pitchFamily="18" charset="0"/>
                <a:cs typeface="Times New Roman" panose="02020603050405020304" pitchFamily="18" charset="0"/>
              </a:rPr>
              <a:t>, może odpowiadać na zasadach określonych w tym kodeksie, </a:t>
            </a:r>
            <a:r>
              <a:rPr lang="pl-PL" b="1" dirty="0">
                <a:solidFill>
                  <a:srgbClr val="C00000"/>
                </a:solidFill>
                <a:latin typeface="Times New Roman" panose="02020603050405020304" pitchFamily="18" charset="0"/>
                <a:cs typeface="Times New Roman" panose="02020603050405020304" pitchFamily="18" charset="0"/>
              </a:rPr>
              <a:t>jeżeli</a:t>
            </a:r>
            <a:r>
              <a:rPr lang="pl-PL" dirty="0">
                <a:latin typeface="Times New Roman" panose="02020603050405020304" pitchFamily="18" charset="0"/>
                <a:cs typeface="Times New Roman" panose="02020603050405020304" pitchFamily="18" charset="0"/>
              </a:rPr>
              <a:t> okoliczności sprawy oraz stopień rozwoju sprawcy, jego właściwości i warunki osobiste za tym przemawiają, a w szczególności, jeżeli poprzednio stosowane środki wychowawcze lub poprawcze okazały się bezskuteczne.</a:t>
            </a:r>
          </a:p>
          <a:p>
            <a:pPr marL="0" indent="0" algn="just">
              <a:buNone/>
            </a:pPr>
            <a:r>
              <a:rPr lang="pl-PL" b="1" dirty="0">
                <a:latin typeface="Times New Roman" panose="02020603050405020304" pitchFamily="18" charset="0"/>
                <a:cs typeface="Times New Roman" panose="02020603050405020304" pitchFamily="18" charset="0"/>
              </a:rPr>
              <a:t>§  3.  </a:t>
            </a:r>
            <a:r>
              <a:rPr lang="pl-PL" dirty="0">
                <a:latin typeface="Times New Roman" panose="02020603050405020304" pitchFamily="18" charset="0"/>
                <a:cs typeface="Times New Roman" panose="02020603050405020304" pitchFamily="18" charset="0"/>
              </a:rPr>
              <a:t>W wypadku określonym w § 2 </a:t>
            </a:r>
            <a:r>
              <a:rPr lang="pl-PL" b="1" dirty="0">
                <a:solidFill>
                  <a:srgbClr val="C00000"/>
                </a:solidFill>
                <a:latin typeface="Times New Roman" panose="02020603050405020304" pitchFamily="18" charset="0"/>
                <a:cs typeface="Times New Roman" panose="02020603050405020304" pitchFamily="18" charset="0"/>
              </a:rPr>
              <a:t>orzeczona kara nie może przekroczyć dwóch trzecich górnej granicy ustawowego zagrożenia przewidzianego za przypisane sprawcy przestępstwo</a:t>
            </a:r>
            <a:r>
              <a:rPr lang="pl-PL" dirty="0">
                <a:latin typeface="Times New Roman" panose="02020603050405020304" pitchFamily="18" charset="0"/>
                <a:cs typeface="Times New Roman" panose="02020603050405020304" pitchFamily="18" charset="0"/>
              </a:rPr>
              <a:t>; sąd może zastosować także </a:t>
            </a:r>
            <a:r>
              <a:rPr lang="pl-PL" b="1" dirty="0">
                <a:solidFill>
                  <a:srgbClr val="C00000"/>
                </a:solidFill>
                <a:latin typeface="Times New Roman" panose="02020603050405020304" pitchFamily="18" charset="0"/>
                <a:cs typeface="Times New Roman" panose="02020603050405020304" pitchFamily="18" charset="0"/>
              </a:rPr>
              <a:t>nadzwyczajne złagodzenie kary</a:t>
            </a:r>
            <a:r>
              <a:rPr lang="pl-PL" dirty="0">
                <a:latin typeface="Times New Roman" panose="02020603050405020304" pitchFamily="18" charset="0"/>
                <a:cs typeface="Times New Roman" panose="02020603050405020304" pitchFamily="18" charset="0"/>
              </a:rPr>
              <a:t>.</a:t>
            </a:r>
          </a:p>
          <a:p>
            <a:pPr marL="0" indent="0" algn="just">
              <a:buNone/>
            </a:pPr>
            <a:r>
              <a:rPr lang="pl-PL" b="1" dirty="0">
                <a:latin typeface="Times New Roman" panose="02020603050405020304" pitchFamily="18" charset="0"/>
                <a:cs typeface="Times New Roman" panose="02020603050405020304" pitchFamily="18" charset="0"/>
              </a:rPr>
              <a:t>§  4.  </a:t>
            </a:r>
            <a:r>
              <a:rPr lang="pl-PL" dirty="0">
                <a:latin typeface="Times New Roman" panose="02020603050405020304" pitchFamily="18" charset="0"/>
                <a:cs typeface="Times New Roman" panose="02020603050405020304" pitchFamily="18" charset="0"/>
              </a:rPr>
              <a:t>W stosunku do sprawcy, który popełnił </a:t>
            </a:r>
            <a:r>
              <a:rPr lang="pl-PL" b="1" dirty="0">
                <a:solidFill>
                  <a:srgbClr val="C00000"/>
                </a:solidFill>
                <a:latin typeface="Times New Roman" panose="02020603050405020304" pitchFamily="18" charset="0"/>
                <a:cs typeface="Times New Roman" panose="02020603050405020304" pitchFamily="18" charset="0"/>
              </a:rPr>
              <a:t>występek po ukończeniu lat 17, lecz przed ukończeniem lat 18</a:t>
            </a:r>
            <a:r>
              <a:rPr lang="pl-PL" dirty="0">
                <a:latin typeface="Times New Roman" panose="02020603050405020304" pitchFamily="18" charset="0"/>
                <a:cs typeface="Times New Roman" panose="02020603050405020304" pitchFamily="18" charset="0"/>
              </a:rPr>
              <a:t>, sąd zamiast kary stosuje środki wychowawcze, lecznicze albo poprawcze przewidziane dla nieletnich, jeżeli okoliczności sprawy oraz stopień rozwoju sprawcy, jego właściwości i warunki osobiste za tym przemawiają.</a:t>
            </a:r>
          </a:p>
          <a:p>
            <a:endParaRPr lang="pl-PL" dirty="0"/>
          </a:p>
        </p:txBody>
      </p:sp>
    </p:spTree>
    <p:extLst>
      <p:ext uri="{BB962C8B-B14F-4D97-AF65-F5344CB8AC3E}">
        <p14:creationId xmlns:p14="http://schemas.microsoft.com/office/powerpoint/2010/main" val="324502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094069-30E0-6D44-BB54-B02A5ADC2898}"/>
              </a:ext>
            </a:extLst>
          </p:cNvPr>
          <p:cNvSpPr>
            <a:spLocks noGrp="1"/>
          </p:cNvSpPr>
          <p:nvPr>
            <p:ph type="title"/>
          </p:nvPr>
        </p:nvSpPr>
        <p:spPr/>
        <p:txBody>
          <a:bodyPr/>
          <a:lstStyle/>
          <a:p>
            <a:r>
              <a:rPr lang="pl-PL" dirty="0">
                <a:latin typeface="Times New Roman" panose="02020603050405020304" pitchFamily="18" charset="0"/>
                <a:cs typeface="Times New Roman" panose="02020603050405020304" pitchFamily="18" charset="0"/>
              </a:rPr>
              <a:t>Podział przestępstw ze względu na podmiot</a:t>
            </a:r>
          </a:p>
        </p:txBody>
      </p:sp>
      <p:sp>
        <p:nvSpPr>
          <p:cNvPr id="3" name="Symbol zastępczy zawartości 2">
            <a:extLst>
              <a:ext uri="{FF2B5EF4-FFF2-40B4-BE49-F238E27FC236}">
                <a16:creationId xmlns:a16="http://schemas.microsoft.com/office/drawing/2014/main" id="{F687F6E9-40A9-C44F-9A74-03D7058970D2}"/>
              </a:ext>
            </a:extLst>
          </p:cNvPr>
          <p:cNvSpPr>
            <a:spLocks noGrp="1"/>
          </p:cNvSpPr>
          <p:nvPr>
            <p:ph idx="1"/>
          </p:nvPr>
        </p:nvSpPr>
        <p:spPr/>
        <p:txBody>
          <a:bodyPr>
            <a:normAutofit/>
          </a:bodyPr>
          <a:lstStyle/>
          <a:p>
            <a:pPr marL="0" indent="0" algn="ctr">
              <a:buNone/>
            </a:pPr>
            <a:r>
              <a:rPr lang="pl-PL" sz="3600" dirty="0">
                <a:latin typeface="Times New Roman" panose="02020603050405020304" pitchFamily="18" charset="0"/>
                <a:cs typeface="Times New Roman" panose="02020603050405020304" pitchFamily="18" charset="0"/>
              </a:rPr>
              <a:t>Kto może być sprawcą danego przestępstwa?</a:t>
            </a:r>
          </a:p>
          <a:p>
            <a:pPr algn="just"/>
            <a:r>
              <a:rPr lang="pl-PL" sz="3600" dirty="0">
                <a:latin typeface="Times New Roman" panose="02020603050405020304" pitchFamily="18" charset="0"/>
                <a:cs typeface="Times New Roman" panose="02020603050405020304" pitchFamily="18" charset="0"/>
              </a:rPr>
              <a:t>Przestępstwa </a:t>
            </a:r>
            <a:r>
              <a:rPr lang="pl-PL" sz="3600" dirty="0">
                <a:solidFill>
                  <a:schemeClr val="accent6">
                    <a:lumMod val="50000"/>
                  </a:schemeClr>
                </a:solidFill>
                <a:latin typeface="Times New Roman" panose="02020603050405020304" pitchFamily="18" charset="0"/>
                <a:cs typeface="Times New Roman" panose="02020603050405020304" pitchFamily="18" charset="0"/>
              </a:rPr>
              <a:t>powszechne</a:t>
            </a:r>
            <a:r>
              <a:rPr lang="pl-PL" sz="3600" dirty="0">
                <a:latin typeface="Times New Roman" panose="02020603050405020304" pitchFamily="18" charset="0"/>
                <a:cs typeface="Times New Roman" panose="02020603050405020304" pitchFamily="18" charset="0"/>
              </a:rPr>
              <a:t> (</a:t>
            </a:r>
            <a:r>
              <a:rPr lang="pl-PL" sz="3600" i="1" dirty="0" err="1">
                <a:latin typeface="Times New Roman" panose="02020603050405020304" pitchFamily="18" charset="0"/>
                <a:cs typeface="Times New Roman" panose="02020603050405020304" pitchFamily="18" charset="0"/>
              </a:rPr>
              <a:t>delicta</a:t>
            </a:r>
            <a:r>
              <a:rPr lang="pl-PL" sz="3600" i="1" dirty="0">
                <a:latin typeface="Times New Roman" panose="02020603050405020304" pitchFamily="18" charset="0"/>
                <a:cs typeface="Times New Roman" panose="02020603050405020304" pitchFamily="18" charset="0"/>
              </a:rPr>
              <a:t> </a:t>
            </a:r>
            <a:r>
              <a:rPr lang="pl-PL" sz="3600" i="1" dirty="0" err="1">
                <a:latin typeface="Times New Roman" panose="02020603050405020304" pitchFamily="18" charset="0"/>
                <a:cs typeface="Times New Roman" panose="02020603050405020304" pitchFamily="18" charset="0"/>
              </a:rPr>
              <a:t>communia</a:t>
            </a:r>
            <a:r>
              <a:rPr lang="pl-PL" sz="3600" i="1" dirty="0">
                <a:latin typeface="Times New Roman" panose="02020603050405020304" pitchFamily="18" charset="0"/>
                <a:cs typeface="Times New Roman" panose="02020603050405020304" pitchFamily="18" charset="0"/>
              </a:rPr>
              <a:t>)</a:t>
            </a:r>
          </a:p>
          <a:p>
            <a:pPr algn="just"/>
            <a:r>
              <a:rPr lang="pl-PL" sz="3600" dirty="0">
                <a:latin typeface="Times New Roman" panose="02020603050405020304" pitchFamily="18" charset="0"/>
                <a:cs typeface="Times New Roman" panose="02020603050405020304" pitchFamily="18" charset="0"/>
              </a:rPr>
              <a:t>Przestępstwa </a:t>
            </a:r>
            <a:r>
              <a:rPr lang="pl-PL" sz="3600" dirty="0">
                <a:solidFill>
                  <a:schemeClr val="accent6">
                    <a:lumMod val="50000"/>
                  </a:schemeClr>
                </a:solidFill>
                <a:latin typeface="Times New Roman" panose="02020603050405020304" pitchFamily="18" charset="0"/>
                <a:cs typeface="Times New Roman" panose="02020603050405020304" pitchFamily="18" charset="0"/>
              </a:rPr>
              <a:t>indywidualne</a:t>
            </a:r>
            <a:r>
              <a:rPr lang="pl-PL" sz="3600" dirty="0">
                <a:latin typeface="Times New Roman" panose="02020603050405020304" pitchFamily="18" charset="0"/>
                <a:cs typeface="Times New Roman" panose="02020603050405020304" pitchFamily="18" charset="0"/>
              </a:rPr>
              <a:t> (</a:t>
            </a:r>
            <a:r>
              <a:rPr lang="pl-PL" sz="3600" i="1" dirty="0" err="1">
                <a:latin typeface="Times New Roman" panose="02020603050405020304" pitchFamily="18" charset="0"/>
                <a:cs typeface="Times New Roman" panose="02020603050405020304" pitchFamily="18" charset="0"/>
              </a:rPr>
              <a:t>delicta</a:t>
            </a:r>
            <a:r>
              <a:rPr lang="pl-PL" sz="3600" i="1" dirty="0">
                <a:latin typeface="Times New Roman" panose="02020603050405020304" pitchFamily="18" charset="0"/>
                <a:cs typeface="Times New Roman" panose="02020603050405020304" pitchFamily="18" charset="0"/>
              </a:rPr>
              <a:t> </a:t>
            </a:r>
            <a:r>
              <a:rPr lang="pl-PL" sz="3600" i="1" dirty="0" err="1">
                <a:latin typeface="Times New Roman" panose="02020603050405020304" pitchFamily="18" charset="0"/>
                <a:cs typeface="Times New Roman" panose="02020603050405020304" pitchFamily="18" charset="0"/>
              </a:rPr>
              <a:t>propria</a:t>
            </a:r>
            <a:r>
              <a:rPr lang="pl-PL" sz="3600" i="1" dirty="0">
                <a:latin typeface="Times New Roman" panose="02020603050405020304" pitchFamily="18" charset="0"/>
                <a:cs typeface="Times New Roman" panose="02020603050405020304" pitchFamily="18" charset="0"/>
              </a:rPr>
              <a:t>)</a:t>
            </a:r>
          </a:p>
          <a:p>
            <a:pPr lvl="1" algn="just"/>
            <a:r>
              <a:rPr lang="pl-PL" sz="3200" dirty="0">
                <a:latin typeface="Times New Roman" panose="02020603050405020304" pitchFamily="18" charset="0"/>
                <a:cs typeface="Times New Roman" panose="02020603050405020304" pitchFamily="18" charset="0"/>
              </a:rPr>
              <a:t>Przestępstwa </a:t>
            </a:r>
            <a:r>
              <a:rPr lang="pl-PL" sz="3200" dirty="0">
                <a:solidFill>
                  <a:schemeClr val="accent6">
                    <a:lumMod val="50000"/>
                  </a:schemeClr>
                </a:solidFill>
                <a:latin typeface="Times New Roman" panose="02020603050405020304" pitchFamily="18" charset="0"/>
                <a:cs typeface="Times New Roman" panose="02020603050405020304" pitchFamily="18" charset="0"/>
              </a:rPr>
              <a:t>indywidualne właściwe</a:t>
            </a:r>
          </a:p>
          <a:p>
            <a:pPr lvl="1" algn="just"/>
            <a:r>
              <a:rPr lang="pl-PL" sz="3200" dirty="0">
                <a:latin typeface="Times New Roman" panose="02020603050405020304" pitchFamily="18" charset="0"/>
                <a:cs typeface="Times New Roman" panose="02020603050405020304" pitchFamily="18" charset="0"/>
              </a:rPr>
              <a:t>Przestępstwa </a:t>
            </a:r>
            <a:r>
              <a:rPr lang="pl-PL" sz="3200" dirty="0">
                <a:solidFill>
                  <a:schemeClr val="accent6">
                    <a:lumMod val="50000"/>
                  </a:schemeClr>
                </a:solidFill>
                <a:latin typeface="Times New Roman" panose="02020603050405020304" pitchFamily="18" charset="0"/>
                <a:cs typeface="Times New Roman" panose="02020603050405020304" pitchFamily="18" charset="0"/>
              </a:rPr>
              <a:t>indywidualne niewłaściwe</a:t>
            </a:r>
          </a:p>
        </p:txBody>
      </p:sp>
    </p:spTree>
    <p:extLst>
      <p:ext uri="{BB962C8B-B14F-4D97-AF65-F5344CB8AC3E}">
        <p14:creationId xmlns:p14="http://schemas.microsoft.com/office/powerpoint/2010/main" val="172623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FE93E4-9809-9A48-88AC-7F8782B0E729}"/>
              </a:ext>
            </a:extLst>
          </p:cNvPr>
          <p:cNvSpPr>
            <a:spLocks noGrp="1"/>
          </p:cNvSpPr>
          <p:nvPr>
            <p:ph type="title"/>
          </p:nvPr>
        </p:nvSpPr>
        <p:spPr/>
        <p:txBody>
          <a:bodyPr/>
          <a:lstStyle/>
          <a:p>
            <a:r>
              <a:rPr lang="pl-PL" b="1" dirty="0">
                <a:solidFill>
                  <a:schemeClr val="accent6">
                    <a:lumMod val="50000"/>
                  </a:schemeClr>
                </a:solidFill>
                <a:latin typeface="Times New Roman" panose="02020603050405020304" pitchFamily="18" charset="0"/>
                <a:cs typeface="Times New Roman" panose="02020603050405020304" pitchFamily="18" charset="0"/>
              </a:rPr>
              <a:t>2. Znamiona strony podmiotowej</a:t>
            </a:r>
          </a:p>
        </p:txBody>
      </p:sp>
      <p:sp>
        <p:nvSpPr>
          <p:cNvPr id="3" name="Symbol zastępczy zawartości 2">
            <a:extLst>
              <a:ext uri="{FF2B5EF4-FFF2-40B4-BE49-F238E27FC236}">
                <a16:creationId xmlns:a16="http://schemas.microsoft.com/office/drawing/2014/main" id="{60AA7127-92E0-3C4E-A1A6-1B132520F60F}"/>
              </a:ext>
            </a:extLst>
          </p:cNvPr>
          <p:cNvSpPr>
            <a:spLocks noGrp="1"/>
          </p:cNvSpPr>
          <p:nvPr>
            <p:ph idx="1"/>
          </p:nvPr>
        </p:nvSpPr>
        <p:spPr/>
        <p:txBody>
          <a:bodyPr/>
          <a:lstStyle/>
          <a:p>
            <a:pPr algn="just"/>
            <a:r>
              <a:rPr lang="pl-PL" dirty="0">
                <a:latin typeface="Times New Roman" panose="02020603050405020304" pitchFamily="18" charset="0"/>
                <a:cs typeface="Times New Roman" panose="02020603050405020304" pitchFamily="18" charset="0"/>
              </a:rPr>
              <a:t>Charakterystyka przeżyć psychicznych sprawcy, jego nastawienie do popełnianego czynu zabronionego</a:t>
            </a:r>
          </a:p>
          <a:p>
            <a:pPr algn="just"/>
            <a:r>
              <a:rPr lang="pl-PL" dirty="0">
                <a:latin typeface="Times New Roman" panose="02020603050405020304" pitchFamily="18" charset="0"/>
                <a:cs typeface="Times New Roman" panose="02020603050405020304" pitchFamily="18" charset="0"/>
              </a:rPr>
              <a:t>Umyślność</a:t>
            </a:r>
          </a:p>
          <a:p>
            <a:pPr algn="just"/>
            <a:r>
              <a:rPr lang="pl-PL" dirty="0">
                <a:latin typeface="Times New Roman" panose="02020603050405020304" pitchFamily="18" charset="0"/>
                <a:cs typeface="Times New Roman" panose="02020603050405020304" pitchFamily="18" charset="0"/>
              </a:rPr>
              <a:t>Nieumyślność</a:t>
            </a:r>
          </a:p>
          <a:p>
            <a:pPr algn="just"/>
            <a:r>
              <a:rPr lang="pl-PL" dirty="0">
                <a:latin typeface="Times New Roman" panose="02020603050405020304" pitchFamily="18" charset="0"/>
                <a:cs typeface="Times New Roman" panose="02020603050405020304" pitchFamily="18" charset="0"/>
              </a:rPr>
              <a:t>Tzw. kombinowana strona podmiotowa</a:t>
            </a:r>
          </a:p>
          <a:p>
            <a:pPr algn="just"/>
            <a:r>
              <a:rPr lang="pl-PL" dirty="0">
                <a:latin typeface="Times New Roman" panose="02020603050405020304" pitchFamily="18" charset="0"/>
                <a:cs typeface="Times New Roman" panose="02020603050405020304" pitchFamily="18" charset="0"/>
              </a:rPr>
              <a:t>Niekiedy znamiona strony podmiotowej stanowią istotną podstawę różnicowania typów przestępstw</a:t>
            </a:r>
          </a:p>
        </p:txBody>
      </p:sp>
    </p:spTree>
    <p:extLst>
      <p:ext uri="{BB962C8B-B14F-4D97-AF65-F5344CB8AC3E}">
        <p14:creationId xmlns:p14="http://schemas.microsoft.com/office/powerpoint/2010/main" val="2560092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C01440-B068-5B49-8B4E-8E5F65FADFF8}"/>
              </a:ext>
            </a:extLst>
          </p:cNvPr>
          <p:cNvSpPr>
            <a:spLocks noGrp="1"/>
          </p:cNvSpPr>
          <p:nvPr>
            <p:ph type="title"/>
          </p:nvPr>
        </p:nvSpPr>
        <p:spPr>
          <a:xfrm>
            <a:off x="838200" y="365126"/>
            <a:ext cx="10515600" cy="922254"/>
          </a:xfrm>
        </p:spPr>
        <p:txBody>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Umyślność</a:t>
            </a:r>
          </a:p>
        </p:txBody>
      </p:sp>
      <p:sp>
        <p:nvSpPr>
          <p:cNvPr id="3" name="Symbol zastępczy zawartości 2">
            <a:extLst>
              <a:ext uri="{FF2B5EF4-FFF2-40B4-BE49-F238E27FC236}">
                <a16:creationId xmlns:a16="http://schemas.microsoft.com/office/drawing/2014/main" id="{0C421D59-4385-7740-B2D2-997777C537BE}"/>
              </a:ext>
            </a:extLst>
          </p:cNvPr>
          <p:cNvSpPr>
            <a:spLocks noGrp="1"/>
          </p:cNvSpPr>
          <p:nvPr>
            <p:ph idx="1"/>
          </p:nvPr>
        </p:nvSpPr>
        <p:spPr>
          <a:xfrm>
            <a:off x="838200" y="1840833"/>
            <a:ext cx="10515600" cy="3826041"/>
          </a:xfrm>
        </p:spPr>
        <p:txBody>
          <a:bodyPr>
            <a:normAutofit/>
          </a:bodyPr>
          <a:lstStyle/>
          <a:p>
            <a:pPr algn="just"/>
            <a:r>
              <a:rPr lang="pl-PL" dirty="0">
                <a:latin typeface="Times New Roman" panose="02020603050405020304" pitchFamily="18" charset="0"/>
                <a:cs typeface="Times New Roman" panose="02020603050405020304" pitchFamily="18" charset="0"/>
              </a:rPr>
              <a:t>Znamię umyślności jest dorozumiane: </a:t>
            </a:r>
            <a:r>
              <a:rPr lang="pl-PL" i="1" dirty="0">
                <a:latin typeface="Times New Roman" panose="02020603050405020304" pitchFamily="18" charset="0"/>
                <a:cs typeface="Times New Roman" panose="02020603050405020304" pitchFamily="18" charset="0"/>
              </a:rPr>
              <a:t>art.  8 k.k.: Zbrodnię można popełnić tylko umyślnie; występek można popełnić także nieumyślnie, jeżeli ustawa tak stanowi.</a:t>
            </a:r>
          </a:p>
          <a:p>
            <a:pPr algn="just"/>
            <a:r>
              <a:rPr lang="pl-PL" i="1" dirty="0">
                <a:latin typeface="Times New Roman" panose="02020603050405020304" pitchFamily="18" charset="0"/>
                <a:cs typeface="Times New Roman" panose="02020603050405020304" pitchFamily="18" charset="0"/>
              </a:rPr>
              <a:t>Umyślność = zamiar</a:t>
            </a:r>
          </a:p>
          <a:p>
            <a:pPr algn="just"/>
            <a:r>
              <a:rPr lang="pl-PL" dirty="0">
                <a:latin typeface="Times New Roman" panose="02020603050405020304" pitchFamily="18" charset="0"/>
                <a:cs typeface="Times New Roman" panose="02020603050405020304" pitchFamily="18" charset="0"/>
              </a:rPr>
              <a:t>Zamiar bezpośredni</a:t>
            </a:r>
          </a:p>
          <a:p>
            <a:pPr algn="just"/>
            <a:r>
              <a:rPr lang="pl-PL" dirty="0">
                <a:latin typeface="Times New Roman" panose="02020603050405020304" pitchFamily="18" charset="0"/>
                <a:cs typeface="Times New Roman" panose="02020603050405020304" pitchFamily="18" charset="0"/>
              </a:rPr>
              <a:t>Zamiar ewentualny</a:t>
            </a:r>
          </a:p>
        </p:txBody>
      </p:sp>
    </p:spTree>
    <p:extLst>
      <p:ext uri="{BB962C8B-B14F-4D97-AF65-F5344CB8AC3E}">
        <p14:creationId xmlns:p14="http://schemas.microsoft.com/office/powerpoint/2010/main" val="2699491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CDEAEE0-A039-1344-89A1-E7C1F1A2F379}"/>
              </a:ext>
            </a:extLst>
          </p:cNvPr>
          <p:cNvSpPr>
            <a:spLocks noGrp="1"/>
          </p:cNvSpPr>
          <p:nvPr>
            <p:ph idx="1"/>
          </p:nvPr>
        </p:nvSpPr>
        <p:spPr>
          <a:xfrm>
            <a:off x="850230" y="601579"/>
            <a:ext cx="10375234" cy="5811252"/>
          </a:xfrm>
        </p:spPr>
        <p:txBody>
          <a:bodyPr>
            <a:normAutofit lnSpcReduction="10000"/>
          </a:bodyPr>
          <a:lstStyle/>
          <a:p>
            <a:pPr algn="just"/>
            <a:r>
              <a:rPr lang="pl-PL" dirty="0">
                <a:latin typeface="Times New Roman" panose="02020603050405020304" pitchFamily="18" charset="0"/>
                <a:cs typeface="Times New Roman" panose="02020603050405020304" pitchFamily="18" charset="0"/>
              </a:rPr>
              <a:t>Czy postać zamiaru ma znaczenie dla możliwości pociągnięcia sprawcy do odpowiedzialności karnej? Czy wpływa wyłącznie na wymiary kary? Problematyka przestępstw kierunkowych</a:t>
            </a:r>
          </a:p>
          <a:p>
            <a:pPr algn="just"/>
            <a:endParaRPr lang="pl-PL" dirty="0">
              <a:latin typeface="Times New Roman" panose="02020603050405020304" pitchFamily="18" charset="0"/>
              <a:cs typeface="Times New Roman" panose="02020603050405020304" pitchFamily="18" charset="0"/>
            </a:endParaRPr>
          </a:p>
          <a:p>
            <a:pPr algn="ctr"/>
            <a:r>
              <a:rPr lang="pl-PL" dirty="0">
                <a:solidFill>
                  <a:schemeClr val="accent6">
                    <a:lumMod val="50000"/>
                  </a:schemeClr>
                </a:solidFill>
                <a:latin typeface="Times New Roman" panose="02020603050405020304" pitchFamily="18" charset="0"/>
                <a:cs typeface="Times New Roman" panose="02020603050405020304" pitchFamily="18" charset="0"/>
              </a:rPr>
              <a:t>Podłoże intelektualne (wiedza + świadomość) oraz podłoże emocjonalne (wolicjonalne)</a:t>
            </a:r>
          </a:p>
          <a:p>
            <a:pPr algn="ctr"/>
            <a:endParaRPr lang="pl-PL" dirty="0">
              <a:solidFill>
                <a:schemeClr val="accent6">
                  <a:lumMod val="50000"/>
                </a:schemeClr>
              </a:solidFill>
              <a:latin typeface="Times New Roman" panose="02020603050405020304" pitchFamily="18" charset="0"/>
              <a:cs typeface="Times New Roman" panose="02020603050405020304" pitchFamily="18" charset="0"/>
            </a:endParaRPr>
          </a:p>
          <a:p>
            <a:pPr algn="just"/>
            <a:r>
              <a:rPr lang="pl-PL" i="1" dirty="0">
                <a:latin typeface="Times New Roman" panose="02020603050405020304" pitchFamily="18" charset="0"/>
                <a:cs typeface="Times New Roman" panose="02020603050405020304" pitchFamily="18" charset="0"/>
              </a:rPr>
              <a:t>„Zamiar to określony art. 9 § 1 k.k. proces zachodzący w psychice sprawcy, wyrażający się w świadomej woli zrealizowania przedmiotowych znamion czynu zabronionego, przy czym zamiar zarówno bezpośredni jak i ewentualny oznacza zjawisko obiektywnej rzeczywistości, realny przebieg procesów psychicznych, nie jest zaś pojęciem z dziedziny ocen czy też z dziedziny wartości” </a:t>
            </a:r>
            <a:r>
              <a:rPr lang="pl-PL" dirty="0">
                <a:latin typeface="Times New Roman" panose="02020603050405020304" pitchFamily="18" charset="0"/>
                <a:cs typeface="Times New Roman" panose="02020603050405020304" pitchFamily="18" charset="0"/>
              </a:rPr>
              <a:t>(wyrok SA w Gdańsku z dnia 14 marca 2018 r., II </a:t>
            </a:r>
            <a:r>
              <a:rPr lang="pl-PL" dirty="0" err="1">
                <a:latin typeface="Times New Roman" panose="02020603050405020304" pitchFamily="18" charset="0"/>
                <a:cs typeface="Times New Roman" panose="02020603050405020304" pitchFamily="18" charset="0"/>
              </a:rPr>
              <a:t>Aka</a:t>
            </a:r>
            <a:r>
              <a:rPr lang="pl-PL" dirty="0">
                <a:latin typeface="Times New Roman" panose="02020603050405020304" pitchFamily="18" charset="0"/>
                <a:cs typeface="Times New Roman" panose="02020603050405020304" pitchFamily="18" charset="0"/>
              </a:rPr>
              <a:t> 37/18, LEX nr 2491896)</a:t>
            </a:r>
          </a:p>
          <a:p>
            <a:endParaRPr lang="pl-PL" dirty="0"/>
          </a:p>
        </p:txBody>
      </p:sp>
    </p:spTree>
    <p:extLst>
      <p:ext uri="{BB962C8B-B14F-4D97-AF65-F5344CB8AC3E}">
        <p14:creationId xmlns:p14="http://schemas.microsoft.com/office/powerpoint/2010/main" val="116790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509A5C-47BC-9842-A26A-626F8E145971}"/>
              </a:ext>
            </a:extLst>
          </p:cNvPr>
          <p:cNvSpPr>
            <a:spLocks noGrp="1"/>
          </p:cNvSpPr>
          <p:nvPr>
            <p:ph type="title"/>
          </p:nvPr>
        </p:nvSpPr>
        <p:spPr>
          <a:xfrm>
            <a:off x="838200" y="365126"/>
            <a:ext cx="10515600" cy="1150854"/>
          </a:xfrm>
        </p:spPr>
        <p:txBody>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Umyślność – zamiar bezpośredni</a:t>
            </a:r>
          </a:p>
        </p:txBody>
      </p:sp>
      <p:sp>
        <p:nvSpPr>
          <p:cNvPr id="3" name="Symbol zastępczy zawartości 2">
            <a:extLst>
              <a:ext uri="{FF2B5EF4-FFF2-40B4-BE49-F238E27FC236}">
                <a16:creationId xmlns:a16="http://schemas.microsoft.com/office/drawing/2014/main" id="{352AF305-C200-DC47-8F59-AE23144FACE2}"/>
              </a:ext>
            </a:extLst>
          </p:cNvPr>
          <p:cNvSpPr>
            <a:spLocks noGrp="1"/>
          </p:cNvSpPr>
          <p:nvPr>
            <p:ph idx="1"/>
          </p:nvPr>
        </p:nvSpPr>
        <p:spPr>
          <a:xfrm>
            <a:off x="838200" y="1515980"/>
            <a:ext cx="10515600" cy="5101387"/>
          </a:xfrm>
        </p:spPr>
        <p:txBody>
          <a:bodyPr>
            <a:noAutofit/>
          </a:bodyPr>
          <a:lstStyle/>
          <a:p>
            <a:r>
              <a:rPr lang="pl-PL" sz="3200" i="1" dirty="0">
                <a:latin typeface="Times New Roman" panose="02020603050405020304" pitchFamily="18" charset="0"/>
                <a:cs typeface="Times New Roman" panose="02020603050405020304" pitchFamily="18" charset="0"/>
              </a:rPr>
              <a:t>Dolus </a:t>
            </a:r>
            <a:r>
              <a:rPr lang="pl-PL" sz="3200" i="1" dirty="0" err="1">
                <a:latin typeface="Times New Roman" panose="02020603050405020304" pitchFamily="18" charset="0"/>
                <a:cs typeface="Times New Roman" panose="02020603050405020304" pitchFamily="18" charset="0"/>
              </a:rPr>
              <a:t>directus</a:t>
            </a:r>
            <a:endParaRPr lang="pl-PL" sz="3200" i="1" dirty="0">
              <a:latin typeface="Times New Roman" panose="02020603050405020304" pitchFamily="18" charset="0"/>
              <a:cs typeface="Times New Roman" panose="02020603050405020304" pitchFamily="18" charset="0"/>
            </a:endParaRPr>
          </a:p>
          <a:p>
            <a:r>
              <a:rPr lang="pl-PL" sz="3200" dirty="0">
                <a:latin typeface="Times New Roman" panose="02020603050405020304" pitchFamily="18" charset="0"/>
                <a:cs typeface="Times New Roman" panose="02020603050405020304" pitchFamily="18" charset="0"/>
              </a:rPr>
              <a:t>Sprawca </a:t>
            </a:r>
            <a:r>
              <a:rPr lang="pl-PL" sz="3200" b="1" dirty="0">
                <a:solidFill>
                  <a:schemeClr val="accent6">
                    <a:lumMod val="50000"/>
                  </a:schemeClr>
                </a:solidFill>
                <a:latin typeface="Times New Roman" panose="02020603050405020304" pitchFamily="18" charset="0"/>
                <a:cs typeface="Times New Roman" panose="02020603050405020304" pitchFamily="18" charset="0"/>
              </a:rPr>
              <a:t>chce popełnienia czynu zabronionego –</a:t>
            </a:r>
            <a:r>
              <a:rPr lang="pl-PL" sz="3200" dirty="0">
                <a:latin typeface="Times New Roman" panose="02020603050405020304" pitchFamily="18" charset="0"/>
                <a:cs typeface="Times New Roman" panose="02020603050405020304" pitchFamily="18" charset="0"/>
              </a:rPr>
              <a:t>płaszczyzna emocjonalna</a:t>
            </a:r>
          </a:p>
          <a:p>
            <a:r>
              <a:rPr lang="pl-PL" sz="3200" dirty="0">
                <a:latin typeface="Times New Roman" panose="02020603050405020304" pitchFamily="18" charset="0"/>
                <a:cs typeface="Times New Roman" panose="02020603050405020304" pitchFamily="18" charset="0"/>
              </a:rPr>
              <a:t>Płaszczyzna intelektualna:</a:t>
            </a:r>
          </a:p>
          <a:p>
            <a:pPr lvl="1"/>
            <a:r>
              <a:rPr lang="pl-PL" sz="3200" b="1" dirty="0">
                <a:solidFill>
                  <a:schemeClr val="accent6">
                    <a:lumMod val="50000"/>
                  </a:schemeClr>
                </a:solidFill>
                <a:latin typeface="Times New Roman" panose="02020603050405020304" pitchFamily="18" charset="0"/>
                <a:cs typeface="Times New Roman" panose="02020603050405020304" pitchFamily="18" charset="0"/>
              </a:rPr>
              <a:t>świadomość konieczności popełnienia czynu zabronionego</a:t>
            </a:r>
          </a:p>
          <a:p>
            <a:pPr lvl="1"/>
            <a:r>
              <a:rPr lang="pl-PL" sz="3200" b="1" dirty="0">
                <a:solidFill>
                  <a:schemeClr val="accent6">
                    <a:lumMod val="50000"/>
                  </a:schemeClr>
                </a:solidFill>
                <a:latin typeface="Times New Roman" panose="02020603050405020304" pitchFamily="18" charset="0"/>
                <a:cs typeface="Times New Roman" panose="02020603050405020304" pitchFamily="18" charset="0"/>
              </a:rPr>
              <a:t>świadomość możliwości popełnienia czynu zabronionego</a:t>
            </a:r>
          </a:p>
          <a:p>
            <a:r>
              <a:rPr lang="pl-PL" sz="3200" dirty="0">
                <a:latin typeface="Times New Roman" panose="02020603050405020304" pitchFamily="18" charset="0"/>
                <a:cs typeface="Times New Roman" panose="02020603050405020304" pitchFamily="18" charset="0"/>
              </a:rPr>
              <a:t>Przestępstwo nieuchronne („</a:t>
            </a:r>
            <a:r>
              <a:rPr lang="pl-PL" sz="3200" dirty="0" err="1">
                <a:latin typeface="Times New Roman" panose="02020603050405020304" pitchFamily="18" charset="0"/>
                <a:cs typeface="Times New Roman" panose="02020603050405020304" pitchFamily="18" charset="0"/>
              </a:rPr>
              <a:t>współchciane</a:t>
            </a:r>
            <a:r>
              <a:rPr lang="pl-PL" sz="3200" dirty="0">
                <a:latin typeface="Times New Roman" panose="02020603050405020304" pitchFamily="18" charset="0"/>
                <a:cs typeface="Times New Roman" panose="02020603050405020304" pitchFamily="18" charset="0"/>
              </a:rPr>
              <a:t>”) – to też zamiar bezpośredni</a:t>
            </a:r>
          </a:p>
        </p:txBody>
      </p:sp>
    </p:spTree>
    <p:extLst>
      <p:ext uri="{BB962C8B-B14F-4D97-AF65-F5344CB8AC3E}">
        <p14:creationId xmlns:p14="http://schemas.microsoft.com/office/powerpoint/2010/main" val="3483811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74BFE7B-6558-CA4D-870F-B178F24D2B85}"/>
              </a:ext>
            </a:extLst>
          </p:cNvPr>
          <p:cNvSpPr>
            <a:spLocks noGrp="1"/>
          </p:cNvSpPr>
          <p:nvPr>
            <p:ph idx="1"/>
          </p:nvPr>
        </p:nvSpPr>
        <p:spPr>
          <a:xfrm>
            <a:off x="838200" y="649705"/>
            <a:ext cx="10515600" cy="5967664"/>
          </a:xfrm>
        </p:spPr>
        <p:txBody>
          <a:bodyPr>
            <a:normAutofit fontScale="85000" lnSpcReduction="20000"/>
          </a:bodyPr>
          <a:lstStyle/>
          <a:p>
            <a:r>
              <a:rPr lang="pl-PL" sz="3300" b="1" dirty="0">
                <a:solidFill>
                  <a:schemeClr val="accent6">
                    <a:lumMod val="50000"/>
                  </a:schemeClr>
                </a:solidFill>
                <a:latin typeface="Times New Roman" panose="02020603050405020304" pitchFamily="18" charset="0"/>
                <a:cs typeface="Times New Roman" panose="02020603050405020304" pitchFamily="18" charset="0"/>
              </a:rPr>
              <a:t>Zamiar nagły</a:t>
            </a:r>
          </a:p>
          <a:p>
            <a:r>
              <a:rPr lang="pl-PL" sz="3300" b="1" dirty="0">
                <a:solidFill>
                  <a:schemeClr val="accent6">
                    <a:lumMod val="50000"/>
                  </a:schemeClr>
                </a:solidFill>
                <a:latin typeface="Times New Roman" panose="02020603050405020304" pitchFamily="18" charset="0"/>
                <a:cs typeface="Times New Roman" panose="02020603050405020304" pitchFamily="18" charset="0"/>
              </a:rPr>
              <a:t>Zamiar przemyślany</a:t>
            </a:r>
          </a:p>
          <a:p>
            <a:pPr marL="0" indent="0" algn="ctr">
              <a:buNone/>
            </a:pPr>
            <a:r>
              <a:rPr lang="pl-PL" sz="3100" dirty="0">
                <a:latin typeface="Times New Roman" panose="02020603050405020304" pitchFamily="18" charset="0"/>
                <a:cs typeface="Times New Roman" panose="02020603050405020304" pitchFamily="18" charset="0"/>
              </a:rPr>
              <a:t>Czy mają wpływ na realizację przestępstwa (znamion typu czynu zabronionego)? Czy mają wpływ na wymiar kary?</a:t>
            </a:r>
          </a:p>
          <a:p>
            <a:pPr marL="0" indent="0" algn="ctr">
              <a:buNone/>
            </a:pPr>
            <a:endParaRPr lang="pl-PL" sz="3100" dirty="0">
              <a:latin typeface="Times New Roman" panose="02020603050405020304" pitchFamily="18" charset="0"/>
              <a:cs typeface="Times New Roman" panose="02020603050405020304" pitchFamily="18" charset="0"/>
            </a:endParaRPr>
          </a:p>
          <a:p>
            <a:pPr marL="0" indent="0" algn="just">
              <a:buNone/>
            </a:pPr>
            <a:endParaRPr lang="pl-PL" sz="3100" i="1" dirty="0">
              <a:latin typeface="Times New Roman" panose="02020603050405020304" pitchFamily="18" charset="0"/>
              <a:cs typeface="Times New Roman" panose="02020603050405020304" pitchFamily="18" charset="0"/>
            </a:endParaRPr>
          </a:p>
          <a:p>
            <a:pPr marL="0" indent="0" algn="just">
              <a:buNone/>
            </a:pPr>
            <a:r>
              <a:rPr lang="pl-PL" sz="3100" i="1" dirty="0">
                <a:latin typeface="Times New Roman" panose="02020603050405020304" pitchFamily="18" charset="0"/>
                <a:cs typeface="Times New Roman" panose="02020603050405020304" pitchFamily="18" charset="0"/>
              </a:rPr>
              <a:t>„Zamiar nagły jest przeżyciem, z którym zarówno nauka prawa karnego, jak i praktyka orzecznicza łączy mniejszy stopień winy. </a:t>
            </a:r>
            <a:r>
              <a:rPr lang="pl-PL" sz="3100" b="1" i="1" dirty="0">
                <a:latin typeface="Times New Roman" panose="02020603050405020304" pitchFamily="18" charset="0"/>
                <a:cs typeface="Times New Roman" panose="02020603050405020304" pitchFamily="18" charset="0"/>
              </a:rPr>
              <a:t>Sprawca nie ma bowiem wystarczającej dyspozycji czasowej i warunków wszechstronnego przemyślenia czynu i podejmuje taką decyzję określonego zachowania się, której - być może – w  innych warunkach by nie podjął.</a:t>
            </a:r>
            <a:r>
              <a:rPr lang="pl-PL" sz="3100" i="1" dirty="0">
                <a:latin typeface="Times New Roman" panose="02020603050405020304" pitchFamily="18" charset="0"/>
                <a:cs typeface="Times New Roman" panose="02020603050405020304" pitchFamily="18" charset="0"/>
              </a:rPr>
              <a:t> Decyzja określonego zachowania się podjęta w sposób nagły, pod wpływem </a:t>
            </a:r>
            <a:r>
              <a:rPr lang="pl-PL" sz="3100" b="1" i="1" dirty="0">
                <a:latin typeface="Times New Roman" panose="02020603050405020304" pitchFamily="18" charset="0"/>
                <a:cs typeface="Times New Roman" panose="02020603050405020304" pitchFamily="18" charset="0"/>
              </a:rPr>
              <a:t>emocji (zaskoczenia, zagrożenia)</a:t>
            </a:r>
            <a:r>
              <a:rPr lang="pl-PL" sz="3100" i="1" dirty="0">
                <a:latin typeface="Times New Roman" panose="02020603050405020304" pitchFamily="18" charset="0"/>
                <a:cs typeface="Times New Roman" panose="02020603050405020304" pitchFamily="18" charset="0"/>
              </a:rPr>
              <a:t>, bez możliwości racjonalnego rozważenia okoliczności, których rozważenie mogło doprowadzić do innego zachowania się, jest bez wątpienia mniej naganna od zamiaru przemyślanego, gdy sprawca ma czas i możliwość wszechstronnego przemyślenia czynu, a jednak przestępstwo z rozmysłem przygotowuje i następnie wykonuje” </a:t>
            </a:r>
            <a:r>
              <a:rPr lang="pl-PL" sz="3100" dirty="0">
                <a:latin typeface="Times New Roman" panose="02020603050405020304" pitchFamily="18" charset="0"/>
                <a:cs typeface="Times New Roman" panose="02020603050405020304" pitchFamily="18" charset="0"/>
              </a:rPr>
              <a:t>(wyrok SN z dnia 27 października 1995 r., III KRN 118/95, LEX nr 24861).</a:t>
            </a:r>
          </a:p>
          <a:p>
            <a:endParaRPr lang="pl-PL" dirty="0"/>
          </a:p>
          <a:p>
            <a:pPr marL="0" indent="0" algn="ctr">
              <a:buNone/>
            </a:pPr>
            <a:endParaRPr lang="pl-PL" dirty="0"/>
          </a:p>
        </p:txBody>
      </p:sp>
    </p:spTree>
    <p:extLst>
      <p:ext uri="{BB962C8B-B14F-4D97-AF65-F5344CB8AC3E}">
        <p14:creationId xmlns:p14="http://schemas.microsoft.com/office/powerpoint/2010/main" val="1486571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C0CDAB-95D7-444F-B3A4-A6E52D84B281}"/>
              </a:ext>
            </a:extLst>
          </p:cNvPr>
          <p:cNvSpPr>
            <a:spLocks noGrp="1"/>
          </p:cNvSpPr>
          <p:nvPr>
            <p:ph type="title"/>
          </p:nvPr>
        </p:nvSpPr>
        <p:spPr/>
        <p:txBody>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Umyślność – zamiar ewentualny (wynikowy)</a:t>
            </a:r>
          </a:p>
        </p:txBody>
      </p:sp>
      <p:sp>
        <p:nvSpPr>
          <p:cNvPr id="3" name="Symbol zastępczy zawartości 2">
            <a:extLst>
              <a:ext uri="{FF2B5EF4-FFF2-40B4-BE49-F238E27FC236}">
                <a16:creationId xmlns:a16="http://schemas.microsoft.com/office/drawing/2014/main" id="{D265B4AB-BD23-DF45-841E-03BD745BA4E0}"/>
              </a:ext>
            </a:extLst>
          </p:cNvPr>
          <p:cNvSpPr>
            <a:spLocks noGrp="1"/>
          </p:cNvSpPr>
          <p:nvPr>
            <p:ph idx="1"/>
          </p:nvPr>
        </p:nvSpPr>
        <p:spPr>
          <a:xfrm>
            <a:off x="838200" y="2246730"/>
            <a:ext cx="10515600" cy="4351338"/>
          </a:xfrm>
        </p:spPr>
        <p:txBody>
          <a:bodyPr/>
          <a:lstStyle/>
          <a:p>
            <a:pPr algn="just"/>
            <a:r>
              <a:rPr lang="pl-PL" sz="3200" i="1" dirty="0">
                <a:latin typeface="Times New Roman" panose="02020603050405020304" pitchFamily="18" charset="0"/>
                <a:cs typeface="Times New Roman" panose="02020603050405020304" pitchFamily="18" charset="0"/>
              </a:rPr>
              <a:t>Dolus </a:t>
            </a:r>
            <a:r>
              <a:rPr lang="pl-PL" sz="3200" i="1" dirty="0" err="1">
                <a:latin typeface="Times New Roman" panose="02020603050405020304" pitchFamily="18" charset="0"/>
                <a:cs typeface="Times New Roman" panose="02020603050405020304" pitchFamily="18" charset="0"/>
              </a:rPr>
              <a:t>eventualis</a:t>
            </a:r>
            <a:endParaRPr lang="pl-PL" sz="3200" i="1" dirty="0">
              <a:latin typeface="Times New Roman" panose="02020603050405020304" pitchFamily="18" charset="0"/>
              <a:cs typeface="Times New Roman" panose="02020603050405020304" pitchFamily="18" charset="0"/>
            </a:endParaRPr>
          </a:p>
          <a:p>
            <a:pPr algn="just"/>
            <a:r>
              <a:rPr lang="pl-PL" sz="3200" dirty="0">
                <a:latin typeface="Times New Roman" panose="02020603050405020304" pitchFamily="18" charset="0"/>
                <a:cs typeface="Times New Roman" panose="02020603050405020304" pitchFamily="18" charset="0"/>
              </a:rPr>
              <a:t>Sprawca, </a:t>
            </a:r>
            <a:r>
              <a:rPr lang="pl-PL" sz="3200" u="sng" dirty="0">
                <a:latin typeface="Times New Roman" panose="02020603050405020304" pitchFamily="18" charset="0"/>
                <a:cs typeface="Times New Roman" panose="02020603050405020304" pitchFamily="18" charset="0"/>
              </a:rPr>
              <a:t>przewidując możliwość </a:t>
            </a:r>
            <a:r>
              <a:rPr lang="pl-PL" sz="3200" dirty="0">
                <a:latin typeface="Times New Roman" panose="02020603050405020304" pitchFamily="18" charset="0"/>
                <a:cs typeface="Times New Roman" panose="02020603050405020304" pitchFamily="18" charset="0"/>
              </a:rPr>
              <a:t>popełnienia czynu zabronionego, </a:t>
            </a:r>
            <a:r>
              <a:rPr lang="pl-PL" sz="3200" b="1" dirty="0">
                <a:solidFill>
                  <a:schemeClr val="accent6">
                    <a:lumMod val="50000"/>
                  </a:schemeClr>
                </a:solidFill>
                <a:latin typeface="Times New Roman" panose="02020603050405020304" pitchFamily="18" charset="0"/>
                <a:cs typeface="Times New Roman" panose="02020603050405020304" pitchFamily="18" charset="0"/>
              </a:rPr>
              <a:t>godzi się </a:t>
            </a:r>
            <a:r>
              <a:rPr lang="pl-PL" sz="3200" dirty="0">
                <a:latin typeface="Times New Roman" panose="02020603050405020304" pitchFamily="18" charset="0"/>
                <a:cs typeface="Times New Roman" panose="02020603050405020304" pitchFamily="18" charset="0"/>
              </a:rPr>
              <a:t>na to – płaszczyzna emocjonalna</a:t>
            </a:r>
          </a:p>
          <a:p>
            <a:pPr algn="just"/>
            <a:r>
              <a:rPr lang="pl-PL" sz="3200" dirty="0">
                <a:latin typeface="Times New Roman" panose="02020603050405020304" pitchFamily="18" charset="0"/>
                <a:cs typeface="Times New Roman" panose="02020603050405020304" pitchFamily="18" charset="0"/>
              </a:rPr>
              <a:t>Płaszczyzna intelektualna - świadomość możliwości popełnienia czynu zabronionego (ale już nie konieczności!)</a:t>
            </a: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5447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434AC1E-8B80-C446-B62A-CED93F5E1B19}"/>
              </a:ext>
            </a:extLst>
          </p:cNvPr>
          <p:cNvSpPr>
            <a:spLocks noGrp="1"/>
          </p:cNvSpPr>
          <p:nvPr>
            <p:ph idx="1"/>
          </p:nvPr>
        </p:nvSpPr>
        <p:spPr>
          <a:xfrm>
            <a:off x="838200" y="553452"/>
            <a:ext cx="10515600" cy="5907505"/>
          </a:xfrm>
        </p:spPr>
        <p:txBody>
          <a:bodyPr>
            <a:normAutofit/>
          </a:bodyPr>
          <a:lstStyle/>
          <a:p>
            <a:pPr algn="just"/>
            <a:r>
              <a:rPr lang="pl-PL" sz="3000" dirty="0">
                <a:latin typeface="Times New Roman" panose="02020603050405020304" pitchFamily="18" charset="0"/>
                <a:cs typeface="Times New Roman" panose="02020603050405020304" pitchFamily="18" charset="0"/>
              </a:rPr>
              <a:t>Co to znaczy, że sprawca „godzi się”?</a:t>
            </a:r>
          </a:p>
          <a:p>
            <a:pPr algn="just"/>
            <a:r>
              <a:rPr lang="pl-PL" sz="3000" dirty="0">
                <a:latin typeface="Times New Roman" panose="02020603050405020304" pitchFamily="18" charset="0"/>
                <a:cs typeface="Times New Roman" panose="02020603050405020304" pitchFamily="18" charset="0"/>
              </a:rPr>
              <a:t>J. Makarewicz: to tzw. </a:t>
            </a:r>
            <a:r>
              <a:rPr lang="pl-PL" sz="3000" b="1" dirty="0">
                <a:solidFill>
                  <a:schemeClr val="accent6">
                    <a:lumMod val="50000"/>
                  </a:schemeClr>
                </a:solidFill>
                <a:latin typeface="Times New Roman" panose="02020603050405020304" pitchFamily="18" charset="0"/>
                <a:cs typeface="Times New Roman" panose="02020603050405020304" pitchFamily="18" charset="0"/>
              </a:rPr>
              <a:t>wola warunkowa </a:t>
            </a:r>
            <a:r>
              <a:rPr lang="pl-PL" sz="3000" dirty="0">
                <a:latin typeface="Times New Roman" panose="02020603050405020304" pitchFamily="18" charset="0"/>
                <a:cs typeface="Times New Roman" panose="02020603050405020304" pitchFamily="18" charset="0"/>
              </a:rPr>
              <a:t>– sprawca przedstawia sobie pewien skutek jako możliwy, ale niekonieczny, skutku tego nie pragnie, do niego nie zmierza, ale na jego zaistnienie – na wypadek, gdyby zaszedł – z całą świadomością się godzi            (J. Makarewicz, </a:t>
            </a:r>
            <a:r>
              <a:rPr lang="pl-PL" sz="3000" i="1" dirty="0">
                <a:latin typeface="Times New Roman" panose="02020603050405020304" pitchFamily="18" charset="0"/>
                <a:cs typeface="Times New Roman" panose="02020603050405020304" pitchFamily="18" charset="0"/>
              </a:rPr>
              <a:t>Kodeks karny z komentarzem</a:t>
            </a:r>
            <a:r>
              <a:rPr lang="pl-PL" sz="3000" dirty="0">
                <a:latin typeface="Times New Roman" panose="02020603050405020304" pitchFamily="18" charset="0"/>
                <a:cs typeface="Times New Roman" panose="02020603050405020304" pitchFamily="18" charset="0"/>
              </a:rPr>
              <a:t>, Lwów 1932, s. 77).</a:t>
            </a:r>
          </a:p>
          <a:p>
            <a:pPr algn="just"/>
            <a:r>
              <a:rPr lang="pl-PL" sz="3000" dirty="0">
                <a:latin typeface="Times New Roman" panose="02020603050405020304" pitchFamily="18" charset="0"/>
                <a:cs typeface="Times New Roman" panose="02020603050405020304" pitchFamily="18" charset="0"/>
              </a:rPr>
              <a:t>W. Wolter: to tzw. </a:t>
            </a:r>
            <a:r>
              <a:rPr lang="pl-PL" sz="3000" b="1" dirty="0">
                <a:solidFill>
                  <a:schemeClr val="accent6">
                    <a:lumMod val="50000"/>
                  </a:schemeClr>
                </a:solidFill>
                <a:latin typeface="Times New Roman" panose="02020603050405020304" pitchFamily="18" charset="0"/>
                <a:cs typeface="Times New Roman" panose="02020603050405020304" pitchFamily="18" charset="0"/>
              </a:rPr>
              <a:t>obojętność woli </a:t>
            </a:r>
            <a:r>
              <a:rPr lang="pl-PL" sz="3000" dirty="0">
                <a:latin typeface="Times New Roman" panose="02020603050405020304" pitchFamily="18" charset="0"/>
                <a:cs typeface="Times New Roman" panose="02020603050405020304" pitchFamily="18" charset="0"/>
              </a:rPr>
              <a:t>– sprawca ani chce popełnić czyn zabroniony, ani nie chce popełnić czynu zabronionego, wykazuje się w ten sposób pełną obojętnością, neutralnością woli wobec tego, co </a:t>
            </a:r>
            <a:r>
              <a:rPr lang="pl-PL" sz="3000" u="sng" dirty="0">
                <a:latin typeface="Times New Roman" panose="02020603050405020304" pitchFamily="18" charset="0"/>
                <a:cs typeface="Times New Roman" panose="02020603050405020304" pitchFamily="18" charset="0"/>
              </a:rPr>
              <a:t>może</a:t>
            </a:r>
            <a:r>
              <a:rPr lang="pl-PL" sz="3000" dirty="0">
                <a:latin typeface="Times New Roman" panose="02020603050405020304" pitchFamily="18" charset="0"/>
                <a:cs typeface="Times New Roman" panose="02020603050405020304" pitchFamily="18" charset="0"/>
              </a:rPr>
              <a:t> nastąpić (W. Wolter, </a:t>
            </a:r>
            <a:r>
              <a:rPr lang="pl-PL" sz="3000" i="1" dirty="0">
                <a:latin typeface="Times New Roman" panose="02020603050405020304" pitchFamily="18" charset="0"/>
                <a:cs typeface="Times New Roman" panose="02020603050405020304" pitchFamily="18" charset="0"/>
              </a:rPr>
              <a:t>Nauka o przestępstwie. Analiza prawnicza na podstawie przepisów części ogólnej kodeksu karnego z 1969 r., Warszawa 1973, s. 127).</a:t>
            </a:r>
          </a:p>
        </p:txBody>
      </p:sp>
    </p:spTree>
    <p:extLst>
      <p:ext uri="{BB962C8B-B14F-4D97-AF65-F5344CB8AC3E}">
        <p14:creationId xmlns:p14="http://schemas.microsoft.com/office/powerpoint/2010/main" val="45634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942C312-E8C0-CF46-9F53-6108576D8526}"/>
              </a:ext>
            </a:extLst>
          </p:cNvPr>
          <p:cNvSpPr>
            <a:spLocks noGrp="1"/>
          </p:cNvSpPr>
          <p:nvPr>
            <p:ph idx="1"/>
          </p:nvPr>
        </p:nvSpPr>
        <p:spPr>
          <a:xfrm>
            <a:off x="838200" y="736600"/>
            <a:ext cx="10515600" cy="5440363"/>
          </a:xfrm>
        </p:spPr>
        <p:txBody>
          <a:bodyPr>
            <a:normAutofit/>
          </a:bodyPr>
          <a:lstStyle/>
          <a:p>
            <a:pPr marL="0" indent="0" algn="just">
              <a:buNone/>
            </a:pPr>
            <a:r>
              <a:rPr lang="pl-PL" b="1" dirty="0">
                <a:solidFill>
                  <a:schemeClr val="accent6">
                    <a:lumMod val="50000"/>
                  </a:schemeClr>
                </a:solidFill>
                <a:latin typeface="Times New Roman" pitchFamily="18" charset="0"/>
                <a:cs typeface="Times New Roman" pitchFamily="18" charset="0"/>
              </a:rPr>
              <a:t>Znamiona typu czynu zabronionego </a:t>
            </a:r>
            <a:r>
              <a:rPr lang="pl-PL" dirty="0">
                <a:latin typeface="Times New Roman" pitchFamily="18" charset="0"/>
                <a:cs typeface="Times New Roman" pitchFamily="18" charset="0"/>
              </a:rPr>
              <a:t>– zawarte w ustawie cechy zdarzenia, których całokształt określa przestępstwo. Wszystkie muszą być udowodnione w postępowaniu karnym, aby mogło nastąpić prawidłowe skazanie za przestępstwo,</a:t>
            </a:r>
          </a:p>
          <a:p>
            <a:pPr algn="just">
              <a:buFont typeface="Wingdings" pitchFamily="2" charset="2"/>
              <a:buChar char="v"/>
            </a:pPr>
            <a:endParaRPr lang="pl-PL" dirty="0">
              <a:latin typeface="Times New Roman" pitchFamily="18" charset="0"/>
              <a:cs typeface="Times New Roman" pitchFamily="18" charset="0"/>
            </a:endParaRPr>
          </a:p>
          <a:p>
            <a:pPr marL="0" indent="0" algn="just">
              <a:buNone/>
            </a:pPr>
            <a:r>
              <a:rPr lang="pl-PL" b="1" dirty="0">
                <a:solidFill>
                  <a:schemeClr val="accent6">
                    <a:lumMod val="50000"/>
                  </a:schemeClr>
                </a:solidFill>
                <a:latin typeface="Times New Roman" pitchFamily="18" charset="0"/>
                <a:cs typeface="Times New Roman" pitchFamily="18" charset="0"/>
              </a:rPr>
              <a:t>Typizacja </a:t>
            </a:r>
            <a:r>
              <a:rPr lang="pl-PL" dirty="0">
                <a:latin typeface="Times New Roman" pitchFamily="18" charset="0"/>
                <a:cs typeface="Times New Roman" pitchFamily="18" charset="0"/>
              </a:rPr>
              <a:t>– poszczególne typy przestępstwa zawarte w dyspozycjach przepisów prawa karnego, tworzone są poprzez wyodrębnienie pewnej klasy zdarzeń. Aby stwierdzić, że konkretne zachowanie stanowi przestępstwo, musi zawierać wszystkie elementy, których wymaga ustawa dla danego typu przestępstwa (np. zabójstwa, zgwałcenia, kradzieży).</a:t>
            </a:r>
          </a:p>
          <a:p>
            <a:endParaRPr lang="pl-PL" dirty="0"/>
          </a:p>
        </p:txBody>
      </p:sp>
    </p:spTree>
    <p:extLst>
      <p:ext uri="{BB962C8B-B14F-4D97-AF65-F5344CB8AC3E}">
        <p14:creationId xmlns:p14="http://schemas.microsoft.com/office/powerpoint/2010/main" val="1963241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66D6445-25A5-1A4C-B136-9432370CF05D}"/>
              </a:ext>
            </a:extLst>
          </p:cNvPr>
          <p:cNvSpPr>
            <a:spLocks noGrp="1"/>
          </p:cNvSpPr>
          <p:nvPr>
            <p:ph idx="1"/>
          </p:nvPr>
        </p:nvSpPr>
        <p:spPr>
          <a:xfrm>
            <a:off x="838200" y="709863"/>
            <a:ext cx="10351168" cy="5991726"/>
          </a:xfrm>
        </p:spPr>
        <p:txBody>
          <a:bodyPr>
            <a:normAutofit fontScale="92500" lnSpcReduction="20000"/>
          </a:bodyPr>
          <a:lstStyle/>
          <a:p>
            <a:pPr algn="just"/>
            <a:r>
              <a:rPr lang="pl-PL" b="1" dirty="0">
                <a:solidFill>
                  <a:srgbClr val="C00000"/>
                </a:solidFill>
                <a:latin typeface="Times New Roman" panose="02020603050405020304" pitchFamily="18" charset="0"/>
                <a:cs typeface="Times New Roman" panose="02020603050405020304" pitchFamily="18" charset="0"/>
              </a:rPr>
              <a:t>„Godzenie się” to brak chęci popełnienia czyny zabronionego</a:t>
            </a:r>
          </a:p>
          <a:p>
            <a:pPr algn="just"/>
            <a:r>
              <a:rPr lang="pl-PL" dirty="0">
                <a:latin typeface="Times New Roman" panose="02020603050405020304" pitchFamily="18" charset="0"/>
                <a:cs typeface="Times New Roman" panose="02020603050405020304" pitchFamily="18" charset="0"/>
              </a:rPr>
              <a:t>Jednocześnie sprawca uświadamia sobie, że w konkretnym układzie okoliczności faktycznych możliwe jest popełnienie przez niego czynu zabronionego</a:t>
            </a:r>
          </a:p>
          <a:p>
            <a:pPr algn="just"/>
            <a:r>
              <a:rPr lang="pl-PL" dirty="0">
                <a:latin typeface="Times New Roman" panose="02020603050405020304" pitchFamily="18" charset="0"/>
                <a:cs typeface="Times New Roman" panose="02020603050405020304" pitchFamily="18" charset="0"/>
              </a:rPr>
              <a:t>W praktyce to sytuacja, w której sprawca nie podejmuje żadnych działań zmniejszających stopień prawdopodobieństwa popełnienia czynu zabronionego</a:t>
            </a:r>
          </a:p>
          <a:p>
            <a:pPr algn="just"/>
            <a:endParaRPr lang="pl-PL" dirty="0">
              <a:latin typeface="Times New Roman" panose="02020603050405020304" pitchFamily="18" charset="0"/>
              <a:cs typeface="Times New Roman" panose="02020603050405020304" pitchFamily="18" charset="0"/>
            </a:endParaRPr>
          </a:p>
          <a:p>
            <a:pPr algn="just"/>
            <a:r>
              <a:rPr lang="pl-PL" i="1" dirty="0">
                <a:latin typeface="Times New Roman" panose="02020603050405020304" pitchFamily="18" charset="0"/>
                <a:cs typeface="Times New Roman" panose="02020603050405020304" pitchFamily="18" charset="0"/>
              </a:rPr>
              <a:t>„Warunkiem przyjęcia, że sprawca czynu działał z zamiarem ewentualnym, jest ustalenie, iż – po pierwsze – sprawca miał świadomość, że podjęte działanie może wyczerpać przedmiotowe znamiona ustawy karnej, i – po drugie – sprawca akceptuje sytuację, w której czyn wyczerpie przedmiotowe znamiona przestępstwa, w postaci aktu woli polegającego na godzeniu się z góry z takim stanem rzeczy, przy czym </a:t>
            </a:r>
            <a:r>
              <a:rPr lang="pl-PL" b="1" i="1" dirty="0">
                <a:solidFill>
                  <a:srgbClr val="C00000"/>
                </a:solidFill>
                <a:latin typeface="Times New Roman" panose="02020603050405020304" pitchFamily="18" charset="0"/>
                <a:cs typeface="Times New Roman" panose="02020603050405020304" pitchFamily="18" charset="0"/>
              </a:rPr>
              <a:t>zgody na skutek nie można się domniemywać czy domyślać, lecz należy wykazać, że stanowiła ona jeden z elementów procesów zachodzących w psychice sprawcy</a:t>
            </a:r>
            <a:r>
              <a:rPr lang="pl-PL" i="1" dirty="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(wyrok SN z dnia 6 lutego 1973 r., V KRN 569/72, LEX nr 20854).</a:t>
            </a:r>
          </a:p>
          <a:p>
            <a:endParaRPr lang="pl-PL" dirty="0"/>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9900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F075786-C578-954B-BB4A-66806AFF60F8}"/>
              </a:ext>
            </a:extLst>
          </p:cNvPr>
          <p:cNvSpPr>
            <a:spLocks noGrp="1"/>
          </p:cNvSpPr>
          <p:nvPr>
            <p:ph idx="1"/>
          </p:nvPr>
        </p:nvSpPr>
        <p:spPr>
          <a:xfrm>
            <a:off x="838200" y="348916"/>
            <a:ext cx="10515600" cy="5828047"/>
          </a:xfrm>
        </p:spPr>
        <p:txBody>
          <a:bodyPr>
            <a:normAutofit/>
          </a:bodyPr>
          <a:lstStyle/>
          <a:p>
            <a:pPr marL="0" indent="0" algn="just">
              <a:buNone/>
            </a:pPr>
            <a:r>
              <a:rPr lang="pl-PL" i="1" dirty="0"/>
              <a:t>„Ustalenie zamiaru sprawcy, niezbędnego dla skazania za przestępstwo umyślne, winno przeto odbyć się w oparciu o </a:t>
            </a:r>
            <a:r>
              <a:rPr lang="pl-PL" i="1" u="sng" dirty="0"/>
              <a:t>zewnętrzne objawy jego zachowania</a:t>
            </a:r>
            <a:r>
              <a:rPr lang="pl-PL" i="1" dirty="0"/>
              <a:t>” </a:t>
            </a:r>
            <a:r>
              <a:rPr lang="pl-PL" dirty="0"/>
              <a:t>(wyrok SN z dnia 18 października 1996 r., III KKN 54/96, LEX nr 28767)</a:t>
            </a:r>
          </a:p>
          <a:p>
            <a:pPr marL="0" indent="0" algn="just">
              <a:buNone/>
            </a:pPr>
            <a:br>
              <a:rPr lang="pl-PL" dirty="0"/>
            </a:br>
            <a:r>
              <a:rPr lang="pl-PL" i="1" dirty="0"/>
              <a:t>„Zamiar pozbawienia życia ustalić można nie tylko z wyjaśnień sprawcy, przyznającego się do tego, ale dowodzeniem pośrednim ze sposobu działania sprawcy, rodzaju zadawanych urazów, ich liczby, intensywności, lokalizacji, narzędzi, wypowiedzi sprawcy przed popełnieniem przestępstwa i po nim oraz itp. okoliczności. Byłoby wynaturzeniem sprawiedliwości, gdyby jej wymiar miał zależeć od tego, do czego sprawca zechce się przyznać” </a:t>
            </a:r>
            <a:r>
              <a:rPr lang="pl-PL" dirty="0"/>
              <a:t>(wyrok SA w Krakowie z dnia 5 września 1996 r., II </a:t>
            </a:r>
            <a:r>
              <a:rPr lang="pl-PL" dirty="0" err="1"/>
              <a:t>Aka</a:t>
            </a:r>
            <a:r>
              <a:rPr lang="pl-PL" dirty="0"/>
              <a:t> 193/96, LEX nr 26365)</a:t>
            </a:r>
          </a:p>
          <a:p>
            <a:endParaRPr lang="pl-PL" dirty="0"/>
          </a:p>
        </p:txBody>
      </p:sp>
    </p:spTree>
    <p:extLst>
      <p:ext uri="{BB962C8B-B14F-4D97-AF65-F5344CB8AC3E}">
        <p14:creationId xmlns:p14="http://schemas.microsoft.com/office/powerpoint/2010/main" val="1671597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138903-4131-9943-8074-E2CC77C5866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5EF55C8-41DE-7A47-B2C1-157C911E4C06}"/>
              </a:ext>
            </a:extLst>
          </p:cNvPr>
          <p:cNvSpPr>
            <a:spLocks noGrp="1"/>
          </p:cNvSpPr>
          <p:nvPr>
            <p:ph idx="1"/>
          </p:nvPr>
        </p:nvSpPr>
        <p:spPr/>
        <p:txBody>
          <a:bodyPr>
            <a:normAutofit/>
          </a:bodyPr>
          <a:lstStyle/>
          <a:p>
            <a:pPr marL="0" indent="0" algn="ctr">
              <a:buNone/>
            </a:pPr>
            <a:r>
              <a:rPr lang="pl-PL" sz="4000" b="1" dirty="0">
                <a:solidFill>
                  <a:srgbClr val="C00000"/>
                </a:solidFill>
                <a:latin typeface="Times New Roman" panose="02020603050405020304" pitchFamily="18" charset="0"/>
                <a:cs typeface="Times New Roman" panose="02020603050405020304" pitchFamily="18" charset="0"/>
              </a:rPr>
              <a:t>Nie jest możliwe, aby sprawca jednocześnie chciał i godził się!</a:t>
            </a:r>
          </a:p>
          <a:p>
            <a:pPr marL="0" indent="0" algn="ctr">
              <a:buNone/>
            </a:pPr>
            <a:r>
              <a:rPr lang="pl-PL" sz="4000" b="1" dirty="0">
                <a:solidFill>
                  <a:srgbClr val="C00000"/>
                </a:solidFill>
                <a:latin typeface="Times New Roman" panose="02020603050405020304" pitchFamily="18" charset="0"/>
                <a:cs typeface="Times New Roman" panose="02020603050405020304" pitchFamily="18" charset="0"/>
              </a:rPr>
              <a:t>Albo jedno, albo drugie.</a:t>
            </a:r>
          </a:p>
        </p:txBody>
      </p:sp>
    </p:spTree>
    <p:extLst>
      <p:ext uri="{BB962C8B-B14F-4D97-AF65-F5344CB8AC3E}">
        <p14:creationId xmlns:p14="http://schemas.microsoft.com/office/powerpoint/2010/main" val="2498142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0FA91D-DE57-7644-9AAA-61704B731AA5}"/>
              </a:ext>
            </a:extLst>
          </p:cNvPr>
          <p:cNvSpPr>
            <a:spLocks noGrp="1"/>
          </p:cNvSpPr>
          <p:nvPr>
            <p:ph type="title"/>
          </p:nvPr>
        </p:nvSpPr>
        <p:spPr>
          <a:xfrm>
            <a:off x="838200" y="365126"/>
            <a:ext cx="10515600" cy="753812"/>
          </a:xfrm>
        </p:spPr>
        <p:txBody>
          <a:bodyPr>
            <a:normAutofit/>
          </a:bodyPr>
          <a:lstStyle/>
          <a:p>
            <a:r>
              <a:rPr lang="pl-PL" sz="4000" dirty="0"/>
              <a:t>Z orzecznictwa…</a:t>
            </a:r>
          </a:p>
        </p:txBody>
      </p:sp>
      <p:sp>
        <p:nvSpPr>
          <p:cNvPr id="3" name="Symbol zastępczy zawartości 2">
            <a:extLst>
              <a:ext uri="{FF2B5EF4-FFF2-40B4-BE49-F238E27FC236}">
                <a16:creationId xmlns:a16="http://schemas.microsoft.com/office/drawing/2014/main" id="{3D429C69-39D0-E742-873F-9BF9C232AEA9}"/>
              </a:ext>
            </a:extLst>
          </p:cNvPr>
          <p:cNvSpPr>
            <a:spLocks noGrp="1"/>
          </p:cNvSpPr>
          <p:nvPr>
            <p:ph idx="1"/>
          </p:nvPr>
        </p:nvSpPr>
        <p:spPr>
          <a:xfrm>
            <a:off x="838200" y="1251284"/>
            <a:ext cx="10515600" cy="5390148"/>
          </a:xfrm>
        </p:spPr>
        <p:txBody>
          <a:bodyPr>
            <a:normAutofit fontScale="92500" lnSpcReduction="20000"/>
          </a:bodyPr>
          <a:lstStyle/>
          <a:p>
            <a:pPr marL="0" indent="0" algn="just">
              <a:buNone/>
            </a:pPr>
            <a:r>
              <a:rPr lang="pl-PL" sz="2200" i="1" dirty="0"/>
              <a:t>„Nastawienie psychiczne oskarżonej do czynu, a zatem jego skutku w postaci śmierci pokrzywdzonego, niezwykle czytelnie oddają okoliczności zdarzenia, rodzaj użytego narzędzia i sposób posłużenia się nim. Wszak oskarżona będąc zdenerwowana na męża i to z bardzo błahego powodu zaatakowała go znienacka, od tyłu, gdy nie mógł się bronić, największym spośród posiadanych w domu noży, zadając cios w plecy z tak ogromną siłą, że długość kanału rany wynosiła 16 - 18 cm, uszkodzone zostały liczne newralgiczne dla życia organy, a nawet doszło do nacięcia żebra w linii mostkowej na przedniej części klatki piersiowej. Tak zadany cios nie sposób uznać za przypadkowy, czy zmierzający do nastraszenia pokrzywdzonego. Był on wyrazem wyładowania złości oskarżonej na pokrzywdzonym i chwilowym, bo nagłym, zamiarem jego zabicia, a nie spowodowania obrażeń z art. 156 § 1 pkt 2 kk. Opamiętanie wprawdzie nadeszło, gdy zorientowała się, że mąż traci przytomność, ale może ono być traktowane w tej sprawie jedynie jako okoliczność rzutującą na wymiar kary, a nie na ocenę w sferze zamiaru. Nie bez znaczenie jest tu fakt, że oskarżona była w stanie nietrzeźwym</a:t>
            </a:r>
            <a:r>
              <a:rPr lang="pl-PL" sz="2200" dirty="0"/>
              <a:t>” (wyrok SA w Katowicach z dnia 28 kwietnia 2011 r., II </a:t>
            </a:r>
            <a:r>
              <a:rPr lang="pl-PL" sz="2200" dirty="0" err="1"/>
              <a:t>Aka</a:t>
            </a:r>
            <a:r>
              <a:rPr lang="pl-PL" sz="2200" dirty="0"/>
              <a:t> 70/11, LEX nr 1102645).</a:t>
            </a:r>
          </a:p>
          <a:p>
            <a:pPr algn="just"/>
            <a:endParaRPr lang="pl-PL" sz="2200" dirty="0"/>
          </a:p>
          <a:p>
            <a:pPr algn="just"/>
            <a:endParaRPr lang="pl-PL" sz="2200" dirty="0"/>
          </a:p>
          <a:p>
            <a:pPr marL="0" indent="0" algn="just">
              <a:buNone/>
            </a:pPr>
            <a:r>
              <a:rPr lang="pl-PL" sz="2200" b="1" i="1" dirty="0"/>
              <a:t>„</a:t>
            </a:r>
            <a:r>
              <a:rPr lang="pl-PL" sz="2200" i="1" dirty="0"/>
              <a:t>Można sobie wyobrazić sytuacje, gdy już z okoliczności przedmiotowych: rodzaju narzędzia, lokalizacji obrażeń wynika zamiar pozbawienia życia, jednak nie uzasadnia to pominięcia w rozważaniach pozostałych istotnych elementów zajścia, bo tylko na podstawie ich kompleksowej analizy możliwe jest odczytanie rzeczywistego zamiaru sprawcy”</a:t>
            </a:r>
            <a:r>
              <a:rPr lang="pl-PL" sz="2200" dirty="0"/>
              <a:t> (wyrok SA we Wrocławiu z dnia 11 października 2017 r., II </a:t>
            </a:r>
            <a:r>
              <a:rPr lang="pl-PL" sz="2200" dirty="0" err="1"/>
              <a:t>Aka</a:t>
            </a:r>
            <a:r>
              <a:rPr lang="pl-PL" sz="2200" dirty="0"/>
              <a:t> 264/17, LEX nr 2412868).</a:t>
            </a:r>
          </a:p>
          <a:p>
            <a:pPr algn="just"/>
            <a:endParaRPr lang="pl-PL" sz="2200" dirty="0"/>
          </a:p>
          <a:p>
            <a:endParaRPr lang="pl-PL" dirty="0"/>
          </a:p>
        </p:txBody>
      </p:sp>
    </p:spTree>
    <p:extLst>
      <p:ext uri="{BB962C8B-B14F-4D97-AF65-F5344CB8AC3E}">
        <p14:creationId xmlns:p14="http://schemas.microsoft.com/office/powerpoint/2010/main" val="4190721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4E1129D-3078-624C-A8ED-C2EB180C658E}"/>
              </a:ext>
            </a:extLst>
          </p:cNvPr>
          <p:cNvSpPr>
            <a:spLocks noGrp="1"/>
          </p:cNvSpPr>
          <p:nvPr>
            <p:ph idx="1"/>
          </p:nvPr>
        </p:nvSpPr>
        <p:spPr>
          <a:xfrm>
            <a:off x="838200" y="794084"/>
            <a:ext cx="10303042" cy="5382879"/>
          </a:xfrm>
        </p:spPr>
        <p:txBody>
          <a:bodyPr>
            <a:normAutofit fontScale="92500" lnSpcReduction="10000"/>
          </a:bodyPr>
          <a:lstStyle/>
          <a:p>
            <a:pPr marL="0" indent="0" algn="just">
              <a:buNone/>
            </a:pPr>
            <a:r>
              <a:rPr lang="pl-PL" b="1" i="1" dirty="0"/>
              <a:t>„</a:t>
            </a:r>
            <a:r>
              <a:rPr lang="pl-PL" i="1" dirty="0"/>
              <a:t>Ustalenie, iż sprawca działał z zamiarem bezpośrednim pozbawienia życia, wymaga bowiem, tak jak i każde inne ustalenie, wykazania takiego zamiaru - w sposób nie budzący żadnych wątpliwości. Jeśli sprawca nie wyraża zamiaru zabicia werbalnie, to o takim zamiarze - może świadczyć sposób zachowania się sprawcy w czasie czynu, po czynie, a w szczególności użyte narzędzie, ilość i rodzaj ciosów, ich lokalizacja, siła tych ciosów i oczywiście przyczyna śmierci. Istotne też będzie, dla właściwej kwalifikacji prawnej takiego zachowania, ustalenie, czy sprawca próbował pokrzywdzonego ratować, wezwać odpowiednie służby, czy też wykazywał obojętność. Wszystkie dopiero te i inne elementy podmiotowo-przedmiotowe, należycie uwzględnione i rozważone, pozwalają ustalić, czy sprawca chciał pokrzywdzonego pozbawić życia, czy też przewidując taką możliwość, na to się godził. Odtworzenie tego procesu myślowego sprawcy, jest jedną z bardziej złożonych i trudniejszych okoliczności stanu faktycznego</a:t>
            </a:r>
            <a:r>
              <a:rPr lang="pl-PL" dirty="0"/>
              <a:t>” (wyrok SA w Lublinie z dnia 29 czerwca 2017 r., II </a:t>
            </a:r>
            <a:r>
              <a:rPr lang="pl-PL" dirty="0" err="1"/>
              <a:t>Aka</a:t>
            </a:r>
            <a:r>
              <a:rPr lang="pl-PL" dirty="0"/>
              <a:t> 128/17, LEX nr 2331731).</a:t>
            </a:r>
          </a:p>
          <a:p>
            <a:endParaRPr lang="pl-PL" dirty="0"/>
          </a:p>
        </p:txBody>
      </p:sp>
    </p:spTree>
    <p:extLst>
      <p:ext uri="{BB962C8B-B14F-4D97-AF65-F5344CB8AC3E}">
        <p14:creationId xmlns:p14="http://schemas.microsoft.com/office/powerpoint/2010/main" val="1601433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3D3673-D8C8-2D4D-9F73-2EA664AC4CF5}"/>
              </a:ext>
            </a:extLst>
          </p:cNvPr>
          <p:cNvSpPr>
            <a:spLocks noGrp="1"/>
          </p:cNvSpPr>
          <p:nvPr>
            <p:ph type="title"/>
          </p:nvPr>
        </p:nvSpPr>
        <p:spPr>
          <a:xfrm>
            <a:off x="838200" y="365126"/>
            <a:ext cx="10515600" cy="1030538"/>
          </a:xfrm>
        </p:spPr>
        <p:txBody>
          <a:bodyPr/>
          <a:lstStyle/>
          <a:p>
            <a:r>
              <a:rPr lang="pl-PL" b="1" dirty="0">
                <a:solidFill>
                  <a:schemeClr val="accent6">
                    <a:lumMod val="50000"/>
                  </a:schemeClr>
                </a:solidFill>
                <a:latin typeface="Times New Roman" panose="02020603050405020304" pitchFamily="18" charset="0"/>
                <a:cs typeface="Times New Roman" panose="02020603050405020304" pitchFamily="18" charset="0"/>
              </a:rPr>
              <a:t>Nieumyślność</a:t>
            </a:r>
          </a:p>
        </p:txBody>
      </p:sp>
      <p:sp>
        <p:nvSpPr>
          <p:cNvPr id="3" name="Symbol zastępczy zawartości 2">
            <a:extLst>
              <a:ext uri="{FF2B5EF4-FFF2-40B4-BE49-F238E27FC236}">
                <a16:creationId xmlns:a16="http://schemas.microsoft.com/office/drawing/2014/main" id="{B56D2A93-C9F9-1F43-8660-E23E651689E4}"/>
              </a:ext>
            </a:extLst>
          </p:cNvPr>
          <p:cNvSpPr>
            <a:spLocks noGrp="1"/>
          </p:cNvSpPr>
          <p:nvPr>
            <p:ph idx="1"/>
          </p:nvPr>
        </p:nvSpPr>
        <p:spPr>
          <a:xfrm>
            <a:off x="838200" y="1636295"/>
            <a:ext cx="10515600" cy="4908884"/>
          </a:xfrm>
        </p:spPr>
        <p:txBody>
          <a:bodyPr>
            <a:normAutofit fontScale="92500" lnSpcReduction="10000"/>
          </a:bodyPr>
          <a:lstStyle/>
          <a:p>
            <a:r>
              <a:rPr lang="pl-PL" dirty="0">
                <a:latin typeface="Times New Roman" panose="02020603050405020304" pitchFamily="18" charset="0"/>
                <a:cs typeface="Times New Roman" panose="02020603050405020304" pitchFamily="18" charset="0"/>
              </a:rPr>
              <a:t>Nieumyślność to przede wszystkim brak zamiaru popełnienia czynu zabronionego</a:t>
            </a:r>
          </a:p>
          <a:p>
            <a:r>
              <a:rPr lang="pl-PL" dirty="0">
                <a:latin typeface="Times New Roman" panose="02020603050405020304" pitchFamily="18" charset="0"/>
                <a:cs typeface="Times New Roman" panose="02020603050405020304" pitchFamily="18" charset="0"/>
              </a:rPr>
              <a:t>Aby można było mówić o nieumyślnej realizacji znamion typu czynu zabronionego, muszą zostać kumulatywnie spełnione następujące cztery przesłanki:</a:t>
            </a:r>
          </a:p>
          <a:p>
            <a:pPr algn="ctr">
              <a:buFont typeface="Wingdings" pitchFamily="2" charset="2"/>
              <a:buChar char="Ø"/>
            </a:pPr>
            <a:r>
              <a:rPr lang="pl-PL" b="1" dirty="0">
                <a:solidFill>
                  <a:schemeClr val="accent6">
                    <a:lumMod val="50000"/>
                  </a:schemeClr>
                </a:solidFill>
                <a:latin typeface="Times New Roman" panose="02020603050405020304" pitchFamily="18" charset="0"/>
                <a:cs typeface="Times New Roman" panose="02020603050405020304" pitchFamily="18" charset="0"/>
              </a:rPr>
              <a:t>Brak zamiaru</a:t>
            </a:r>
          </a:p>
          <a:p>
            <a:pPr algn="ctr">
              <a:buFont typeface="Wingdings" pitchFamily="2" charset="2"/>
              <a:buChar char="Ø"/>
            </a:pPr>
            <a:r>
              <a:rPr lang="pl-PL" b="1" dirty="0">
                <a:solidFill>
                  <a:schemeClr val="accent6">
                    <a:lumMod val="50000"/>
                  </a:schemeClr>
                </a:solidFill>
                <a:latin typeface="Times New Roman" panose="02020603050405020304" pitchFamily="18" charset="0"/>
                <a:cs typeface="Times New Roman" panose="02020603050405020304" pitchFamily="18" charset="0"/>
              </a:rPr>
              <a:t>Niezachowanie przez sprawcę ostrożności wymaganej w danych okolicznościach</a:t>
            </a:r>
          </a:p>
          <a:p>
            <a:pPr algn="ctr">
              <a:buFont typeface="Wingdings" pitchFamily="2" charset="2"/>
              <a:buChar char="Ø"/>
            </a:pPr>
            <a:r>
              <a:rPr lang="pl-PL" b="1" dirty="0">
                <a:solidFill>
                  <a:schemeClr val="accent6">
                    <a:lumMod val="50000"/>
                  </a:schemeClr>
                </a:solidFill>
                <a:latin typeface="Times New Roman" panose="02020603050405020304" pitchFamily="18" charset="0"/>
                <a:cs typeface="Times New Roman" panose="02020603050405020304" pitchFamily="18" charset="0"/>
              </a:rPr>
              <a:t>Związek między brakiem ostrożności a realizacją znamion czynu zabronionego</a:t>
            </a:r>
          </a:p>
          <a:p>
            <a:pPr algn="ctr">
              <a:buFont typeface="Wingdings" pitchFamily="2" charset="2"/>
              <a:buChar char="Ø"/>
            </a:pPr>
            <a:r>
              <a:rPr lang="pl-PL" b="1" dirty="0">
                <a:solidFill>
                  <a:schemeClr val="accent6">
                    <a:lumMod val="50000"/>
                  </a:schemeClr>
                </a:solidFill>
                <a:latin typeface="Times New Roman" panose="02020603050405020304" pitchFamily="18" charset="0"/>
                <a:cs typeface="Times New Roman" panose="02020603050405020304" pitchFamily="18" charset="0"/>
              </a:rPr>
              <a:t>Przewidywalność (przewidywanie lub możliwość przewidywania) popełnienia czynu zabronionego</a:t>
            </a:r>
          </a:p>
        </p:txBody>
      </p:sp>
    </p:spTree>
    <p:extLst>
      <p:ext uri="{BB962C8B-B14F-4D97-AF65-F5344CB8AC3E}">
        <p14:creationId xmlns:p14="http://schemas.microsoft.com/office/powerpoint/2010/main" val="3834582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3EC53D-BD44-174A-88E6-DAE1AD06C25F}"/>
              </a:ext>
            </a:extLst>
          </p:cNvPr>
          <p:cNvSpPr>
            <a:spLocks noGrp="1"/>
          </p:cNvSpPr>
          <p:nvPr>
            <p:ph type="title"/>
          </p:nvPr>
        </p:nvSpPr>
        <p:spPr/>
        <p:txBody>
          <a:bodyPr/>
          <a:lstStyle/>
          <a:p>
            <a:pPr algn="ctr"/>
            <a:r>
              <a:rPr lang="pl-PL" dirty="0">
                <a:solidFill>
                  <a:schemeClr val="accent6">
                    <a:lumMod val="50000"/>
                  </a:schemeClr>
                </a:solidFill>
                <a:latin typeface="Times New Roman" panose="02020603050405020304" pitchFamily="18" charset="0"/>
                <a:cs typeface="Times New Roman" panose="02020603050405020304" pitchFamily="18" charset="0"/>
              </a:rPr>
              <a:t>Niezachowanie wymaganej ostrożności</a:t>
            </a:r>
          </a:p>
        </p:txBody>
      </p:sp>
      <p:sp>
        <p:nvSpPr>
          <p:cNvPr id="3" name="Symbol zastępczy zawartości 2">
            <a:extLst>
              <a:ext uri="{FF2B5EF4-FFF2-40B4-BE49-F238E27FC236}">
                <a16:creationId xmlns:a16="http://schemas.microsoft.com/office/drawing/2014/main" id="{475AA7E1-8C17-9947-A065-6EC1A7F67A53}"/>
              </a:ext>
            </a:extLst>
          </p:cNvPr>
          <p:cNvSpPr>
            <a:spLocks noGrp="1"/>
          </p:cNvSpPr>
          <p:nvPr>
            <p:ph idx="1"/>
          </p:nvPr>
        </p:nvSpPr>
        <p:spPr/>
        <p:txBody>
          <a:bodyPr>
            <a:normAutofit lnSpcReduction="10000"/>
          </a:bodyPr>
          <a:lstStyle/>
          <a:p>
            <a:pPr algn="just"/>
            <a:r>
              <a:rPr lang="pl-PL" dirty="0">
                <a:latin typeface="Times New Roman" panose="02020603050405020304" pitchFamily="18" charset="0"/>
                <a:cs typeface="Times New Roman" panose="02020603050405020304" pitchFamily="18" charset="0"/>
              </a:rPr>
              <a:t>Reguły postepowania wobec dobra przedstawiającego wartość społeczną (reguły ostrożności)</a:t>
            </a:r>
          </a:p>
          <a:p>
            <a:pPr algn="just"/>
            <a:r>
              <a:rPr lang="pl-PL" dirty="0">
                <a:latin typeface="Times New Roman" panose="02020603050405020304" pitchFamily="18" charset="0"/>
                <a:cs typeface="Times New Roman" panose="02020603050405020304" pitchFamily="18" charset="0"/>
              </a:rPr>
              <a:t>Reguły pisane i niepisane</a:t>
            </a:r>
          </a:p>
          <a:p>
            <a:pPr algn="just"/>
            <a:r>
              <a:rPr lang="pl-PL" dirty="0">
                <a:latin typeface="Times New Roman" panose="02020603050405020304" pitchFamily="18" charset="0"/>
                <a:cs typeface="Times New Roman" panose="02020603050405020304" pitchFamily="18" charset="0"/>
              </a:rPr>
              <a:t>Reguły nie są ustalane w oderwaniu od określonej sytuacji faktycznej (np. lekarz dowiaduje się o szczególnej dolegliwości pacjenta)</a:t>
            </a:r>
          </a:p>
          <a:p>
            <a:pPr algn="just"/>
            <a:r>
              <a:rPr lang="pl-PL" dirty="0">
                <a:latin typeface="Times New Roman" panose="02020603050405020304" pitchFamily="18" charset="0"/>
                <a:cs typeface="Times New Roman" panose="02020603050405020304" pitchFamily="18" charset="0"/>
              </a:rPr>
              <a:t>Czasami przestrzeganie reguł ostrożności może być </a:t>
            </a:r>
            <a:r>
              <a:rPr lang="pl-PL" i="1" dirty="0">
                <a:latin typeface="Times New Roman" panose="02020603050405020304" pitchFamily="18" charset="0"/>
                <a:cs typeface="Times New Roman" panose="02020603050405020304" pitchFamily="18" charset="0"/>
              </a:rPr>
              <a:t>in concreto</a:t>
            </a:r>
            <a:r>
              <a:rPr lang="pl-PL" dirty="0">
                <a:latin typeface="Times New Roman" panose="02020603050405020304" pitchFamily="18" charset="0"/>
                <a:cs typeface="Times New Roman" panose="02020603050405020304" pitchFamily="18" charset="0"/>
              </a:rPr>
              <a:t> postrzegane jako bardziej niebezpieczne i w rezultacie – bardziej nieostrożne niż jej naruszenie</a:t>
            </a:r>
          </a:p>
          <a:p>
            <a:pPr algn="just"/>
            <a:r>
              <a:rPr lang="pl-PL" dirty="0">
                <a:latin typeface="Times New Roman" panose="02020603050405020304" pitchFamily="18" charset="0"/>
                <a:cs typeface="Times New Roman" panose="02020603050405020304" pitchFamily="18" charset="0"/>
              </a:rPr>
              <a:t>Naruszenie reguł ostrożności ma miejsce również przy przestępstwach umyślnych</a:t>
            </a:r>
          </a:p>
        </p:txBody>
      </p:sp>
    </p:spTree>
    <p:extLst>
      <p:ext uri="{BB962C8B-B14F-4D97-AF65-F5344CB8AC3E}">
        <p14:creationId xmlns:p14="http://schemas.microsoft.com/office/powerpoint/2010/main" val="655528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84C0C0-F6E4-614C-8CC1-D92B549C79E4}"/>
              </a:ext>
            </a:extLst>
          </p:cNvPr>
          <p:cNvSpPr>
            <a:spLocks noGrp="1"/>
          </p:cNvSpPr>
          <p:nvPr>
            <p:ph type="title"/>
          </p:nvPr>
        </p:nvSpPr>
        <p:spPr>
          <a:xfrm>
            <a:off x="838200" y="365125"/>
            <a:ext cx="10515600" cy="1066633"/>
          </a:xfrm>
        </p:spPr>
        <p:txBody>
          <a:bodyPr>
            <a:normAutofit fontScale="90000"/>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Związek między nieostrożnością a realizacją znamion typu</a:t>
            </a:r>
          </a:p>
        </p:txBody>
      </p:sp>
      <p:sp>
        <p:nvSpPr>
          <p:cNvPr id="3" name="Symbol zastępczy zawartości 2">
            <a:extLst>
              <a:ext uri="{FF2B5EF4-FFF2-40B4-BE49-F238E27FC236}">
                <a16:creationId xmlns:a16="http://schemas.microsoft.com/office/drawing/2014/main" id="{C3A610D8-055B-B34D-898D-BC64914F136C}"/>
              </a:ext>
            </a:extLst>
          </p:cNvPr>
          <p:cNvSpPr>
            <a:spLocks noGrp="1"/>
          </p:cNvSpPr>
          <p:nvPr>
            <p:ph idx="1"/>
          </p:nvPr>
        </p:nvSpPr>
        <p:spPr/>
        <p:txBody>
          <a:bodyPr>
            <a:normAutofit/>
          </a:bodyPr>
          <a:lstStyle/>
          <a:p>
            <a:pPr marL="0" indent="0" algn="just">
              <a:buNone/>
            </a:pPr>
            <a:r>
              <a:rPr lang="pl-PL" sz="3000" dirty="0">
                <a:latin typeface="Times New Roman" panose="02020603050405020304" pitchFamily="18" charset="0"/>
                <a:cs typeface="Times New Roman" panose="02020603050405020304" pitchFamily="18" charset="0"/>
              </a:rPr>
              <a:t>Należy odpowiedzieć na pytanie, jaki wpływ na przypisanie owego naruszenia reguł ostrożności powinien mieć fakt, że z mniejszym lub większym prawdopodobieństwem wystąpiłoby ono również wówczas, gdyby sprawca zachował się zgodnie z obowiązującymi w danej dziedzinie ludzkiej działalności regułami postępowania, a więc dokładnie tak, jak należało.</a:t>
            </a:r>
          </a:p>
          <a:p>
            <a:pPr marL="0" indent="0" algn="just">
              <a:buNone/>
            </a:pPr>
            <a:r>
              <a:rPr lang="pl-PL" sz="3000" dirty="0">
                <a:latin typeface="Times New Roman" panose="02020603050405020304" pitchFamily="18" charset="0"/>
                <a:cs typeface="Times New Roman" panose="02020603050405020304" pitchFamily="18" charset="0"/>
              </a:rPr>
              <a:t>Czy zawsze jesteśmy w stanie precyzyjnie to ustalić? Jakim stopniem prawdopodobieństwa jesteśmy w stanie się zadowolić?</a:t>
            </a:r>
          </a:p>
          <a:p>
            <a:pPr algn="just">
              <a:buFont typeface="Wingdings" pitchFamily="2" charset="2"/>
              <a:buChar char="Ø"/>
            </a:pPr>
            <a:r>
              <a:rPr lang="pl-PL" sz="3000" b="1" dirty="0">
                <a:solidFill>
                  <a:schemeClr val="accent6">
                    <a:lumMod val="50000"/>
                  </a:schemeClr>
                </a:solidFill>
                <a:latin typeface="Times New Roman" panose="02020603050405020304" pitchFamily="18" charset="0"/>
                <a:cs typeface="Times New Roman" panose="02020603050405020304" pitchFamily="18" charset="0"/>
              </a:rPr>
              <a:t>znaczny stopień</a:t>
            </a:r>
          </a:p>
        </p:txBody>
      </p:sp>
    </p:spTree>
    <p:extLst>
      <p:ext uri="{BB962C8B-B14F-4D97-AF65-F5344CB8AC3E}">
        <p14:creationId xmlns:p14="http://schemas.microsoft.com/office/powerpoint/2010/main" val="1011074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D0D1EB-BA10-1345-B99E-23F4D02445A5}"/>
              </a:ext>
            </a:extLst>
          </p:cNvPr>
          <p:cNvSpPr>
            <a:spLocks noGrp="1"/>
          </p:cNvSpPr>
          <p:nvPr>
            <p:ph type="title"/>
          </p:nvPr>
        </p:nvSpPr>
        <p:spPr>
          <a:xfrm>
            <a:off x="838200" y="365126"/>
            <a:ext cx="10515600" cy="970380"/>
          </a:xfrm>
        </p:spPr>
        <p:txBody>
          <a:bodyPr>
            <a:normAutofit fontScale="90000"/>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Przewidywalność popełnienia czynu zabronionego</a:t>
            </a:r>
          </a:p>
        </p:txBody>
      </p:sp>
      <p:sp>
        <p:nvSpPr>
          <p:cNvPr id="3" name="Symbol zastępczy zawartości 2">
            <a:extLst>
              <a:ext uri="{FF2B5EF4-FFF2-40B4-BE49-F238E27FC236}">
                <a16:creationId xmlns:a16="http://schemas.microsoft.com/office/drawing/2014/main" id="{CE8B5355-49A9-4E45-8457-483E6A086714}"/>
              </a:ext>
            </a:extLst>
          </p:cNvPr>
          <p:cNvSpPr>
            <a:spLocks noGrp="1"/>
          </p:cNvSpPr>
          <p:nvPr>
            <p:ph idx="1"/>
          </p:nvPr>
        </p:nvSpPr>
        <p:spPr>
          <a:xfrm>
            <a:off x="838200" y="1491916"/>
            <a:ext cx="10515600" cy="4961774"/>
          </a:xfrm>
        </p:spPr>
        <p:txBody>
          <a:bodyPr>
            <a:normAutofit lnSpcReduction="10000"/>
          </a:bodyPr>
          <a:lstStyle/>
          <a:p>
            <a:pPr marL="0" indent="0">
              <a:buNone/>
            </a:pPr>
            <a:r>
              <a:rPr lang="pl-PL" dirty="0"/>
              <a:t>Sprawca przewiduje możliwość realizacji znamion albo ma jedynie możliwość takiego przewidywania -&gt; świadomość naruszania zasad ostrożności</a:t>
            </a:r>
          </a:p>
          <a:p>
            <a:r>
              <a:rPr lang="pl-PL" b="1" dirty="0">
                <a:solidFill>
                  <a:schemeClr val="accent6">
                    <a:lumMod val="50000"/>
                  </a:schemeClr>
                </a:solidFill>
              </a:rPr>
              <a:t>Świadoma nieumyślność </a:t>
            </a:r>
            <a:r>
              <a:rPr lang="pl-PL" dirty="0"/>
              <a:t>– nieprawidłowa prognoza</a:t>
            </a:r>
          </a:p>
          <a:p>
            <a:pPr algn="just"/>
            <a:r>
              <a:rPr lang="pl-PL" b="1" dirty="0">
                <a:solidFill>
                  <a:schemeClr val="accent6">
                    <a:lumMod val="50000"/>
                  </a:schemeClr>
                </a:solidFill>
              </a:rPr>
              <a:t>Nieświadoma nieumyślność </a:t>
            </a:r>
            <a:r>
              <a:rPr lang="pl-PL" dirty="0"/>
              <a:t>– nieprawidłowa diagnoza rzeczywistości</a:t>
            </a:r>
          </a:p>
          <a:p>
            <a:endParaRPr lang="pl-PL" dirty="0"/>
          </a:p>
          <a:p>
            <a:pPr marL="0" indent="0" algn="just">
              <a:buNone/>
            </a:pPr>
            <a:r>
              <a:rPr lang="pl-PL" dirty="0"/>
              <a:t>Dla nieumyślności zasadnicze znaczenie ma nie to, że sprawca przewidywał możliwość popełnienia czynu zabronionego, lecz że możliwość taką mógł w ogóle przewidzieć. Podstawą formułowania jakiegokolwiek zarzutu jest przewidywalność. </a:t>
            </a:r>
            <a:r>
              <a:rPr lang="pl-PL" dirty="0">
                <a:solidFill>
                  <a:srgbClr val="C00000"/>
                </a:solidFill>
              </a:rPr>
              <a:t>Sprawca, który pozbawiony był możliwości przewidywania, nie może ponieść odpowiedzialności karnej</a:t>
            </a:r>
            <a:r>
              <a:rPr lang="pl-PL" dirty="0"/>
              <a:t>.</a:t>
            </a:r>
          </a:p>
        </p:txBody>
      </p:sp>
    </p:spTree>
    <p:extLst>
      <p:ext uri="{BB962C8B-B14F-4D97-AF65-F5344CB8AC3E}">
        <p14:creationId xmlns:p14="http://schemas.microsoft.com/office/powerpoint/2010/main" val="4078755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B78A276-73A1-E848-92C2-2A0D89FE9668}"/>
              </a:ext>
            </a:extLst>
          </p:cNvPr>
          <p:cNvSpPr>
            <a:spLocks noGrp="1"/>
          </p:cNvSpPr>
          <p:nvPr>
            <p:ph idx="1"/>
          </p:nvPr>
        </p:nvSpPr>
        <p:spPr/>
        <p:txBody>
          <a:bodyPr/>
          <a:lstStyle/>
          <a:p>
            <a:pPr algn="just"/>
            <a:r>
              <a:rPr lang="pl-PL" b="1" dirty="0"/>
              <a:t>Obiektywna</a:t>
            </a:r>
            <a:r>
              <a:rPr lang="pl-PL" dirty="0"/>
              <a:t> przewidywalność jest ustalana według pewnego wzorca czy tez normatywu obowiązującego każdego obywatela podejmującego zachowanie, potencjalnie prowadzące do popełnienia czynu zabronionego</a:t>
            </a:r>
          </a:p>
          <a:p>
            <a:pPr algn="just"/>
            <a:r>
              <a:rPr lang="pl-PL" dirty="0"/>
              <a:t>Aktualne przewidywanie jest zawsze </a:t>
            </a:r>
            <a:r>
              <a:rPr lang="pl-PL" b="1" dirty="0"/>
              <a:t>subiektywne</a:t>
            </a:r>
            <a:r>
              <a:rPr lang="pl-PL" dirty="0"/>
              <a:t> - należy do przeżyć psychicznych sprawcy.</a:t>
            </a:r>
          </a:p>
          <a:p>
            <a:pPr algn="just"/>
            <a:r>
              <a:rPr lang="pl-PL" dirty="0"/>
              <a:t>Co ze sprawcą o szczególnej wiedzy lub szczególnych umiejętnościach?</a:t>
            </a:r>
          </a:p>
        </p:txBody>
      </p:sp>
    </p:spTree>
    <p:extLst>
      <p:ext uri="{BB962C8B-B14F-4D97-AF65-F5344CB8AC3E}">
        <p14:creationId xmlns:p14="http://schemas.microsoft.com/office/powerpoint/2010/main" val="90265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534774B-E819-D847-9EDB-FDDE842962A3}"/>
              </a:ext>
            </a:extLst>
          </p:cNvPr>
          <p:cNvSpPr>
            <a:spLocks noGrp="1"/>
          </p:cNvSpPr>
          <p:nvPr>
            <p:ph idx="1"/>
          </p:nvPr>
        </p:nvSpPr>
        <p:spPr>
          <a:xfrm>
            <a:off x="1295400" y="1139825"/>
            <a:ext cx="9258300" cy="4351338"/>
          </a:xfrm>
        </p:spPr>
        <p:txBody>
          <a:bodyPr>
            <a:normAutofit/>
          </a:bodyPr>
          <a:lstStyle/>
          <a:p>
            <a:pPr marL="0" indent="0" algn="just">
              <a:buNone/>
            </a:pPr>
            <a:r>
              <a:rPr lang="pl-PL" dirty="0">
                <a:latin typeface="Times New Roman" pitchFamily="18" charset="0"/>
                <a:cs typeface="Times New Roman" pitchFamily="18" charset="0"/>
              </a:rPr>
              <a:t>Stosowanie przepisów prawa karnego odbywa się poprzez kwalifikację </a:t>
            </a:r>
            <a:r>
              <a:rPr lang="pl-PL" dirty="0" err="1">
                <a:latin typeface="Times New Roman" pitchFamily="18" charset="0"/>
                <a:cs typeface="Times New Roman" pitchFamily="18" charset="0"/>
              </a:rPr>
              <a:t>zachowań</a:t>
            </a:r>
            <a:r>
              <a:rPr lang="pl-PL" dirty="0">
                <a:latin typeface="Times New Roman" pitchFamily="18" charset="0"/>
                <a:cs typeface="Times New Roman" pitchFamily="18" charset="0"/>
              </a:rPr>
              <a:t> pod określone przepisy prawa karnego, czyli </a:t>
            </a:r>
            <a:r>
              <a:rPr lang="pl-PL" b="1" dirty="0">
                <a:solidFill>
                  <a:schemeClr val="accent6">
                    <a:lumMod val="50000"/>
                  </a:schemeClr>
                </a:solidFill>
                <a:latin typeface="Times New Roman" pitchFamily="18" charset="0"/>
                <a:cs typeface="Times New Roman" pitchFamily="18" charset="0"/>
              </a:rPr>
              <a:t>subsumpcję</a:t>
            </a:r>
            <a:r>
              <a:rPr lang="pl-PL" dirty="0">
                <a:latin typeface="Times New Roman" pitchFamily="18" charset="0"/>
                <a:cs typeface="Times New Roman" pitchFamily="18" charset="0"/>
              </a:rPr>
              <a:t> czynu jako konkretnego zdarzenia pod określony przepis ustawy karnej,</a:t>
            </a:r>
          </a:p>
          <a:p>
            <a:pPr algn="just">
              <a:buFont typeface="Wingdings" pitchFamily="2" charset="2"/>
              <a:buChar char="v"/>
            </a:pPr>
            <a:endParaRPr lang="pl-PL" dirty="0">
              <a:latin typeface="Times New Roman" pitchFamily="18" charset="0"/>
              <a:cs typeface="Times New Roman" pitchFamily="18" charset="0"/>
            </a:endParaRPr>
          </a:p>
          <a:p>
            <a:pPr marL="0" indent="0" algn="just">
              <a:buNone/>
            </a:pPr>
            <a:r>
              <a:rPr lang="pl-PL" b="1" dirty="0">
                <a:solidFill>
                  <a:schemeClr val="accent6">
                    <a:lumMod val="50000"/>
                  </a:schemeClr>
                </a:solidFill>
                <a:latin typeface="Times New Roman" pitchFamily="18" charset="0"/>
                <a:cs typeface="Times New Roman" pitchFamily="18" charset="0"/>
              </a:rPr>
              <a:t>Kwalifikacja prawna </a:t>
            </a:r>
            <a:r>
              <a:rPr lang="pl-PL" dirty="0">
                <a:latin typeface="Times New Roman" pitchFamily="18" charset="0"/>
                <a:cs typeface="Times New Roman" pitchFamily="18" charset="0"/>
              </a:rPr>
              <a:t>polega więc na wyborze przepisu ustawy i dopasowaniu do niego konkretnego zdarzenia,</a:t>
            </a:r>
          </a:p>
          <a:p>
            <a:endParaRPr lang="pl-PL" dirty="0"/>
          </a:p>
        </p:txBody>
      </p:sp>
    </p:spTree>
    <p:extLst>
      <p:ext uri="{BB962C8B-B14F-4D97-AF65-F5344CB8AC3E}">
        <p14:creationId xmlns:p14="http://schemas.microsoft.com/office/powerpoint/2010/main" val="2110798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1712CC-A81A-B946-B685-61E17EBF5D4A}"/>
              </a:ext>
            </a:extLst>
          </p:cNvPr>
          <p:cNvSpPr>
            <a:spLocks noGrp="1"/>
          </p:cNvSpPr>
          <p:nvPr>
            <p:ph type="title"/>
          </p:nvPr>
        </p:nvSpPr>
        <p:spPr>
          <a:xfrm>
            <a:off x="838200" y="365125"/>
            <a:ext cx="10515600" cy="729749"/>
          </a:xfrm>
        </p:spPr>
        <p:txBody>
          <a:bodyPr>
            <a:normAutofit/>
          </a:bodyPr>
          <a:lstStyle/>
          <a:p>
            <a:r>
              <a:rPr lang="pl-PL" sz="3600" dirty="0">
                <a:latin typeface="Times New Roman" panose="02020603050405020304" pitchFamily="18" charset="0"/>
                <a:cs typeface="Times New Roman" panose="02020603050405020304" pitchFamily="18" charset="0"/>
              </a:rPr>
              <a:t>Z orzecznictwa…</a:t>
            </a:r>
          </a:p>
        </p:txBody>
      </p:sp>
      <p:sp>
        <p:nvSpPr>
          <p:cNvPr id="3" name="Symbol zastępczy zawartości 2">
            <a:extLst>
              <a:ext uri="{FF2B5EF4-FFF2-40B4-BE49-F238E27FC236}">
                <a16:creationId xmlns:a16="http://schemas.microsoft.com/office/drawing/2014/main" id="{A3EAEA66-A1A3-3345-BCD1-BB20862565D2}"/>
              </a:ext>
            </a:extLst>
          </p:cNvPr>
          <p:cNvSpPr>
            <a:spLocks noGrp="1"/>
          </p:cNvSpPr>
          <p:nvPr>
            <p:ph idx="1"/>
          </p:nvPr>
        </p:nvSpPr>
        <p:spPr>
          <a:xfrm>
            <a:off x="838200" y="1299410"/>
            <a:ext cx="10375231" cy="5221705"/>
          </a:xfrm>
        </p:spPr>
        <p:txBody>
          <a:bodyPr>
            <a:normAutofit fontScale="55000" lnSpcReduction="20000"/>
          </a:bodyPr>
          <a:lstStyle/>
          <a:p>
            <a:pPr marL="0" indent="0" algn="just">
              <a:buNone/>
            </a:pPr>
            <a:r>
              <a:rPr lang="pl-PL" sz="4200" b="1" i="1" dirty="0">
                <a:latin typeface="Times New Roman" panose="02020603050405020304" pitchFamily="18" charset="0"/>
                <a:cs typeface="Times New Roman" panose="02020603050405020304" pitchFamily="18" charset="0"/>
              </a:rPr>
              <a:t>„</a:t>
            </a:r>
            <a:r>
              <a:rPr lang="pl-PL" sz="4200" i="1" dirty="0">
                <a:latin typeface="Times New Roman" panose="02020603050405020304" pitchFamily="18" charset="0"/>
                <a:cs typeface="Times New Roman" panose="02020603050405020304" pitchFamily="18" charset="0"/>
              </a:rPr>
              <a:t>Nie każde naruszenie reguły ostrożności pozwala na przypisanie sprawcy tego naruszenia popełnienia czynu zabronionego, a w szczególności spowodowania określonego w ustawie skutku. Podstawą przypisania skutku będzie naruszenie tej reguły postępowania, która miała chronić przed wystąpieniem danego skutku właśnie na tej drodze, na której on w rzeczywistości wystąpił” </a:t>
            </a:r>
            <a:r>
              <a:rPr lang="pl-PL" sz="4200" dirty="0">
                <a:latin typeface="Times New Roman" panose="02020603050405020304" pitchFamily="18" charset="0"/>
                <a:cs typeface="Times New Roman" panose="02020603050405020304" pitchFamily="18" charset="0"/>
              </a:rPr>
              <a:t>(wyrok SA w Warszawie z dnia 24 marca 2017 r., II </a:t>
            </a:r>
            <a:r>
              <a:rPr lang="pl-PL" sz="4200" dirty="0" err="1">
                <a:latin typeface="Times New Roman" panose="02020603050405020304" pitchFamily="18" charset="0"/>
                <a:cs typeface="Times New Roman" panose="02020603050405020304" pitchFamily="18" charset="0"/>
              </a:rPr>
              <a:t>Aka</a:t>
            </a:r>
            <a:r>
              <a:rPr lang="pl-PL" sz="4200" dirty="0">
                <a:latin typeface="Times New Roman" panose="02020603050405020304" pitchFamily="18" charset="0"/>
                <a:cs typeface="Times New Roman" panose="02020603050405020304" pitchFamily="18" charset="0"/>
              </a:rPr>
              <a:t> 109/16, LEX nr 2279522).</a:t>
            </a:r>
          </a:p>
          <a:p>
            <a:pPr algn="just"/>
            <a:endParaRPr lang="pl-PL" sz="4200" b="1" dirty="0">
              <a:latin typeface="Times New Roman" panose="02020603050405020304" pitchFamily="18" charset="0"/>
              <a:cs typeface="Times New Roman" panose="02020603050405020304" pitchFamily="18" charset="0"/>
            </a:endParaRPr>
          </a:p>
          <a:p>
            <a:pPr marL="0" indent="0" algn="just">
              <a:buNone/>
            </a:pPr>
            <a:endParaRPr lang="pl-PL" sz="4200" dirty="0">
              <a:latin typeface="Times New Roman" panose="02020603050405020304" pitchFamily="18" charset="0"/>
              <a:cs typeface="Times New Roman" panose="02020603050405020304" pitchFamily="18" charset="0"/>
            </a:endParaRPr>
          </a:p>
          <a:p>
            <a:pPr marL="0" indent="0" algn="just">
              <a:buNone/>
            </a:pPr>
            <a:r>
              <a:rPr lang="pl-PL" sz="4200" i="1" dirty="0">
                <a:latin typeface="Times New Roman" panose="02020603050405020304" pitchFamily="18" charset="0"/>
                <a:cs typeface="Times New Roman" panose="02020603050405020304" pitchFamily="18" charset="0"/>
              </a:rPr>
              <a:t>„Istotny dla poprawnego ustalenia sprawstwa typu skutkowego warunek przewidywalności skutku ma fundamentalne znaczenie (nie tylko z uwagi na treść art. 9 § 2 k.k., ale także identyfikowane powszechnie w teorii prawa kryteria normowania oraz zasadę </a:t>
            </a:r>
            <a:r>
              <a:rPr lang="pl-PL" sz="4200" i="1" dirty="0" err="1">
                <a:latin typeface="Times New Roman" panose="02020603050405020304" pitchFamily="18" charset="0"/>
                <a:cs typeface="Times New Roman" panose="02020603050405020304" pitchFamily="18" charset="0"/>
              </a:rPr>
              <a:t>impossibilium</a:t>
            </a:r>
            <a:r>
              <a:rPr lang="pl-PL" sz="4200" i="1" dirty="0">
                <a:latin typeface="Times New Roman" panose="02020603050405020304" pitchFamily="18" charset="0"/>
                <a:cs typeface="Times New Roman" panose="02020603050405020304" pitchFamily="18" charset="0"/>
              </a:rPr>
              <a:t> </a:t>
            </a:r>
            <a:r>
              <a:rPr lang="pl-PL" sz="4200" i="1" dirty="0" err="1">
                <a:latin typeface="Times New Roman" panose="02020603050405020304" pitchFamily="18" charset="0"/>
                <a:cs typeface="Times New Roman" panose="02020603050405020304" pitchFamily="18" charset="0"/>
              </a:rPr>
              <a:t>nulla</a:t>
            </a:r>
            <a:r>
              <a:rPr lang="pl-PL" sz="4200" i="1" dirty="0">
                <a:latin typeface="Times New Roman" panose="02020603050405020304" pitchFamily="18" charset="0"/>
                <a:cs typeface="Times New Roman" panose="02020603050405020304" pitchFamily="18" charset="0"/>
              </a:rPr>
              <a:t> </a:t>
            </a:r>
            <a:r>
              <a:rPr lang="pl-PL" sz="4200" i="1" dirty="0" err="1">
                <a:latin typeface="Times New Roman" panose="02020603050405020304" pitchFamily="18" charset="0"/>
                <a:cs typeface="Times New Roman" panose="02020603050405020304" pitchFamily="18" charset="0"/>
              </a:rPr>
              <a:t>obligatio</a:t>
            </a:r>
            <a:r>
              <a:rPr lang="pl-PL" sz="4200" i="1" dirty="0">
                <a:latin typeface="Times New Roman" panose="02020603050405020304" pitchFamily="18" charset="0"/>
                <a:cs typeface="Times New Roman" panose="02020603050405020304" pitchFamily="18" charset="0"/>
              </a:rPr>
              <a:t> </a:t>
            </a:r>
            <a:r>
              <a:rPr lang="pl-PL" sz="4200" i="1" dirty="0" err="1">
                <a:latin typeface="Times New Roman" panose="02020603050405020304" pitchFamily="18" charset="0"/>
                <a:cs typeface="Times New Roman" panose="02020603050405020304" pitchFamily="18" charset="0"/>
              </a:rPr>
              <a:t>est</a:t>
            </a:r>
            <a:r>
              <a:rPr lang="pl-PL" sz="4200" i="1" dirty="0">
                <a:latin typeface="Times New Roman" panose="02020603050405020304" pitchFamily="18" charset="0"/>
                <a:cs typeface="Times New Roman" panose="02020603050405020304" pitchFamily="18" charset="0"/>
              </a:rPr>
              <a:t>). Brak obiektywnej przewidywalności skutku przestępnego w danej sytuacji faktycznej wyklucza wszak możliwość podjęcia zachowania zgodnego z regułami postępowania, a zatem wyklucza i uznanie takiego zachowania za podlegające stosowaniu normy. W takiej sytuacji nie jest zatem możliwe stwierdzenie, iż sprawca zachował się bezprawnie i może ponieść odpowiedzialność za zaistniały obiektywnie skutek” </a:t>
            </a:r>
            <a:r>
              <a:rPr lang="pl-PL" sz="4200" dirty="0">
                <a:latin typeface="Times New Roman" panose="02020603050405020304" pitchFamily="18" charset="0"/>
                <a:cs typeface="Times New Roman" panose="02020603050405020304" pitchFamily="18" charset="0"/>
              </a:rPr>
              <a:t>(wyrok SN z dnia 12 października 2016 r., V KK 153/16, LEX nr 2151447).</a:t>
            </a:r>
          </a:p>
          <a:p>
            <a:endParaRPr lang="pl-PL" dirty="0"/>
          </a:p>
        </p:txBody>
      </p:sp>
    </p:spTree>
    <p:extLst>
      <p:ext uri="{BB962C8B-B14F-4D97-AF65-F5344CB8AC3E}">
        <p14:creationId xmlns:p14="http://schemas.microsoft.com/office/powerpoint/2010/main" val="601040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6F2DCD9-3CAB-2140-8864-C488829BB81B}"/>
              </a:ext>
            </a:extLst>
          </p:cNvPr>
          <p:cNvSpPr>
            <a:spLocks noGrp="1"/>
          </p:cNvSpPr>
          <p:nvPr>
            <p:ph idx="1"/>
          </p:nvPr>
        </p:nvSpPr>
        <p:spPr>
          <a:xfrm>
            <a:off x="838200" y="649705"/>
            <a:ext cx="10515600" cy="5527258"/>
          </a:xfrm>
        </p:spPr>
        <p:txBody>
          <a:bodyPr>
            <a:normAutofit/>
          </a:bodyPr>
          <a:lstStyle/>
          <a:p>
            <a:pPr marL="0" indent="0" algn="just">
              <a:buNone/>
            </a:pPr>
            <a:r>
              <a:rPr lang="pl-PL" b="1" i="1" dirty="0">
                <a:latin typeface="Times New Roman" panose="02020603050405020304" pitchFamily="18" charset="0"/>
                <a:cs typeface="Times New Roman" panose="02020603050405020304" pitchFamily="18" charset="0"/>
              </a:rPr>
              <a:t>„</a:t>
            </a:r>
            <a:r>
              <a:rPr lang="pl-PL" i="1" dirty="0">
                <a:latin typeface="Times New Roman" panose="02020603050405020304" pitchFamily="18" charset="0"/>
                <a:cs typeface="Times New Roman" panose="02020603050405020304" pitchFamily="18" charset="0"/>
              </a:rPr>
              <a:t>Powinność i możliwość przewidzenia skutku stanowiącego znamię czynu zabronionego charakteryzuje nieumyślność (art. 9 § 2 k.k.) i nie wystarcza dla przyjęcia zamiaru ewentualnego. Przyjęcie zamiaru musi opierać się na pewnym ustaleniu, że określony skutek był rzeczywiście wyobrażony przez konkretnego sprawcę i akceptowany, a nie jedynie możliwy do wyobrażenia” </a:t>
            </a:r>
            <a:r>
              <a:rPr lang="pl-PL" dirty="0">
                <a:latin typeface="Times New Roman" panose="02020603050405020304" pitchFamily="18" charset="0"/>
                <a:cs typeface="Times New Roman" panose="02020603050405020304" pitchFamily="18" charset="0"/>
              </a:rPr>
              <a:t>(wyrok SA we Wrocławiu z dnia 15 października 2009 r., II </a:t>
            </a:r>
            <a:r>
              <a:rPr lang="pl-PL" dirty="0" err="1">
                <a:latin typeface="Times New Roman" panose="02020603050405020304" pitchFamily="18" charset="0"/>
                <a:cs typeface="Times New Roman" panose="02020603050405020304" pitchFamily="18" charset="0"/>
              </a:rPr>
              <a:t>Aka</a:t>
            </a:r>
            <a:r>
              <a:rPr lang="pl-PL" dirty="0">
                <a:latin typeface="Times New Roman" panose="02020603050405020304" pitchFamily="18" charset="0"/>
                <a:cs typeface="Times New Roman" panose="02020603050405020304" pitchFamily="18" charset="0"/>
              </a:rPr>
              <a:t> 297/09, LEX nr 534421)</a:t>
            </a:r>
          </a:p>
          <a:p>
            <a:pPr marL="0" indent="0" algn="just">
              <a:buNone/>
            </a:pPr>
            <a:endParaRPr lang="pl-PL" dirty="0">
              <a:latin typeface="Times New Roman" panose="02020603050405020304" pitchFamily="18" charset="0"/>
              <a:cs typeface="Times New Roman" panose="02020603050405020304" pitchFamily="18" charset="0"/>
            </a:endParaRPr>
          </a:p>
          <a:p>
            <a:pPr marL="0" indent="0" algn="just">
              <a:buNone/>
            </a:pPr>
            <a:r>
              <a:rPr lang="pl-PL" b="1" i="1" dirty="0">
                <a:latin typeface="Times New Roman" panose="02020603050405020304" pitchFamily="18" charset="0"/>
                <a:cs typeface="Times New Roman" panose="02020603050405020304" pitchFamily="18" charset="0"/>
              </a:rPr>
              <a:t>„</a:t>
            </a:r>
            <a:r>
              <a:rPr lang="pl-PL" i="1" dirty="0">
                <a:latin typeface="Times New Roman" panose="02020603050405020304" pitchFamily="18" charset="0"/>
                <a:cs typeface="Times New Roman" panose="02020603050405020304" pitchFamily="18" charset="0"/>
              </a:rPr>
              <a:t>Działanie nieumyślne w rozumieniu art. 173 § 2 k.k. może polegać na niezachowaniu ostrożności przejawiającej się w zaniedbaniu stanu technicznego pojazdu, którym sprawca porusza się na drogach publicznych” </a:t>
            </a:r>
            <a:r>
              <a:rPr lang="pl-PL" dirty="0">
                <a:latin typeface="Times New Roman" panose="02020603050405020304" pitchFamily="18" charset="0"/>
                <a:cs typeface="Times New Roman" panose="02020603050405020304" pitchFamily="18" charset="0"/>
              </a:rPr>
              <a:t>(postanowienie SN z dnia 8 marca 2017 r., III KK 345/16, LEX nr 2242366).</a:t>
            </a:r>
          </a:p>
          <a:p>
            <a:pPr marL="0" indent="0" algn="just">
              <a:buNone/>
            </a:pPr>
            <a:endParaRPr lang="pl-PL" dirty="0">
              <a:latin typeface="Times New Roman" panose="02020603050405020304" pitchFamily="18" charset="0"/>
              <a:cs typeface="Times New Roman" panose="02020603050405020304" pitchFamily="18" charset="0"/>
            </a:endParaRP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3858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666133-385A-7349-9148-F448F0C21434}"/>
              </a:ext>
            </a:extLst>
          </p:cNvPr>
          <p:cNvSpPr>
            <a:spLocks noGrp="1"/>
          </p:cNvSpPr>
          <p:nvPr>
            <p:ph type="title"/>
          </p:nvPr>
        </p:nvSpPr>
        <p:spPr/>
        <p:txBody>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Kombinacja strony podmiotowej</a:t>
            </a:r>
          </a:p>
        </p:txBody>
      </p:sp>
      <p:sp>
        <p:nvSpPr>
          <p:cNvPr id="3" name="Symbol zastępczy zawartości 2">
            <a:extLst>
              <a:ext uri="{FF2B5EF4-FFF2-40B4-BE49-F238E27FC236}">
                <a16:creationId xmlns:a16="http://schemas.microsoft.com/office/drawing/2014/main" id="{F4CEFC69-BCB9-7C4A-AD26-7F25D34EC584}"/>
              </a:ext>
            </a:extLst>
          </p:cNvPr>
          <p:cNvSpPr>
            <a:spLocks noGrp="1"/>
          </p:cNvSpPr>
          <p:nvPr>
            <p:ph idx="1"/>
          </p:nvPr>
        </p:nvSpPr>
        <p:spPr/>
        <p:txBody>
          <a:bodyPr>
            <a:normAutofit/>
          </a:bodyPr>
          <a:lstStyle/>
          <a:p>
            <a:r>
              <a:rPr lang="pl-PL" sz="3600" dirty="0">
                <a:latin typeface="Times New Roman" panose="02020603050405020304" pitchFamily="18" charset="0"/>
                <a:cs typeface="Times New Roman" panose="02020603050405020304" pitchFamily="18" charset="0"/>
              </a:rPr>
              <a:t>Podstawowy zespół znamion + wynikające z ich realizacji </a:t>
            </a:r>
            <a:r>
              <a:rPr lang="pl-PL" sz="3600" b="1" dirty="0">
                <a:solidFill>
                  <a:schemeClr val="accent6">
                    <a:lumMod val="50000"/>
                  </a:schemeClr>
                </a:solidFill>
                <a:latin typeface="Times New Roman" panose="02020603050405020304" pitchFamily="18" charset="0"/>
                <a:cs typeface="Times New Roman" panose="02020603050405020304" pitchFamily="18" charset="0"/>
              </a:rPr>
              <a:t>następstwo</a:t>
            </a:r>
          </a:p>
          <a:p>
            <a:r>
              <a:rPr lang="pl-PL" sz="3600" dirty="0">
                <a:latin typeface="Times New Roman" panose="02020603050405020304" pitchFamily="18" charset="0"/>
                <a:cs typeface="Times New Roman" panose="02020603050405020304" pitchFamily="18" charset="0"/>
              </a:rPr>
              <a:t>Jakie są możliwe kombinacje?</a:t>
            </a:r>
          </a:p>
          <a:p>
            <a:r>
              <a:rPr lang="pl-PL" sz="3600" dirty="0">
                <a:latin typeface="Times New Roman" panose="02020603050405020304" pitchFamily="18" charset="0"/>
                <a:cs typeface="Times New Roman" panose="02020603050405020304" pitchFamily="18" charset="0"/>
              </a:rPr>
              <a:t>156 § 3 k.k., art. 177 § 2 k.k.</a:t>
            </a:r>
          </a:p>
        </p:txBody>
      </p:sp>
    </p:spTree>
    <p:extLst>
      <p:ext uri="{BB962C8B-B14F-4D97-AF65-F5344CB8AC3E}">
        <p14:creationId xmlns:p14="http://schemas.microsoft.com/office/powerpoint/2010/main" val="3592979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388F40-0851-6248-8D35-4DDB904AB15D}"/>
              </a:ext>
            </a:extLst>
          </p:cNvPr>
          <p:cNvSpPr>
            <a:spLocks noGrp="1"/>
          </p:cNvSpPr>
          <p:nvPr>
            <p:ph type="title"/>
          </p:nvPr>
        </p:nvSpPr>
        <p:spPr/>
        <p:txBody>
          <a:bodyPr/>
          <a:lstStyle/>
          <a:p>
            <a:r>
              <a:rPr lang="pl-PL" dirty="0">
                <a:latin typeface="Times New Roman" panose="02020603050405020304" pitchFamily="18" charset="0"/>
                <a:cs typeface="Times New Roman" panose="02020603050405020304" pitchFamily="18" charset="0"/>
              </a:rPr>
              <a:t>Kazus 1</a:t>
            </a:r>
          </a:p>
        </p:txBody>
      </p:sp>
      <p:sp>
        <p:nvSpPr>
          <p:cNvPr id="3" name="Symbol zastępczy zawartości 2">
            <a:extLst>
              <a:ext uri="{FF2B5EF4-FFF2-40B4-BE49-F238E27FC236}">
                <a16:creationId xmlns:a16="http://schemas.microsoft.com/office/drawing/2014/main" id="{13610F96-8EE9-814C-AFA1-A23A0D9119A6}"/>
              </a:ext>
            </a:extLst>
          </p:cNvPr>
          <p:cNvSpPr>
            <a:spLocks noGrp="1"/>
          </p:cNvSpPr>
          <p:nvPr>
            <p:ph idx="1"/>
          </p:nvPr>
        </p:nvSpPr>
        <p:spPr>
          <a:xfrm>
            <a:off x="838200" y="1825625"/>
            <a:ext cx="9496926" cy="4351338"/>
          </a:xfrm>
        </p:spPr>
        <p:txBody>
          <a:bodyPr/>
          <a:lstStyle/>
          <a:p>
            <a:pPr algn="just"/>
            <a:r>
              <a:rPr lang="pl-PL" dirty="0">
                <a:latin typeface="Times New Roman" panose="02020603050405020304" pitchFamily="18" charset="0"/>
                <a:cs typeface="Times New Roman" panose="02020603050405020304" pitchFamily="18" charset="0"/>
              </a:rPr>
              <a:t>X zaplanował napad na taksówkarza. Zamówił kurs do sąsiedniej miejscowości i po drodze, w sąsiedztwie lasu, zażądał zatrzymania taksówki. Następnie ze świadomością wysokiego prawdopodobieństwa spowodowania śmierci zadał cios nożem w plecy kierowcy i zabrał rannemu pieniądze, po czym oddalił się od samochodu. Kierowca zmarł w wyniku wykrwawienia z odniesionej rany i braku pomocy. Za jakie przestępstwo (jaka strona podmiotowa) odpowie X?</a:t>
            </a:r>
          </a:p>
          <a:p>
            <a:pPr algn="just"/>
            <a:r>
              <a:rPr lang="pl-PL" dirty="0">
                <a:latin typeface="Times New Roman" panose="02020603050405020304" pitchFamily="18" charset="0"/>
                <a:cs typeface="Times New Roman" panose="02020603050405020304" pitchFamily="18" charset="0"/>
              </a:rPr>
              <a:t>Co jeśli X zatelefonował na pogotowie ratunkowe, zawiadamiając o rannym kierowcy?</a:t>
            </a:r>
          </a:p>
        </p:txBody>
      </p:sp>
    </p:spTree>
    <p:extLst>
      <p:ext uri="{BB962C8B-B14F-4D97-AF65-F5344CB8AC3E}">
        <p14:creationId xmlns:p14="http://schemas.microsoft.com/office/powerpoint/2010/main" val="1980023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E0E421-4026-E64D-8A4C-978733DE3720}"/>
              </a:ext>
            </a:extLst>
          </p:cNvPr>
          <p:cNvSpPr>
            <a:spLocks noGrp="1"/>
          </p:cNvSpPr>
          <p:nvPr>
            <p:ph type="title"/>
          </p:nvPr>
        </p:nvSpPr>
        <p:spPr/>
        <p:txBody>
          <a:bodyPr/>
          <a:lstStyle/>
          <a:p>
            <a:r>
              <a:rPr lang="pl-PL" dirty="0">
                <a:latin typeface="Times New Roman" panose="02020603050405020304" pitchFamily="18" charset="0"/>
                <a:cs typeface="Times New Roman" panose="02020603050405020304" pitchFamily="18" charset="0"/>
              </a:rPr>
              <a:t>Kazus 2</a:t>
            </a:r>
          </a:p>
        </p:txBody>
      </p:sp>
      <p:sp>
        <p:nvSpPr>
          <p:cNvPr id="3" name="Symbol zastępczy zawartości 2">
            <a:extLst>
              <a:ext uri="{FF2B5EF4-FFF2-40B4-BE49-F238E27FC236}">
                <a16:creationId xmlns:a16="http://schemas.microsoft.com/office/drawing/2014/main" id="{CE4B07F2-B38B-0A47-9562-3274A4FAD6FB}"/>
              </a:ext>
            </a:extLst>
          </p:cNvPr>
          <p:cNvSpPr>
            <a:spLocks noGrp="1"/>
          </p:cNvSpPr>
          <p:nvPr>
            <p:ph idx="1"/>
          </p:nvPr>
        </p:nvSpPr>
        <p:spPr/>
        <p:txBody>
          <a:bodyPr/>
          <a:lstStyle/>
          <a:p>
            <a:pPr algn="just"/>
            <a:r>
              <a:rPr lang="pl-PL" dirty="0">
                <a:latin typeface="Times New Roman" panose="02020603050405020304" pitchFamily="18" charset="0"/>
                <a:cs typeface="Times New Roman" panose="02020603050405020304" pitchFamily="18" charset="0"/>
              </a:rPr>
              <a:t>Sprawca z zamiarem zabójstwa X umieszcza w jego samochodzie bombę, mającą wybuchnąć po uruchomieniu stacyjki. X wyjątkowo wsiadł do samochodu ze spotkanym przypadkowo kolegą. Obaj stracili życie w wyniku wybuchu? Za jakie przestępstwo (jaka strona podmiotowa) sprawca odpowie?</a:t>
            </a:r>
          </a:p>
        </p:txBody>
      </p:sp>
    </p:spTree>
    <p:extLst>
      <p:ext uri="{BB962C8B-B14F-4D97-AF65-F5344CB8AC3E}">
        <p14:creationId xmlns:p14="http://schemas.microsoft.com/office/powerpoint/2010/main" val="98676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AF8569-E955-094B-BD5B-9A36CA83EF35}"/>
              </a:ext>
            </a:extLst>
          </p:cNvPr>
          <p:cNvSpPr>
            <a:spLocks noGrp="1"/>
          </p:cNvSpPr>
          <p:nvPr>
            <p:ph type="title"/>
          </p:nvPr>
        </p:nvSpPr>
        <p:spPr>
          <a:xfrm>
            <a:off x="838200" y="225425"/>
            <a:ext cx="10515600" cy="1325563"/>
          </a:xfrm>
        </p:spPr>
        <p:txBody>
          <a:bodyPr/>
          <a:lstStyle/>
          <a:p>
            <a:pPr algn="ctr"/>
            <a:r>
              <a:rPr lang="pl-PL" b="1" dirty="0">
                <a:solidFill>
                  <a:schemeClr val="accent6">
                    <a:lumMod val="50000"/>
                  </a:schemeClr>
                </a:solidFill>
                <a:latin typeface="Times New Roman" panose="02020603050405020304" pitchFamily="18" charset="0"/>
                <a:cs typeface="Times New Roman" panose="02020603050405020304" pitchFamily="18" charset="0"/>
              </a:rPr>
              <a:t>Klasyfikacja znamion</a:t>
            </a:r>
          </a:p>
        </p:txBody>
      </p:sp>
      <p:sp>
        <p:nvSpPr>
          <p:cNvPr id="3" name="Symbol zastępczy zawartości 2">
            <a:extLst>
              <a:ext uri="{FF2B5EF4-FFF2-40B4-BE49-F238E27FC236}">
                <a16:creationId xmlns:a16="http://schemas.microsoft.com/office/drawing/2014/main" id="{7DBB5787-3B2F-3E4D-9ADA-0C45058CA65B}"/>
              </a:ext>
            </a:extLst>
          </p:cNvPr>
          <p:cNvSpPr>
            <a:spLocks noGrp="1"/>
          </p:cNvSpPr>
          <p:nvPr>
            <p:ph idx="1"/>
          </p:nvPr>
        </p:nvSpPr>
        <p:spPr/>
        <p:txBody>
          <a:bodyPr>
            <a:normAutofit lnSpcReduction="10000"/>
          </a:bodyPr>
          <a:lstStyle/>
          <a:p>
            <a:pPr marL="0" indent="0" algn="just">
              <a:buNone/>
            </a:pPr>
            <a:r>
              <a:rPr lang="pl-PL" b="1" dirty="0">
                <a:solidFill>
                  <a:schemeClr val="accent6">
                    <a:lumMod val="50000"/>
                  </a:schemeClr>
                </a:solidFill>
                <a:latin typeface="Times New Roman" pitchFamily="18" charset="0"/>
                <a:cs typeface="Times New Roman" pitchFamily="18" charset="0"/>
              </a:rPr>
              <a:t>Znamiona opisowe (deskryptywne)</a:t>
            </a:r>
            <a:r>
              <a:rPr lang="pl-PL" dirty="0">
                <a:solidFill>
                  <a:schemeClr val="accent6">
                    <a:lumMod val="50000"/>
                  </a:schemeClr>
                </a:solidFill>
                <a:latin typeface="Times New Roman" pitchFamily="18" charset="0"/>
                <a:cs typeface="Times New Roman" pitchFamily="18" charset="0"/>
              </a:rPr>
              <a:t> </a:t>
            </a:r>
            <a:r>
              <a:rPr lang="pl-PL" dirty="0">
                <a:latin typeface="Times New Roman" pitchFamily="18" charset="0"/>
                <a:cs typeface="Times New Roman" pitchFamily="18" charset="0"/>
              </a:rPr>
              <a:t>– nie wymagają występowania żadnych ocen, posługują się opisem zachowania, jego okoliczności, ich występowanie daje się łatwo stwierdzić (np. art. 148 k.k. – „człowiek”, art. 149 k.k. – „matka”, art. 278 – „rzecz ruchoma”).</a:t>
            </a:r>
          </a:p>
          <a:p>
            <a:pPr algn="just">
              <a:buFont typeface="Wingdings" pitchFamily="2" charset="2"/>
              <a:buChar char="v"/>
            </a:pPr>
            <a:endParaRPr lang="pl-PL" dirty="0">
              <a:latin typeface="Times New Roman" pitchFamily="18" charset="0"/>
              <a:cs typeface="Times New Roman" pitchFamily="18" charset="0"/>
            </a:endParaRPr>
          </a:p>
          <a:p>
            <a:pPr marL="0" indent="0" algn="just">
              <a:buNone/>
            </a:pPr>
            <a:r>
              <a:rPr lang="pl-PL" b="1" dirty="0">
                <a:solidFill>
                  <a:schemeClr val="accent6">
                    <a:lumMod val="50000"/>
                  </a:schemeClr>
                </a:solidFill>
                <a:latin typeface="Times New Roman" pitchFamily="18" charset="0"/>
                <a:cs typeface="Times New Roman" pitchFamily="18" charset="0"/>
              </a:rPr>
              <a:t>Znamiona </a:t>
            </a:r>
            <a:r>
              <a:rPr lang="pl-PL" b="1" dirty="0" err="1">
                <a:solidFill>
                  <a:schemeClr val="accent6">
                    <a:lumMod val="50000"/>
                  </a:schemeClr>
                </a:solidFill>
                <a:latin typeface="Times New Roman" pitchFamily="18" charset="0"/>
                <a:cs typeface="Times New Roman" pitchFamily="18" charset="0"/>
              </a:rPr>
              <a:t>ocenne</a:t>
            </a:r>
            <a:r>
              <a:rPr lang="pl-PL" b="1" dirty="0">
                <a:solidFill>
                  <a:schemeClr val="accent6">
                    <a:lumMod val="50000"/>
                  </a:schemeClr>
                </a:solidFill>
                <a:latin typeface="Times New Roman" pitchFamily="18" charset="0"/>
                <a:cs typeface="Times New Roman" pitchFamily="18" charset="0"/>
              </a:rPr>
              <a:t> </a:t>
            </a:r>
            <a:r>
              <a:rPr lang="pl-PL" dirty="0">
                <a:latin typeface="Times New Roman" pitchFamily="18" charset="0"/>
                <a:cs typeface="Times New Roman" pitchFamily="18" charset="0"/>
              </a:rPr>
              <a:t>– odwołują się do ocen w różnych płaszczyznach (etycznych, biologicznych, itp.), ich wykładnia jest uzależniona od oceny podmiotu stosującego prawo, maja one zatem charakter subiektywny (np. art. 156 §1  pkt 2 k.k. – „zeszpecenie”, art. 202 </a:t>
            </a:r>
            <a:r>
              <a:rPr lang="pl-PL" dirty="0" err="1">
                <a:latin typeface="Times New Roman" pitchFamily="18" charset="0"/>
                <a:cs typeface="Times New Roman" pitchFamily="18" charset="0"/>
              </a:rPr>
              <a:t>k.k</a:t>
            </a:r>
            <a:r>
              <a:rPr lang="pl-PL" dirty="0">
                <a:latin typeface="Times New Roman" pitchFamily="18" charset="0"/>
                <a:cs typeface="Times New Roman" pitchFamily="18" charset="0"/>
              </a:rPr>
              <a:t> – treść pornograficzna, art. 209 k.k. – uporczywie, art. 216 k.k. – „znieważenie”, art. 218 k.k. – złośliwie.</a:t>
            </a:r>
          </a:p>
          <a:p>
            <a:endParaRPr lang="pl-PL" dirty="0"/>
          </a:p>
        </p:txBody>
      </p:sp>
    </p:spTree>
    <p:extLst>
      <p:ext uri="{BB962C8B-B14F-4D97-AF65-F5344CB8AC3E}">
        <p14:creationId xmlns:p14="http://schemas.microsoft.com/office/powerpoint/2010/main" val="715521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848C85-28D8-9D4D-86A3-7C99705A0BBE}"/>
              </a:ext>
            </a:extLst>
          </p:cNvPr>
          <p:cNvSpPr>
            <a:spLocks noGrp="1"/>
          </p:cNvSpPr>
          <p:nvPr>
            <p:ph idx="1"/>
          </p:nvPr>
        </p:nvSpPr>
        <p:spPr>
          <a:xfrm>
            <a:off x="774700" y="1000124"/>
            <a:ext cx="10515600" cy="4930775"/>
          </a:xfrm>
        </p:spPr>
        <p:txBody>
          <a:bodyPr>
            <a:normAutofit lnSpcReduction="10000"/>
          </a:bodyPr>
          <a:lstStyle/>
          <a:p>
            <a:pPr marL="0" indent="0" algn="just">
              <a:buNone/>
            </a:pPr>
            <a:r>
              <a:rPr lang="pl-PL" b="1" dirty="0">
                <a:solidFill>
                  <a:schemeClr val="accent6">
                    <a:lumMod val="50000"/>
                  </a:schemeClr>
                </a:solidFill>
                <a:latin typeface="Times New Roman" pitchFamily="18" charset="0"/>
                <a:cs typeface="Times New Roman" pitchFamily="18" charset="0"/>
              </a:rPr>
              <a:t>Znamiona wyrażone w języku technicznym (specjalistycznym) </a:t>
            </a:r>
            <a:r>
              <a:rPr lang="pl-PL" dirty="0">
                <a:latin typeface="Times New Roman" pitchFamily="18" charset="0"/>
                <a:cs typeface="Times New Roman" pitchFamily="18" charset="0"/>
              </a:rPr>
              <a:t>– dla odczytania ich znaczenia  konieczne staje się odniesienie do jakiejś dziedziny wiedzy specjalistycznej (np. medycznej: „choroba psychiczna” – art. 31 k.k., wirus HIV – art. 161 k.k.). Odwołanie do wiedzy specjalnej jest wynikiem konieczności ustalenia właściwego znaczenia znamion, stąd określa się je niekiedy mianem </a:t>
            </a:r>
            <a:r>
              <a:rPr lang="pl-PL" dirty="0">
                <a:solidFill>
                  <a:schemeClr val="accent6">
                    <a:lumMod val="50000"/>
                  </a:schemeClr>
                </a:solidFill>
                <a:latin typeface="Times New Roman" pitchFamily="18" charset="0"/>
                <a:cs typeface="Times New Roman" pitchFamily="18" charset="0"/>
              </a:rPr>
              <a:t>znamion odsyłających</a:t>
            </a:r>
            <a:r>
              <a:rPr lang="pl-PL" dirty="0">
                <a:latin typeface="Times New Roman" pitchFamily="18" charset="0"/>
                <a:cs typeface="Times New Roman" pitchFamily="18" charset="0"/>
              </a:rPr>
              <a:t>.</a:t>
            </a:r>
            <a:endParaRPr lang="pl-PL" dirty="0">
              <a:solidFill>
                <a:schemeClr val="accent6">
                  <a:lumMod val="50000"/>
                </a:schemeClr>
              </a:solidFill>
              <a:latin typeface="Times New Roman" pitchFamily="18" charset="0"/>
              <a:cs typeface="Times New Roman" pitchFamily="18" charset="0"/>
            </a:endParaRPr>
          </a:p>
          <a:p>
            <a:pPr algn="just">
              <a:buFont typeface="Wingdings" pitchFamily="2" charset="2"/>
              <a:buChar char="v"/>
            </a:pPr>
            <a:endParaRPr lang="pl-PL" b="1" dirty="0">
              <a:solidFill>
                <a:schemeClr val="accent1"/>
              </a:solidFill>
              <a:latin typeface="Times New Roman" pitchFamily="18" charset="0"/>
              <a:cs typeface="Times New Roman" pitchFamily="18" charset="0"/>
            </a:endParaRPr>
          </a:p>
          <a:p>
            <a:pPr marL="0" indent="0" algn="just">
              <a:buNone/>
            </a:pPr>
            <a:r>
              <a:rPr lang="pl-PL" b="1" dirty="0">
                <a:solidFill>
                  <a:schemeClr val="accent6">
                    <a:lumMod val="50000"/>
                  </a:schemeClr>
                </a:solidFill>
                <a:latin typeface="Times New Roman" pitchFamily="18" charset="0"/>
                <a:cs typeface="Times New Roman" pitchFamily="18" charset="0"/>
              </a:rPr>
              <a:t>Znamiona normatywne </a:t>
            </a:r>
            <a:r>
              <a:rPr lang="pl-PL" b="1" dirty="0">
                <a:latin typeface="Times New Roman" pitchFamily="18" charset="0"/>
                <a:cs typeface="Times New Roman" pitchFamily="18" charset="0"/>
              </a:rPr>
              <a:t>– </a:t>
            </a:r>
            <a:r>
              <a:rPr lang="pl-PL" dirty="0">
                <a:latin typeface="Times New Roman" pitchFamily="18" charset="0"/>
                <a:cs typeface="Times New Roman" pitchFamily="18" charset="0"/>
              </a:rPr>
              <a:t>to szczególna gałąź znamion specjalistycznych, posługują się one bowiem pojęciami z języka prawniczego, np. „funkcjonariusz publiczny”, „przestępstwo skarbowe”, „wierzyciel”, „dłużnik”, „upadłość”, „papier wartościowy”</a:t>
            </a:r>
          </a:p>
          <a:p>
            <a:endParaRPr lang="pl-PL" dirty="0"/>
          </a:p>
        </p:txBody>
      </p:sp>
    </p:spTree>
    <p:extLst>
      <p:ext uri="{BB962C8B-B14F-4D97-AF65-F5344CB8AC3E}">
        <p14:creationId xmlns:p14="http://schemas.microsoft.com/office/powerpoint/2010/main" val="15100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CFB2B77-BB0B-2345-9593-72D742F5B3ED}"/>
              </a:ext>
            </a:extLst>
          </p:cNvPr>
          <p:cNvSpPr>
            <a:spLocks noGrp="1"/>
          </p:cNvSpPr>
          <p:nvPr>
            <p:ph idx="1"/>
          </p:nvPr>
        </p:nvSpPr>
        <p:spPr>
          <a:xfrm>
            <a:off x="838200" y="1041400"/>
            <a:ext cx="10515600" cy="5135563"/>
          </a:xfrm>
        </p:spPr>
        <p:txBody>
          <a:bodyPr/>
          <a:lstStyle/>
          <a:p>
            <a:pPr marL="0" indent="0" algn="just">
              <a:buNone/>
            </a:pPr>
            <a:r>
              <a:rPr lang="pl-PL" sz="3000" b="1" dirty="0">
                <a:solidFill>
                  <a:schemeClr val="accent6">
                    <a:lumMod val="50000"/>
                  </a:schemeClr>
                </a:solidFill>
                <a:latin typeface="Times New Roman" pitchFamily="18" charset="0"/>
                <a:cs typeface="Times New Roman" pitchFamily="18" charset="0"/>
              </a:rPr>
              <a:t>Znamiona wyrażone w języku potocznym </a:t>
            </a:r>
            <a:r>
              <a:rPr lang="pl-PL" sz="3000" b="1" dirty="0">
                <a:latin typeface="Times New Roman" pitchFamily="18" charset="0"/>
                <a:cs typeface="Times New Roman" pitchFamily="18" charset="0"/>
              </a:rPr>
              <a:t>– </a:t>
            </a:r>
            <a:r>
              <a:rPr lang="pl-PL" sz="3000" dirty="0">
                <a:latin typeface="Times New Roman" pitchFamily="18" charset="0"/>
                <a:cs typeface="Times New Roman" pitchFamily="18" charset="0"/>
              </a:rPr>
              <a:t>nie wymagają sięgania do innych dziedzin wiedzy, mają takie znaczenie, jakie nadaje im język potoczny. Niekiedy w ustawie karnej pewnym wyrażeniom nadaje się znaczenie bardziej precyzyjne od tego, które funkcjonuje w języku potocznym (np. art. 115 §10 k.k. – młodociany, art. 115 § 12 k.k. – groźba bezprawna, art. 115 § 11 k.k. – osoba najbliższa, 115 § 19 – osoba pełniąca funkcję publiczną).</a:t>
            </a:r>
            <a:endParaRPr lang="pl-PL" sz="3000" b="1" dirty="0">
              <a:solidFill>
                <a:schemeClr val="accent1"/>
              </a:solidFill>
              <a:latin typeface="Times New Roman" pitchFamily="18" charset="0"/>
              <a:cs typeface="Times New Roman" pitchFamily="18" charset="0"/>
            </a:endParaRPr>
          </a:p>
          <a:p>
            <a:endParaRPr lang="pl-PL" dirty="0"/>
          </a:p>
        </p:txBody>
      </p:sp>
    </p:spTree>
    <p:extLst>
      <p:ext uri="{BB962C8B-B14F-4D97-AF65-F5344CB8AC3E}">
        <p14:creationId xmlns:p14="http://schemas.microsoft.com/office/powerpoint/2010/main" val="2311804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423ACEB-44FF-484E-AA80-CBEDABD8AC48}"/>
              </a:ext>
            </a:extLst>
          </p:cNvPr>
          <p:cNvSpPr>
            <a:spLocks noGrp="1"/>
          </p:cNvSpPr>
          <p:nvPr>
            <p:ph idx="1"/>
          </p:nvPr>
        </p:nvSpPr>
        <p:spPr>
          <a:xfrm>
            <a:off x="838200" y="825500"/>
            <a:ext cx="10515600" cy="5351463"/>
          </a:xfrm>
        </p:spPr>
        <p:txBody>
          <a:bodyPr/>
          <a:lstStyle/>
          <a:p>
            <a:pPr marL="0" indent="0" algn="just">
              <a:buNone/>
            </a:pPr>
            <a:r>
              <a:rPr lang="pl-PL" sz="3000" b="1" dirty="0">
                <a:solidFill>
                  <a:schemeClr val="accent6">
                    <a:lumMod val="50000"/>
                  </a:schemeClr>
                </a:solidFill>
                <a:latin typeface="Times New Roman" pitchFamily="18" charset="0"/>
                <a:cs typeface="Times New Roman" pitchFamily="18" charset="0"/>
              </a:rPr>
              <a:t>Znamiona ostre </a:t>
            </a:r>
            <a:r>
              <a:rPr lang="pl-PL" sz="3000" dirty="0">
                <a:latin typeface="Times New Roman" pitchFamily="18" charset="0"/>
                <a:cs typeface="Times New Roman" pitchFamily="18" charset="0"/>
              </a:rPr>
              <a:t>– wyraźnie określają zakres czynu zabronionego, nie ma zatem wątpliwości, czy dany przedmiot wchodzi w zakres pojęcia („pieniądz”, „człowiek”, „matka”). Wyznaczają ścisłą granicę pomiędzy </a:t>
            </a:r>
            <a:r>
              <a:rPr lang="pl-PL" sz="3000" dirty="0" err="1">
                <a:latin typeface="Times New Roman" pitchFamily="18" charset="0"/>
                <a:cs typeface="Times New Roman" pitchFamily="18" charset="0"/>
              </a:rPr>
              <a:t>zachowaniami</a:t>
            </a:r>
            <a:r>
              <a:rPr lang="pl-PL" sz="3000" dirty="0">
                <a:latin typeface="Times New Roman" pitchFamily="18" charset="0"/>
                <a:cs typeface="Times New Roman" pitchFamily="18" charset="0"/>
              </a:rPr>
              <a:t> penalizowanymi, a sferą indyferentną </a:t>
            </a:r>
            <a:r>
              <a:rPr lang="pl-PL" sz="3000" dirty="0" err="1">
                <a:latin typeface="Times New Roman" pitchFamily="18" charset="0"/>
                <a:cs typeface="Times New Roman" pitchFamily="18" charset="0"/>
              </a:rPr>
              <a:t>prawnokarnie</a:t>
            </a:r>
            <a:r>
              <a:rPr lang="pl-PL" sz="3000" dirty="0">
                <a:latin typeface="Times New Roman" pitchFamily="18" charset="0"/>
                <a:cs typeface="Times New Roman" pitchFamily="18" charset="0"/>
              </a:rPr>
              <a:t>.</a:t>
            </a:r>
          </a:p>
          <a:p>
            <a:pPr algn="just">
              <a:buFont typeface="Wingdings" pitchFamily="2" charset="2"/>
              <a:buChar char="v"/>
            </a:pPr>
            <a:endParaRPr lang="pl-PL" sz="3000" dirty="0">
              <a:latin typeface="Times New Roman" pitchFamily="18" charset="0"/>
              <a:cs typeface="Times New Roman" pitchFamily="18" charset="0"/>
            </a:endParaRPr>
          </a:p>
          <a:p>
            <a:pPr marL="0" indent="0" algn="just">
              <a:buNone/>
            </a:pPr>
            <a:r>
              <a:rPr lang="pl-PL" sz="3000" b="1" dirty="0">
                <a:solidFill>
                  <a:schemeClr val="accent6">
                    <a:lumMod val="50000"/>
                  </a:schemeClr>
                </a:solidFill>
                <a:latin typeface="Times New Roman" pitchFamily="18" charset="0"/>
                <a:cs typeface="Times New Roman" pitchFamily="18" charset="0"/>
              </a:rPr>
              <a:t>Znamiona nieostre </a:t>
            </a:r>
            <a:r>
              <a:rPr lang="pl-PL" sz="3000" dirty="0">
                <a:latin typeface="Times New Roman" pitchFamily="18" charset="0"/>
                <a:cs typeface="Times New Roman" pitchFamily="18" charset="0"/>
              </a:rPr>
              <a:t>– występują wówczas, gdy granice penalizacji są płynne, zakres ich desygnatów nie jest ani jasny, ani jednoznaczny; są to znamiona wartościujące przez stopniowanie – np. „szczególnie ciężki przypadek, „istotne zeszpecenie”</a:t>
            </a:r>
          </a:p>
          <a:p>
            <a:endParaRPr lang="pl-PL" dirty="0"/>
          </a:p>
        </p:txBody>
      </p:sp>
    </p:spTree>
    <p:extLst>
      <p:ext uri="{BB962C8B-B14F-4D97-AF65-F5344CB8AC3E}">
        <p14:creationId xmlns:p14="http://schemas.microsoft.com/office/powerpoint/2010/main" val="2224803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DC4EB9B-F978-3A40-A382-A9D5EB458211}"/>
              </a:ext>
            </a:extLst>
          </p:cNvPr>
          <p:cNvSpPr>
            <a:spLocks noGrp="1"/>
          </p:cNvSpPr>
          <p:nvPr>
            <p:ph idx="1"/>
          </p:nvPr>
        </p:nvSpPr>
        <p:spPr>
          <a:xfrm>
            <a:off x="838200" y="609600"/>
            <a:ext cx="10515600" cy="5567363"/>
          </a:xfrm>
        </p:spPr>
        <p:txBody>
          <a:bodyPr/>
          <a:lstStyle/>
          <a:p>
            <a:pPr marL="0" indent="0" algn="just">
              <a:buNone/>
            </a:pPr>
            <a:r>
              <a:rPr lang="pl-PL" sz="3400" b="1" dirty="0">
                <a:solidFill>
                  <a:schemeClr val="accent6">
                    <a:lumMod val="50000"/>
                  </a:schemeClr>
                </a:solidFill>
                <a:latin typeface="Times New Roman" pitchFamily="18" charset="0"/>
                <a:cs typeface="Times New Roman" pitchFamily="18" charset="0"/>
              </a:rPr>
              <a:t>Znamiona liczbowe </a:t>
            </a:r>
            <a:r>
              <a:rPr lang="pl-PL" sz="3400" dirty="0">
                <a:latin typeface="Times New Roman" pitchFamily="18" charset="0"/>
                <a:cs typeface="Times New Roman" pitchFamily="18" charset="0"/>
              </a:rPr>
              <a:t>– znamiona wyrażone za pomocą liczb ( art. 189 § 2 k.k. – 7 dni, art. 200 k.k. – 15 lat). Mają one bardzo ostry charakter.</a:t>
            </a:r>
          </a:p>
          <a:p>
            <a:pPr algn="just">
              <a:buFont typeface="Wingdings" pitchFamily="2" charset="2"/>
              <a:buChar char="v"/>
            </a:pPr>
            <a:endParaRPr lang="pl-PL" sz="3400" dirty="0">
              <a:latin typeface="Times New Roman" pitchFamily="18" charset="0"/>
              <a:cs typeface="Times New Roman" pitchFamily="18" charset="0"/>
            </a:endParaRPr>
          </a:p>
          <a:p>
            <a:pPr marL="0" indent="0" algn="just">
              <a:buNone/>
            </a:pPr>
            <a:r>
              <a:rPr lang="pl-PL" sz="3400" b="1" dirty="0">
                <a:solidFill>
                  <a:schemeClr val="accent6">
                    <a:lumMod val="50000"/>
                  </a:schemeClr>
                </a:solidFill>
                <a:latin typeface="Times New Roman" pitchFamily="18" charset="0"/>
                <a:cs typeface="Times New Roman" pitchFamily="18" charset="0"/>
              </a:rPr>
              <a:t>Znamiona ilościowe </a:t>
            </a:r>
            <a:r>
              <a:rPr lang="pl-PL" sz="3400" dirty="0">
                <a:latin typeface="Times New Roman" pitchFamily="18" charset="0"/>
                <a:cs typeface="Times New Roman" pitchFamily="18" charset="0"/>
              </a:rPr>
              <a:t>– to takie, które odwołują się do pewnych wielkości lub ilości (np. „mienie znacznej wartości” – art. 115 § 5 k.k., „mienie wielkiej wartości” – art. 115 § 6 k.k.).</a:t>
            </a:r>
          </a:p>
          <a:p>
            <a:endParaRPr lang="pl-PL" dirty="0"/>
          </a:p>
        </p:txBody>
      </p:sp>
    </p:spTree>
    <p:extLst>
      <p:ext uri="{BB962C8B-B14F-4D97-AF65-F5344CB8AC3E}">
        <p14:creationId xmlns:p14="http://schemas.microsoft.com/office/powerpoint/2010/main" val="3878024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6C92A6-90BB-D046-8E25-128B100326C4}"/>
              </a:ext>
            </a:extLst>
          </p:cNvPr>
          <p:cNvSpPr>
            <a:spLocks noGrp="1"/>
          </p:cNvSpPr>
          <p:nvPr>
            <p:ph idx="1"/>
          </p:nvPr>
        </p:nvSpPr>
        <p:spPr>
          <a:xfrm>
            <a:off x="838200" y="533401"/>
            <a:ext cx="10515600" cy="5308600"/>
          </a:xfrm>
        </p:spPr>
        <p:txBody>
          <a:bodyPr>
            <a:normAutofit/>
          </a:bodyPr>
          <a:lstStyle/>
          <a:p>
            <a:pPr marL="0" indent="0" algn="ctr">
              <a:buNone/>
            </a:pPr>
            <a:r>
              <a:rPr lang="pl-PL" sz="3600" dirty="0">
                <a:latin typeface="Times New Roman" pitchFamily="18" charset="0"/>
                <a:cs typeface="Times New Roman" pitchFamily="18" charset="0"/>
              </a:rPr>
              <a:t>W każdym typie przestępstwa można wyróżnić 4 stałe grupy znamion, które konstytuują jego byt – tzw. </a:t>
            </a:r>
            <a:r>
              <a:rPr lang="pl-PL" sz="3600" b="1" dirty="0">
                <a:solidFill>
                  <a:schemeClr val="accent6">
                    <a:lumMod val="50000"/>
                  </a:schemeClr>
                </a:solidFill>
                <a:latin typeface="Times New Roman" pitchFamily="18" charset="0"/>
                <a:cs typeface="Times New Roman" pitchFamily="18" charset="0"/>
              </a:rPr>
              <a:t>czwórpodział znamion typu czynu zabronionego</a:t>
            </a:r>
          </a:p>
          <a:p>
            <a:pPr marL="0" indent="0" algn="just">
              <a:buNone/>
            </a:pPr>
            <a:endParaRPr lang="pl-PL" sz="3600" dirty="0">
              <a:latin typeface="Times New Roman" pitchFamily="18" charset="0"/>
              <a:cs typeface="Times New Roman" pitchFamily="18" charset="0"/>
            </a:endParaRPr>
          </a:p>
          <a:p>
            <a:pPr algn="just">
              <a:buFont typeface="Wingdings" pitchFamily="2" charset="2"/>
              <a:buChar char="Ø"/>
            </a:pPr>
            <a:r>
              <a:rPr lang="pl-PL" sz="3600" dirty="0">
                <a:solidFill>
                  <a:schemeClr val="accent6">
                    <a:lumMod val="50000"/>
                  </a:schemeClr>
                </a:solidFill>
                <a:latin typeface="Times New Roman" pitchFamily="18" charset="0"/>
                <a:cs typeface="Times New Roman" pitchFamily="18" charset="0"/>
              </a:rPr>
              <a:t>Znamiona podmiotu </a:t>
            </a:r>
          </a:p>
          <a:p>
            <a:pPr algn="just">
              <a:buFont typeface="Wingdings" pitchFamily="2" charset="2"/>
              <a:buChar char="Ø"/>
            </a:pPr>
            <a:r>
              <a:rPr lang="pl-PL" sz="3600" dirty="0">
                <a:solidFill>
                  <a:schemeClr val="accent6">
                    <a:lumMod val="50000"/>
                  </a:schemeClr>
                </a:solidFill>
                <a:latin typeface="Times New Roman" pitchFamily="18" charset="0"/>
                <a:cs typeface="Times New Roman" pitchFamily="18" charset="0"/>
              </a:rPr>
              <a:t>Znamiona strony podmiotowej </a:t>
            </a:r>
          </a:p>
          <a:p>
            <a:pPr algn="just">
              <a:buFont typeface="Wingdings" pitchFamily="2" charset="2"/>
              <a:buChar char="Ø"/>
            </a:pPr>
            <a:r>
              <a:rPr lang="pl-PL" sz="3600" dirty="0">
                <a:solidFill>
                  <a:schemeClr val="accent6">
                    <a:lumMod val="50000"/>
                  </a:schemeClr>
                </a:solidFill>
                <a:latin typeface="Times New Roman" pitchFamily="18" charset="0"/>
                <a:cs typeface="Times New Roman" pitchFamily="18" charset="0"/>
              </a:rPr>
              <a:t>Znamiona przedmiotu </a:t>
            </a:r>
          </a:p>
          <a:p>
            <a:pPr algn="just">
              <a:buFont typeface="Wingdings" pitchFamily="2" charset="2"/>
              <a:buChar char="Ø"/>
            </a:pPr>
            <a:r>
              <a:rPr lang="pl-PL" sz="3600" dirty="0">
                <a:solidFill>
                  <a:schemeClr val="accent6">
                    <a:lumMod val="50000"/>
                  </a:schemeClr>
                </a:solidFill>
                <a:latin typeface="Times New Roman" pitchFamily="18" charset="0"/>
                <a:cs typeface="Times New Roman" pitchFamily="18" charset="0"/>
              </a:rPr>
              <a:t>Znamiona strony przedmiotowej</a:t>
            </a:r>
          </a:p>
          <a:p>
            <a:pPr marL="0" indent="0" algn="just">
              <a:buNone/>
            </a:pPr>
            <a:endParaRPr lang="pl-PL" dirty="0">
              <a:solidFill>
                <a:schemeClr val="accent1"/>
              </a:solidFill>
              <a:latin typeface="Times New Roman" pitchFamily="18" charset="0"/>
              <a:cs typeface="Times New Roman" pitchFamily="18" charset="0"/>
            </a:endParaRPr>
          </a:p>
          <a:p>
            <a:endParaRPr lang="pl-PL" dirty="0"/>
          </a:p>
        </p:txBody>
      </p:sp>
    </p:spTree>
    <p:extLst>
      <p:ext uri="{BB962C8B-B14F-4D97-AF65-F5344CB8AC3E}">
        <p14:creationId xmlns:p14="http://schemas.microsoft.com/office/powerpoint/2010/main" val="97004007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2829</Words>
  <Application>Microsoft Macintosh PowerPoint</Application>
  <PresentationFormat>Panoramiczny</PresentationFormat>
  <Paragraphs>138</Paragraphs>
  <Slides>34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34</vt:i4>
      </vt:variant>
    </vt:vector>
  </HeadingPairs>
  <TitlesOfParts>
    <vt:vector size="40" baseType="lpstr">
      <vt:lpstr>Arial</vt:lpstr>
      <vt:lpstr>Calibri</vt:lpstr>
      <vt:lpstr>Calibri Light</vt:lpstr>
      <vt:lpstr>Times New Roman</vt:lpstr>
      <vt:lpstr>Wingdings</vt:lpstr>
      <vt:lpstr>Motyw pakietu Office</vt:lpstr>
      <vt:lpstr>Typizacja przestępstw oraz jej elementy. Cz. I</vt:lpstr>
      <vt:lpstr>Prezentacja programu PowerPoint</vt:lpstr>
      <vt:lpstr>Prezentacja programu PowerPoint</vt:lpstr>
      <vt:lpstr>Klasyfikacja znamion</vt:lpstr>
      <vt:lpstr>Prezentacja programu PowerPoint</vt:lpstr>
      <vt:lpstr>Prezentacja programu PowerPoint</vt:lpstr>
      <vt:lpstr>Prezentacja programu PowerPoint</vt:lpstr>
      <vt:lpstr>Prezentacja programu PowerPoint</vt:lpstr>
      <vt:lpstr>Prezentacja programu PowerPoint</vt:lpstr>
      <vt:lpstr>1. Podmiot przestępstwa</vt:lpstr>
      <vt:lpstr>Prezentacja programu PowerPoint</vt:lpstr>
      <vt:lpstr>Podział przestępstw ze względu na podmiot</vt:lpstr>
      <vt:lpstr>2. Znamiona strony podmiotowej</vt:lpstr>
      <vt:lpstr>Umyślność</vt:lpstr>
      <vt:lpstr>Prezentacja programu PowerPoint</vt:lpstr>
      <vt:lpstr>Umyślność – zamiar bezpośredni</vt:lpstr>
      <vt:lpstr>Prezentacja programu PowerPoint</vt:lpstr>
      <vt:lpstr>Umyślność – zamiar ewentualny (wynikowy)</vt:lpstr>
      <vt:lpstr>Prezentacja programu PowerPoint</vt:lpstr>
      <vt:lpstr>Prezentacja programu PowerPoint</vt:lpstr>
      <vt:lpstr>Prezentacja programu PowerPoint</vt:lpstr>
      <vt:lpstr>Prezentacja programu PowerPoint</vt:lpstr>
      <vt:lpstr>Z orzecznictwa…</vt:lpstr>
      <vt:lpstr>Prezentacja programu PowerPoint</vt:lpstr>
      <vt:lpstr>Nieumyślność</vt:lpstr>
      <vt:lpstr>Niezachowanie wymaganej ostrożności</vt:lpstr>
      <vt:lpstr>Związek między nieostrożnością a realizacją znamion typu</vt:lpstr>
      <vt:lpstr>Przewidywalność popełnienia czynu zabronionego</vt:lpstr>
      <vt:lpstr>Prezentacja programu PowerPoint</vt:lpstr>
      <vt:lpstr>Z orzecznictwa…</vt:lpstr>
      <vt:lpstr>Prezentacja programu PowerPoint</vt:lpstr>
      <vt:lpstr>Kombinacja strony podmiotowej</vt:lpstr>
      <vt:lpstr>Kazus 1</vt:lpstr>
      <vt:lpstr>Kazus 2</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Typizacja przestępstw oraz jej elementy</dc:title>
  <dc:creator>Katarzyna Piątkowska</dc:creator>
  <cp:lastModifiedBy>Katarzyna Piątkowska</cp:lastModifiedBy>
  <cp:revision>23</cp:revision>
  <dcterms:created xsi:type="dcterms:W3CDTF">2018-10-15T10:10:05Z</dcterms:created>
  <dcterms:modified xsi:type="dcterms:W3CDTF">2018-10-16T19:32:05Z</dcterms:modified>
</cp:coreProperties>
</file>