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7" r:id="rId27"/>
    <p:sldId id="288" r:id="rId28"/>
    <p:sldId id="281" r:id="rId29"/>
    <p:sldId id="285" r:id="rId30"/>
    <p:sldId id="286" r:id="rId31"/>
    <p:sldId id="289" r:id="rId32"/>
    <p:sldId id="290" r:id="rId33"/>
    <p:sldId id="291" r:id="rId34"/>
    <p:sldId id="282" r:id="rId35"/>
    <p:sldId id="283" r:id="rId36"/>
    <p:sldId id="284" r:id="rId37"/>
    <p:sldId id="292" r:id="rId38"/>
    <p:sldId id="293" r:id="rId39"/>
    <p:sldId id="294" r:id="rId40"/>
    <p:sldId id="295" r:id="rId41"/>
    <p:sldId id="296" r:id="rId42"/>
    <p:sldId id="297" r:id="rId43"/>
    <p:sldId id="298" r:id="rId44"/>
    <p:sldId id="299" r:id="rId45"/>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1">
        <a:schemeClr val="bg1"/>
      </p:bgRef>
    </p:bg>
    <p:spTree>
      <p:nvGrpSpPr>
        <p:cNvPr id="1" name=""/>
        <p:cNvGrpSpPr/>
        <p:nvPr/>
      </p:nvGrpSpPr>
      <p:grpSpPr>
        <a:xfrm>
          <a:off x="0" y="0"/>
          <a:ext cx="0" cy="0"/>
          <a:chOff x="0" y="0"/>
          <a:chExt cx="0" cy="0"/>
        </a:xfrm>
      </p:grpSpPr>
      <p:sp>
        <p:nvSpPr>
          <p:cNvPr id="8" name="Tytuł 7"/>
          <p:cNvSpPr>
            <a:spLocks noGrp="1"/>
          </p:cNvSpPr>
          <p:nvPr>
            <p:ph type="ctrTitle"/>
          </p:nvPr>
        </p:nvSpPr>
        <p:spPr>
          <a:xfrm>
            <a:off x="2286000" y="3124200"/>
            <a:ext cx="6172200" cy="1894362"/>
          </a:xfrm>
        </p:spPr>
        <p:txBody>
          <a:bodyPr/>
          <a:lstStyle>
            <a:lvl1pPr>
              <a:defRPr b="1"/>
            </a:lvl1pPr>
          </a:lstStyle>
          <a:p>
            <a:r>
              <a:rPr kumimoji="0" lang="pl-PL" smtClean="0"/>
              <a:t>Kliknij, aby edytować styl</a:t>
            </a:r>
            <a:endParaRPr kumimoji="0" lang="en-US"/>
          </a:p>
        </p:txBody>
      </p:sp>
      <p:sp>
        <p:nvSpPr>
          <p:cNvPr id="9" name="Podtytuł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bwMode="auto">
          <a:xfrm rot="5400000">
            <a:off x="7764621" y="1174097"/>
            <a:ext cx="2286000" cy="381000"/>
          </a:xfrm>
        </p:spPr>
        <p:txBody>
          <a:bodyPr/>
          <a:lstStyle/>
          <a:p>
            <a:fld id="{A4F6C6EF-2D57-4860-A508-4186E7AB0D8B}" type="datetimeFigureOut">
              <a:rPr lang="pl-PL" smtClean="0"/>
              <a:t>2018-03-19</a:t>
            </a:fld>
            <a:endParaRPr lang="pl-PL"/>
          </a:p>
        </p:txBody>
      </p:sp>
      <p:sp>
        <p:nvSpPr>
          <p:cNvPr id="17" name="Symbol zastępczy stopki 16"/>
          <p:cNvSpPr>
            <a:spLocks noGrp="1"/>
          </p:cNvSpPr>
          <p:nvPr>
            <p:ph type="ftr" sz="quarter" idx="11"/>
          </p:nvPr>
        </p:nvSpPr>
        <p:spPr bwMode="auto">
          <a:xfrm rot="5400000">
            <a:off x="7077269" y="4181669"/>
            <a:ext cx="3657600" cy="384048"/>
          </a:xfrm>
        </p:spPr>
        <p:txBody>
          <a:bodyPr/>
          <a:lstStyle/>
          <a:p>
            <a:endParaRPr lang="pl-PL"/>
          </a:p>
        </p:txBody>
      </p:sp>
      <p:sp>
        <p:nvSpPr>
          <p:cNvPr id="10" name="Prostokąt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ostokąt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Prostokąt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Prostokąt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Łącznik prostoliniowy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Łącznik prostoliniowy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Łącznik prostoliniowy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Łącznik prostoliniowy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Łącznik prostoliniowy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Łącznik prostoliniowy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Prostokąt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ymbol zastępczy numeru slajdu 28"/>
          <p:cNvSpPr>
            <a:spLocks noGrp="1"/>
          </p:cNvSpPr>
          <p:nvPr>
            <p:ph type="sldNum" sz="quarter" idx="12"/>
          </p:nvPr>
        </p:nvSpPr>
        <p:spPr bwMode="auto">
          <a:xfrm>
            <a:off x="1325544" y="4928702"/>
            <a:ext cx="609600" cy="517524"/>
          </a:xfrm>
        </p:spPr>
        <p:txBody>
          <a:bodyPr/>
          <a:lstStyle/>
          <a:p>
            <a:fld id="{32094850-88D9-4092-A895-21245A27D5A3}" type="slidenum">
              <a:rPr lang="pl-PL" smtClean="0"/>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A4F6C6EF-2D57-4860-A508-4186E7AB0D8B}" type="datetimeFigureOut">
              <a:rPr lang="pl-PL" smtClean="0"/>
              <a:t>2018-03-19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2094850-88D9-4092-A895-21245A27D5A3}"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9"/>
            <a:ext cx="167640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A4F6C6EF-2D57-4860-A508-4186E7AB0D8B}" type="datetimeFigureOut">
              <a:rPr lang="pl-PL" smtClean="0"/>
              <a:t>2018-03-19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2094850-88D9-4092-A895-21245A27D5A3}"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8" name="Symbol zastępczy zawartości 7"/>
          <p:cNvSpPr>
            <a:spLocks noGrp="1"/>
          </p:cNvSpPr>
          <p:nvPr>
            <p:ph sz="quarter" idx="1"/>
          </p:nvPr>
        </p:nvSpPr>
        <p:spPr>
          <a:xfrm>
            <a:off x="457200" y="1600200"/>
            <a:ext cx="7467600" cy="4873752"/>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4"/>
          </p:nvPr>
        </p:nvSpPr>
        <p:spPr/>
        <p:txBody>
          <a:bodyPr rtlCol="0"/>
          <a:lstStyle/>
          <a:p>
            <a:fld id="{A4F6C6EF-2D57-4860-A508-4186E7AB0D8B}" type="datetimeFigureOut">
              <a:rPr lang="pl-PL" smtClean="0"/>
              <a:t>2018-03-19</a:t>
            </a:fld>
            <a:endParaRPr lang="pl-PL"/>
          </a:p>
        </p:txBody>
      </p:sp>
      <p:sp>
        <p:nvSpPr>
          <p:cNvPr id="9" name="Symbol zastępczy numeru slajdu 8"/>
          <p:cNvSpPr>
            <a:spLocks noGrp="1"/>
          </p:cNvSpPr>
          <p:nvPr>
            <p:ph type="sldNum" sz="quarter" idx="15"/>
          </p:nvPr>
        </p:nvSpPr>
        <p:spPr/>
        <p:txBody>
          <a:bodyPr rtlCol="0"/>
          <a:lstStyle/>
          <a:p>
            <a:fld id="{32094850-88D9-4092-A895-21245A27D5A3}" type="slidenum">
              <a:rPr lang="pl-PL" smtClean="0"/>
              <a:t>‹#›</a:t>
            </a:fld>
            <a:endParaRPr lang="pl-PL"/>
          </a:p>
        </p:txBody>
      </p:sp>
      <p:sp>
        <p:nvSpPr>
          <p:cNvPr id="10" name="Symbol zastępczy stopki 9"/>
          <p:cNvSpPr>
            <a:spLocks noGrp="1"/>
          </p:cNvSpPr>
          <p:nvPr>
            <p:ph type="ftr" sz="quarter" idx="16"/>
          </p:nvPr>
        </p:nvSpPr>
        <p:spPr/>
        <p:txBody>
          <a:bodyPr rtlCol="0"/>
          <a:lstStyle/>
          <a:p>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1">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2286000" y="2895600"/>
            <a:ext cx="6172200" cy="2053590"/>
          </a:xfrm>
        </p:spPr>
        <p:txBody>
          <a:bodyPr/>
          <a:lstStyle>
            <a:lvl1pPr algn="l">
              <a:buNone/>
              <a:defRPr sz="3000" b="1" cap="small" baseline="0"/>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bwMode="auto">
          <a:xfrm rot="5400000">
            <a:off x="7763256" y="1170432"/>
            <a:ext cx="2286000" cy="381000"/>
          </a:xfrm>
        </p:spPr>
        <p:txBody>
          <a:bodyPr/>
          <a:lstStyle/>
          <a:p>
            <a:fld id="{A4F6C6EF-2D57-4860-A508-4186E7AB0D8B}" type="datetimeFigureOut">
              <a:rPr lang="pl-PL" smtClean="0"/>
              <a:t>2018-03-19</a:t>
            </a:fld>
            <a:endParaRPr lang="pl-PL"/>
          </a:p>
        </p:txBody>
      </p:sp>
      <p:sp>
        <p:nvSpPr>
          <p:cNvPr id="5" name="Symbol zastępczy stopki 4"/>
          <p:cNvSpPr>
            <a:spLocks noGrp="1"/>
          </p:cNvSpPr>
          <p:nvPr>
            <p:ph type="ftr" sz="quarter" idx="11"/>
          </p:nvPr>
        </p:nvSpPr>
        <p:spPr bwMode="auto">
          <a:xfrm rot="5400000">
            <a:off x="7077456" y="4178808"/>
            <a:ext cx="3657600" cy="384048"/>
          </a:xfrm>
        </p:spPr>
        <p:txBody>
          <a:bodyPr/>
          <a:lstStyle/>
          <a:p>
            <a:endParaRPr lang="pl-PL"/>
          </a:p>
        </p:txBody>
      </p:sp>
      <p:sp>
        <p:nvSpPr>
          <p:cNvPr id="9" name="Prostokąt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stokąt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ostokąt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ostokąt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Łącznik prostoliniowy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Łącznik prostoliniowy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Łącznik prostoliniowy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Łącznik prostoliniowy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Łącznik prostoliniowy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rostokąt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Łącznik prostoliniowy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ymbol zastępczy numeru slajdu 5"/>
          <p:cNvSpPr>
            <a:spLocks noGrp="1"/>
          </p:cNvSpPr>
          <p:nvPr>
            <p:ph type="sldNum" sz="quarter" idx="12"/>
          </p:nvPr>
        </p:nvSpPr>
        <p:spPr bwMode="auto">
          <a:xfrm>
            <a:off x="1340616" y="4928702"/>
            <a:ext cx="609600" cy="517524"/>
          </a:xfrm>
        </p:spPr>
        <p:txBody>
          <a:bodyPr/>
          <a:lstStyle/>
          <a:p>
            <a:fld id="{32094850-88D9-4092-A895-21245A27D5A3}" type="slidenum">
              <a:rPr lang="pl-PL" smtClean="0"/>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5" name="Symbol zastępczy daty 4"/>
          <p:cNvSpPr>
            <a:spLocks noGrp="1"/>
          </p:cNvSpPr>
          <p:nvPr>
            <p:ph type="dt" sz="half" idx="10"/>
          </p:nvPr>
        </p:nvSpPr>
        <p:spPr/>
        <p:txBody>
          <a:bodyPr/>
          <a:lstStyle/>
          <a:p>
            <a:fld id="{A4F6C6EF-2D57-4860-A508-4186E7AB0D8B}" type="datetimeFigureOut">
              <a:rPr lang="pl-PL" smtClean="0"/>
              <a:t>2018-03-19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2094850-88D9-4092-A895-21245A27D5A3}" type="slidenum">
              <a:rPr lang="pl-PL" smtClean="0"/>
              <a:t>‹#›</a:t>
            </a:fld>
            <a:endParaRPr lang="pl-PL"/>
          </a:p>
        </p:txBody>
      </p:sp>
      <p:sp>
        <p:nvSpPr>
          <p:cNvPr id="9" name="Symbol zastępczy zawartości 8"/>
          <p:cNvSpPr>
            <a:spLocks noGrp="1"/>
          </p:cNvSpPr>
          <p:nvPr>
            <p:ph sz="quarter" idx="1"/>
          </p:nvPr>
        </p:nvSpPr>
        <p:spPr>
          <a:xfrm>
            <a:off x="457200" y="1600200"/>
            <a:ext cx="36576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1" name="Symbol zastępczy zawartości 10"/>
          <p:cNvSpPr>
            <a:spLocks noGrp="1"/>
          </p:cNvSpPr>
          <p:nvPr>
            <p:ph sz="quarter" idx="2"/>
          </p:nvPr>
        </p:nvSpPr>
        <p:spPr>
          <a:xfrm>
            <a:off x="4270248" y="1600200"/>
            <a:ext cx="36576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7543800" cy="1143000"/>
          </a:xfrm>
        </p:spPr>
        <p:txBody>
          <a:bodyPr anchor="b"/>
          <a:lstStyle>
            <a:lvl1pPr>
              <a:defRPr/>
            </a:lvl1pPr>
          </a:lstStyle>
          <a:p>
            <a:r>
              <a:rPr kumimoji="0" lang="pl-PL" smtClean="0"/>
              <a:t>Kliknij, aby edytować styl</a:t>
            </a:r>
            <a:endParaRPr kumimoji="0" lang="en-US"/>
          </a:p>
        </p:txBody>
      </p:sp>
      <p:sp>
        <p:nvSpPr>
          <p:cNvPr id="7" name="Symbol zastępczy daty 6"/>
          <p:cNvSpPr>
            <a:spLocks noGrp="1"/>
          </p:cNvSpPr>
          <p:nvPr>
            <p:ph type="dt" sz="half" idx="10"/>
          </p:nvPr>
        </p:nvSpPr>
        <p:spPr/>
        <p:txBody>
          <a:bodyPr/>
          <a:lstStyle/>
          <a:p>
            <a:fld id="{A4F6C6EF-2D57-4860-A508-4186E7AB0D8B}" type="datetimeFigureOut">
              <a:rPr lang="pl-PL" smtClean="0"/>
              <a:t>2018-03-19</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32094850-88D9-4092-A895-21245A27D5A3}" type="slidenum">
              <a:rPr lang="pl-PL" smtClean="0"/>
              <a:t>‹#›</a:t>
            </a:fld>
            <a:endParaRPr lang="pl-PL"/>
          </a:p>
        </p:txBody>
      </p:sp>
      <p:sp>
        <p:nvSpPr>
          <p:cNvPr id="11" name="Symbol zastępczy zawartości 10"/>
          <p:cNvSpPr>
            <a:spLocks noGrp="1"/>
          </p:cNvSpPr>
          <p:nvPr>
            <p:ph sz="quarter" idx="2"/>
          </p:nvPr>
        </p:nvSpPr>
        <p:spPr>
          <a:xfrm>
            <a:off x="457200" y="2362200"/>
            <a:ext cx="3657600" cy="38862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3" name="Symbol zastępczy zawartości 12"/>
          <p:cNvSpPr>
            <a:spLocks noGrp="1"/>
          </p:cNvSpPr>
          <p:nvPr>
            <p:ph sz="quarter" idx="4"/>
          </p:nvPr>
        </p:nvSpPr>
        <p:spPr>
          <a:xfrm>
            <a:off x="4371975" y="2362200"/>
            <a:ext cx="3657600" cy="38862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2" name="Symbol zastępczy tekst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l-PL" smtClean="0"/>
              <a:t>Kliknij, aby edytować style wzorca tekstu</a:t>
            </a:r>
          </a:p>
        </p:txBody>
      </p:sp>
      <p:sp>
        <p:nvSpPr>
          <p:cNvPr id="14" name="Symbol zastępczy tekst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l-PL" smtClean="0"/>
              <a:t>Kliknij, aby edytować style wzorca tekstu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6" name="Symbol zastępczy daty 5"/>
          <p:cNvSpPr>
            <a:spLocks noGrp="1"/>
          </p:cNvSpPr>
          <p:nvPr>
            <p:ph type="dt" sz="half" idx="10"/>
          </p:nvPr>
        </p:nvSpPr>
        <p:spPr/>
        <p:txBody>
          <a:bodyPr rtlCol="0"/>
          <a:lstStyle/>
          <a:p>
            <a:fld id="{A4F6C6EF-2D57-4860-A508-4186E7AB0D8B}" type="datetimeFigureOut">
              <a:rPr lang="pl-PL" smtClean="0"/>
              <a:t>2018-03-19</a:t>
            </a:fld>
            <a:endParaRPr lang="pl-PL"/>
          </a:p>
        </p:txBody>
      </p:sp>
      <p:sp>
        <p:nvSpPr>
          <p:cNvPr id="7" name="Symbol zastępczy numeru slajdu 6"/>
          <p:cNvSpPr>
            <a:spLocks noGrp="1"/>
          </p:cNvSpPr>
          <p:nvPr>
            <p:ph type="sldNum" sz="quarter" idx="11"/>
          </p:nvPr>
        </p:nvSpPr>
        <p:spPr/>
        <p:txBody>
          <a:bodyPr rtlCol="0"/>
          <a:lstStyle/>
          <a:p>
            <a:fld id="{32094850-88D9-4092-A895-21245A27D5A3}" type="slidenum">
              <a:rPr lang="pl-PL" smtClean="0"/>
              <a:t>‹#›</a:t>
            </a:fld>
            <a:endParaRPr lang="pl-PL"/>
          </a:p>
        </p:txBody>
      </p:sp>
      <p:sp>
        <p:nvSpPr>
          <p:cNvPr id="8" name="Symbol zastępczy stopki 7"/>
          <p:cNvSpPr>
            <a:spLocks noGrp="1"/>
          </p:cNvSpPr>
          <p:nvPr>
            <p:ph type="ftr" sz="quarter" idx="12"/>
          </p:nvPr>
        </p:nvSpPr>
        <p:spPr/>
        <p:txBody>
          <a:bodyPr rtlCol="0"/>
          <a:lstStyle/>
          <a:p>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A4F6C6EF-2D57-4860-A508-4186E7AB0D8B}" type="datetimeFigureOut">
              <a:rPr lang="pl-PL" smtClean="0"/>
              <a:t>2018-03-19</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32094850-88D9-4092-A895-21245A27D5A3}"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1">
        <a:schemeClr val="bg1"/>
      </p:bgRef>
    </p:bg>
    <p:spTree>
      <p:nvGrpSpPr>
        <p:cNvPr id="1" name=""/>
        <p:cNvGrpSpPr/>
        <p:nvPr/>
      </p:nvGrpSpPr>
      <p:grpSpPr>
        <a:xfrm>
          <a:off x="0" y="0"/>
          <a:ext cx="0" cy="0"/>
          <a:chOff x="0" y="0"/>
          <a:chExt cx="0" cy="0"/>
        </a:xfrm>
      </p:grpSpPr>
      <p:sp>
        <p:nvSpPr>
          <p:cNvPr id="10" name="Łącznik prostoliniowy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ytuł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8" name="Łącznik prostoliniowy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Łącznik prostoliniowy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Łącznik prostoliniowy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Prostokąt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Łącznik prostoliniowy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ymbol zastępczy zawartości 17"/>
          <p:cNvSpPr>
            <a:spLocks noGrp="1"/>
          </p:cNvSpPr>
          <p:nvPr>
            <p:ph sz="quarter" idx="1"/>
          </p:nvPr>
        </p:nvSpPr>
        <p:spPr>
          <a:xfrm>
            <a:off x="304800" y="274320"/>
            <a:ext cx="5638800" cy="6327648"/>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1" name="Symbol zastępczy daty 20"/>
          <p:cNvSpPr>
            <a:spLocks noGrp="1"/>
          </p:cNvSpPr>
          <p:nvPr>
            <p:ph type="dt" sz="half" idx="14"/>
          </p:nvPr>
        </p:nvSpPr>
        <p:spPr/>
        <p:txBody>
          <a:bodyPr rtlCol="0"/>
          <a:lstStyle/>
          <a:p>
            <a:fld id="{A4F6C6EF-2D57-4860-A508-4186E7AB0D8B}" type="datetimeFigureOut">
              <a:rPr lang="pl-PL" smtClean="0"/>
              <a:t>2018-03-19</a:t>
            </a:fld>
            <a:endParaRPr lang="pl-PL"/>
          </a:p>
        </p:txBody>
      </p:sp>
      <p:sp>
        <p:nvSpPr>
          <p:cNvPr id="22" name="Symbol zastępczy numeru slajdu 21"/>
          <p:cNvSpPr>
            <a:spLocks noGrp="1"/>
          </p:cNvSpPr>
          <p:nvPr>
            <p:ph type="sldNum" sz="quarter" idx="15"/>
          </p:nvPr>
        </p:nvSpPr>
        <p:spPr/>
        <p:txBody>
          <a:bodyPr rtlCol="0"/>
          <a:lstStyle/>
          <a:p>
            <a:fld id="{32094850-88D9-4092-A895-21245A27D5A3}" type="slidenum">
              <a:rPr lang="pl-PL" smtClean="0"/>
              <a:t>‹#›</a:t>
            </a:fld>
            <a:endParaRPr lang="pl-PL"/>
          </a:p>
        </p:txBody>
      </p:sp>
      <p:sp>
        <p:nvSpPr>
          <p:cNvPr id="23" name="Symbol zastępczy stopki 22"/>
          <p:cNvSpPr>
            <a:spLocks noGrp="1"/>
          </p:cNvSpPr>
          <p:nvPr>
            <p:ph type="ftr" sz="quarter" idx="16"/>
          </p:nvPr>
        </p:nvSpPr>
        <p:spPr/>
        <p:txBody>
          <a:bodyPr rtlCol="0"/>
          <a:lstStyle/>
          <a:p>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9" name="Łącznik prostoliniowy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ytuł 1"/>
          <p:cNvSpPr>
            <a:spLocks noGrp="1"/>
          </p:cNvSpPr>
          <p:nvPr>
            <p:ph type="title"/>
          </p:nvPr>
        </p:nvSpPr>
        <p:spPr>
          <a:xfrm rot="5400000">
            <a:off x="3350133" y="3200400"/>
            <a:ext cx="6309360" cy="457200"/>
          </a:xfrm>
        </p:spPr>
        <p:txBody>
          <a:bodyPr anchor="b"/>
          <a:lstStyle>
            <a:lvl1pPr algn="l">
              <a:buNone/>
              <a:defRPr sz="2000" b="1"/>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pl-PL" smtClean="0"/>
              <a:t>Kliknij ikonę, aby dodać obraz</a:t>
            </a:r>
            <a:endParaRPr kumimoji="0" lang="en-US" dirty="0"/>
          </a:p>
        </p:txBody>
      </p:sp>
      <p:sp>
        <p:nvSpPr>
          <p:cNvPr id="4" name="Symbol zastępczy tekst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10" name="Łącznik prostoliniowy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Prostokąt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Łącznik prostoliniowy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Łącznik prostoliniowy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Łącznik prostoliniowy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ymbol zastępczy daty 16"/>
          <p:cNvSpPr>
            <a:spLocks noGrp="1"/>
          </p:cNvSpPr>
          <p:nvPr>
            <p:ph type="dt" sz="half" idx="10"/>
          </p:nvPr>
        </p:nvSpPr>
        <p:spPr/>
        <p:txBody>
          <a:bodyPr rtlCol="0"/>
          <a:lstStyle/>
          <a:p>
            <a:fld id="{A4F6C6EF-2D57-4860-A508-4186E7AB0D8B}" type="datetimeFigureOut">
              <a:rPr lang="pl-PL" smtClean="0"/>
              <a:t>2018-03-19</a:t>
            </a:fld>
            <a:endParaRPr lang="pl-PL"/>
          </a:p>
        </p:txBody>
      </p:sp>
      <p:sp>
        <p:nvSpPr>
          <p:cNvPr id="18" name="Symbol zastępczy numeru slajdu 17"/>
          <p:cNvSpPr>
            <a:spLocks noGrp="1"/>
          </p:cNvSpPr>
          <p:nvPr>
            <p:ph type="sldNum" sz="quarter" idx="11"/>
          </p:nvPr>
        </p:nvSpPr>
        <p:spPr/>
        <p:txBody>
          <a:bodyPr rtlCol="0"/>
          <a:lstStyle/>
          <a:p>
            <a:fld id="{32094850-88D9-4092-A895-21245A27D5A3}" type="slidenum">
              <a:rPr lang="pl-PL" smtClean="0"/>
              <a:t>‹#›</a:t>
            </a:fld>
            <a:endParaRPr lang="pl-PL"/>
          </a:p>
        </p:txBody>
      </p:sp>
      <p:sp>
        <p:nvSpPr>
          <p:cNvPr id="21" name="Symbol zastępczy stopki 20"/>
          <p:cNvSpPr>
            <a:spLocks noGrp="1"/>
          </p:cNvSpPr>
          <p:nvPr>
            <p:ph type="ftr" sz="quarter" idx="12"/>
          </p:nvPr>
        </p:nvSpPr>
        <p:spPr/>
        <p:txBody>
          <a:bodyPr rtlCol="0"/>
          <a:lstStyle/>
          <a:p>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Łącznik prostoliniowy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ymbol zastępczy tytułu 21"/>
          <p:cNvSpPr>
            <a:spLocks noGrp="1"/>
          </p:cNvSpPr>
          <p:nvPr>
            <p:ph type="title"/>
          </p:nvPr>
        </p:nvSpPr>
        <p:spPr>
          <a:xfrm>
            <a:off x="457200" y="274638"/>
            <a:ext cx="7467600" cy="1143000"/>
          </a:xfrm>
          <a:prstGeom prst="rect">
            <a:avLst/>
          </a:prstGeom>
        </p:spPr>
        <p:txBody>
          <a:bodyPr vert="horz" anchor="b">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4F6C6EF-2D57-4860-A508-4186E7AB0D8B}" type="datetimeFigureOut">
              <a:rPr lang="pl-PL" smtClean="0"/>
              <a:t>2018-03-19</a:t>
            </a:fld>
            <a:endParaRPr lang="pl-PL"/>
          </a:p>
        </p:txBody>
      </p:sp>
      <p:sp>
        <p:nvSpPr>
          <p:cNvPr id="3" name="Symbol zastępczy stopki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pl-PL"/>
          </a:p>
        </p:txBody>
      </p:sp>
      <p:sp>
        <p:nvSpPr>
          <p:cNvPr id="7" name="Łącznik prostoliniowy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Łącznik prostoliniowy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Prostokąt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Łącznik prostoliniowy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ymbol zastępczy numeru slajd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2094850-88D9-4092-A895-21245A27D5A3}"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195736" y="980728"/>
            <a:ext cx="6172200" cy="1894362"/>
          </a:xfrm>
        </p:spPr>
        <p:txBody>
          <a:bodyPr>
            <a:normAutofit/>
          </a:bodyPr>
          <a:lstStyle/>
          <a:p>
            <a:pPr algn="ctr"/>
            <a:r>
              <a:rPr lang="pl-PL" sz="3600" dirty="0" smtClean="0">
                <a:latin typeface="Times New Roman" panose="02020603050405020304" pitchFamily="18" charset="0"/>
                <a:cs typeface="Times New Roman" panose="02020603050405020304" pitchFamily="18" charset="0"/>
              </a:rPr>
              <a:t>UBEZPIECZENIE WYPADKOWE</a:t>
            </a:r>
            <a:endParaRPr lang="pl-PL" sz="3600" dirty="0">
              <a:latin typeface="Times New Roman" panose="02020603050405020304" pitchFamily="18" charset="0"/>
              <a:cs typeface="Times New Roman" panose="02020603050405020304" pitchFamily="18" charset="0"/>
            </a:endParaRPr>
          </a:p>
        </p:txBody>
      </p:sp>
      <p:sp>
        <p:nvSpPr>
          <p:cNvPr id="3" name="Podtytuł 2"/>
          <p:cNvSpPr>
            <a:spLocks noGrp="1"/>
          </p:cNvSpPr>
          <p:nvPr>
            <p:ph type="subTitle" idx="1"/>
          </p:nvPr>
        </p:nvSpPr>
        <p:spPr/>
        <p:txBody>
          <a:bodyPr/>
          <a:lstStyle/>
          <a:p>
            <a:r>
              <a:rPr lang="pl-PL" dirty="0" smtClean="0"/>
              <a:t>mgr Liwia Palus </a:t>
            </a:r>
            <a:endParaRPr lang="pl-PL" dirty="0"/>
          </a:p>
        </p:txBody>
      </p:sp>
    </p:spTree>
    <p:extLst>
      <p:ext uri="{BB962C8B-B14F-4D97-AF65-F5344CB8AC3E}">
        <p14:creationId xmlns:p14="http://schemas.microsoft.com/office/powerpoint/2010/main" val="3258776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latin typeface="Times New Roman" panose="02020603050405020304" pitchFamily="18" charset="0"/>
                <a:cs typeface="Times New Roman" panose="02020603050405020304" pitchFamily="18" charset="0"/>
              </a:rPr>
              <a:t>BRAK PRAWA DO </a:t>
            </a:r>
            <a:r>
              <a:rPr lang="pl-PL" b="1" dirty="0" smtClean="0">
                <a:latin typeface="Times New Roman" panose="02020603050405020304" pitchFamily="18" charset="0"/>
                <a:cs typeface="Times New Roman" panose="02020603050405020304" pitchFamily="18" charset="0"/>
              </a:rPr>
              <a:t>ŚWIADCZEŃ</a:t>
            </a:r>
            <a:endParaRPr lang="pl-PL" b="1" dirty="0">
              <a:latin typeface="Times New Roman" panose="02020603050405020304" pitchFamily="18" charset="0"/>
              <a:cs typeface="Times New Roman" panose="02020603050405020304" pitchFamily="18" charset="0"/>
            </a:endParaRPr>
          </a:p>
        </p:txBody>
      </p:sp>
      <p:sp>
        <p:nvSpPr>
          <p:cNvPr id="3" name="Symbol zastępczy zawartości 2"/>
          <p:cNvSpPr>
            <a:spLocks noGrp="1"/>
          </p:cNvSpPr>
          <p:nvPr>
            <p:ph sz="quarter" idx="1"/>
          </p:nvPr>
        </p:nvSpPr>
        <p:spPr/>
        <p:txBody>
          <a:bodyPr>
            <a:normAutofit fontScale="92500" lnSpcReduction="20000"/>
          </a:bodyPr>
          <a:lstStyle/>
          <a:p>
            <a:r>
              <a:rPr lang="pl-PL" dirty="0">
                <a:latin typeface="Times New Roman" panose="02020603050405020304" pitchFamily="18" charset="0"/>
                <a:cs typeface="Times New Roman" panose="02020603050405020304" pitchFamily="18" charset="0"/>
              </a:rPr>
              <a:t>Świadczenia z ubezpieczenia wypadkowego nie przysługują gdy wyłączną przyczyną wypadków było udowodnione naruszenie przez ubezpieczonego przepisów dotyczących ochrony życia i zdrowia, spowodowane przez niego umyślenie lub wskutek rażącego niedbalstwa.</a:t>
            </a:r>
          </a:p>
          <a:p>
            <a:r>
              <a:rPr lang="pl-PL" dirty="0">
                <a:latin typeface="Times New Roman" panose="02020603050405020304" pitchFamily="18" charset="0"/>
                <a:cs typeface="Times New Roman" panose="02020603050405020304" pitchFamily="18" charset="0"/>
              </a:rPr>
              <a:t>Świadczenia nie przysługują również ubezpieczonemu, który, będąc w stanie nietrzeźwości lub pod wpływem środków odurzających lub substancji psychotropowych, przyczynił się w znacznym stopniu do spowodowania wypadku.</a:t>
            </a:r>
          </a:p>
          <a:p>
            <a:r>
              <a:rPr lang="pl-PL" dirty="0">
                <a:latin typeface="Times New Roman" panose="02020603050405020304" pitchFamily="18" charset="0"/>
                <a:cs typeface="Times New Roman" panose="02020603050405020304" pitchFamily="18" charset="0"/>
              </a:rPr>
              <a:t>Ubezpieczony zobowiązany jest poddać się badaniu, jeżeli istnieje podejrzenie, że był w stanie nietrzeźwości lub pod wpływem wspomnianych środków odurzających lub substancji psychotropowych. Odmowa poddania się badaniu lub zachowanie uniemożliwiające  jego przeprowadzenie powoduje pozbawienie prawa do świadczeń, chyba że ubezpieczony  udowodni, że  miały miejsce przyczyny, które uniemożliwiły poddanie się temu badaniu</a:t>
            </a:r>
            <a:r>
              <a:rPr lang="pl-PL" dirty="0" smtClean="0">
                <a:latin typeface="Times New Roman" panose="02020603050405020304" pitchFamily="18" charset="0"/>
                <a:cs typeface="Times New Roman" panose="02020603050405020304" pitchFamily="18" charset="0"/>
              </a:rPr>
              <a:t>.</a:t>
            </a:r>
            <a:endParaRPr lang="pl-P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2554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latin typeface="Times New Roman" panose="02020603050405020304" pitchFamily="18" charset="0"/>
                <a:cs typeface="Times New Roman" panose="02020603050405020304" pitchFamily="18" charset="0"/>
              </a:rPr>
              <a:t>BRAK PRAWA DO ŚWIADCZEŃ</a:t>
            </a:r>
            <a:endParaRPr lang="pl-PL" dirty="0"/>
          </a:p>
        </p:txBody>
      </p:sp>
      <p:sp>
        <p:nvSpPr>
          <p:cNvPr id="3" name="Symbol zastępczy zawartości 2"/>
          <p:cNvSpPr>
            <a:spLocks noGrp="1"/>
          </p:cNvSpPr>
          <p:nvPr>
            <p:ph sz="quarter" idx="1"/>
          </p:nvPr>
        </p:nvSpPr>
        <p:spPr/>
        <p:txBody>
          <a:bodyPr>
            <a:normAutofit fontScale="92500" lnSpcReduction="20000"/>
          </a:bodyPr>
          <a:lstStyle/>
          <a:p>
            <a:pPr marL="0" indent="0">
              <a:buNone/>
            </a:pPr>
            <a:r>
              <a:rPr lang="pl-PL" b="1" dirty="0" smtClean="0">
                <a:latin typeface="Times New Roman" panose="02020603050405020304" pitchFamily="18" charset="0"/>
                <a:cs typeface="Times New Roman" panose="02020603050405020304" pitchFamily="18" charset="0"/>
              </a:rPr>
              <a:t>Regulacja </a:t>
            </a:r>
            <a:r>
              <a:rPr lang="pl-PL" b="1" dirty="0">
                <a:latin typeface="Times New Roman" panose="02020603050405020304" pitchFamily="18" charset="0"/>
                <a:cs typeface="Times New Roman" panose="02020603050405020304" pitchFamily="18" charset="0"/>
              </a:rPr>
              <a:t>ta nie dotyczy członków rodziny ubezpieczonego, którzy zachowują prawo do świadczeń określonych </a:t>
            </a:r>
            <a:r>
              <a:rPr lang="pl-PL" b="1" dirty="0" smtClean="0">
                <a:latin typeface="Times New Roman" panose="02020603050405020304" pitchFamily="18" charset="0"/>
                <a:cs typeface="Times New Roman" panose="02020603050405020304" pitchFamily="18" charset="0"/>
              </a:rPr>
              <a:t>ustawą               ( członkowie rodziny ).</a:t>
            </a:r>
            <a:endParaRPr lang="pl-PL" dirty="0">
              <a:latin typeface="Times New Roman" panose="02020603050405020304" pitchFamily="18" charset="0"/>
              <a:cs typeface="Times New Roman" panose="02020603050405020304" pitchFamily="18" charset="0"/>
            </a:endParaRPr>
          </a:p>
          <a:p>
            <a:pPr marL="0" indent="0">
              <a:buNone/>
            </a:pPr>
            <a:endParaRPr lang="pl-PL" dirty="0" smtClean="0">
              <a:latin typeface="Times New Roman" panose="02020603050405020304" pitchFamily="18" charset="0"/>
              <a:cs typeface="Times New Roman" panose="02020603050405020304" pitchFamily="18" charset="0"/>
            </a:endParaRPr>
          </a:p>
          <a:p>
            <a:pPr marL="0" indent="0">
              <a:buNone/>
            </a:pPr>
            <a:r>
              <a:rPr lang="pl-PL" dirty="0" smtClean="0">
                <a:latin typeface="Times New Roman" panose="02020603050405020304" pitchFamily="18" charset="0"/>
                <a:cs typeface="Times New Roman" panose="02020603050405020304" pitchFamily="18" charset="0"/>
              </a:rPr>
              <a:t>Zakład </a:t>
            </a:r>
            <a:r>
              <a:rPr lang="pl-PL" dirty="0">
                <a:latin typeface="Times New Roman" panose="02020603050405020304" pitchFamily="18" charset="0"/>
                <a:cs typeface="Times New Roman" panose="02020603050405020304" pitchFamily="18" charset="0"/>
              </a:rPr>
              <a:t>ma prawo odmówić przyznania świadczeń z ubezpieczenia wypadkowego w przypadku:</a:t>
            </a:r>
          </a:p>
          <a:p>
            <a:pPr marL="0" indent="0">
              <a:buNone/>
            </a:pPr>
            <a:r>
              <a:rPr lang="pl-PL" dirty="0">
                <a:latin typeface="Times New Roman" panose="02020603050405020304" pitchFamily="18" charset="0"/>
                <a:cs typeface="Times New Roman" panose="02020603050405020304" pitchFamily="18" charset="0"/>
              </a:rPr>
              <a:t>- nieprzedstawienia protokołu powypadkowego lub karty wypadku,</a:t>
            </a:r>
          </a:p>
          <a:p>
            <a:pPr marL="0" indent="0">
              <a:buNone/>
            </a:pPr>
            <a:r>
              <a:rPr lang="pl-PL" dirty="0">
                <a:latin typeface="Times New Roman" panose="02020603050405020304" pitchFamily="18" charset="0"/>
                <a:cs typeface="Times New Roman" panose="02020603050405020304" pitchFamily="18" charset="0"/>
              </a:rPr>
              <a:t>- nieuznania w protokole powypadkowym lub karcie wypadku zdarzenia za wypadek przy pracy w rozumieniu ustawy,</a:t>
            </a:r>
          </a:p>
          <a:p>
            <a:pPr marL="0" indent="0">
              <a:buNone/>
            </a:pPr>
            <a:r>
              <a:rPr lang="pl-PL" dirty="0">
                <a:latin typeface="Times New Roman" panose="02020603050405020304" pitchFamily="18" charset="0"/>
                <a:cs typeface="Times New Roman" panose="02020603050405020304" pitchFamily="18" charset="0"/>
              </a:rPr>
              <a:t>- gdy protokół powypadkowy lub karta wypadku zawierają stwierdzenia bezpodstawne.</a:t>
            </a:r>
          </a:p>
          <a:p>
            <a:pPr marL="0" indent="0">
              <a:buNone/>
            </a:pPr>
            <a:r>
              <a:rPr lang="pl-PL" dirty="0">
                <a:latin typeface="Times New Roman" panose="02020603050405020304" pitchFamily="18" charset="0"/>
                <a:cs typeface="Times New Roman" panose="02020603050405020304" pitchFamily="18" charset="0"/>
              </a:rPr>
              <a:t>Jeżeli w protokole powypadkowym lub karcie wypadku są braki formalne, Zakład niezwłocznie zwraca protokół lub kartę wypadku w celu ich uzupełnienia.</a:t>
            </a:r>
          </a:p>
          <a:p>
            <a:endParaRPr lang="pl-PL" dirty="0"/>
          </a:p>
        </p:txBody>
      </p:sp>
    </p:spTree>
    <p:extLst>
      <p:ext uri="{BB962C8B-B14F-4D97-AF65-F5344CB8AC3E}">
        <p14:creationId xmlns:p14="http://schemas.microsoft.com/office/powerpoint/2010/main" val="856165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latin typeface="Times New Roman" panose="02020603050405020304" pitchFamily="18" charset="0"/>
                <a:cs typeface="Times New Roman" panose="02020603050405020304" pitchFamily="18" charset="0"/>
              </a:rPr>
              <a:t>Odwołanie od decyzji</a:t>
            </a:r>
            <a:endParaRPr lang="pl-PL" b="1" dirty="0">
              <a:latin typeface="Times New Roman" panose="02020603050405020304" pitchFamily="18" charset="0"/>
              <a:cs typeface="Times New Roman" panose="02020603050405020304" pitchFamily="18" charset="0"/>
            </a:endParaRPr>
          </a:p>
        </p:txBody>
      </p:sp>
      <p:sp>
        <p:nvSpPr>
          <p:cNvPr id="3" name="Symbol zastępczy zawartości 2"/>
          <p:cNvSpPr>
            <a:spLocks noGrp="1"/>
          </p:cNvSpPr>
          <p:nvPr>
            <p:ph sz="quarter" idx="1"/>
          </p:nvPr>
        </p:nvSpPr>
        <p:spPr/>
        <p:txBody>
          <a:bodyPr>
            <a:normAutofit fontScale="85000" lnSpcReduction="20000"/>
          </a:bodyPr>
          <a:lstStyle/>
          <a:p>
            <a:pPr marL="0" indent="0">
              <a:buNone/>
            </a:pPr>
            <a:r>
              <a:rPr lang="pl-PL" dirty="0">
                <a:latin typeface="Times New Roman" panose="02020603050405020304" pitchFamily="18" charset="0"/>
                <a:cs typeface="Times New Roman" panose="02020603050405020304" pitchFamily="18" charset="0"/>
              </a:rPr>
              <a:t>Jeśli ZUS uzna, że wyłączną przyczyną wypadku przy pracy było naruszenie przez ubezpieczonego przepisów dotyczących ochrony życia i zdrowia, spowodowane przez niego umyślnie lub wskutek rażącego niedbalstwa, wówczas wyda decyzję odmawiającą prawa do świadczenia, np. jednorazowego odszkodowania czy renty z tytułu niezdolności do pracy. Od decyzji tej w terminie 30 dni od dnia jej otrzymania składający wniosek o przyznanie świadczenia będzie mógł wnieść odwołanie do sądu pracy i ubezpieczeń społecznych.</a:t>
            </a:r>
          </a:p>
          <a:p>
            <a:pPr marL="0" indent="0">
              <a:buNone/>
            </a:pPr>
            <a:endParaRPr lang="pl-PL" dirty="0" smtClean="0">
              <a:latin typeface="Times New Roman" panose="02020603050405020304" pitchFamily="18" charset="0"/>
              <a:cs typeface="Times New Roman" panose="02020603050405020304" pitchFamily="18" charset="0"/>
            </a:endParaRPr>
          </a:p>
          <a:p>
            <a:pPr marL="0" indent="0">
              <a:buNone/>
            </a:pPr>
            <a:r>
              <a:rPr lang="pl-PL" dirty="0" smtClean="0">
                <a:latin typeface="Times New Roman" panose="02020603050405020304" pitchFamily="18" charset="0"/>
                <a:cs typeface="Times New Roman" panose="02020603050405020304" pitchFamily="18" charset="0"/>
              </a:rPr>
              <a:t>W </a:t>
            </a:r>
            <a:r>
              <a:rPr lang="pl-PL" dirty="0">
                <a:latin typeface="Times New Roman" panose="02020603050405020304" pitchFamily="18" charset="0"/>
                <a:cs typeface="Times New Roman" panose="02020603050405020304" pitchFamily="18" charset="0"/>
              </a:rPr>
              <a:t>zależności od rodzaju świadczenia, o przyznanie którego złożono wniosek w ZUS, będzie to wydział pracy i ubezpieczeń społecznych sądu rejonowego albo okręgowego. W przypadku zasiłku wyrównawczego, chorobowego, świadczenia rehabilitacyjnego lub jednorazowego odszkodowania z tytułu wypadku przy pracy, odwołanie od odmownej decyzji ZUS rozpoznaje sąd rejonowy. Odwołanie w przypadku pozostałych świadczeń, np. renty z tytułu niezdolności do pracy, rozpatruje sąd okręgowy.</a:t>
            </a:r>
          </a:p>
          <a:p>
            <a:endParaRPr lang="pl-PL" dirty="0"/>
          </a:p>
        </p:txBody>
      </p:sp>
    </p:spTree>
    <p:extLst>
      <p:ext uri="{BB962C8B-B14F-4D97-AF65-F5344CB8AC3E}">
        <p14:creationId xmlns:p14="http://schemas.microsoft.com/office/powerpoint/2010/main" val="1829337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latin typeface="Times New Roman" panose="02020603050405020304" pitchFamily="18" charset="0"/>
                <a:cs typeface="Times New Roman" panose="02020603050405020304" pitchFamily="18" charset="0"/>
              </a:rPr>
              <a:t>Orzecznictwo: </a:t>
            </a:r>
            <a:endParaRPr lang="pl-PL" b="1" dirty="0">
              <a:latin typeface="Times New Roman" panose="02020603050405020304" pitchFamily="18" charset="0"/>
              <a:cs typeface="Times New Roman" panose="02020603050405020304" pitchFamily="18" charset="0"/>
            </a:endParaRPr>
          </a:p>
        </p:txBody>
      </p:sp>
      <p:sp>
        <p:nvSpPr>
          <p:cNvPr id="3" name="Symbol zastępczy zawartości 2"/>
          <p:cNvSpPr>
            <a:spLocks noGrp="1"/>
          </p:cNvSpPr>
          <p:nvPr>
            <p:ph sz="quarter" idx="1"/>
          </p:nvPr>
        </p:nvSpPr>
        <p:spPr/>
        <p:txBody>
          <a:bodyPr>
            <a:normAutofit fontScale="92500" lnSpcReduction="10000"/>
          </a:bodyPr>
          <a:lstStyle/>
          <a:p>
            <a:r>
              <a:rPr lang="pl-PL" dirty="0">
                <a:latin typeface="Times New Roman" panose="02020603050405020304" pitchFamily="18" charset="0"/>
                <a:cs typeface="Times New Roman" panose="02020603050405020304" pitchFamily="18" charset="0"/>
              </a:rPr>
              <a:t>Warto podkreślić, że winę lub rażące niedbalstwo pracownika poszkodowanego w wypadku przy pracy należy udowodnić. Nie wystarczy wykazanie nieprzestrzegania przepisów bezpieczeństwa i higieny pracy (zob. wyrok SN z 23 listopada 2004 r., II UK 30/04, Monitor Prawa Pracy 2005/1/342). Jeśli zatem w postępowaniu sądowym organ rentowy stwierdzi, że do wypadku przy pracy doszło w okolicznościach wyłączających prawo do świadczeń z ubezpieczenia społecznego, to powinien te okoliczności wykazać. W wyroku z 23 czerwca 1999 r. Sąd Najwyższy wskazał jednak, że jeśli udowodnione zostało przez ZUS zawinione naruszenie przez pracownika przepisów dotyczących ochrony życia i zdrowia, wówczas to na pracowniku spoczywał będzie ciężar dowodu, że wypadek nastąpił także z innej, niezależnej od niego przyczyny (II UKN 12/99,OSNP 2000/17/669).</a:t>
            </a:r>
            <a:endParaRPr lang="pl-P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92891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latin typeface="Times New Roman" panose="02020603050405020304" pitchFamily="18" charset="0"/>
                <a:cs typeface="Times New Roman" panose="02020603050405020304" pitchFamily="18" charset="0"/>
              </a:rPr>
              <a:t>SKUTKI W ZAKRESIE ZDOLNOŚCI DO PRACY:</a:t>
            </a:r>
            <a:endParaRPr lang="pl-PL" b="1" dirty="0">
              <a:latin typeface="Times New Roman" panose="02020603050405020304" pitchFamily="18" charset="0"/>
              <a:cs typeface="Times New Roman" panose="02020603050405020304" pitchFamily="18" charset="0"/>
            </a:endParaRPr>
          </a:p>
        </p:txBody>
      </p:sp>
      <p:sp>
        <p:nvSpPr>
          <p:cNvPr id="3" name="Symbol zastępczy zawartości 2"/>
          <p:cNvSpPr>
            <a:spLocks noGrp="1"/>
          </p:cNvSpPr>
          <p:nvPr>
            <p:ph sz="quarter" idx="1"/>
          </p:nvPr>
        </p:nvSpPr>
        <p:spPr/>
        <p:txBody>
          <a:bodyPr>
            <a:normAutofit/>
          </a:bodyPr>
          <a:lstStyle/>
          <a:p>
            <a:pPr marL="0" indent="0">
              <a:buNone/>
            </a:pPr>
            <a:r>
              <a:rPr lang="pl-PL" sz="3200" dirty="0" smtClean="0">
                <a:latin typeface="Times New Roman" panose="02020603050405020304" pitchFamily="18" charset="0"/>
                <a:cs typeface="Times New Roman" panose="02020603050405020304" pitchFamily="18" charset="0"/>
              </a:rPr>
              <a:t>Skutkami </a:t>
            </a:r>
            <a:r>
              <a:rPr lang="pl-PL" sz="3200" dirty="0">
                <a:latin typeface="Times New Roman" panose="02020603050405020304" pitchFamily="18" charset="0"/>
                <a:cs typeface="Times New Roman" panose="02020603050405020304" pitchFamily="18" charset="0"/>
              </a:rPr>
              <a:t>w zakresie zdolności do pracy zdarzeń zakwalifikowanych jako wypadki przy pracy lub choroba zawodowa mogą być: </a:t>
            </a:r>
            <a:endParaRPr lang="pl-PL" sz="3200" dirty="0" smtClean="0">
              <a:latin typeface="Times New Roman" panose="02020603050405020304" pitchFamily="18" charset="0"/>
              <a:cs typeface="Times New Roman" panose="02020603050405020304" pitchFamily="18" charset="0"/>
            </a:endParaRPr>
          </a:p>
          <a:p>
            <a:pPr marL="0" indent="0">
              <a:buNone/>
            </a:pPr>
            <a:r>
              <a:rPr lang="pl-PL" sz="3200" b="1" dirty="0" smtClean="0">
                <a:latin typeface="Times New Roman" panose="02020603050405020304" pitchFamily="18" charset="0"/>
                <a:cs typeface="Times New Roman" panose="02020603050405020304" pitchFamily="18" charset="0"/>
              </a:rPr>
              <a:t> </a:t>
            </a:r>
            <a:r>
              <a:rPr lang="pl-PL" sz="3200" b="1" dirty="0">
                <a:latin typeface="Times New Roman" panose="02020603050405020304" pitchFamily="18" charset="0"/>
                <a:cs typeface="Times New Roman" panose="02020603050405020304" pitchFamily="18" charset="0"/>
              </a:rPr>
              <a:t>czasowa niezdolność do pracy, </a:t>
            </a:r>
            <a:endParaRPr lang="pl-PL" sz="3200" b="1" dirty="0" smtClean="0">
              <a:latin typeface="Times New Roman" panose="02020603050405020304" pitchFamily="18" charset="0"/>
              <a:cs typeface="Times New Roman" panose="02020603050405020304" pitchFamily="18" charset="0"/>
            </a:endParaRPr>
          </a:p>
          <a:p>
            <a:pPr marL="0" indent="0">
              <a:buNone/>
            </a:pPr>
            <a:r>
              <a:rPr lang="pl-PL" sz="3200" b="1" dirty="0" smtClean="0">
                <a:latin typeface="Times New Roman" panose="02020603050405020304" pitchFamily="18" charset="0"/>
                <a:cs typeface="Times New Roman" panose="02020603050405020304" pitchFamily="18" charset="0"/>
              </a:rPr>
              <a:t> </a:t>
            </a:r>
            <a:r>
              <a:rPr lang="pl-PL" sz="3200" b="1" dirty="0">
                <a:latin typeface="Times New Roman" panose="02020603050405020304" pitchFamily="18" charset="0"/>
                <a:cs typeface="Times New Roman" panose="02020603050405020304" pitchFamily="18" charset="0"/>
              </a:rPr>
              <a:t>zmniejszona sprawność do pracy, </a:t>
            </a:r>
            <a:endParaRPr lang="pl-PL" sz="3200" b="1" dirty="0" smtClean="0">
              <a:latin typeface="Times New Roman" panose="02020603050405020304" pitchFamily="18" charset="0"/>
              <a:cs typeface="Times New Roman" panose="02020603050405020304" pitchFamily="18" charset="0"/>
            </a:endParaRPr>
          </a:p>
          <a:p>
            <a:pPr marL="0" indent="0">
              <a:buNone/>
            </a:pPr>
            <a:r>
              <a:rPr lang="pl-PL" sz="3200" b="1" dirty="0" smtClean="0">
                <a:latin typeface="Times New Roman" panose="02020603050405020304" pitchFamily="18" charset="0"/>
                <a:cs typeface="Times New Roman" panose="02020603050405020304" pitchFamily="18" charset="0"/>
              </a:rPr>
              <a:t> </a:t>
            </a:r>
            <a:r>
              <a:rPr lang="pl-PL" sz="3200" b="1" dirty="0">
                <a:latin typeface="Times New Roman" panose="02020603050405020304" pitchFamily="18" charset="0"/>
                <a:cs typeface="Times New Roman" panose="02020603050405020304" pitchFamily="18" charset="0"/>
              </a:rPr>
              <a:t>trwała całkowita lub częściowa niezdolność do pracy, </a:t>
            </a:r>
            <a:endParaRPr lang="pl-PL" sz="3200" b="1" dirty="0" smtClean="0">
              <a:latin typeface="Times New Roman" panose="02020603050405020304" pitchFamily="18" charset="0"/>
              <a:cs typeface="Times New Roman" panose="02020603050405020304" pitchFamily="18" charset="0"/>
            </a:endParaRPr>
          </a:p>
          <a:p>
            <a:pPr marL="0" indent="0">
              <a:buNone/>
            </a:pPr>
            <a:r>
              <a:rPr lang="pl-PL" sz="3200" b="1" dirty="0" smtClean="0">
                <a:latin typeface="Times New Roman" panose="02020603050405020304" pitchFamily="18" charset="0"/>
                <a:cs typeface="Times New Roman" panose="02020603050405020304" pitchFamily="18" charset="0"/>
              </a:rPr>
              <a:t> </a:t>
            </a:r>
            <a:r>
              <a:rPr lang="pl-PL" sz="3200" b="1" dirty="0">
                <a:latin typeface="Times New Roman" panose="02020603050405020304" pitchFamily="18" charset="0"/>
                <a:cs typeface="Times New Roman" panose="02020603050405020304" pitchFamily="18" charset="0"/>
              </a:rPr>
              <a:t>utrata żywiciela.</a:t>
            </a:r>
          </a:p>
        </p:txBody>
      </p:sp>
    </p:spTree>
    <p:extLst>
      <p:ext uri="{BB962C8B-B14F-4D97-AF65-F5344CB8AC3E}">
        <p14:creationId xmlns:p14="http://schemas.microsoft.com/office/powerpoint/2010/main" val="35708308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latin typeface="Times New Roman" panose="02020603050405020304" pitchFamily="18" charset="0"/>
                <a:cs typeface="Times New Roman" panose="02020603050405020304" pitchFamily="18" charset="0"/>
              </a:rPr>
              <a:t>ZASIŁEK CHOROBOWY</a:t>
            </a:r>
          </a:p>
        </p:txBody>
      </p:sp>
      <p:sp>
        <p:nvSpPr>
          <p:cNvPr id="3" name="Symbol zastępczy zawartości 2"/>
          <p:cNvSpPr>
            <a:spLocks noGrp="1"/>
          </p:cNvSpPr>
          <p:nvPr>
            <p:ph sz="quarter" idx="1"/>
          </p:nvPr>
        </p:nvSpPr>
        <p:spPr/>
        <p:txBody>
          <a:bodyPr>
            <a:noAutofit/>
          </a:bodyPr>
          <a:lstStyle/>
          <a:p>
            <a:pPr marL="0" indent="0">
              <a:buNone/>
            </a:pPr>
            <a:r>
              <a:rPr lang="pl-PL" sz="3600" dirty="0">
                <a:latin typeface="Times New Roman" panose="02020603050405020304" pitchFamily="18" charset="0"/>
                <a:cs typeface="Times New Roman" panose="02020603050405020304" pitchFamily="18" charset="0"/>
              </a:rPr>
              <a:t>Zasiłek chorobowy z ubezpieczenia wypadkowego przysługuje niezależnie od okresu podlegania ubezpieczeniu. </a:t>
            </a:r>
            <a:r>
              <a:rPr lang="pl-PL" sz="3600" dirty="0" smtClean="0">
                <a:latin typeface="Times New Roman" panose="02020603050405020304" pitchFamily="18" charset="0"/>
                <a:cs typeface="Times New Roman" panose="02020603050405020304" pitchFamily="18" charset="0"/>
              </a:rPr>
              <a:t>Zasiłek chorobowy z </a:t>
            </a:r>
            <a:r>
              <a:rPr lang="pl-PL" sz="3600" dirty="0">
                <a:latin typeface="Times New Roman" panose="02020603050405020304" pitchFamily="18" charset="0"/>
                <a:cs typeface="Times New Roman" panose="02020603050405020304" pitchFamily="18" charset="0"/>
              </a:rPr>
              <a:t>ubezpieczenia wypadkowego przysługuje od pierwszego dnia niezdolności do pracy spowodowanej wypadkiem przy pracy lub chorobą </a:t>
            </a:r>
            <a:r>
              <a:rPr lang="pl-PL" sz="3600" dirty="0" smtClean="0">
                <a:latin typeface="Times New Roman" panose="02020603050405020304" pitchFamily="18" charset="0"/>
                <a:cs typeface="Times New Roman" panose="02020603050405020304" pitchFamily="18" charset="0"/>
              </a:rPr>
              <a:t>zawodową. </a:t>
            </a:r>
            <a:endParaRPr lang="pl-PL"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03566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latin typeface="Times New Roman" panose="02020603050405020304" pitchFamily="18" charset="0"/>
                <a:cs typeface="Times New Roman" panose="02020603050405020304" pitchFamily="18" charset="0"/>
              </a:rPr>
              <a:t>ZASIŁEK CHOROBOWY</a:t>
            </a:r>
            <a:endParaRPr lang="pl-PL" dirty="0"/>
          </a:p>
        </p:txBody>
      </p:sp>
      <p:sp>
        <p:nvSpPr>
          <p:cNvPr id="3" name="Symbol zastępczy zawartości 2"/>
          <p:cNvSpPr>
            <a:spLocks noGrp="1"/>
          </p:cNvSpPr>
          <p:nvPr>
            <p:ph sz="quarter" idx="1"/>
          </p:nvPr>
        </p:nvSpPr>
        <p:spPr/>
        <p:txBody>
          <a:bodyPr>
            <a:normAutofit lnSpcReduction="10000"/>
          </a:bodyPr>
          <a:lstStyle/>
          <a:p>
            <a:pPr marL="0" indent="0">
              <a:buNone/>
            </a:pPr>
            <a:r>
              <a:rPr lang="pl-PL" sz="3200" dirty="0">
                <a:latin typeface="Times New Roman" panose="02020603050405020304" pitchFamily="18" charset="0"/>
                <a:cs typeface="Times New Roman" panose="02020603050405020304" pitchFamily="18" charset="0"/>
              </a:rPr>
              <a:t>Zasiłek chorobowy z ubezpieczenia wypadkowego nie przysługuje za okresy niezdolności do pracy spowodowanej wypadkiem przy pracy lub chorobą zawodową, za które ubezpieczony na podstawie odrębnych przepisów zachowuje prawo do wynagrodzenia, uposażenia, stypendium lub innego świadczenia przysługującego za czas niezdolności do pracy.</a:t>
            </a:r>
          </a:p>
          <a:p>
            <a:endParaRPr lang="pl-PL" dirty="0"/>
          </a:p>
        </p:txBody>
      </p:sp>
    </p:spTree>
    <p:extLst>
      <p:ext uri="{BB962C8B-B14F-4D97-AF65-F5344CB8AC3E}">
        <p14:creationId xmlns:p14="http://schemas.microsoft.com/office/powerpoint/2010/main" val="5154491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latin typeface="Times New Roman" panose="02020603050405020304" pitchFamily="18" charset="0"/>
                <a:cs typeface="Times New Roman" panose="02020603050405020304" pitchFamily="18" charset="0"/>
              </a:rPr>
              <a:t>ZASIŁEK CHOROBOWY</a:t>
            </a:r>
            <a:endParaRPr lang="pl-PL" dirty="0"/>
          </a:p>
        </p:txBody>
      </p:sp>
      <p:sp>
        <p:nvSpPr>
          <p:cNvPr id="3" name="Symbol zastępczy zawartości 2"/>
          <p:cNvSpPr>
            <a:spLocks noGrp="1"/>
          </p:cNvSpPr>
          <p:nvPr>
            <p:ph sz="quarter" idx="1"/>
          </p:nvPr>
        </p:nvSpPr>
        <p:spPr/>
        <p:txBody>
          <a:bodyPr>
            <a:normAutofit lnSpcReduction="10000"/>
          </a:bodyPr>
          <a:lstStyle/>
          <a:p>
            <a:r>
              <a:rPr lang="pl-PL" dirty="0">
                <a:latin typeface="Times New Roman" panose="02020603050405020304" pitchFamily="18" charset="0"/>
                <a:cs typeface="Times New Roman" panose="02020603050405020304" pitchFamily="18" charset="0"/>
              </a:rPr>
              <a:t>Zasiłek chorobowy i świadczenie rehabilitacyjne z ubezpieczenia wypadkowego przysługują w wysokości 100% podstawy wymiaru</a:t>
            </a:r>
            <a:r>
              <a:rPr lang="pl-PL" dirty="0" smtClean="0">
                <a:latin typeface="Times New Roman" panose="02020603050405020304" pitchFamily="18" charset="0"/>
                <a:cs typeface="Times New Roman" panose="02020603050405020304" pitchFamily="18" charset="0"/>
              </a:rPr>
              <a:t>.</a:t>
            </a:r>
          </a:p>
          <a:p>
            <a:r>
              <a:rPr lang="pl-PL" dirty="0">
                <a:latin typeface="Times New Roman" panose="02020603050405020304" pitchFamily="18" charset="0"/>
                <a:cs typeface="Times New Roman" panose="02020603050405020304" pitchFamily="18" charset="0"/>
              </a:rPr>
              <a:t>Zasiłek chorobowy w razie czasowej niezdolności do pracy spowodowanej wypadkiem przy pracy, wypadkiem zrównanym z wypadkiem przy pracy lub chorobą zawodową przysługuje bez potrzeby spełnienia przez ubezpieczonego warunku okresu wyczekiwania</a:t>
            </a:r>
            <a:r>
              <a:rPr lang="pl-PL" dirty="0" smtClean="0">
                <a:latin typeface="Times New Roman" panose="02020603050405020304" pitchFamily="18" charset="0"/>
                <a:cs typeface="Times New Roman" panose="02020603050405020304" pitchFamily="18" charset="0"/>
              </a:rPr>
              <a:t>.</a:t>
            </a:r>
          </a:p>
          <a:p>
            <a:r>
              <a:rPr lang="pl-PL" dirty="0">
                <a:latin typeface="Times New Roman" panose="02020603050405020304" pitchFamily="18" charset="0"/>
                <a:cs typeface="Times New Roman" panose="02020603050405020304" pitchFamily="18" charset="0"/>
              </a:rPr>
              <a:t>Ustawa nie ustala dłuższego okresu zasiłkowego wtedy, gdy </a:t>
            </a:r>
            <a:r>
              <a:rPr lang="pl-PL" dirty="0" smtClean="0">
                <a:latin typeface="Times New Roman" panose="02020603050405020304" pitchFamily="18" charset="0"/>
                <a:cs typeface="Times New Roman" panose="02020603050405020304" pitchFamily="18" charset="0"/>
              </a:rPr>
              <a:t>niezdolność do </a:t>
            </a:r>
            <a:r>
              <a:rPr lang="pl-PL" dirty="0">
                <a:latin typeface="Times New Roman" panose="02020603050405020304" pitchFamily="18" charset="0"/>
                <a:cs typeface="Times New Roman" panose="02020603050405020304" pitchFamily="18" charset="0"/>
              </a:rPr>
              <a:t>pracy jest spowodowana wypadkiem przy pracy lub chorobą zawodową. Zasiłek chorobowy można więc pobierać, tak jak w przypadku każdej innej niezdolności do pracy, tj. przez okres 182 dni.</a:t>
            </a:r>
          </a:p>
        </p:txBody>
      </p:sp>
    </p:spTree>
    <p:extLst>
      <p:ext uri="{BB962C8B-B14F-4D97-AF65-F5344CB8AC3E}">
        <p14:creationId xmlns:p14="http://schemas.microsoft.com/office/powerpoint/2010/main" val="33122821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latin typeface="Times New Roman" panose="02020603050405020304" pitchFamily="18" charset="0"/>
                <a:cs typeface="Times New Roman" panose="02020603050405020304" pitchFamily="18" charset="0"/>
              </a:rPr>
              <a:t>ŚWIADCZENIE REHABILITACYJNE</a:t>
            </a:r>
          </a:p>
        </p:txBody>
      </p:sp>
      <p:sp>
        <p:nvSpPr>
          <p:cNvPr id="3" name="Symbol zastępczy zawartości 2"/>
          <p:cNvSpPr>
            <a:spLocks noGrp="1"/>
          </p:cNvSpPr>
          <p:nvPr>
            <p:ph sz="quarter" idx="1"/>
          </p:nvPr>
        </p:nvSpPr>
        <p:spPr/>
        <p:txBody>
          <a:bodyPr>
            <a:normAutofit/>
          </a:bodyPr>
          <a:lstStyle/>
          <a:p>
            <a:r>
              <a:rPr lang="pl-PL" dirty="0" smtClean="0">
                <a:latin typeface="Times New Roman" panose="02020603050405020304" pitchFamily="18" charset="0"/>
                <a:cs typeface="Times New Roman" panose="02020603050405020304" pitchFamily="18" charset="0"/>
              </a:rPr>
              <a:t>Przyznawane jest dla ubezpieczonego</a:t>
            </a:r>
            <a:r>
              <a:rPr lang="pl-PL" dirty="0">
                <a:latin typeface="Times New Roman" panose="02020603050405020304" pitchFamily="18" charset="0"/>
                <a:cs typeface="Times New Roman" panose="02020603050405020304" pitchFamily="18" charset="0"/>
              </a:rPr>
              <a:t>, który po wyczerpaniu zasiłku chorobowego jest nadal niezdolny do pracy, a dalsze leczenie lub rehabilitacja lecznicza rokują odzyskanie zdolności do </a:t>
            </a:r>
            <a:r>
              <a:rPr lang="pl-PL" dirty="0" smtClean="0">
                <a:latin typeface="Times New Roman" panose="02020603050405020304" pitchFamily="18" charset="0"/>
                <a:cs typeface="Times New Roman" panose="02020603050405020304" pitchFamily="18" charset="0"/>
              </a:rPr>
              <a:t>pracy.</a:t>
            </a:r>
          </a:p>
          <a:p>
            <a:r>
              <a:rPr lang="pl-PL" dirty="0">
                <a:latin typeface="Times New Roman" panose="02020603050405020304" pitchFamily="18" charset="0"/>
                <a:cs typeface="Times New Roman" panose="02020603050405020304" pitchFamily="18" charset="0"/>
              </a:rPr>
              <a:t>Świadczenie rehabilitacyjne wypłacane jest na zasadach i przez okres ustalony w ustawie zasiłkowej , w wysokości 100 % podstawy wymiaru. </a:t>
            </a:r>
            <a:endParaRPr lang="pl-PL" dirty="0" smtClean="0">
              <a:latin typeface="Times New Roman" panose="02020603050405020304" pitchFamily="18" charset="0"/>
              <a:cs typeface="Times New Roman" panose="02020603050405020304" pitchFamily="18" charset="0"/>
            </a:endParaRPr>
          </a:p>
          <a:p>
            <a:r>
              <a:rPr lang="pl-PL" dirty="0" smtClean="0">
                <a:latin typeface="Times New Roman" panose="02020603050405020304" pitchFamily="18" charset="0"/>
                <a:cs typeface="Times New Roman" panose="02020603050405020304" pitchFamily="18" charset="0"/>
              </a:rPr>
              <a:t>Świadczenie </a:t>
            </a:r>
            <a:r>
              <a:rPr lang="pl-PL" dirty="0">
                <a:latin typeface="Times New Roman" panose="02020603050405020304" pitchFamily="18" charset="0"/>
                <a:cs typeface="Times New Roman" panose="02020603050405020304" pitchFamily="18" charset="0"/>
              </a:rPr>
              <a:t>to, podobnie jak zasiłek chorobowy, nie przysługuje, jeżeli ubezpieczony zachowuje prawo do wynagrodzenia, uposażenia, stypendium lub innego świadczenia przysługującego za okres niezdolności do pracy. </a:t>
            </a:r>
          </a:p>
        </p:txBody>
      </p:sp>
    </p:spTree>
    <p:extLst>
      <p:ext uri="{BB962C8B-B14F-4D97-AF65-F5344CB8AC3E}">
        <p14:creationId xmlns:p14="http://schemas.microsoft.com/office/powerpoint/2010/main" val="2970806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latin typeface="Times New Roman" panose="02020603050405020304" pitchFamily="18" charset="0"/>
                <a:cs typeface="Times New Roman" panose="02020603050405020304" pitchFamily="18" charset="0"/>
              </a:rPr>
              <a:t>ZASIŁEK WYRÓWNAWCZY</a:t>
            </a:r>
          </a:p>
        </p:txBody>
      </p:sp>
      <p:sp>
        <p:nvSpPr>
          <p:cNvPr id="3" name="Symbol zastępczy zawartości 2"/>
          <p:cNvSpPr>
            <a:spLocks noGrp="1"/>
          </p:cNvSpPr>
          <p:nvPr>
            <p:ph sz="quarter" idx="1"/>
          </p:nvPr>
        </p:nvSpPr>
        <p:spPr/>
        <p:txBody>
          <a:bodyPr>
            <a:noAutofit/>
          </a:bodyPr>
          <a:lstStyle/>
          <a:p>
            <a:r>
              <a:rPr lang="pl-PL" sz="2500" dirty="0" smtClean="0">
                <a:latin typeface="Times New Roman" panose="02020603050405020304" pitchFamily="18" charset="0"/>
                <a:cs typeface="Times New Roman" panose="02020603050405020304" pitchFamily="18" charset="0"/>
              </a:rPr>
              <a:t>Przysługuje ubezpieczonemu </a:t>
            </a:r>
            <a:r>
              <a:rPr lang="pl-PL" sz="2500" dirty="0">
                <a:latin typeface="Times New Roman" panose="02020603050405020304" pitchFamily="18" charset="0"/>
                <a:cs typeface="Times New Roman" panose="02020603050405020304" pitchFamily="18" charset="0"/>
              </a:rPr>
              <a:t>będącego pracownikiem, którego wynagrodzenie uległo obniżeniu wskutek stałego lub długotrwałego uszczerbku na zdrowiu</a:t>
            </a:r>
            <a:r>
              <a:rPr lang="pl-PL" sz="2500" dirty="0" smtClean="0">
                <a:latin typeface="Times New Roman" panose="02020603050405020304" pitchFamily="18" charset="0"/>
                <a:cs typeface="Times New Roman" panose="02020603050405020304" pitchFamily="18" charset="0"/>
              </a:rPr>
              <a:t>;</a:t>
            </a:r>
          </a:p>
          <a:p>
            <a:r>
              <a:rPr lang="pl-PL" sz="2500" dirty="0">
                <a:latin typeface="Times New Roman" panose="02020603050405020304" pitchFamily="18" charset="0"/>
                <a:cs typeface="Times New Roman" panose="02020603050405020304" pitchFamily="18" charset="0"/>
              </a:rPr>
              <a:t>Za stały uszczerbek na zdrowiu uważa się takie naruszenie sprawności organizmu, które powoduje upośledzenie czynności organizmu nierokujące poprawy. </a:t>
            </a:r>
            <a:endParaRPr lang="pl-PL" sz="2500" dirty="0" smtClean="0">
              <a:latin typeface="Times New Roman" panose="02020603050405020304" pitchFamily="18" charset="0"/>
              <a:cs typeface="Times New Roman" panose="02020603050405020304" pitchFamily="18" charset="0"/>
            </a:endParaRPr>
          </a:p>
          <a:p>
            <a:r>
              <a:rPr lang="pl-PL" sz="2500" dirty="0">
                <a:latin typeface="Times New Roman" panose="02020603050405020304" pitchFamily="18" charset="0"/>
                <a:cs typeface="Times New Roman" panose="02020603050405020304" pitchFamily="18" charset="0"/>
              </a:rPr>
              <a:t>Za długotrwały uszczerbek na zdrowiu uważa się takie naruszenie sprawności organizmu, które powoduje upośledzenie czynności organizmu na okres przekraczający 6 miesięcy, mogące ulec poprawie.</a:t>
            </a:r>
          </a:p>
        </p:txBody>
      </p:sp>
    </p:spTree>
    <p:extLst>
      <p:ext uri="{BB962C8B-B14F-4D97-AF65-F5344CB8AC3E}">
        <p14:creationId xmlns:p14="http://schemas.microsoft.com/office/powerpoint/2010/main" val="2170915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latin typeface="Times New Roman" panose="02020603050405020304" pitchFamily="18" charset="0"/>
                <a:cs typeface="Times New Roman" panose="02020603050405020304" pitchFamily="18" charset="0"/>
              </a:rPr>
              <a:t>UBEZPIECZENIE WYPADKOWE</a:t>
            </a:r>
            <a:endParaRPr lang="pl-PL" dirty="0">
              <a:latin typeface="Times New Roman" panose="02020603050405020304" pitchFamily="18" charset="0"/>
              <a:cs typeface="Times New Roman" panose="02020603050405020304" pitchFamily="18" charset="0"/>
            </a:endParaRPr>
          </a:p>
        </p:txBody>
      </p:sp>
      <p:sp>
        <p:nvSpPr>
          <p:cNvPr id="3" name="Symbol zastępczy zawartości 2"/>
          <p:cNvSpPr>
            <a:spLocks noGrp="1"/>
          </p:cNvSpPr>
          <p:nvPr>
            <p:ph sz="quarter" idx="1"/>
          </p:nvPr>
        </p:nvSpPr>
        <p:spPr/>
        <p:txBody>
          <a:bodyPr>
            <a:noAutofit/>
          </a:bodyPr>
          <a:lstStyle/>
          <a:p>
            <a:r>
              <a:rPr lang="pl-PL" sz="3200" dirty="0">
                <a:latin typeface="Times New Roman" panose="02020603050405020304" pitchFamily="18" charset="0"/>
                <a:cs typeface="Times New Roman" panose="02020603050405020304" pitchFamily="18" charset="0"/>
              </a:rPr>
              <a:t>Świadczenia z ubezpieczenia wypadkowego przysługują osobom objętym ubezpieczeniem wypadkowym. Prawo do świadczeń pieniężnych z tytułu choroby zawodowej lub wypadku przy pracy nie jest uzależnione od podlegania ubezpieczeniu chorobowemu. Krąg osób objętych tym ubezpieczeniem określa ustawa z dnia 13 października </a:t>
            </a:r>
            <a:r>
              <a:rPr lang="pl-PL" sz="3200" dirty="0" smtClean="0">
                <a:latin typeface="Times New Roman" panose="02020603050405020304" pitchFamily="18" charset="0"/>
                <a:cs typeface="Times New Roman" panose="02020603050405020304" pitchFamily="18" charset="0"/>
              </a:rPr>
              <a:t>1998r</a:t>
            </a:r>
            <a:r>
              <a:rPr lang="pl-PL" sz="3200" dirty="0">
                <a:latin typeface="Times New Roman" panose="02020603050405020304" pitchFamily="18" charset="0"/>
                <a:cs typeface="Times New Roman" panose="02020603050405020304" pitchFamily="18" charset="0"/>
              </a:rPr>
              <a:t>. </a:t>
            </a:r>
            <a:r>
              <a:rPr lang="pl-PL" sz="3200" dirty="0" smtClean="0">
                <a:latin typeface="Times New Roman" panose="02020603050405020304" pitchFamily="18" charset="0"/>
                <a:cs typeface="Times New Roman" panose="02020603050405020304" pitchFamily="18" charset="0"/>
              </a:rPr>
              <a:t>                  o </a:t>
            </a:r>
            <a:r>
              <a:rPr lang="pl-PL" sz="3200" dirty="0">
                <a:latin typeface="Times New Roman" panose="02020603050405020304" pitchFamily="18" charset="0"/>
                <a:cs typeface="Times New Roman" panose="02020603050405020304" pitchFamily="18" charset="0"/>
              </a:rPr>
              <a:t>systemie ubezpieczeń społecznych.</a:t>
            </a:r>
          </a:p>
        </p:txBody>
      </p:sp>
    </p:spTree>
    <p:extLst>
      <p:ext uri="{BB962C8B-B14F-4D97-AF65-F5344CB8AC3E}">
        <p14:creationId xmlns:p14="http://schemas.microsoft.com/office/powerpoint/2010/main" val="33295507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latin typeface="Times New Roman" panose="02020603050405020304" pitchFamily="18" charset="0"/>
                <a:cs typeface="Times New Roman" panose="02020603050405020304" pitchFamily="18" charset="0"/>
              </a:rPr>
              <a:t>ZASIŁEK WYRÓWNAWCZY</a:t>
            </a:r>
            <a:endParaRPr lang="pl-PL" dirty="0"/>
          </a:p>
        </p:txBody>
      </p:sp>
      <p:sp>
        <p:nvSpPr>
          <p:cNvPr id="3" name="Symbol zastępczy zawartości 2"/>
          <p:cNvSpPr>
            <a:spLocks noGrp="1"/>
          </p:cNvSpPr>
          <p:nvPr>
            <p:ph sz="quarter" idx="1"/>
          </p:nvPr>
        </p:nvSpPr>
        <p:spPr/>
        <p:txBody>
          <a:bodyPr>
            <a:noAutofit/>
          </a:bodyPr>
          <a:lstStyle/>
          <a:p>
            <a:pPr algn="just"/>
            <a:r>
              <a:rPr lang="pl-PL" sz="2600" dirty="0">
                <a:latin typeface="Times New Roman" panose="02020603050405020304" pitchFamily="18" charset="0"/>
                <a:cs typeface="Times New Roman" panose="02020603050405020304" pitchFamily="18" charset="0"/>
              </a:rPr>
              <a:t>Do zasad udzielania zasiłku wyrównawczego należy stosować przepisy ustawy zasiłkowej, </a:t>
            </a:r>
            <a:r>
              <a:rPr lang="pl-PL" sz="2600" dirty="0" smtClean="0">
                <a:latin typeface="Times New Roman" panose="02020603050405020304" pitchFamily="18" charset="0"/>
                <a:cs typeface="Times New Roman" panose="02020603050405020304" pitchFamily="18" charset="0"/>
              </a:rPr>
              <a:t>z </a:t>
            </a:r>
            <a:r>
              <a:rPr lang="pl-PL" sz="2600" dirty="0">
                <a:latin typeface="Times New Roman" panose="02020603050405020304" pitchFamily="18" charset="0"/>
                <a:cs typeface="Times New Roman" panose="02020603050405020304" pitchFamily="18" charset="0"/>
              </a:rPr>
              <a:t>których wynika, że zasiłek wyrównawczy to świadczenie uzupełniające (niższe) wynagrodzenie osiągane podczas rehabilitacji do wysokości poprzednich zarobków. </a:t>
            </a:r>
            <a:r>
              <a:rPr lang="pl-PL" sz="2600" dirty="0" smtClean="0">
                <a:latin typeface="Times New Roman" panose="02020603050405020304" pitchFamily="18" charset="0"/>
                <a:cs typeface="Times New Roman" panose="02020603050405020304" pitchFamily="18" charset="0"/>
              </a:rPr>
              <a:t>Okres </a:t>
            </a:r>
            <a:r>
              <a:rPr lang="pl-PL" sz="2600" dirty="0">
                <a:latin typeface="Times New Roman" panose="02020603050405020304" pitchFamily="18" charset="0"/>
                <a:cs typeface="Times New Roman" panose="02020603050405020304" pitchFamily="18" charset="0"/>
              </a:rPr>
              <a:t>wypłaty tego świadczenia nie może być dłuższy niż 24 miesiące. Prawo do zasiłku wyrównawczego jest wyłączone </a:t>
            </a:r>
            <a:r>
              <a:rPr lang="pl-PL" sz="2600" dirty="0" smtClean="0">
                <a:latin typeface="Times New Roman" panose="02020603050405020304" pitchFamily="18" charset="0"/>
                <a:cs typeface="Times New Roman" panose="02020603050405020304" pitchFamily="18" charset="0"/>
              </a:rPr>
              <a:t>w </a:t>
            </a:r>
            <a:r>
              <a:rPr lang="pl-PL" sz="2600" dirty="0">
                <a:latin typeface="Times New Roman" panose="02020603050405020304" pitchFamily="18" charset="0"/>
                <a:cs typeface="Times New Roman" panose="02020603050405020304" pitchFamily="18" charset="0"/>
              </a:rPr>
              <a:t>razie pobierania przez pracownika emerytury lub renty z tytułu niezdolności do pracy albo do nauczycielskiego świadczenia kompensacyjnego.</a:t>
            </a:r>
          </a:p>
        </p:txBody>
      </p:sp>
    </p:spTree>
    <p:extLst>
      <p:ext uri="{BB962C8B-B14F-4D97-AF65-F5344CB8AC3E}">
        <p14:creationId xmlns:p14="http://schemas.microsoft.com/office/powerpoint/2010/main" val="4310838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latin typeface="Times New Roman" panose="02020603050405020304" pitchFamily="18" charset="0"/>
                <a:cs typeface="Times New Roman" panose="02020603050405020304" pitchFamily="18" charset="0"/>
              </a:rPr>
              <a:t>ŚWIADCZENIA ODSZKODOWAWCZE</a:t>
            </a:r>
          </a:p>
        </p:txBody>
      </p:sp>
      <p:sp>
        <p:nvSpPr>
          <p:cNvPr id="3" name="Symbol zastępczy zawartości 2"/>
          <p:cNvSpPr>
            <a:spLocks noGrp="1"/>
          </p:cNvSpPr>
          <p:nvPr>
            <p:ph sz="quarter" idx="1"/>
          </p:nvPr>
        </p:nvSpPr>
        <p:spPr/>
        <p:txBody>
          <a:bodyPr>
            <a:normAutofit fontScale="85000" lnSpcReduction="20000"/>
          </a:bodyPr>
          <a:lstStyle/>
          <a:p>
            <a:r>
              <a:rPr lang="pl-PL" b="1" dirty="0">
                <a:latin typeface="Times New Roman" panose="02020603050405020304" pitchFamily="18" charset="0"/>
                <a:cs typeface="Times New Roman" panose="02020603050405020304" pitchFamily="18" charset="0"/>
              </a:rPr>
              <a:t>J</a:t>
            </a:r>
            <a:r>
              <a:rPr lang="pl-PL" b="1" dirty="0" smtClean="0">
                <a:latin typeface="Times New Roman" panose="02020603050405020304" pitchFamily="18" charset="0"/>
                <a:cs typeface="Times New Roman" panose="02020603050405020304" pitchFamily="18" charset="0"/>
              </a:rPr>
              <a:t>ednorazowe odszkodowanie </a:t>
            </a:r>
            <a:r>
              <a:rPr lang="pl-PL" b="1" dirty="0">
                <a:latin typeface="Times New Roman" panose="02020603050405020304" pitchFamily="18" charset="0"/>
                <a:cs typeface="Times New Roman" panose="02020603050405020304" pitchFamily="18" charset="0"/>
              </a:rPr>
              <a:t>– dla ubezpieczonego, który doznał stałego lub długotrwałego uszczerbku na </a:t>
            </a:r>
            <a:r>
              <a:rPr lang="pl-PL" b="1" dirty="0" smtClean="0">
                <a:latin typeface="Times New Roman" panose="02020603050405020304" pitchFamily="18" charset="0"/>
                <a:cs typeface="Times New Roman" panose="02020603050405020304" pitchFamily="18" charset="0"/>
              </a:rPr>
              <a:t>zdrowiu. </a:t>
            </a:r>
          </a:p>
          <a:p>
            <a:r>
              <a:rPr lang="pl-PL" b="1" dirty="0">
                <a:latin typeface="Times New Roman" panose="02020603050405020304" pitchFamily="18" charset="0"/>
                <a:cs typeface="Times New Roman" panose="02020603050405020304" pitchFamily="18" charset="0"/>
              </a:rPr>
              <a:t>J</a:t>
            </a:r>
            <a:r>
              <a:rPr lang="pl-PL" b="1" dirty="0" smtClean="0">
                <a:latin typeface="Times New Roman" panose="02020603050405020304" pitchFamily="18" charset="0"/>
                <a:cs typeface="Times New Roman" panose="02020603050405020304" pitchFamily="18" charset="0"/>
              </a:rPr>
              <a:t>ednorazowe odszkodowanie </a:t>
            </a:r>
            <a:r>
              <a:rPr lang="pl-PL" b="1" dirty="0">
                <a:latin typeface="Times New Roman" panose="02020603050405020304" pitchFamily="18" charset="0"/>
                <a:cs typeface="Times New Roman" panose="02020603050405020304" pitchFamily="18" charset="0"/>
              </a:rPr>
              <a:t>– dla członków rodziny zmarłego ubezpieczonego lub </a:t>
            </a:r>
            <a:r>
              <a:rPr lang="pl-PL" b="1" dirty="0" smtClean="0">
                <a:latin typeface="Times New Roman" panose="02020603050405020304" pitchFamily="18" charset="0"/>
                <a:cs typeface="Times New Roman" panose="02020603050405020304" pitchFamily="18" charset="0"/>
              </a:rPr>
              <a:t>rencisty: </a:t>
            </a:r>
          </a:p>
          <a:p>
            <a:r>
              <a:rPr lang="pl-PL" dirty="0" smtClean="0">
                <a:latin typeface="Times New Roman" panose="02020603050405020304" pitchFamily="18" charset="0"/>
                <a:cs typeface="Times New Roman" panose="02020603050405020304" pitchFamily="18" charset="0"/>
              </a:rPr>
              <a:t>1</a:t>
            </a:r>
            <a:r>
              <a:rPr lang="pl-PL" dirty="0">
                <a:latin typeface="Times New Roman" panose="02020603050405020304" pitchFamily="18" charset="0"/>
                <a:cs typeface="Times New Roman" panose="02020603050405020304" pitchFamily="18" charset="0"/>
              </a:rPr>
              <a:t>) małżonek, </a:t>
            </a:r>
            <a:endParaRPr lang="pl-PL" dirty="0" smtClean="0">
              <a:latin typeface="Times New Roman" panose="02020603050405020304" pitchFamily="18" charset="0"/>
              <a:cs typeface="Times New Roman" panose="02020603050405020304" pitchFamily="18" charset="0"/>
            </a:endParaRPr>
          </a:p>
          <a:p>
            <a:r>
              <a:rPr lang="pl-PL" dirty="0" smtClean="0">
                <a:latin typeface="Times New Roman" panose="02020603050405020304" pitchFamily="18" charset="0"/>
                <a:cs typeface="Times New Roman" panose="02020603050405020304" pitchFamily="18" charset="0"/>
              </a:rPr>
              <a:t>2</a:t>
            </a:r>
            <a:r>
              <a:rPr lang="pl-PL" dirty="0">
                <a:latin typeface="Times New Roman" panose="02020603050405020304" pitchFamily="18" charset="0"/>
                <a:cs typeface="Times New Roman" panose="02020603050405020304" pitchFamily="18" charset="0"/>
              </a:rPr>
              <a:t>) dzieci własne, dzieci drugiego małżonka, dzieci przysposobione oraz przyjęte na wychowanie i utrzymanie przed osiągnięciem pełnoletności wnuki, rodzeństwo i inne dzieci, w tym również w ramach rodziny zastępczej, spełniające w dniu śmierci ubezpieczonego lub rencisty warunki uzyskania renty rodzinnej; </a:t>
            </a:r>
            <a:endParaRPr lang="pl-PL" dirty="0" smtClean="0">
              <a:latin typeface="Times New Roman" panose="02020603050405020304" pitchFamily="18" charset="0"/>
              <a:cs typeface="Times New Roman" panose="02020603050405020304" pitchFamily="18" charset="0"/>
            </a:endParaRPr>
          </a:p>
          <a:p>
            <a:r>
              <a:rPr lang="pl-PL" dirty="0" smtClean="0">
                <a:latin typeface="Times New Roman" panose="02020603050405020304" pitchFamily="18" charset="0"/>
                <a:cs typeface="Times New Roman" panose="02020603050405020304" pitchFamily="18" charset="0"/>
              </a:rPr>
              <a:t>3</a:t>
            </a:r>
            <a:r>
              <a:rPr lang="pl-PL" dirty="0">
                <a:latin typeface="Times New Roman" panose="02020603050405020304" pitchFamily="18" charset="0"/>
                <a:cs typeface="Times New Roman" panose="02020603050405020304" pitchFamily="18" charset="0"/>
              </a:rPr>
              <a:t>) rodzice, osoby przysposabiające, macocha oraz ojczym, jeżeli w dniu śmierci ubezpieczonego lub rencisty prowadzili z nim wspólne gospodarstwo domowe lub jeżeli ubezpieczony lub rencista bezpośrednio przed śmiercią przyczyniał się do ich utrzymania albo jeżeli ustalone zostało wyrokiem lub ugodą sądową prawo do alimentów z jego strony. </a:t>
            </a:r>
            <a:endParaRPr lang="pl-PL" dirty="0" smtClean="0">
              <a:latin typeface="Times New Roman" panose="02020603050405020304" pitchFamily="18" charset="0"/>
              <a:cs typeface="Times New Roman" panose="02020603050405020304" pitchFamily="18" charset="0"/>
            </a:endParaRPr>
          </a:p>
          <a:p>
            <a:r>
              <a:rPr lang="pl-PL" dirty="0" smtClean="0">
                <a:latin typeface="Times New Roman" panose="02020603050405020304" pitchFamily="18" charset="0"/>
                <a:cs typeface="Times New Roman" panose="02020603050405020304" pitchFamily="18" charset="0"/>
              </a:rPr>
              <a:t>Jednorazowe </a:t>
            </a:r>
            <a:r>
              <a:rPr lang="pl-PL" dirty="0">
                <a:latin typeface="Times New Roman" panose="02020603050405020304" pitchFamily="18" charset="0"/>
                <a:cs typeface="Times New Roman" panose="02020603050405020304" pitchFamily="18" charset="0"/>
              </a:rPr>
              <a:t>odszkodowanie nie przysługuje małżonkowi w przypadku orzeczonej separacji.</a:t>
            </a:r>
          </a:p>
        </p:txBody>
      </p:sp>
    </p:spTree>
    <p:extLst>
      <p:ext uri="{BB962C8B-B14F-4D97-AF65-F5344CB8AC3E}">
        <p14:creationId xmlns:p14="http://schemas.microsoft.com/office/powerpoint/2010/main" val="31504433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latin typeface="Times New Roman" panose="02020603050405020304" pitchFamily="18" charset="0"/>
                <a:cs typeface="Times New Roman" panose="02020603050405020304" pitchFamily="18" charset="0"/>
              </a:rPr>
              <a:t>ŚWIADCZENIA ODSZKODOWAWCZE</a:t>
            </a:r>
            <a:endParaRPr lang="pl-PL" dirty="0"/>
          </a:p>
        </p:txBody>
      </p:sp>
      <p:sp>
        <p:nvSpPr>
          <p:cNvPr id="3" name="Symbol zastępczy zawartości 2"/>
          <p:cNvSpPr>
            <a:spLocks noGrp="1"/>
          </p:cNvSpPr>
          <p:nvPr>
            <p:ph sz="quarter" idx="1"/>
          </p:nvPr>
        </p:nvSpPr>
        <p:spPr/>
        <p:txBody>
          <a:bodyPr>
            <a:normAutofit/>
          </a:bodyPr>
          <a:lstStyle/>
          <a:p>
            <a:pPr marL="0" indent="0">
              <a:buNone/>
            </a:pPr>
            <a:r>
              <a:rPr lang="pl-PL" dirty="0">
                <a:latin typeface="Times New Roman" panose="02020603050405020304" pitchFamily="18" charset="0"/>
                <a:cs typeface="Times New Roman" panose="02020603050405020304" pitchFamily="18" charset="0"/>
              </a:rPr>
              <a:t>Jednorazowe odszkodowanie przysługuje w wysokości 20% przeciętnego wynagrodzenia za każdy procent stałego lub długotrwałego uszczerbku na </a:t>
            </a:r>
            <a:r>
              <a:rPr lang="pl-PL" dirty="0" smtClean="0">
                <a:latin typeface="Times New Roman" panose="02020603050405020304" pitchFamily="18" charset="0"/>
                <a:cs typeface="Times New Roman" panose="02020603050405020304" pitchFamily="18" charset="0"/>
              </a:rPr>
              <a:t>zdrowiu. </a:t>
            </a:r>
            <a:r>
              <a:rPr lang="pl-PL" dirty="0">
                <a:latin typeface="Times New Roman" panose="02020603050405020304" pitchFamily="18" charset="0"/>
                <a:cs typeface="Times New Roman" panose="02020603050405020304" pitchFamily="18" charset="0"/>
              </a:rPr>
              <a:t>Jeżeli wskutek pogorszenia się stanu zdrowia stały lub długotrwały uszczerbek na zdrowiu będący następstwem wypadku przy pracy lub choroby zawodowej, który był podstawą przyznania jednorazowego odszkodowania, ulegnie zwiększeniu co najmniej o 10 punktów procentowych, jednorazowe odszkodowanie zwiększa się o 20% przeciętnego wynagrodzenia za każdy procent uszczerbku na zdrowiu przewyższający procent, według którego ustalone było to </a:t>
            </a:r>
            <a:r>
              <a:rPr lang="pl-PL" dirty="0" smtClean="0">
                <a:latin typeface="Times New Roman" panose="02020603050405020304" pitchFamily="18" charset="0"/>
                <a:cs typeface="Times New Roman" panose="02020603050405020304" pitchFamily="18" charset="0"/>
              </a:rPr>
              <a:t>odszkodowanie.</a:t>
            </a:r>
            <a:endParaRPr lang="pl-P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82743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latin typeface="Times New Roman" panose="02020603050405020304" pitchFamily="18" charset="0"/>
                <a:cs typeface="Times New Roman" panose="02020603050405020304" pitchFamily="18" charset="0"/>
              </a:rPr>
              <a:t>ŚWIADCZENIA ODSZKODOWAWCZE</a:t>
            </a:r>
            <a:endParaRPr lang="pl-PL" dirty="0"/>
          </a:p>
        </p:txBody>
      </p:sp>
      <p:sp>
        <p:nvSpPr>
          <p:cNvPr id="3" name="Symbol zastępczy zawartości 2"/>
          <p:cNvSpPr>
            <a:spLocks noGrp="1"/>
          </p:cNvSpPr>
          <p:nvPr>
            <p:ph sz="quarter" idx="1"/>
          </p:nvPr>
        </p:nvSpPr>
        <p:spPr/>
        <p:txBody>
          <a:bodyPr>
            <a:normAutofit/>
          </a:bodyPr>
          <a:lstStyle/>
          <a:p>
            <a:pPr marL="0" indent="0">
              <a:buNone/>
            </a:pPr>
            <a:r>
              <a:rPr lang="pl-PL" dirty="0" smtClean="0">
                <a:latin typeface="Times New Roman" panose="02020603050405020304" pitchFamily="18" charset="0"/>
                <a:cs typeface="Times New Roman" panose="02020603050405020304" pitchFamily="18" charset="0"/>
              </a:rPr>
              <a:t>Jednorazowe </a:t>
            </a:r>
            <a:r>
              <a:rPr lang="pl-PL" dirty="0">
                <a:latin typeface="Times New Roman" panose="02020603050405020304" pitchFamily="18" charset="0"/>
                <a:cs typeface="Times New Roman" panose="02020603050405020304" pitchFamily="18" charset="0"/>
              </a:rPr>
              <a:t>odszkodowanie ulega zwiększeniu o kwotę stanowiącą 3,5-krotność przeciętnego wynagrodzenia, jeżeli w stosunku do ubezpieczonego została orzeczona całkowita niezdolność do pracy oraz niezdolność do samodzielnej egzystencji wskutek wypadku przy pracy lub choroby zawodowej. </a:t>
            </a:r>
            <a:r>
              <a:rPr lang="pl-PL" dirty="0" smtClean="0">
                <a:latin typeface="Times New Roman" panose="02020603050405020304" pitchFamily="18" charset="0"/>
                <a:cs typeface="Times New Roman" panose="02020603050405020304" pitchFamily="18" charset="0"/>
              </a:rPr>
              <a:t>Tak samo jeżeli </a:t>
            </a:r>
            <a:r>
              <a:rPr lang="pl-PL" dirty="0">
                <a:latin typeface="Times New Roman" panose="02020603050405020304" pitchFamily="18" charset="0"/>
                <a:cs typeface="Times New Roman" panose="02020603050405020304" pitchFamily="18" charset="0"/>
              </a:rPr>
              <a:t>wskutek pogorszenia się stanu zdrowia w następstwie wypadku przy pracy lub choroby zawodowej w stosunku do rencisty została orzeczona całkowita niezdolność do pracy oraz niezdolność do samodzielnej egzystencji. </a:t>
            </a:r>
            <a:r>
              <a:rPr lang="pl-PL" dirty="0" smtClean="0">
                <a:latin typeface="Times New Roman" panose="02020603050405020304" pitchFamily="18" charset="0"/>
                <a:cs typeface="Times New Roman" panose="02020603050405020304" pitchFamily="18" charset="0"/>
              </a:rPr>
              <a:t>Kwoty </a:t>
            </a:r>
            <a:r>
              <a:rPr lang="pl-PL" dirty="0">
                <a:latin typeface="Times New Roman" panose="02020603050405020304" pitchFamily="18" charset="0"/>
                <a:cs typeface="Times New Roman" panose="02020603050405020304" pitchFamily="18" charset="0"/>
              </a:rPr>
              <a:t>jednorazowych odszkodowań zaokrągla się do pełnych złotych.</a:t>
            </a:r>
          </a:p>
        </p:txBody>
      </p:sp>
    </p:spTree>
    <p:extLst>
      <p:ext uri="{BB962C8B-B14F-4D97-AF65-F5344CB8AC3E}">
        <p14:creationId xmlns:p14="http://schemas.microsoft.com/office/powerpoint/2010/main" val="17772864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latin typeface="Times New Roman" panose="02020603050405020304" pitchFamily="18" charset="0"/>
                <a:cs typeface="Times New Roman" panose="02020603050405020304" pitchFamily="18" charset="0"/>
              </a:rPr>
              <a:t>ŚWIADCZENIA ODSZKODOWAWCZE</a:t>
            </a:r>
            <a:endParaRPr lang="pl-PL" dirty="0"/>
          </a:p>
        </p:txBody>
      </p:sp>
      <p:sp>
        <p:nvSpPr>
          <p:cNvPr id="3" name="Symbol zastępczy zawartości 2"/>
          <p:cNvSpPr>
            <a:spLocks noGrp="1"/>
          </p:cNvSpPr>
          <p:nvPr>
            <p:ph sz="quarter" idx="1"/>
          </p:nvPr>
        </p:nvSpPr>
        <p:spPr/>
        <p:txBody>
          <a:bodyPr>
            <a:normAutofit fontScale="92500"/>
          </a:bodyPr>
          <a:lstStyle/>
          <a:p>
            <a:pPr marL="0" indent="0">
              <a:buNone/>
            </a:pPr>
            <a:r>
              <a:rPr lang="pl-PL" dirty="0">
                <a:latin typeface="Times New Roman" panose="02020603050405020304" pitchFamily="18" charset="0"/>
                <a:cs typeface="Times New Roman" panose="02020603050405020304" pitchFamily="18" charset="0"/>
              </a:rPr>
              <a:t>Kwota odszkodowania należnego rodzinie jest ustalana inaczej dla małżonka i dzieci i inaczej dla pozostałych członków rodziny. Ustawa ustala podstawową kwotę odszkodowania należną, gdy do odszkodowania uprawniony jest tylko jeden członek rodziny z danej grupy oraz kwotę zwiększenia dla każdej następnej osoby uprawnionej. Jeśli uprawnionych jest więcej niż jedna osoba, ta kwota podstawowa jest powiększana o tyle kwot zwiększania, ile jest osób z danej grupy ponad jedną. Otrzymaną w ten sposób kwotę odszkodowania dzieli się w częściach równych między uprawnionych. Jeśli obok małżonka i dzieci uprawnieni do odszkodowania są także członkowie rodziny z grupy drugiej, nie wlicza się do ogólnej kwoty odszkodowania do podziału, tylko wypłaca oddzielnie.</a:t>
            </a:r>
          </a:p>
        </p:txBody>
      </p:sp>
    </p:spTree>
    <p:extLst>
      <p:ext uri="{BB962C8B-B14F-4D97-AF65-F5344CB8AC3E}">
        <p14:creationId xmlns:p14="http://schemas.microsoft.com/office/powerpoint/2010/main" val="13827159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latin typeface="Times New Roman" panose="02020603050405020304" pitchFamily="18" charset="0"/>
                <a:cs typeface="Times New Roman" panose="02020603050405020304" pitchFamily="18" charset="0"/>
              </a:rPr>
              <a:t>ŚWIADCZENIA ODSZKODOWAWCZE</a:t>
            </a:r>
            <a:endParaRPr lang="pl-PL" dirty="0"/>
          </a:p>
        </p:txBody>
      </p:sp>
      <p:sp>
        <p:nvSpPr>
          <p:cNvPr id="3" name="Symbol zastępczy zawartości 2"/>
          <p:cNvSpPr>
            <a:spLocks noGrp="1"/>
          </p:cNvSpPr>
          <p:nvPr>
            <p:ph sz="quarter" idx="1"/>
          </p:nvPr>
        </p:nvSpPr>
        <p:spPr/>
        <p:txBody>
          <a:bodyPr>
            <a:normAutofit/>
          </a:bodyPr>
          <a:lstStyle/>
          <a:p>
            <a:pPr marL="0" indent="0">
              <a:buNone/>
            </a:pPr>
            <a:r>
              <a:rPr lang="pl-PL" sz="3200" dirty="0">
                <a:latin typeface="Times New Roman" panose="02020603050405020304" pitchFamily="18" charset="0"/>
                <a:cs typeface="Times New Roman" panose="02020603050405020304" pitchFamily="18" charset="0"/>
              </a:rPr>
              <a:t>Wysokość należnego poszkodowanemu lub uprawnionym członkom rodziny jednorazowego odszkodowania ustala się według kwoty przeciętnego wynagrodzenia obowiązującego w dacie wydania decyzji. Jest nią data decyzji przyznającej świadczenie, wydanej po uprawomocnieniu się orzeczenia kończącego postępowanie w sprawie. </a:t>
            </a:r>
          </a:p>
        </p:txBody>
      </p:sp>
    </p:spTree>
    <p:extLst>
      <p:ext uri="{BB962C8B-B14F-4D97-AF65-F5344CB8AC3E}">
        <p14:creationId xmlns:p14="http://schemas.microsoft.com/office/powerpoint/2010/main" val="17603905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latin typeface="Times New Roman" panose="02020603050405020304" pitchFamily="18" charset="0"/>
                <a:cs typeface="Times New Roman" panose="02020603050405020304" pitchFamily="18" charset="0"/>
              </a:rPr>
              <a:t>RENTA Z TYTUŁU NIEZDOLNOŚCI DO PRACY</a:t>
            </a:r>
            <a:endParaRPr lang="pl-PL" dirty="0"/>
          </a:p>
        </p:txBody>
      </p:sp>
      <p:sp>
        <p:nvSpPr>
          <p:cNvPr id="3" name="Symbol zastępczy zawartości 2"/>
          <p:cNvSpPr>
            <a:spLocks noGrp="1"/>
          </p:cNvSpPr>
          <p:nvPr>
            <p:ph sz="quarter" idx="1"/>
          </p:nvPr>
        </p:nvSpPr>
        <p:spPr/>
        <p:txBody>
          <a:bodyPr/>
          <a:lstStyle/>
          <a:p>
            <a:pPr marL="0" indent="0">
              <a:buNone/>
            </a:pPr>
            <a:r>
              <a:rPr lang="pl-PL" dirty="0">
                <a:latin typeface="Times New Roman" panose="02020603050405020304" pitchFamily="18" charset="0"/>
                <a:cs typeface="Times New Roman" panose="02020603050405020304" pitchFamily="18" charset="0"/>
              </a:rPr>
              <a:t>Renta ta ma zapewnić środki utrzymania, w sytuacji gdy skutkiem doznanego urazu jest niezdolność do pracy zarobkowej. Niezdolność ta może być całkowita lub częściowa, a w związku z tym może być przyznana renta stała lub okresowa. </a:t>
            </a:r>
            <a:r>
              <a:rPr lang="pl-PL" dirty="0" smtClean="0">
                <a:latin typeface="Times New Roman" panose="02020603050405020304" pitchFamily="18" charset="0"/>
                <a:cs typeface="Times New Roman" panose="02020603050405020304" pitchFamily="18" charset="0"/>
              </a:rPr>
              <a:t>Renta </a:t>
            </a:r>
            <a:r>
              <a:rPr lang="pl-PL" dirty="0">
                <a:latin typeface="Times New Roman" panose="02020603050405020304" pitchFamily="18" charset="0"/>
                <a:cs typeface="Times New Roman" panose="02020603050405020304" pitchFamily="18" charset="0"/>
              </a:rPr>
              <a:t>z tytułu wypadku przy pracy ma charakter odszkodowawczy. </a:t>
            </a:r>
            <a:r>
              <a:rPr lang="pl-PL" dirty="0" smtClean="0">
                <a:latin typeface="Times New Roman" panose="02020603050405020304" pitchFamily="18" charset="0"/>
                <a:cs typeface="Times New Roman" panose="02020603050405020304" pitchFamily="18" charset="0"/>
              </a:rPr>
              <a:t>Prawo </a:t>
            </a:r>
            <a:r>
              <a:rPr lang="pl-PL" dirty="0">
                <a:latin typeface="Times New Roman" panose="02020603050405020304" pitchFamily="18" charset="0"/>
                <a:cs typeface="Times New Roman" panose="02020603050405020304" pitchFamily="18" charset="0"/>
              </a:rPr>
              <a:t>do renty wypadkowej nabywa się po ustaleniu </a:t>
            </a:r>
            <a:r>
              <a:rPr lang="pl-PL" dirty="0" smtClean="0">
                <a:latin typeface="Times New Roman" panose="02020603050405020304" pitchFamily="18" charset="0"/>
                <a:cs typeface="Times New Roman" panose="02020603050405020304" pitchFamily="18" charset="0"/>
              </a:rPr>
              <a:t>zajścia </a:t>
            </a:r>
            <a:r>
              <a:rPr lang="pl-PL" dirty="0">
                <a:latin typeface="Times New Roman" panose="02020603050405020304" pitchFamily="18" charset="0"/>
                <a:cs typeface="Times New Roman" panose="02020603050405020304" pitchFamily="18" charset="0"/>
              </a:rPr>
              <a:t>wypadku w czasie trwania ubezpieczenia. Niezdolność do pracy, jako skutek wypadku przy pracy, może wystąpić później. Nie jest natomiast wymagane spełnienie warunku posiadania określonej długości stażu ubezpieczeniowego.</a:t>
            </a:r>
          </a:p>
        </p:txBody>
      </p:sp>
    </p:spTree>
    <p:extLst>
      <p:ext uri="{BB962C8B-B14F-4D97-AF65-F5344CB8AC3E}">
        <p14:creationId xmlns:p14="http://schemas.microsoft.com/office/powerpoint/2010/main" val="20092056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latin typeface="Times New Roman" panose="02020603050405020304" pitchFamily="18" charset="0"/>
                <a:cs typeface="Times New Roman" panose="02020603050405020304" pitchFamily="18" charset="0"/>
              </a:rPr>
              <a:t>Pojęcie niezdolności do pracy </a:t>
            </a:r>
            <a:endParaRPr lang="pl-PL" b="1" dirty="0">
              <a:latin typeface="Times New Roman" panose="02020603050405020304" pitchFamily="18" charset="0"/>
              <a:cs typeface="Times New Roman" panose="02020603050405020304" pitchFamily="18" charset="0"/>
            </a:endParaRPr>
          </a:p>
        </p:txBody>
      </p:sp>
      <p:sp>
        <p:nvSpPr>
          <p:cNvPr id="3" name="Symbol zastępczy zawartości 2"/>
          <p:cNvSpPr>
            <a:spLocks noGrp="1"/>
          </p:cNvSpPr>
          <p:nvPr>
            <p:ph sz="quarter" idx="1"/>
          </p:nvPr>
        </p:nvSpPr>
        <p:spPr/>
        <p:txBody>
          <a:bodyPr>
            <a:normAutofit fontScale="92500" lnSpcReduction="10000"/>
          </a:bodyPr>
          <a:lstStyle/>
          <a:p>
            <a:pPr marL="0" indent="0">
              <a:buNone/>
            </a:pPr>
            <a:r>
              <a:rPr lang="pl-PL" dirty="0">
                <a:latin typeface="Times New Roman" panose="02020603050405020304" pitchFamily="18" charset="0"/>
                <a:cs typeface="Times New Roman" panose="02020603050405020304" pitchFamily="18" charset="0"/>
              </a:rPr>
              <a:t>Za niezdolną do pracy uważa się osobę, która całkowicie lub częściowo utraciła zdolność do pracy zarobkowej z powodu naruszenia sprawności organizmu i nie rokuje odzyskania tej zdolności po przekwalifikowaniu.</a:t>
            </a:r>
          </a:p>
          <a:p>
            <a:r>
              <a:rPr lang="pl-PL" dirty="0">
                <a:latin typeface="Times New Roman" panose="02020603050405020304" pitchFamily="18" charset="0"/>
                <a:cs typeface="Times New Roman" panose="02020603050405020304" pitchFamily="18" charset="0"/>
              </a:rPr>
              <a:t>Całkowicie niezdolną do pracy jest osoba, która utraciła zdolność do wykonywania jakiejkolwiek pracy. Częściowo niezdolną do pracy jest osoba, która utraciła - w znacznym stopniu - zdolność do pracy zgodnej z posiadanym przez nią poziomem kwalifikacji.</a:t>
            </a:r>
          </a:p>
          <a:p>
            <a:r>
              <a:rPr lang="pl-PL" dirty="0">
                <a:latin typeface="Times New Roman" panose="02020603050405020304" pitchFamily="18" charset="0"/>
                <a:cs typeface="Times New Roman" panose="02020603050405020304" pitchFamily="18" charset="0"/>
              </a:rPr>
              <a:t>W przypadku stwierdzenia naruszenia sprawności organizmu w stopniu powodującym konieczność stałej lub długotrwałej opieki i pomocy innej osoby w zaspokajaniu podstawowych potrzeb życiowych orzeka się niezdolność do samodzielnej egzystencji.</a:t>
            </a:r>
          </a:p>
          <a:p>
            <a:endParaRPr lang="pl-PL" dirty="0"/>
          </a:p>
        </p:txBody>
      </p:sp>
    </p:spTree>
    <p:extLst>
      <p:ext uri="{BB962C8B-B14F-4D97-AF65-F5344CB8AC3E}">
        <p14:creationId xmlns:p14="http://schemas.microsoft.com/office/powerpoint/2010/main" val="36368565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latin typeface="Times New Roman" panose="02020603050405020304" pitchFamily="18" charset="0"/>
                <a:cs typeface="Times New Roman" panose="02020603050405020304" pitchFamily="18" charset="0"/>
              </a:rPr>
              <a:t>RENTA Z TYTUŁU NIEZDOLNOŚCI DO PRACY</a:t>
            </a:r>
          </a:p>
        </p:txBody>
      </p:sp>
      <p:sp>
        <p:nvSpPr>
          <p:cNvPr id="3" name="Symbol zastępczy zawartości 2"/>
          <p:cNvSpPr>
            <a:spLocks noGrp="1"/>
          </p:cNvSpPr>
          <p:nvPr>
            <p:ph sz="quarter" idx="1"/>
          </p:nvPr>
        </p:nvSpPr>
        <p:spPr/>
        <p:txBody>
          <a:bodyPr>
            <a:normAutofit lnSpcReduction="10000"/>
          </a:bodyPr>
          <a:lstStyle/>
          <a:p>
            <a:r>
              <a:rPr lang="pl-PL" dirty="0">
                <a:latin typeface="Times New Roman" panose="02020603050405020304" pitchFamily="18" charset="0"/>
                <a:cs typeface="Times New Roman" panose="02020603050405020304" pitchFamily="18" charset="0"/>
              </a:rPr>
              <a:t>Od 1 grudnia 2017 r. prawo do renty z tytułu niezdolności do pracy przysługuje tylko takiemu ubezpieczonemu, który nie ma ustalonego prawa do emerytury z Funduszu Ubezpieczeń Społecznych lub nie spełnia warunków do jej uzyskania. Pozostałe warunki do przyznania renty pozostają bez zmian.</a:t>
            </a:r>
          </a:p>
          <a:p>
            <a:r>
              <a:rPr lang="pl-PL" dirty="0">
                <a:latin typeface="Times New Roman" panose="02020603050405020304" pitchFamily="18" charset="0"/>
                <a:cs typeface="Times New Roman" panose="02020603050405020304" pitchFamily="18" charset="0"/>
              </a:rPr>
              <a:t>Za emeryturę z Funduszu Ubezpieczeń społecznych uważa się emeryturę powszechną, przyznaną na wniosek lub z urzędu, jak również emeryturę przyznaną w wieku niższym niż powszechny wiek emerytalny (np. emeryturę częściową, emeryturę górniczą, emeryturę nauczycielską przyznaną na podstawie Karty Nauczyciela, czy też emeryturę wcześniejszą dla matek opiekujących się dziećmi).</a:t>
            </a:r>
          </a:p>
          <a:p>
            <a:endParaRPr lang="pl-PL" dirty="0"/>
          </a:p>
        </p:txBody>
      </p:sp>
    </p:spTree>
    <p:extLst>
      <p:ext uri="{BB962C8B-B14F-4D97-AF65-F5344CB8AC3E}">
        <p14:creationId xmlns:p14="http://schemas.microsoft.com/office/powerpoint/2010/main" val="6259789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latin typeface="Times New Roman" panose="02020603050405020304" pitchFamily="18" charset="0"/>
                <a:cs typeface="Times New Roman" panose="02020603050405020304" pitchFamily="18" charset="0"/>
              </a:rPr>
              <a:t>RENTA Z TYTUŁU NIEZDOLNOŚCI DO PRACY</a:t>
            </a:r>
            <a:endParaRPr lang="pl-PL" dirty="0"/>
          </a:p>
        </p:txBody>
      </p:sp>
      <p:sp>
        <p:nvSpPr>
          <p:cNvPr id="3" name="Symbol zastępczy zawartości 2"/>
          <p:cNvSpPr>
            <a:spLocks noGrp="1"/>
          </p:cNvSpPr>
          <p:nvPr>
            <p:ph sz="quarter" idx="1"/>
          </p:nvPr>
        </p:nvSpPr>
        <p:spPr/>
        <p:txBody>
          <a:bodyPr>
            <a:normAutofit/>
          </a:bodyPr>
          <a:lstStyle/>
          <a:p>
            <a:pPr marL="0" indent="0">
              <a:buNone/>
            </a:pPr>
            <a:r>
              <a:rPr lang="pl-PL" dirty="0">
                <a:latin typeface="Times New Roman" panose="02020603050405020304" pitchFamily="18" charset="0"/>
                <a:cs typeface="Times New Roman" panose="02020603050405020304" pitchFamily="18" charset="0"/>
              </a:rPr>
              <a:t>Prawo do renty z tytułu niezdolności do pracy przysługuje ubezpieczonemu, który spełnia łącznie następujące warunki:</a:t>
            </a:r>
          </a:p>
          <a:p>
            <a:r>
              <a:rPr lang="pl-PL" dirty="0">
                <a:latin typeface="Times New Roman" panose="02020603050405020304" pitchFamily="18" charset="0"/>
                <a:cs typeface="Times New Roman" panose="02020603050405020304" pitchFamily="18" charset="0"/>
              </a:rPr>
              <a:t>został uznany za niezdolnego do pracy,</a:t>
            </a:r>
          </a:p>
          <a:p>
            <a:r>
              <a:rPr lang="pl-PL" dirty="0">
                <a:latin typeface="Times New Roman" panose="02020603050405020304" pitchFamily="18" charset="0"/>
                <a:cs typeface="Times New Roman" panose="02020603050405020304" pitchFamily="18" charset="0"/>
              </a:rPr>
              <a:t>ma wymagany - stosowny do wieku, w którym powstała niezdolność do pracy - okres składkowy i nieskładkowy,</a:t>
            </a:r>
          </a:p>
          <a:p>
            <a:r>
              <a:rPr lang="pl-PL" dirty="0">
                <a:latin typeface="Times New Roman" panose="02020603050405020304" pitchFamily="18" charset="0"/>
                <a:cs typeface="Times New Roman" panose="02020603050405020304" pitchFamily="18" charset="0"/>
              </a:rPr>
              <a:t>niezdolność do pracy powstała w okresach składkowych (np. ubezpieczenia, zatrudnienia) lub nieskładkowych (np. w okresie pobierania zasiłku chorobowego, opiekuńczego, świadczenia </a:t>
            </a:r>
            <a:r>
              <a:rPr lang="pl-PL" dirty="0" smtClean="0">
                <a:latin typeface="Times New Roman" panose="02020603050405020304" pitchFamily="18" charset="0"/>
                <a:cs typeface="Times New Roman" panose="02020603050405020304" pitchFamily="18" charset="0"/>
              </a:rPr>
              <a:t>rehabilitacyjnego) </a:t>
            </a:r>
            <a:r>
              <a:rPr lang="pl-PL" dirty="0">
                <a:latin typeface="Times New Roman" panose="02020603050405020304" pitchFamily="18" charset="0"/>
                <a:cs typeface="Times New Roman" panose="02020603050405020304" pitchFamily="18" charset="0"/>
              </a:rPr>
              <a:t>albo nie później niż w ciągu 18 miesięcy od ustania tych okresów</a:t>
            </a:r>
            <a:r>
              <a:rPr lang="pl-PL" dirty="0" smtClean="0">
                <a:latin typeface="Times New Roman" panose="02020603050405020304" pitchFamily="18" charset="0"/>
                <a:cs typeface="Times New Roman" panose="02020603050405020304" pitchFamily="18" charset="0"/>
              </a:rPr>
              <a:t>.</a:t>
            </a:r>
            <a:endParaRPr lang="pl-P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4840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latin typeface="Times New Roman" panose="02020603050405020304" pitchFamily="18" charset="0"/>
                <a:cs typeface="Times New Roman" panose="02020603050405020304" pitchFamily="18" charset="0"/>
              </a:rPr>
              <a:t>UBEZPIECZENIE WYPADKOWE</a:t>
            </a:r>
            <a:endParaRPr lang="pl-PL" dirty="0"/>
          </a:p>
        </p:txBody>
      </p:sp>
      <p:sp>
        <p:nvSpPr>
          <p:cNvPr id="6" name="Symbol zastępczy zawartości 5"/>
          <p:cNvSpPr>
            <a:spLocks noGrp="1"/>
          </p:cNvSpPr>
          <p:nvPr>
            <p:ph sz="quarter" idx="1"/>
          </p:nvPr>
        </p:nvSpPr>
        <p:spPr/>
        <p:txBody>
          <a:bodyPr>
            <a:normAutofit lnSpcReduction="10000"/>
          </a:bodyPr>
          <a:lstStyle/>
          <a:p>
            <a:r>
              <a:rPr lang="pl-PL" dirty="0">
                <a:latin typeface="Times New Roman" panose="02020603050405020304" pitchFamily="18" charset="0"/>
                <a:cs typeface="Times New Roman" panose="02020603050405020304" pitchFamily="18" charset="0"/>
              </a:rPr>
              <a:t>Ryzyko związane z utratą zdolności do pracy w wyniku wypadku przy pracy dotyczy wszystkich osób aktywnych zawodowo. Podleganie ubezpieczeniu wypadkowemu zapewnia nam prawo do wielu świadczeń, których nie obejmuje zwykłe ubezpieczenie chorobowe</a:t>
            </a:r>
            <a:r>
              <a:rPr lang="pl-PL" dirty="0" smtClean="0">
                <a:latin typeface="Times New Roman" panose="02020603050405020304" pitchFamily="18" charset="0"/>
                <a:cs typeface="Times New Roman" panose="02020603050405020304" pitchFamily="18" charset="0"/>
              </a:rPr>
              <a:t>.</a:t>
            </a:r>
          </a:p>
          <a:p>
            <a:r>
              <a:rPr lang="pl-PL" dirty="0">
                <a:latin typeface="Times New Roman" panose="02020603050405020304" pitchFamily="18" charset="0"/>
                <a:cs typeface="Times New Roman" panose="02020603050405020304" pitchFamily="18" charset="0"/>
              </a:rPr>
              <a:t>Istnieją jednak grupy osób, które ze względu na rodzaj posiadanego tytułu do ubezpieczeń, nie są obejmowane ubezpieczeniem wypadkowym właśnie z tego tytułu</a:t>
            </a:r>
            <a:r>
              <a:rPr lang="pl-PL" dirty="0" smtClean="0">
                <a:latin typeface="Times New Roman" panose="02020603050405020304" pitchFamily="18" charset="0"/>
                <a:cs typeface="Times New Roman" panose="02020603050405020304" pitchFamily="18" charset="0"/>
              </a:rPr>
              <a:t>.</a:t>
            </a:r>
          </a:p>
          <a:p>
            <a:r>
              <a:rPr lang="pl-PL" dirty="0">
                <a:latin typeface="Times New Roman" panose="02020603050405020304" pitchFamily="18" charset="0"/>
                <a:cs typeface="Times New Roman" panose="02020603050405020304" pitchFamily="18" charset="0"/>
              </a:rPr>
              <a:t>Obowiązkowo ubezpieczeniu wypadkowemu podlegają osoby podlegające ubezpieczeniom emerytalnemu i rentowym</a:t>
            </a:r>
            <a:r>
              <a:rPr lang="pl-PL" dirty="0" smtClean="0">
                <a:latin typeface="Times New Roman" panose="02020603050405020304" pitchFamily="18" charset="0"/>
                <a:cs typeface="Times New Roman" panose="02020603050405020304" pitchFamily="18" charset="0"/>
              </a:rPr>
              <a:t>.</a:t>
            </a:r>
          </a:p>
          <a:p>
            <a:r>
              <a:rPr lang="pl-PL" dirty="0">
                <a:latin typeface="Times New Roman" panose="02020603050405020304" pitchFamily="18" charset="0"/>
                <a:cs typeface="Times New Roman" panose="02020603050405020304" pitchFamily="18" charset="0"/>
              </a:rPr>
              <a:t>Brak dobrowolnego ubezpieczenia </a:t>
            </a:r>
            <a:r>
              <a:rPr lang="pl-PL" dirty="0" smtClean="0">
                <a:latin typeface="Times New Roman" panose="02020603050405020304" pitchFamily="18" charset="0"/>
                <a:cs typeface="Times New Roman" panose="02020603050405020304" pitchFamily="18" charset="0"/>
              </a:rPr>
              <a:t>wypadkowego. </a:t>
            </a:r>
            <a:endParaRPr lang="pl-P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54884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latin typeface="Times New Roman" panose="02020603050405020304" pitchFamily="18" charset="0"/>
                <a:cs typeface="Times New Roman" panose="02020603050405020304" pitchFamily="18" charset="0"/>
              </a:rPr>
              <a:t>RENTA Z TYTUŁU NIEZDOLNOŚCI DO PRACY</a:t>
            </a:r>
            <a:endParaRPr lang="pl-PL" dirty="0"/>
          </a:p>
        </p:txBody>
      </p:sp>
      <p:sp>
        <p:nvSpPr>
          <p:cNvPr id="3" name="Symbol zastępczy zawartości 2"/>
          <p:cNvSpPr>
            <a:spLocks noGrp="1"/>
          </p:cNvSpPr>
          <p:nvPr>
            <p:ph sz="quarter" idx="1"/>
          </p:nvPr>
        </p:nvSpPr>
        <p:spPr/>
        <p:txBody>
          <a:bodyPr/>
          <a:lstStyle/>
          <a:p>
            <a:pPr marL="0" indent="0">
              <a:buNone/>
            </a:pPr>
            <a:r>
              <a:rPr lang="pl-PL" dirty="0">
                <a:latin typeface="Times New Roman" panose="02020603050405020304" pitchFamily="18" charset="0"/>
                <a:cs typeface="Times New Roman" panose="02020603050405020304" pitchFamily="18" charset="0"/>
              </a:rPr>
              <a:t>Wymóg powstania niezdolności do pracy w określonym ustawą emerytalną czasie nie obowiązuje w stosunku do osoby, która spełnia łącznie następujące warunki</a:t>
            </a:r>
            <a:r>
              <a:rPr lang="pl-PL" dirty="0" smtClean="0">
                <a:latin typeface="Times New Roman" panose="02020603050405020304" pitchFamily="18" charset="0"/>
                <a:cs typeface="Times New Roman" panose="02020603050405020304" pitchFamily="18" charset="0"/>
              </a:rPr>
              <a:t>:</a:t>
            </a:r>
          </a:p>
          <a:p>
            <a:pPr marL="0" indent="0">
              <a:buNone/>
            </a:pPr>
            <a:endParaRPr lang="pl-PL" dirty="0">
              <a:latin typeface="Times New Roman" panose="02020603050405020304" pitchFamily="18" charset="0"/>
              <a:cs typeface="Times New Roman" panose="02020603050405020304" pitchFamily="18" charset="0"/>
            </a:endParaRPr>
          </a:p>
          <a:p>
            <a:r>
              <a:rPr lang="pl-PL" dirty="0">
                <a:latin typeface="Times New Roman" panose="02020603050405020304" pitchFamily="18" charset="0"/>
                <a:cs typeface="Times New Roman" panose="02020603050405020304" pitchFamily="18" charset="0"/>
              </a:rPr>
              <a:t>została uznana za całkowicie niezdolną do pracy,</a:t>
            </a:r>
          </a:p>
          <a:p>
            <a:r>
              <a:rPr lang="pl-PL" dirty="0">
                <a:latin typeface="Times New Roman" panose="02020603050405020304" pitchFamily="18" charset="0"/>
                <a:cs typeface="Times New Roman" panose="02020603050405020304" pitchFamily="18" charset="0"/>
              </a:rPr>
              <a:t>spełnia warunek posiadania wymaganego okresu składkowego i nieskładkowego</a:t>
            </a:r>
          </a:p>
          <a:p>
            <a:r>
              <a:rPr lang="pl-PL" dirty="0">
                <a:latin typeface="Times New Roman" panose="02020603050405020304" pitchFamily="18" charset="0"/>
                <a:cs typeface="Times New Roman" panose="02020603050405020304" pitchFamily="18" charset="0"/>
              </a:rPr>
              <a:t>  oraz </a:t>
            </a:r>
          </a:p>
          <a:p>
            <a:r>
              <a:rPr lang="pl-PL" dirty="0">
                <a:latin typeface="Times New Roman" panose="02020603050405020304" pitchFamily="18" charset="0"/>
                <a:cs typeface="Times New Roman" panose="02020603050405020304" pitchFamily="18" charset="0"/>
              </a:rPr>
              <a:t>legitymuje się co najmniej 20-letnim (w przypadku kobiety) i 25-letnim (w przypadku mężczyzny)    okresem składkowym i nieskładkowym.</a:t>
            </a:r>
          </a:p>
          <a:p>
            <a:endParaRPr lang="pl-PL" dirty="0"/>
          </a:p>
          <a:p>
            <a:endParaRPr lang="pl-PL" dirty="0"/>
          </a:p>
        </p:txBody>
      </p:sp>
    </p:spTree>
    <p:extLst>
      <p:ext uri="{BB962C8B-B14F-4D97-AF65-F5344CB8AC3E}">
        <p14:creationId xmlns:p14="http://schemas.microsoft.com/office/powerpoint/2010/main" val="32792135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latin typeface="Times New Roman" panose="02020603050405020304" pitchFamily="18" charset="0"/>
                <a:cs typeface="Times New Roman" panose="02020603050405020304" pitchFamily="18" charset="0"/>
              </a:rPr>
              <a:t>RENTA Z TYTUŁU NIEZDOLNOŚCI DO PRACY</a:t>
            </a:r>
            <a:endParaRPr lang="pl-PL" dirty="0"/>
          </a:p>
        </p:txBody>
      </p:sp>
      <p:sp>
        <p:nvSpPr>
          <p:cNvPr id="3" name="Symbol zastępczy zawartości 2"/>
          <p:cNvSpPr>
            <a:spLocks noGrp="1"/>
          </p:cNvSpPr>
          <p:nvPr>
            <p:ph sz="quarter" idx="1"/>
          </p:nvPr>
        </p:nvSpPr>
        <p:spPr/>
        <p:txBody>
          <a:bodyPr>
            <a:normAutofit fontScale="85000" lnSpcReduction="20000"/>
          </a:bodyPr>
          <a:lstStyle/>
          <a:p>
            <a:pPr marL="0" indent="0">
              <a:buNone/>
            </a:pPr>
            <a:r>
              <a:rPr lang="pl-PL" dirty="0">
                <a:latin typeface="Times New Roman" panose="02020603050405020304" pitchFamily="18" charset="0"/>
                <a:cs typeface="Times New Roman" panose="02020603050405020304" pitchFamily="18" charset="0"/>
              </a:rPr>
              <a:t>Okres składkowy i nieskładkowy wymagany do przyznania renty uzależniony jest od wieku osoby, w jakim powstała niezdolność do pracy. Okres ten wynosi:</a:t>
            </a:r>
          </a:p>
          <a:p>
            <a:r>
              <a:rPr lang="pl-PL" dirty="0">
                <a:latin typeface="Times New Roman" panose="02020603050405020304" pitchFamily="18" charset="0"/>
                <a:cs typeface="Times New Roman" panose="02020603050405020304" pitchFamily="18" charset="0"/>
              </a:rPr>
              <a:t>1 rok - jeżeli niezdolność do pracy powstała przed ukończeniem 20 lat,</a:t>
            </a:r>
          </a:p>
          <a:p>
            <a:r>
              <a:rPr lang="pl-PL" dirty="0">
                <a:latin typeface="Times New Roman" panose="02020603050405020304" pitchFamily="18" charset="0"/>
                <a:cs typeface="Times New Roman" panose="02020603050405020304" pitchFamily="18" charset="0"/>
              </a:rPr>
              <a:t>2 lata - jeżeli niezdolność do pracy powstała w wieku powyżej 20 do 22 lat,</a:t>
            </a:r>
          </a:p>
          <a:p>
            <a:r>
              <a:rPr lang="pl-PL" dirty="0">
                <a:latin typeface="Times New Roman" panose="02020603050405020304" pitchFamily="18" charset="0"/>
                <a:cs typeface="Times New Roman" panose="02020603050405020304" pitchFamily="18" charset="0"/>
              </a:rPr>
              <a:t>3 lata - jeżeli niezdolność do pracy powstała w wieku powyżej 22 do 25 lat,</a:t>
            </a:r>
          </a:p>
          <a:p>
            <a:r>
              <a:rPr lang="pl-PL" dirty="0">
                <a:latin typeface="Times New Roman" panose="02020603050405020304" pitchFamily="18" charset="0"/>
                <a:cs typeface="Times New Roman" panose="02020603050405020304" pitchFamily="18" charset="0"/>
              </a:rPr>
              <a:t>4 lata - jeżeli niezdolność do pracy powstała w wieku powyżej 25 do 30 lat,</a:t>
            </a:r>
          </a:p>
          <a:p>
            <a:r>
              <a:rPr lang="pl-PL" dirty="0">
                <a:latin typeface="Times New Roman" panose="02020603050405020304" pitchFamily="18" charset="0"/>
                <a:cs typeface="Times New Roman" panose="02020603050405020304" pitchFamily="18" charset="0"/>
              </a:rPr>
              <a:t>5 lat - jeżeli niezdolność do pracy powstała w wieku powyżej 30 lat.</a:t>
            </a:r>
          </a:p>
          <a:p>
            <a:pPr marL="0" indent="0">
              <a:buNone/>
            </a:pPr>
            <a:r>
              <a:rPr lang="pl-PL" dirty="0">
                <a:latin typeface="Times New Roman" panose="02020603050405020304" pitchFamily="18" charset="0"/>
                <a:cs typeface="Times New Roman" panose="02020603050405020304" pitchFamily="18" charset="0"/>
              </a:rPr>
              <a:t>Warunek posiadania wyżej wymienionego okresu składkowego i nieskładkowego nie jest wymagany od osoby, która stała się niezdolna do pracy z powodu skutków wypadku w drodze do pracy lub z pracy, zaistniałego po dniu 31 grudnia 2002 r.</a:t>
            </a:r>
          </a:p>
          <a:p>
            <a:endParaRPr lang="pl-PL" dirty="0"/>
          </a:p>
        </p:txBody>
      </p:sp>
    </p:spTree>
    <p:extLst>
      <p:ext uri="{BB962C8B-B14F-4D97-AF65-F5344CB8AC3E}">
        <p14:creationId xmlns:p14="http://schemas.microsoft.com/office/powerpoint/2010/main" val="31322445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latin typeface="Times New Roman" panose="02020603050405020304" pitchFamily="18" charset="0"/>
                <a:cs typeface="Times New Roman" panose="02020603050405020304" pitchFamily="18" charset="0"/>
              </a:rPr>
              <a:t>RENTA Z TYTUŁU NIEZDOLNOŚCI DO PRACY</a:t>
            </a:r>
            <a:endParaRPr lang="pl-PL" dirty="0"/>
          </a:p>
        </p:txBody>
      </p:sp>
      <p:sp>
        <p:nvSpPr>
          <p:cNvPr id="3" name="Symbol zastępczy zawartości 2"/>
          <p:cNvSpPr>
            <a:spLocks noGrp="1"/>
          </p:cNvSpPr>
          <p:nvPr>
            <p:ph sz="quarter" idx="1"/>
          </p:nvPr>
        </p:nvSpPr>
        <p:spPr/>
        <p:txBody>
          <a:bodyPr>
            <a:noAutofit/>
          </a:bodyPr>
          <a:lstStyle/>
          <a:p>
            <a:pPr marL="0" indent="0">
              <a:buNone/>
            </a:pPr>
            <a:r>
              <a:rPr lang="pl-PL" sz="2800" dirty="0">
                <a:latin typeface="Times New Roman" panose="02020603050405020304" pitchFamily="18" charset="0"/>
                <a:cs typeface="Times New Roman" panose="02020603050405020304" pitchFamily="18" charset="0"/>
              </a:rPr>
              <a:t>Jeżeli ubezpieczony nie osiągnął wymaganego okresu składkowego i nieskładkowego, uzależnionego od wieku, w którym powstała niezdolność do pracy, warunek posiadania tego okresu uważa się za spełniony, gdy ubezpieczony został zgłoszony do ubezpieczenia przed ukończeniem 18 lat albo w ciągu 6 miesięcy po ukończeniu nauki w szkole ponadpodstawowej, ponadgimnazjalnej lub w szkole wyższej oraz do dnia powstania niezdolności do pracy miał bez przerwy lub z przerwami nieprzekraczającymi 6 </a:t>
            </a:r>
            <a:r>
              <a:rPr lang="pl-PL" sz="2800" dirty="0" smtClean="0">
                <a:latin typeface="Times New Roman" panose="02020603050405020304" pitchFamily="18" charset="0"/>
                <a:cs typeface="Times New Roman" panose="02020603050405020304" pitchFamily="18" charset="0"/>
              </a:rPr>
              <a:t>miesięcy. </a:t>
            </a:r>
            <a:endParaRPr lang="pl-PL"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54190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latin typeface="Times New Roman" panose="02020603050405020304" pitchFamily="18" charset="0"/>
                <a:cs typeface="Times New Roman" panose="02020603050405020304" pitchFamily="18" charset="0"/>
              </a:rPr>
              <a:t>RENTA Z TYTUŁU NIEZDOLNOŚCI DO PRACY</a:t>
            </a:r>
            <a:endParaRPr lang="pl-PL" dirty="0"/>
          </a:p>
        </p:txBody>
      </p:sp>
      <p:sp>
        <p:nvSpPr>
          <p:cNvPr id="3" name="Symbol zastępczy zawartości 2"/>
          <p:cNvSpPr>
            <a:spLocks noGrp="1"/>
          </p:cNvSpPr>
          <p:nvPr>
            <p:ph sz="quarter" idx="1"/>
          </p:nvPr>
        </p:nvSpPr>
        <p:spPr/>
        <p:txBody>
          <a:bodyPr/>
          <a:lstStyle/>
          <a:p>
            <a:pPr marL="0" indent="0">
              <a:buNone/>
            </a:pPr>
            <a:r>
              <a:rPr lang="pl-PL" dirty="0">
                <a:latin typeface="Times New Roman" panose="02020603050405020304" pitchFamily="18" charset="0"/>
                <a:cs typeface="Times New Roman" panose="02020603050405020304" pitchFamily="18" charset="0"/>
              </a:rPr>
              <a:t>Renta dla osoby częściowo </a:t>
            </a:r>
            <a:r>
              <a:rPr lang="pl-PL" dirty="0" smtClean="0">
                <a:latin typeface="Times New Roman" panose="02020603050405020304" pitchFamily="18" charset="0"/>
                <a:cs typeface="Times New Roman" panose="02020603050405020304" pitchFamily="18" charset="0"/>
              </a:rPr>
              <a:t>niezdolnej </a:t>
            </a:r>
            <a:r>
              <a:rPr lang="pl-PL" dirty="0">
                <a:latin typeface="Times New Roman" panose="02020603050405020304" pitchFamily="18" charset="0"/>
                <a:cs typeface="Times New Roman" panose="02020603050405020304" pitchFamily="18" charset="0"/>
              </a:rPr>
              <a:t>do pracy wynosi 75% renty dla osoby całkowicie niezdolnej do pracy. Renta wypadkowa nie może być jednak niższa niż: </a:t>
            </a:r>
            <a:endParaRPr lang="pl-PL" dirty="0" smtClean="0">
              <a:latin typeface="Times New Roman" panose="02020603050405020304" pitchFamily="18" charset="0"/>
              <a:cs typeface="Times New Roman" panose="02020603050405020304" pitchFamily="18" charset="0"/>
            </a:endParaRPr>
          </a:p>
          <a:p>
            <a:pPr>
              <a:buFontTx/>
              <a:buChar char="-"/>
            </a:pPr>
            <a:r>
              <a:rPr lang="pl-PL" dirty="0" smtClean="0">
                <a:latin typeface="Times New Roman" panose="02020603050405020304" pitchFamily="18" charset="0"/>
                <a:cs typeface="Times New Roman" panose="02020603050405020304" pitchFamily="18" charset="0"/>
              </a:rPr>
              <a:t>80</a:t>
            </a:r>
            <a:r>
              <a:rPr lang="pl-PL" dirty="0">
                <a:latin typeface="Times New Roman" panose="02020603050405020304" pitchFamily="18" charset="0"/>
                <a:cs typeface="Times New Roman" panose="02020603050405020304" pitchFamily="18" charset="0"/>
              </a:rPr>
              <a:t>% podstawy jej wymiaru – dla osoby całkowicie niezdolnej do pracy, </a:t>
            </a:r>
            <a:endParaRPr lang="pl-PL" dirty="0" smtClean="0">
              <a:latin typeface="Times New Roman" panose="02020603050405020304" pitchFamily="18" charset="0"/>
              <a:cs typeface="Times New Roman" panose="02020603050405020304" pitchFamily="18" charset="0"/>
            </a:endParaRPr>
          </a:p>
          <a:p>
            <a:pPr>
              <a:buFontTx/>
              <a:buChar char="-"/>
            </a:pPr>
            <a:r>
              <a:rPr lang="pl-PL" dirty="0" smtClean="0">
                <a:latin typeface="Times New Roman" panose="02020603050405020304" pitchFamily="18" charset="0"/>
                <a:cs typeface="Times New Roman" panose="02020603050405020304" pitchFamily="18" charset="0"/>
              </a:rPr>
              <a:t>- </a:t>
            </a:r>
            <a:r>
              <a:rPr lang="pl-PL" dirty="0">
                <a:latin typeface="Times New Roman" panose="02020603050405020304" pitchFamily="18" charset="0"/>
                <a:cs typeface="Times New Roman" panose="02020603050405020304" pitchFamily="18" charset="0"/>
              </a:rPr>
              <a:t>60% podstawy wymiaru – dla osoby częściowo niezdolnej do pracy. </a:t>
            </a:r>
            <a:endParaRPr lang="pl-PL" dirty="0" smtClean="0">
              <a:latin typeface="Times New Roman" panose="02020603050405020304" pitchFamily="18" charset="0"/>
              <a:cs typeface="Times New Roman" panose="02020603050405020304" pitchFamily="18" charset="0"/>
            </a:endParaRPr>
          </a:p>
          <a:p>
            <a:pPr>
              <a:buFontTx/>
              <a:buChar char="-"/>
            </a:pPr>
            <a:endParaRPr lang="pl-PL" dirty="0" smtClean="0">
              <a:latin typeface="Times New Roman" panose="02020603050405020304" pitchFamily="18" charset="0"/>
              <a:cs typeface="Times New Roman" panose="02020603050405020304" pitchFamily="18" charset="0"/>
            </a:endParaRPr>
          </a:p>
          <a:p>
            <a:pPr marL="0" indent="0">
              <a:buNone/>
            </a:pPr>
            <a:r>
              <a:rPr lang="pl-PL" dirty="0" smtClean="0">
                <a:latin typeface="Times New Roman" panose="02020603050405020304" pitchFamily="18" charset="0"/>
                <a:cs typeface="Times New Roman" panose="02020603050405020304" pitchFamily="18" charset="0"/>
              </a:rPr>
              <a:t>Wymiary </a:t>
            </a:r>
            <a:r>
              <a:rPr lang="pl-PL" dirty="0">
                <a:latin typeface="Times New Roman" panose="02020603050405020304" pitchFamily="18" charset="0"/>
                <a:cs typeface="Times New Roman" panose="02020603050405020304" pitchFamily="18" charset="0"/>
              </a:rPr>
              <a:t>te mają zastosowanie tylko wówczas, gdy podstawa wymiaru nie przekracza 250% przeciętnego </a:t>
            </a:r>
            <a:r>
              <a:rPr lang="pl-PL" dirty="0" smtClean="0">
                <a:latin typeface="Times New Roman" panose="02020603050405020304" pitchFamily="18" charset="0"/>
                <a:cs typeface="Times New Roman" panose="02020603050405020304" pitchFamily="18" charset="0"/>
              </a:rPr>
              <a:t>wynagrodzenia. </a:t>
            </a:r>
            <a:endParaRPr lang="pl-P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11462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latin typeface="Times New Roman" panose="02020603050405020304" pitchFamily="18" charset="0"/>
                <a:cs typeface="Times New Roman" panose="02020603050405020304" pitchFamily="18" charset="0"/>
              </a:rPr>
              <a:t>RENTA SZKOLENIOWA</a:t>
            </a:r>
          </a:p>
        </p:txBody>
      </p:sp>
      <p:sp>
        <p:nvSpPr>
          <p:cNvPr id="3" name="Symbol zastępczy zawartości 2"/>
          <p:cNvSpPr>
            <a:spLocks noGrp="1"/>
          </p:cNvSpPr>
          <p:nvPr>
            <p:ph sz="quarter" idx="1"/>
          </p:nvPr>
        </p:nvSpPr>
        <p:spPr/>
        <p:txBody>
          <a:bodyPr>
            <a:noAutofit/>
          </a:bodyPr>
          <a:lstStyle/>
          <a:p>
            <a:r>
              <a:rPr lang="pl-PL" sz="2200" dirty="0">
                <a:latin typeface="Times New Roman" panose="02020603050405020304" pitchFamily="18" charset="0"/>
                <a:cs typeface="Times New Roman" panose="02020603050405020304" pitchFamily="18" charset="0"/>
              </a:rPr>
              <a:t>Renta szkoleniowa przysługuje ubezpieczonemu, w stosunku do którego orzeczono celowość przekwalifikowania zawodowego ze względu na niezdolność do pracy w dotychczasowym zawodzie, spowodowaną wypadkiem przy pracy lub chorobą zawodową. </a:t>
            </a:r>
            <a:r>
              <a:rPr lang="pl-PL" sz="2200" dirty="0">
                <a:latin typeface="Times New Roman" panose="02020603050405020304" pitchFamily="18" charset="0"/>
                <a:cs typeface="Times New Roman" panose="02020603050405020304" pitchFamily="18" charset="0"/>
              </a:rPr>
              <a:t/>
            </a:r>
            <a:br>
              <a:rPr lang="pl-PL" sz="2200" dirty="0">
                <a:latin typeface="Times New Roman" panose="02020603050405020304" pitchFamily="18" charset="0"/>
                <a:cs typeface="Times New Roman" panose="02020603050405020304" pitchFamily="18" charset="0"/>
              </a:rPr>
            </a:br>
            <a:r>
              <a:rPr lang="pl-PL" sz="2200" dirty="0">
                <a:latin typeface="Times New Roman" panose="02020603050405020304" pitchFamily="18" charset="0"/>
                <a:cs typeface="Times New Roman" panose="02020603050405020304" pitchFamily="18" charset="0"/>
              </a:rPr>
              <a:t>Świadczenie to przyznawane jest na 6 miesięcy, z możliwością przedłużenia </a:t>
            </a:r>
            <a:r>
              <a:rPr lang="pl-PL" sz="2200" dirty="0" smtClean="0">
                <a:latin typeface="Times New Roman" panose="02020603050405020304" pitchFamily="18" charset="0"/>
                <a:cs typeface="Times New Roman" panose="02020603050405020304" pitchFamily="18" charset="0"/>
              </a:rPr>
              <a:t>o </a:t>
            </a:r>
            <a:r>
              <a:rPr lang="pl-PL" sz="2200" dirty="0">
                <a:latin typeface="Times New Roman" panose="02020603050405020304" pitchFamily="18" charset="0"/>
                <a:cs typeface="Times New Roman" panose="02020603050405020304" pitchFamily="18" charset="0"/>
              </a:rPr>
              <a:t>30 </a:t>
            </a:r>
            <a:r>
              <a:rPr lang="pl-PL" sz="2200" dirty="0" smtClean="0">
                <a:latin typeface="Times New Roman" panose="02020603050405020304" pitchFamily="18" charset="0"/>
                <a:cs typeface="Times New Roman" panose="02020603050405020304" pitchFamily="18" charset="0"/>
              </a:rPr>
              <a:t>miesięcy. </a:t>
            </a:r>
            <a:r>
              <a:rPr lang="pl-PL" sz="2200" dirty="0">
                <a:latin typeface="Times New Roman" panose="02020603050405020304" pitchFamily="18" charset="0"/>
                <a:cs typeface="Times New Roman" panose="02020603050405020304" pitchFamily="18" charset="0"/>
              </a:rPr>
              <a:t>Zarówno skrócenie, jak i wydłużenie okresu pobierania renty szkoleniowej następuje na podstawie wniosku starosty</a:t>
            </a:r>
            <a:r>
              <a:rPr lang="pl-PL" sz="2200" dirty="0" smtClean="0">
                <a:latin typeface="Times New Roman" panose="02020603050405020304" pitchFamily="18" charset="0"/>
                <a:cs typeface="Times New Roman" panose="02020603050405020304" pitchFamily="18" charset="0"/>
              </a:rPr>
              <a:t>.</a:t>
            </a:r>
            <a:r>
              <a:rPr lang="pl-PL" sz="2200" dirty="0">
                <a:latin typeface="Times New Roman" panose="02020603050405020304" pitchFamily="18" charset="0"/>
                <a:cs typeface="Times New Roman" panose="02020603050405020304" pitchFamily="18" charset="0"/>
              </a:rPr>
              <a:t> Okres 6 miesięcy może ulec skróceniu, jeśli przed upływem tego okresu starosta zawiadomi organ rentowy o braku możliwości przekwalifikowania do innego zawodu lub o tym, że osoba zainteresowana nie poddaje się przekwalifikowaniu zawodowemu</a:t>
            </a:r>
            <a:r>
              <a:rPr lang="pl-PL" sz="2200" dirty="0" smtClean="0">
                <a:latin typeface="Times New Roman" panose="02020603050405020304" pitchFamily="18" charset="0"/>
                <a:cs typeface="Times New Roman" panose="02020603050405020304" pitchFamily="18" charset="0"/>
              </a:rPr>
              <a:t>.</a:t>
            </a:r>
            <a:endParaRPr lang="pl-PL"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42171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latin typeface="Times New Roman" panose="02020603050405020304" pitchFamily="18" charset="0"/>
                <a:cs typeface="Times New Roman" panose="02020603050405020304" pitchFamily="18" charset="0"/>
              </a:rPr>
              <a:t>RENTA SZKOLENIOWA</a:t>
            </a:r>
            <a:endParaRPr lang="pl-PL" dirty="0"/>
          </a:p>
        </p:txBody>
      </p:sp>
      <p:sp>
        <p:nvSpPr>
          <p:cNvPr id="3" name="Symbol zastępczy zawartości 2"/>
          <p:cNvSpPr>
            <a:spLocks noGrp="1"/>
          </p:cNvSpPr>
          <p:nvPr>
            <p:ph sz="quarter" idx="1"/>
          </p:nvPr>
        </p:nvSpPr>
        <p:spPr/>
        <p:txBody>
          <a:bodyPr>
            <a:normAutofit lnSpcReduction="10000"/>
          </a:bodyPr>
          <a:lstStyle/>
          <a:p>
            <a:pPr marL="0" indent="0">
              <a:buNone/>
            </a:pPr>
            <a:r>
              <a:rPr lang="pl-PL" dirty="0">
                <a:latin typeface="Times New Roman" panose="02020603050405020304" pitchFamily="18" charset="0"/>
                <a:cs typeface="Times New Roman" panose="02020603050405020304" pitchFamily="18" charset="0"/>
              </a:rPr>
              <a:t>Jeżeli niezdolność do pracy jest skutkiem wypadku przy pracy lub choroby zawodowej, to renta szkoleniowa wynosi 100% podstawy jej </a:t>
            </a:r>
            <a:r>
              <a:rPr lang="pl-PL" dirty="0" smtClean="0">
                <a:latin typeface="Times New Roman" panose="02020603050405020304" pitchFamily="18" charset="0"/>
                <a:cs typeface="Times New Roman" panose="02020603050405020304" pitchFamily="18" charset="0"/>
              </a:rPr>
              <a:t>wymiaru. Dotyczy </a:t>
            </a:r>
            <a:r>
              <a:rPr lang="pl-PL" dirty="0">
                <a:latin typeface="Times New Roman" panose="02020603050405020304" pitchFamily="18" charset="0"/>
                <a:cs typeface="Times New Roman" panose="02020603050405020304" pitchFamily="18" charset="0"/>
              </a:rPr>
              <a:t>to jednak tylko sytuacji, gdy renta szkoleniowa jest wyliczona od podstawy nieprzekraczającej 250% przeciętnego wynagrodzenia. Przepisu ustalającego tę wysokość renty szkoleniowej nie stosuje się bowiem w przypadku </a:t>
            </a:r>
            <a:r>
              <a:rPr lang="pl-PL" dirty="0" smtClean="0">
                <a:latin typeface="Times New Roman" panose="02020603050405020304" pitchFamily="18" charset="0"/>
                <a:cs typeface="Times New Roman" panose="02020603050405020304" pitchFamily="18" charset="0"/>
              </a:rPr>
              <a:t>ustalenia </a:t>
            </a:r>
            <a:r>
              <a:rPr lang="pl-PL" dirty="0">
                <a:latin typeface="Times New Roman" panose="02020603050405020304" pitchFamily="18" charset="0"/>
                <a:cs typeface="Times New Roman" panose="02020603050405020304" pitchFamily="18" charset="0"/>
              </a:rPr>
              <a:t>renty od </a:t>
            </a:r>
            <a:r>
              <a:rPr lang="pl-PL" dirty="0" smtClean="0">
                <a:latin typeface="Times New Roman" panose="02020603050405020304" pitchFamily="18" charset="0"/>
                <a:cs typeface="Times New Roman" panose="02020603050405020304" pitchFamily="18" charset="0"/>
              </a:rPr>
              <a:t>podstawy </a:t>
            </a:r>
            <a:r>
              <a:rPr lang="pl-PL" dirty="0">
                <a:latin typeface="Times New Roman" panose="02020603050405020304" pitchFamily="18" charset="0"/>
                <a:cs typeface="Times New Roman" panose="02020603050405020304" pitchFamily="18" charset="0"/>
              </a:rPr>
              <a:t>przekraczającej ten wskaźnik. </a:t>
            </a:r>
            <a:r>
              <a:rPr lang="pl-PL" dirty="0" smtClean="0">
                <a:latin typeface="Times New Roman" panose="02020603050405020304" pitchFamily="18" charset="0"/>
                <a:cs typeface="Times New Roman" panose="02020603050405020304" pitchFamily="18" charset="0"/>
              </a:rPr>
              <a:t>Kwota </a:t>
            </a:r>
            <a:r>
              <a:rPr lang="pl-PL" dirty="0">
                <a:latin typeface="Times New Roman" panose="02020603050405020304" pitchFamily="18" charset="0"/>
                <a:cs typeface="Times New Roman" panose="02020603050405020304" pitchFamily="18" charset="0"/>
              </a:rPr>
              <a:t>renty szkoleniowej także nie może być niższa niż 120% kwoty najniższej </a:t>
            </a:r>
            <a:r>
              <a:rPr lang="pl-PL" dirty="0" smtClean="0">
                <a:latin typeface="Times New Roman" panose="02020603050405020304" pitchFamily="18" charset="0"/>
                <a:cs typeface="Times New Roman" panose="02020603050405020304" pitchFamily="18" charset="0"/>
              </a:rPr>
              <a:t>renty </a:t>
            </a:r>
            <a:r>
              <a:rPr lang="pl-PL" dirty="0">
                <a:latin typeface="Times New Roman" panose="02020603050405020304" pitchFamily="18" charset="0"/>
                <a:cs typeface="Times New Roman" panose="02020603050405020304" pitchFamily="18" charset="0"/>
              </a:rPr>
              <a:t>ustalanej i podwyższanej zgodnie z ustawą o </a:t>
            </a:r>
            <a:r>
              <a:rPr lang="pl-PL" dirty="0" smtClean="0">
                <a:latin typeface="Times New Roman" panose="02020603050405020304" pitchFamily="18" charset="0"/>
                <a:cs typeface="Times New Roman" panose="02020603050405020304" pitchFamily="18" charset="0"/>
              </a:rPr>
              <a:t>emeryturach </a:t>
            </a:r>
            <a:r>
              <a:rPr lang="pl-PL" dirty="0">
                <a:latin typeface="Times New Roman" panose="02020603050405020304" pitchFamily="18" charset="0"/>
                <a:cs typeface="Times New Roman" panose="02020603050405020304" pitchFamily="18" charset="0"/>
              </a:rPr>
              <a:t>i rentach z FUS</a:t>
            </a:r>
            <a:r>
              <a:rPr lang="pl-PL" dirty="0" smtClean="0">
                <a:latin typeface="Times New Roman" panose="02020603050405020304" pitchFamily="18" charset="0"/>
                <a:cs typeface="Times New Roman" panose="02020603050405020304" pitchFamily="18" charset="0"/>
              </a:rPr>
              <a:t>.</a:t>
            </a:r>
            <a:r>
              <a:rPr lang="pl-PL" dirty="0">
                <a:latin typeface="Times New Roman" panose="02020603050405020304" pitchFamily="18" charset="0"/>
                <a:cs typeface="Times New Roman" panose="02020603050405020304" pitchFamily="18" charset="0"/>
              </a:rPr>
              <a:t> </a:t>
            </a:r>
            <a:endParaRPr lang="pl-PL" dirty="0" smtClean="0">
              <a:latin typeface="Times New Roman" panose="02020603050405020304" pitchFamily="18" charset="0"/>
              <a:cs typeface="Times New Roman" panose="02020603050405020304" pitchFamily="18" charset="0"/>
            </a:endParaRPr>
          </a:p>
          <a:p>
            <a:pPr marL="0" indent="0">
              <a:buNone/>
            </a:pPr>
            <a:r>
              <a:rPr lang="pl-PL" dirty="0" smtClean="0">
                <a:latin typeface="Times New Roman" panose="02020603050405020304" pitchFamily="18" charset="0"/>
                <a:cs typeface="Times New Roman" panose="02020603050405020304" pitchFamily="18" charset="0"/>
              </a:rPr>
              <a:t>Renta </a:t>
            </a:r>
            <a:r>
              <a:rPr lang="pl-PL" dirty="0">
                <a:latin typeface="Times New Roman" panose="02020603050405020304" pitchFamily="18" charset="0"/>
                <a:cs typeface="Times New Roman" panose="02020603050405020304" pitchFamily="18" charset="0"/>
              </a:rPr>
              <a:t>szkoleniowa nie przysługuje w razie osiągania przychodu z tytułu działalności podlegającej obowiązkowi ubezpieczenia społecznego oraz służby.</a:t>
            </a:r>
          </a:p>
          <a:p>
            <a:pPr marL="0" indent="0">
              <a:buNone/>
            </a:pPr>
            <a:endParaRPr lang="pl-P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21785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latin typeface="Times New Roman" panose="02020603050405020304" pitchFamily="18" charset="0"/>
                <a:cs typeface="Times New Roman" panose="02020603050405020304" pitchFamily="18" charset="0"/>
              </a:rPr>
              <a:t>RENTA RODZINNA</a:t>
            </a:r>
            <a:endParaRPr lang="pl-PL" b="1" dirty="0">
              <a:latin typeface="Times New Roman" panose="02020603050405020304" pitchFamily="18" charset="0"/>
              <a:cs typeface="Times New Roman" panose="02020603050405020304" pitchFamily="18" charset="0"/>
            </a:endParaRPr>
          </a:p>
        </p:txBody>
      </p:sp>
      <p:sp>
        <p:nvSpPr>
          <p:cNvPr id="3" name="Symbol zastępczy zawartości 2"/>
          <p:cNvSpPr>
            <a:spLocks noGrp="1"/>
          </p:cNvSpPr>
          <p:nvPr>
            <p:ph sz="quarter" idx="1"/>
          </p:nvPr>
        </p:nvSpPr>
        <p:spPr/>
        <p:txBody>
          <a:bodyPr>
            <a:normAutofit fontScale="92500" lnSpcReduction="10000"/>
          </a:bodyPr>
          <a:lstStyle/>
          <a:p>
            <a:pPr marL="0" indent="0">
              <a:buNone/>
            </a:pPr>
            <a:r>
              <a:rPr lang="pl-PL" dirty="0" smtClean="0">
                <a:latin typeface="Times New Roman" panose="02020603050405020304" pitchFamily="18" charset="0"/>
                <a:cs typeface="Times New Roman" panose="02020603050405020304" pitchFamily="18" charset="0"/>
              </a:rPr>
              <a:t>Renta </a:t>
            </a:r>
            <a:r>
              <a:rPr lang="pl-PL" dirty="0">
                <a:latin typeface="Times New Roman" panose="02020603050405020304" pitchFamily="18" charset="0"/>
                <a:cs typeface="Times New Roman" panose="02020603050405020304" pitchFamily="18" charset="0"/>
              </a:rPr>
              <a:t>rodzinna przysługuje uprawnionym członkom rodziny osoby, która w chwili śmierci miała ustalone prawo do emerytury, w tym emerytury pomostowej  lub renty z tytułu niezdolności do pracy albo spełniała warunki wymagane do uzyskania jednego z tych świadczeń. Przy ocenie prawa do renty przyjmuje się, że osoba zmarła była całkowicie niezdolna do pracy.</a:t>
            </a:r>
          </a:p>
          <a:p>
            <a:pPr marL="0" indent="0">
              <a:buNone/>
            </a:pPr>
            <a:endParaRPr lang="pl-PL" dirty="0" smtClean="0">
              <a:latin typeface="Times New Roman" panose="02020603050405020304" pitchFamily="18" charset="0"/>
              <a:cs typeface="Times New Roman" panose="02020603050405020304" pitchFamily="18" charset="0"/>
            </a:endParaRPr>
          </a:p>
          <a:p>
            <a:pPr marL="0" indent="0">
              <a:buNone/>
            </a:pPr>
            <a:r>
              <a:rPr lang="pl-PL" dirty="0" smtClean="0">
                <a:latin typeface="Times New Roman" panose="02020603050405020304" pitchFamily="18" charset="0"/>
                <a:cs typeface="Times New Roman" panose="02020603050405020304" pitchFamily="18" charset="0"/>
              </a:rPr>
              <a:t>Renta </a:t>
            </a:r>
            <a:r>
              <a:rPr lang="pl-PL" dirty="0">
                <a:latin typeface="Times New Roman" panose="02020603050405020304" pitchFamily="18" charset="0"/>
                <a:cs typeface="Times New Roman" panose="02020603050405020304" pitchFamily="18" charset="0"/>
              </a:rPr>
              <a:t>rodzinna przysługuje także uprawnionym członkom rodziny osoby, która w chwili śmierci pobierała zasiłek przedemerytalny, świadczenie przedemerytalne lub nauczycielskie świadczenie kompensacyjne. W takim przypadku przyjmuje się, że osoba zmarła spełniała warunki do uzyskania renty z tytułu całkowitej niezdolności do pracy.</a:t>
            </a:r>
          </a:p>
          <a:p>
            <a:endParaRPr lang="pl-PL" dirty="0"/>
          </a:p>
        </p:txBody>
      </p:sp>
    </p:spTree>
    <p:extLst>
      <p:ext uri="{BB962C8B-B14F-4D97-AF65-F5344CB8AC3E}">
        <p14:creationId xmlns:p14="http://schemas.microsoft.com/office/powerpoint/2010/main" val="22296611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latin typeface="Times New Roman" panose="02020603050405020304" pitchFamily="18" charset="0"/>
                <a:cs typeface="Times New Roman" panose="02020603050405020304" pitchFamily="18" charset="0"/>
              </a:rPr>
              <a:t>RENTA </a:t>
            </a:r>
            <a:r>
              <a:rPr lang="pl-PL" b="1" dirty="0" smtClean="0">
                <a:latin typeface="Times New Roman" panose="02020603050405020304" pitchFamily="18" charset="0"/>
                <a:cs typeface="Times New Roman" panose="02020603050405020304" pitchFamily="18" charset="0"/>
              </a:rPr>
              <a:t>RODZINNA – UPRAWNIENI </a:t>
            </a:r>
            <a:endParaRPr lang="pl-PL" dirty="0"/>
          </a:p>
        </p:txBody>
      </p:sp>
      <p:sp>
        <p:nvSpPr>
          <p:cNvPr id="3" name="Symbol zastępczy zawartości 2"/>
          <p:cNvSpPr>
            <a:spLocks noGrp="1"/>
          </p:cNvSpPr>
          <p:nvPr>
            <p:ph sz="quarter" idx="1"/>
          </p:nvPr>
        </p:nvSpPr>
        <p:spPr/>
        <p:txBody>
          <a:bodyPr>
            <a:normAutofit/>
          </a:bodyPr>
          <a:lstStyle/>
          <a:p>
            <a:pPr marL="0" indent="0">
              <a:buNone/>
            </a:pPr>
            <a:r>
              <a:rPr lang="pl-PL" b="1" dirty="0" smtClean="0">
                <a:latin typeface="Times New Roman" panose="02020603050405020304" pitchFamily="18" charset="0"/>
                <a:cs typeface="Times New Roman" panose="02020603050405020304" pitchFamily="18" charset="0"/>
              </a:rPr>
              <a:t>Dzieci – </a:t>
            </a:r>
            <a:r>
              <a:rPr lang="pl-PL" dirty="0" smtClean="0">
                <a:latin typeface="Times New Roman" panose="02020603050405020304" pitchFamily="18" charset="0"/>
                <a:cs typeface="Times New Roman" panose="02020603050405020304" pitchFamily="18" charset="0"/>
              </a:rPr>
              <a:t>do renty </a:t>
            </a:r>
            <a:r>
              <a:rPr lang="pl-PL" dirty="0">
                <a:latin typeface="Times New Roman" panose="02020603050405020304" pitchFamily="18" charset="0"/>
                <a:cs typeface="Times New Roman" panose="02020603050405020304" pitchFamily="18" charset="0"/>
              </a:rPr>
              <a:t>rodzinnej mają prawo: dzieci własne, dzieci drugiego małżonka oraz dzieci  przysposobione - do ukończenia 16 lat, a po osiągnięciu tego wieku, pod warunkiem nauki w szkole, do ukończenia 25 lat oraz bez względu na wiek, jeżeli stały się całkowicie niezdolne do pracy do ukończenia 16 lat  lub w czasie nauki w szkole do ukończenia 25 lat. Jeżeli dziecko osiągnęło 25 lat będąc na ostatnim roku studiów w szkole wyższej, prawo do renty przedłuża się do zakończenia tego roku studiów.</a:t>
            </a:r>
            <a:br>
              <a:rPr lang="pl-PL" dirty="0">
                <a:latin typeface="Times New Roman" panose="02020603050405020304" pitchFamily="18" charset="0"/>
                <a:cs typeface="Times New Roman" panose="02020603050405020304" pitchFamily="18" charset="0"/>
              </a:rPr>
            </a:br>
            <a:r>
              <a:rPr lang="pl-PL" dirty="0">
                <a:latin typeface="Times New Roman" panose="02020603050405020304" pitchFamily="18" charset="0"/>
                <a:cs typeface="Times New Roman" panose="02020603050405020304" pitchFamily="18" charset="0"/>
              </a:rPr>
              <a:t>Pod pojęciem "nauki w szkole" należy rozumieć naukę pobieraną w systemie dziennym, wieczorowym, zaocznym oraz eksternistycznym</a:t>
            </a:r>
            <a:r>
              <a:rPr lang="pl-PL" dirty="0"/>
              <a:t>.</a:t>
            </a:r>
          </a:p>
          <a:p>
            <a:pPr marL="0" indent="0">
              <a:buNone/>
            </a:pPr>
            <a:endParaRPr lang="pl-PL" dirty="0"/>
          </a:p>
          <a:p>
            <a:pPr marL="0" indent="0">
              <a:buNone/>
            </a:pPr>
            <a:endParaRPr lang="pl-PL" dirty="0"/>
          </a:p>
        </p:txBody>
      </p:sp>
    </p:spTree>
    <p:extLst>
      <p:ext uri="{BB962C8B-B14F-4D97-AF65-F5344CB8AC3E}">
        <p14:creationId xmlns:p14="http://schemas.microsoft.com/office/powerpoint/2010/main" val="20469500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latin typeface="Times New Roman" panose="02020603050405020304" pitchFamily="18" charset="0"/>
                <a:cs typeface="Times New Roman" panose="02020603050405020304" pitchFamily="18" charset="0"/>
              </a:rPr>
              <a:t>RENTA RODZINNA – UPRAWNIENI </a:t>
            </a:r>
            <a:endParaRPr lang="pl-PL" dirty="0"/>
          </a:p>
        </p:txBody>
      </p:sp>
      <p:sp>
        <p:nvSpPr>
          <p:cNvPr id="3" name="Symbol zastępczy zawartości 2"/>
          <p:cNvSpPr>
            <a:spLocks noGrp="1"/>
          </p:cNvSpPr>
          <p:nvPr>
            <p:ph sz="quarter" idx="1"/>
          </p:nvPr>
        </p:nvSpPr>
        <p:spPr/>
        <p:txBody>
          <a:bodyPr>
            <a:normAutofit lnSpcReduction="10000"/>
          </a:bodyPr>
          <a:lstStyle/>
          <a:p>
            <a:pPr marL="0" indent="0">
              <a:buNone/>
            </a:pPr>
            <a:r>
              <a:rPr lang="pl-PL" b="1" dirty="0">
                <a:latin typeface="Times New Roman" panose="02020603050405020304" pitchFamily="18" charset="0"/>
                <a:cs typeface="Times New Roman" panose="02020603050405020304" pitchFamily="18" charset="0"/>
              </a:rPr>
              <a:t>Wnuki i </a:t>
            </a:r>
            <a:r>
              <a:rPr lang="pl-PL" b="1" dirty="0" smtClean="0">
                <a:latin typeface="Times New Roman" panose="02020603050405020304" pitchFamily="18" charset="0"/>
                <a:cs typeface="Times New Roman" panose="02020603050405020304" pitchFamily="18" charset="0"/>
              </a:rPr>
              <a:t>rodzeństwo - </a:t>
            </a:r>
            <a:r>
              <a:rPr lang="pl-PL" dirty="0" smtClean="0">
                <a:latin typeface="Times New Roman" panose="02020603050405020304" pitchFamily="18" charset="0"/>
                <a:cs typeface="Times New Roman" panose="02020603050405020304" pitchFamily="18" charset="0"/>
              </a:rPr>
              <a:t>prawo </a:t>
            </a:r>
            <a:r>
              <a:rPr lang="pl-PL" dirty="0">
                <a:latin typeface="Times New Roman" panose="02020603050405020304" pitchFamily="18" charset="0"/>
                <a:cs typeface="Times New Roman" panose="02020603050405020304" pitchFamily="18" charset="0"/>
              </a:rPr>
              <a:t>do renty rodzinnej mają także wnuki, rodzeństwo i inne dzieci przyjęte na wychowanie i utrzymanie przed osiągnięciem pełnoletności, z wyłączeniem dzieci przyjętych na wychowanie i utrzymanie w ramach rodziny zastępczej lub rodzinnego domu dziecka, jeżeli spełniają takie warunki jak dzieci własne i zostały przyjęte na wychowanie co najmniej na rok przed śmiercią ubezpieczonego (emeryta lub rencisty), chyba że śmierć była następstwem wypadku, a ponadto nie mają prawa do renty po zmarłych rodzicach, a gdy rodzice żyją - jeżeli nie mogą zapewnić im utrzymania albo ubezpieczony (emeryt lub rencista) lub jego małżonek był ich opiekunem ustanowionym przez sąd.</a:t>
            </a:r>
          </a:p>
          <a:p>
            <a:endParaRPr lang="pl-PL" dirty="0"/>
          </a:p>
        </p:txBody>
      </p:sp>
    </p:spTree>
    <p:extLst>
      <p:ext uri="{BB962C8B-B14F-4D97-AF65-F5344CB8AC3E}">
        <p14:creationId xmlns:p14="http://schemas.microsoft.com/office/powerpoint/2010/main" val="42689190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latin typeface="Times New Roman" panose="02020603050405020304" pitchFamily="18" charset="0"/>
                <a:cs typeface="Times New Roman" panose="02020603050405020304" pitchFamily="18" charset="0"/>
              </a:rPr>
              <a:t>RENTA RODZINNA – UPRAWNIENI </a:t>
            </a:r>
            <a:endParaRPr lang="pl-PL" dirty="0"/>
          </a:p>
        </p:txBody>
      </p:sp>
      <p:sp>
        <p:nvSpPr>
          <p:cNvPr id="3" name="Symbol zastępczy zawartości 2"/>
          <p:cNvSpPr>
            <a:spLocks noGrp="1"/>
          </p:cNvSpPr>
          <p:nvPr>
            <p:ph sz="quarter" idx="1"/>
          </p:nvPr>
        </p:nvSpPr>
        <p:spPr/>
        <p:txBody>
          <a:bodyPr>
            <a:noAutofit/>
          </a:bodyPr>
          <a:lstStyle/>
          <a:p>
            <a:r>
              <a:rPr lang="pl-PL" sz="2000" dirty="0" smtClean="0">
                <a:latin typeface="Times New Roman" panose="02020603050405020304" pitchFamily="18" charset="0"/>
                <a:cs typeface="Times New Roman" panose="02020603050405020304" pitchFamily="18" charset="0"/>
              </a:rPr>
              <a:t>Wdowa/wdowiec – prawo do </a:t>
            </a:r>
            <a:r>
              <a:rPr lang="pl-PL" sz="2000" dirty="0">
                <a:latin typeface="Times New Roman" panose="02020603050405020304" pitchFamily="18" charset="0"/>
                <a:cs typeface="Times New Roman" panose="02020603050405020304" pitchFamily="18" charset="0"/>
              </a:rPr>
              <a:t>renty rodzinnej przysługuje wdowie, jeśli w chwili śmierci męża ukończyła 50 lat lub była niezdolna do pracy, albo wychowuje co najmniej jedno z dzieci, wnuków lub rodzeństwa uprawnionych do renty rodzinnej po zmarłym mężu, które nie ukończyły 16 lat, a jeżeli uczą się - 18 lat życia lub są całkowicie niezdolne do pracy. Uprawnienie do renty rodzinnej przysługuje również wdowie, jeśli spełni warunek dotyczący wieku lub niezdolności do pracy w okresie nie dłuższym niż 5 lat od śmierci męża lub od zaprzestania wychowywania ww. dzieci. </a:t>
            </a:r>
            <a:r>
              <a:rPr lang="pl-PL" sz="2000" dirty="0" smtClean="0">
                <a:latin typeface="Times New Roman" panose="02020603050405020304" pitchFamily="18" charset="0"/>
                <a:cs typeface="Times New Roman" panose="02020603050405020304" pitchFamily="18" charset="0"/>
              </a:rPr>
              <a:t>Wdowa</a:t>
            </a:r>
            <a:r>
              <a:rPr lang="pl-PL" sz="2000" dirty="0">
                <a:latin typeface="Times New Roman" panose="02020603050405020304" pitchFamily="18" charset="0"/>
                <a:cs typeface="Times New Roman" panose="02020603050405020304" pitchFamily="18" charset="0"/>
              </a:rPr>
              <a:t>, która nie spełnia żadnego z wymienionych warunków </a:t>
            </a:r>
            <a:r>
              <a:rPr lang="pl-PL" sz="2000" dirty="0" smtClean="0">
                <a:latin typeface="Times New Roman" panose="02020603050405020304" pitchFamily="18" charset="0"/>
                <a:cs typeface="Times New Roman" panose="02020603050405020304" pitchFamily="18" charset="0"/>
              </a:rPr>
              <a:t>i </a:t>
            </a:r>
            <a:r>
              <a:rPr lang="pl-PL" sz="2000" dirty="0">
                <a:latin typeface="Times New Roman" panose="02020603050405020304" pitchFamily="18" charset="0"/>
                <a:cs typeface="Times New Roman" panose="02020603050405020304" pitchFamily="18" charset="0"/>
              </a:rPr>
              <a:t>nie posiada niezbędnych źródeł utrzymania </a:t>
            </a:r>
            <a:r>
              <a:rPr lang="pl-PL" sz="2000" dirty="0" smtClean="0">
                <a:latin typeface="Times New Roman" panose="02020603050405020304" pitchFamily="18" charset="0"/>
                <a:cs typeface="Times New Roman" panose="02020603050405020304" pitchFamily="18" charset="0"/>
              </a:rPr>
              <a:t>ma </a:t>
            </a:r>
            <a:r>
              <a:rPr lang="pl-PL" sz="2000" dirty="0">
                <a:latin typeface="Times New Roman" panose="02020603050405020304" pitchFamily="18" charset="0"/>
                <a:cs typeface="Times New Roman" panose="02020603050405020304" pitchFamily="18" charset="0"/>
              </a:rPr>
              <a:t>prawo do okresowej renty rodzinnej przez okres jednego roku od dnia śmierci </a:t>
            </a:r>
            <a:r>
              <a:rPr lang="pl-PL" sz="2000" dirty="0" smtClean="0">
                <a:latin typeface="Times New Roman" panose="02020603050405020304" pitchFamily="18" charset="0"/>
                <a:cs typeface="Times New Roman" panose="02020603050405020304" pitchFamily="18" charset="0"/>
              </a:rPr>
              <a:t>małżonka </a:t>
            </a:r>
            <a:r>
              <a:rPr lang="pl-PL" sz="2000" dirty="0">
                <a:latin typeface="Times New Roman" panose="02020603050405020304" pitchFamily="18" charset="0"/>
                <a:cs typeface="Times New Roman" panose="02020603050405020304" pitchFamily="18" charset="0"/>
              </a:rPr>
              <a:t>albo przez okres uczestniczenia w zorganizowanym szkoleniu mającym na celu uzyskanie kwalifikacji do wykonywania pracy zarobkowej, nie dłużej jednak niż przez 2 </a:t>
            </a:r>
            <a:r>
              <a:rPr lang="pl-PL" sz="2000" dirty="0" smtClean="0">
                <a:latin typeface="Times New Roman" panose="02020603050405020304" pitchFamily="18" charset="0"/>
                <a:cs typeface="Times New Roman" panose="02020603050405020304" pitchFamily="18" charset="0"/>
              </a:rPr>
              <a:t>lata. </a:t>
            </a:r>
            <a:endParaRPr lang="pl-PL"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534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latin typeface="Times New Roman" panose="02020603050405020304" pitchFamily="18" charset="0"/>
                <a:cs typeface="Times New Roman" panose="02020603050405020304" pitchFamily="18" charset="0"/>
              </a:rPr>
              <a:t/>
            </a:r>
            <a:br>
              <a:rPr lang="pl-PL" dirty="0" smtClean="0">
                <a:latin typeface="Times New Roman" panose="02020603050405020304" pitchFamily="18" charset="0"/>
                <a:cs typeface="Times New Roman" panose="02020603050405020304" pitchFamily="18" charset="0"/>
              </a:rPr>
            </a:br>
            <a:r>
              <a:rPr lang="pl-PL" dirty="0">
                <a:latin typeface="Times New Roman" panose="02020603050405020304" pitchFamily="18" charset="0"/>
                <a:cs typeface="Times New Roman" panose="02020603050405020304" pitchFamily="18" charset="0"/>
              </a:rPr>
              <a:t/>
            </a:r>
            <a:br>
              <a:rPr lang="pl-PL" dirty="0">
                <a:latin typeface="Times New Roman" panose="02020603050405020304" pitchFamily="18" charset="0"/>
                <a:cs typeface="Times New Roman" panose="02020603050405020304" pitchFamily="18" charset="0"/>
              </a:rPr>
            </a:br>
            <a:r>
              <a:rPr lang="pl-PL" dirty="0" smtClean="0">
                <a:latin typeface="Times New Roman" panose="02020603050405020304" pitchFamily="18" charset="0"/>
                <a:cs typeface="Times New Roman" panose="02020603050405020304" pitchFamily="18" charset="0"/>
              </a:rPr>
              <a:t/>
            </a:r>
            <a:br>
              <a:rPr lang="pl-PL" dirty="0" smtClean="0">
                <a:latin typeface="Times New Roman" panose="02020603050405020304" pitchFamily="18" charset="0"/>
                <a:cs typeface="Times New Roman" panose="02020603050405020304" pitchFamily="18" charset="0"/>
              </a:rPr>
            </a:br>
            <a:r>
              <a:rPr lang="pl-PL" dirty="0">
                <a:latin typeface="Times New Roman" panose="02020603050405020304" pitchFamily="18" charset="0"/>
                <a:cs typeface="Times New Roman" panose="02020603050405020304" pitchFamily="18" charset="0"/>
              </a:rPr>
              <a:t/>
            </a:r>
            <a:br>
              <a:rPr lang="pl-PL" dirty="0">
                <a:latin typeface="Times New Roman" panose="02020603050405020304" pitchFamily="18" charset="0"/>
                <a:cs typeface="Times New Roman" panose="02020603050405020304" pitchFamily="18" charset="0"/>
              </a:rPr>
            </a:br>
            <a:r>
              <a:rPr lang="pl-PL" dirty="0" smtClean="0">
                <a:latin typeface="Times New Roman" panose="02020603050405020304" pitchFamily="18" charset="0"/>
                <a:cs typeface="Times New Roman" panose="02020603050405020304" pitchFamily="18" charset="0"/>
              </a:rPr>
              <a:t>UBEZPIECZENIE NIE DOTYCZY: </a:t>
            </a:r>
            <a:r>
              <a:rPr lang="pl-PL" dirty="0"/>
              <a:t/>
            </a:r>
            <a:br>
              <a:rPr lang="pl-PL" dirty="0"/>
            </a:br>
            <a:endParaRPr lang="pl-PL" dirty="0"/>
          </a:p>
        </p:txBody>
      </p:sp>
      <p:sp>
        <p:nvSpPr>
          <p:cNvPr id="3" name="Symbol zastępczy zawartości 2"/>
          <p:cNvSpPr>
            <a:spLocks noGrp="1"/>
          </p:cNvSpPr>
          <p:nvPr>
            <p:ph sz="quarter" idx="1"/>
          </p:nvPr>
        </p:nvSpPr>
        <p:spPr/>
        <p:txBody>
          <a:bodyPr>
            <a:normAutofit fontScale="85000" lnSpcReduction="20000"/>
          </a:bodyPr>
          <a:lstStyle/>
          <a:p>
            <a:r>
              <a:rPr lang="pl-PL" dirty="0" smtClean="0">
                <a:latin typeface="Times New Roman" panose="02020603050405020304" pitchFamily="18" charset="0"/>
                <a:cs typeface="Times New Roman" panose="02020603050405020304" pitchFamily="18" charset="0"/>
              </a:rPr>
              <a:t>bezrobotnych</a:t>
            </a:r>
            <a:r>
              <a:rPr lang="pl-PL" dirty="0">
                <a:latin typeface="Times New Roman" panose="02020603050405020304" pitchFamily="18" charset="0"/>
                <a:cs typeface="Times New Roman" panose="02020603050405020304" pitchFamily="18" charset="0"/>
              </a:rPr>
              <a:t>, którzy pobierają zasiłek dla bezrobotnych lub świadczenie integracyjne,</a:t>
            </a:r>
          </a:p>
          <a:p>
            <a:r>
              <a:rPr lang="pl-PL" dirty="0">
                <a:latin typeface="Times New Roman" panose="02020603050405020304" pitchFamily="18" charset="0"/>
                <a:cs typeface="Times New Roman" panose="02020603050405020304" pitchFamily="18" charset="0"/>
              </a:rPr>
              <a:t>osób, które wykonują pracę nakładczą,</a:t>
            </a:r>
          </a:p>
          <a:p>
            <a:r>
              <a:rPr lang="pl-PL" dirty="0">
                <a:latin typeface="Times New Roman" panose="02020603050405020304" pitchFamily="18" charset="0"/>
                <a:cs typeface="Times New Roman" panose="02020603050405020304" pitchFamily="18" charset="0"/>
              </a:rPr>
              <a:t>żołnierzy niezawodowych, którzy pełnią czynną służbę, oprócz żołnierzy pełniących służbę kandydacką,</a:t>
            </a:r>
          </a:p>
          <a:p>
            <a:r>
              <a:rPr lang="pl-PL" dirty="0">
                <a:latin typeface="Times New Roman" panose="02020603050405020304" pitchFamily="18" charset="0"/>
                <a:cs typeface="Times New Roman" panose="02020603050405020304" pitchFamily="18" charset="0"/>
              </a:rPr>
              <a:t>osób na urlopach wychowawczych, osoby pobierające zasiłek macierzyński albo zasiłek w wysokości zasiłku macierzyńskiego,</a:t>
            </a:r>
          </a:p>
          <a:p>
            <a:r>
              <a:rPr lang="pl-PL" dirty="0">
                <a:latin typeface="Times New Roman" panose="02020603050405020304" pitchFamily="18" charset="0"/>
                <a:cs typeface="Times New Roman" panose="02020603050405020304" pitchFamily="18" charset="0"/>
              </a:rPr>
              <a:t>osób, które pobierają: świadczenie socjalne wypłacane w okresie urlopu, zasiłek socjalny wypłacany na czas przekwalifikowania zawodowego i poszukiwania nowego zatrudnienia, wynagrodzenie przysługujące w okresie korzystania ze świadczenia górniczego albo w okresie korzystania ze stypendium na przekwalifikowanie</a:t>
            </a:r>
          </a:p>
          <a:p>
            <a:r>
              <a:rPr lang="pl-PL" dirty="0">
                <a:latin typeface="Times New Roman" panose="02020603050405020304" pitchFamily="18" charset="0"/>
                <a:cs typeface="Times New Roman" panose="02020603050405020304" pitchFamily="18" charset="0"/>
              </a:rPr>
              <a:t>osób, które są objęte dobrowolnymi ubezpieczeniami emerytalnym </a:t>
            </a:r>
            <a:r>
              <a:rPr lang="pl-PL" dirty="0" smtClean="0">
                <a:latin typeface="Times New Roman" panose="02020603050405020304" pitchFamily="18" charset="0"/>
                <a:cs typeface="Times New Roman" panose="02020603050405020304" pitchFamily="18" charset="0"/>
              </a:rPr>
              <a:t>                   i </a:t>
            </a:r>
            <a:r>
              <a:rPr lang="pl-PL" dirty="0">
                <a:latin typeface="Times New Roman" panose="02020603050405020304" pitchFamily="18" charset="0"/>
                <a:cs typeface="Times New Roman" panose="02020603050405020304" pitchFamily="18" charset="0"/>
              </a:rPr>
              <a:t>rentowymi na podstawie art. 7 ustawy o systemie ubezpieczeń społecznych,</a:t>
            </a:r>
          </a:p>
          <a:p>
            <a:r>
              <a:rPr lang="pl-PL" dirty="0">
                <a:latin typeface="Times New Roman" panose="02020603050405020304" pitchFamily="18" charset="0"/>
                <a:cs typeface="Times New Roman" panose="02020603050405020304" pitchFamily="18" charset="0"/>
              </a:rPr>
              <a:t>osób, które sprawują osobistą opiekę nad dzieckiem.</a:t>
            </a:r>
          </a:p>
          <a:p>
            <a:endParaRPr lang="pl-PL" dirty="0"/>
          </a:p>
        </p:txBody>
      </p:sp>
    </p:spTree>
    <p:extLst>
      <p:ext uri="{BB962C8B-B14F-4D97-AF65-F5344CB8AC3E}">
        <p14:creationId xmlns:p14="http://schemas.microsoft.com/office/powerpoint/2010/main" val="738592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latin typeface="Times New Roman" panose="02020603050405020304" pitchFamily="18" charset="0"/>
                <a:cs typeface="Times New Roman" panose="02020603050405020304" pitchFamily="18" charset="0"/>
              </a:rPr>
              <a:t>RENTA RODZINNA – UPRAWNIENI </a:t>
            </a:r>
            <a:endParaRPr lang="pl-PL" dirty="0"/>
          </a:p>
        </p:txBody>
      </p:sp>
      <p:sp>
        <p:nvSpPr>
          <p:cNvPr id="3" name="Symbol zastępczy zawartości 2"/>
          <p:cNvSpPr>
            <a:spLocks noGrp="1"/>
          </p:cNvSpPr>
          <p:nvPr>
            <p:ph sz="quarter" idx="1"/>
          </p:nvPr>
        </p:nvSpPr>
        <p:spPr/>
        <p:txBody>
          <a:bodyPr>
            <a:normAutofit fontScale="92500" lnSpcReduction="20000"/>
          </a:bodyPr>
          <a:lstStyle/>
          <a:p>
            <a:r>
              <a:rPr lang="pl-PL" dirty="0">
                <a:latin typeface="Times New Roman" panose="02020603050405020304" pitchFamily="18" charset="0"/>
                <a:cs typeface="Times New Roman" panose="02020603050405020304" pitchFamily="18" charset="0"/>
              </a:rPr>
              <a:t>Rozwiedziona </a:t>
            </a:r>
            <a:r>
              <a:rPr lang="pl-PL" dirty="0" smtClean="0">
                <a:latin typeface="Times New Roman" panose="02020603050405020304" pitchFamily="18" charset="0"/>
                <a:cs typeface="Times New Roman" panose="02020603050405020304" pitchFamily="18" charset="0"/>
              </a:rPr>
              <a:t>małżonka -prawo </a:t>
            </a:r>
            <a:r>
              <a:rPr lang="pl-PL" dirty="0">
                <a:latin typeface="Times New Roman" panose="02020603050405020304" pitchFamily="18" charset="0"/>
                <a:cs typeface="Times New Roman" panose="02020603050405020304" pitchFamily="18" charset="0"/>
              </a:rPr>
              <a:t>do renty rodzinnej przysługuje także rozwiedzionej małżonce lub małżonce pozostającej w separacji,  jeżeli spełnia warunki wymagane od wdowy, a ponadto wykaże, że w dniu śmierci zmarłego małżonka miała prawo do alimentów z jego strony ustalonych wyrokiem lub ugodą sądową. W </a:t>
            </a:r>
            <a:r>
              <a:rPr lang="pl-PL" dirty="0" smtClean="0">
                <a:latin typeface="Times New Roman" panose="02020603050405020304" pitchFamily="18" charset="0"/>
                <a:cs typeface="Times New Roman" panose="02020603050405020304" pitchFamily="18" charset="0"/>
              </a:rPr>
              <a:t>przypadku ich  </a:t>
            </a:r>
            <a:r>
              <a:rPr lang="pl-PL" dirty="0">
                <a:latin typeface="Times New Roman" panose="02020603050405020304" pitchFamily="18" charset="0"/>
                <a:cs typeface="Times New Roman" panose="02020603050405020304" pitchFamily="18" charset="0"/>
              </a:rPr>
              <a:t>braku </a:t>
            </a:r>
            <a:r>
              <a:rPr lang="pl-PL" dirty="0" smtClean="0">
                <a:latin typeface="Times New Roman" panose="02020603050405020304" pitchFamily="18" charset="0"/>
                <a:cs typeface="Times New Roman" panose="02020603050405020304" pitchFamily="18" charset="0"/>
              </a:rPr>
              <a:t>małżonka </a:t>
            </a:r>
            <a:r>
              <a:rPr lang="pl-PL" dirty="0">
                <a:latin typeface="Times New Roman" panose="02020603050405020304" pitchFamily="18" charset="0"/>
                <a:cs typeface="Times New Roman" panose="02020603050405020304" pitchFamily="18" charset="0"/>
              </a:rPr>
              <a:t>rozwiedziona lub pozostająca w separacji, dla nabycia prawa do renty rodzinnej musi wykazać, że w dniu śmierci zmarłego pomiędzy małżonkami rozwiedzionymi lub separowanymi istniał obowiązek alimentacyjny z mocy prawa oraz, że obowiązek ten był skonkretyzowany w drodze umowy lub był faktycznie realizowany.</a:t>
            </a:r>
          </a:p>
          <a:p>
            <a:r>
              <a:rPr lang="pl-PL" dirty="0" smtClean="0">
                <a:latin typeface="Times New Roman" panose="02020603050405020304" pitchFamily="18" charset="0"/>
                <a:cs typeface="Times New Roman" panose="02020603050405020304" pitchFamily="18" charset="0"/>
              </a:rPr>
              <a:t>Rodzice - rodzice </a:t>
            </a:r>
            <a:r>
              <a:rPr lang="pl-PL" dirty="0">
                <a:latin typeface="Times New Roman" panose="02020603050405020304" pitchFamily="18" charset="0"/>
                <a:cs typeface="Times New Roman" panose="02020603050405020304" pitchFamily="18" charset="0"/>
              </a:rPr>
              <a:t>mają prawo do renty rodzinnej, jeżeli ubezpieczony (emeryt lub rencista) bezpośrednio przed śmiercią przyczyniał się do ich utrzymania a ponadto spełniają warunki takie jak dla wdowy/wdowca (dotyczące wieku, niezdolności do pracy lub wychowywania dzieci).</a:t>
            </a:r>
          </a:p>
          <a:p>
            <a:endParaRPr lang="pl-PL" dirty="0"/>
          </a:p>
        </p:txBody>
      </p:sp>
    </p:spTree>
    <p:extLst>
      <p:ext uri="{BB962C8B-B14F-4D97-AF65-F5344CB8AC3E}">
        <p14:creationId xmlns:p14="http://schemas.microsoft.com/office/powerpoint/2010/main" val="40681033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latin typeface="Times New Roman" panose="02020603050405020304" pitchFamily="18" charset="0"/>
                <a:cs typeface="Times New Roman" panose="02020603050405020304" pitchFamily="18" charset="0"/>
              </a:rPr>
              <a:t>RENTA </a:t>
            </a:r>
            <a:r>
              <a:rPr lang="pl-PL" b="1" dirty="0" smtClean="0">
                <a:latin typeface="Times New Roman" panose="02020603050405020304" pitchFamily="18" charset="0"/>
                <a:cs typeface="Times New Roman" panose="02020603050405020304" pitchFamily="18" charset="0"/>
              </a:rPr>
              <a:t>RODZINNA</a:t>
            </a:r>
            <a:endParaRPr lang="pl-PL" dirty="0"/>
          </a:p>
        </p:txBody>
      </p:sp>
      <p:sp>
        <p:nvSpPr>
          <p:cNvPr id="3" name="Symbol zastępczy zawartości 2"/>
          <p:cNvSpPr>
            <a:spLocks noGrp="1"/>
          </p:cNvSpPr>
          <p:nvPr>
            <p:ph sz="quarter" idx="1"/>
          </p:nvPr>
        </p:nvSpPr>
        <p:spPr/>
        <p:txBody>
          <a:bodyPr>
            <a:normAutofit fontScale="85000" lnSpcReduction="10000"/>
          </a:bodyPr>
          <a:lstStyle/>
          <a:p>
            <a:pPr marL="0" indent="0">
              <a:buNone/>
            </a:pPr>
            <a:r>
              <a:rPr lang="pl-PL" b="1" dirty="0">
                <a:latin typeface="Times New Roman" panose="02020603050405020304" pitchFamily="18" charset="0"/>
                <a:cs typeface="Times New Roman" panose="02020603050405020304" pitchFamily="18" charset="0"/>
              </a:rPr>
              <a:t>Renta rodzinna wynosi:</a:t>
            </a:r>
          </a:p>
          <a:p>
            <a:r>
              <a:rPr lang="pl-PL" dirty="0">
                <a:latin typeface="Times New Roman" panose="02020603050405020304" pitchFamily="18" charset="0"/>
                <a:cs typeface="Times New Roman" panose="02020603050405020304" pitchFamily="18" charset="0"/>
              </a:rPr>
              <a:t>dla jednej osoby uprawnionej - 85% świadczenia, które przysługiwałoby zmarłemu</a:t>
            </a:r>
          </a:p>
          <a:p>
            <a:r>
              <a:rPr lang="pl-PL" dirty="0">
                <a:latin typeface="Times New Roman" panose="02020603050405020304" pitchFamily="18" charset="0"/>
                <a:cs typeface="Times New Roman" panose="02020603050405020304" pitchFamily="18" charset="0"/>
              </a:rPr>
              <a:t>dla dwóch osób uprawnionych - 90% świadczenia, które przysługiwałoby zmarłemu</a:t>
            </a:r>
          </a:p>
          <a:p>
            <a:r>
              <a:rPr lang="pl-PL" dirty="0">
                <a:latin typeface="Times New Roman" panose="02020603050405020304" pitchFamily="18" charset="0"/>
                <a:cs typeface="Times New Roman" panose="02020603050405020304" pitchFamily="18" charset="0"/>
              </a:rPr>
              <a:t>dla trzech i więcej osób uprawnionych - 95% świadczenia, które przysługiwałoby zmarłemu.</a:t>
            </a:r>
          </a:p>
          <a:p>
            <a:pPr marL="0" indent="0">
              <a:buNone/>
            </a:pPr>
            <a:r>
              <a:rPr lang="pl-PL" dirty="0">
                <a:latin typeface="Times New Roman" panose="02020603050405020304" pitchFamily="18" charset="0"/>
                <a:cs typeface="Times New Roman" panose="02020603050405020304" pitchFamily="18" charset="0"/>
              </a:rPr>
              <a:t>Organ rentowy, w oparciu o posiadaną dokumentację dotyczącą ubezpieczonego (emeryta/rencisty) lub przedłożoną do wniosku o rentę rodzinną, jest zobowiązany badać uprawnienia do wszystkich świadczeń emerytalno-rentowych, jakie przysługiwałyby zmarłemu w dacie śmierci, oraz ich wysokości i ustalić rentę rodzinną po świadczeniu przysługującym w najkorzystniejszej wysokości.</a:t>
            </a:r>
          </a:p>
          <a:p>
            <a:pPr marL="0" indent="0">
              <a:buNone/>
            </a:pPr>
            <a:r>
              <a:rPr lang="pl-PL" dirty="0">
                <a:latin typeface="Times New Roman" panose="02020603050405020304" pitchFamily="18" charset="0"/>
                <a:cs typeface="Times New Roman" panose="02020603050405020304" pitchFamily="18" charset="0"/>
              </a:rPr>
              <a:t>Wszystkim uprawnionym członkom rodziny przysługuje jedna łączna renta rodzinna, która w razie konieczności dzielona jest w równych częściach między uprawnionych.</a:t>
            </a:r>
          </a:p>
          <a:p>
            <a:endParaRPr lang="pl-PL" dirty="0"/>
          </a:p>
        </p:txBody>
      </p:sp>
    </p:spTree>
    <p:extLst>
      <p:ext uri="{BB962C8B-B14F-4D97-AF65-F5344CB8AC3E}">
        <p14:creationId xmlns:p14="http://schemas.microsoft.com/office/powerpoint/2010/main" val="1789524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latin typeface="Times New Roman" panose="02020603050405020304" pitchFamily="18" charset="0"/>
                <a:cs typeface="Times New Roman" panose="02020603050405020304" pitchFamily="18" charset="0"/>
              </a:rPr>
              <a:t>DODATKI DO RENT WYPADKOWYCH</a:t>
            </a:r>
          </a:p>
        </p:txBody>
      </p:sp>
      <p:sp>
        <p:nvSpPr>
          <p:cNvPr id="3" name="Symbol zastępczy zawartości 2"/>
          <p:cNvSpPr>
            <a:spLocks noGrp="1"/>
          </p:cNvSpPr>
          <p:nvPr>
            <p:ph sz="quarter" idx="1"/>
          </p:nvPr>
        </p:nvSpPr>
        <p:spPr/>
        <p:txBody>
          <a:bodyPr>
            <a:normAutofit lnSpcReduction="10000"/>
          </a:bodyPr>
          <a:lstStyle/>
          <a:p>
            <a:pPr marL="0" indent="0">
              <a:buNone/>
            </a:pPr>
            <a:r>
              <a:rPr lang="pl-PL" dirty="0">
                <a:latin typeface="Times New Roman" panose="02020603050405020304" pitchFamily="18" charset="0"/>
                <a:cs typeface="Times New Roman" panose="02020603050405020304" pitchFamily="18" charset="0"/>
              </a:rPr>
              <a:t>W katalogu świadczeń wypłacanych z funduszu wypadkowego znajdują się dwa dodatki: dodatek pielęgnacyjny i dodatek dla sieroty zupełnej. Dodatki przysługują na zasadach i w wysokości wynikających z ustawy o emeryturach i rentach z FUS. </a:t>
            </a:r>
          </a:p>
          <a:p>
            <a:pPr marL="0" indent="0">
              <a:buNone/>
            </a:pPr>
            <a:r>
              <a:rPr lang="pl-PL" b="1" dirty="0" smtClean="0">
                <a:latin typeface="Times New Roman" panose="02020603050405020304" pitchFamily="18" charset="0"/>
                <a:cs typeface="Times New Roman" panose="02020603050405020304" pitchFamily="18" charset="0"/>
              </a:rPr>
              <a:t>Dodatek </a:t>
            </a:r>
            <a:r>
              <a:rPr lang="pl-PL" b="1" dirty="0">
                <a:latin typeface="Times New Roman" panose="02020603050405020304" pitchFamily="18" charset="0"/>
                <a:cs typeface="Times New Roman" panose="02020603050405020304" pitchFamily="18" charset="0"/>
              </a:rPr>
              <a:t>pielęgnacyjny </a:t>
            </a:r>
            <a:r>
              <a:rPr lang="pl-PL" dirty="0">
                <a:latin typeface="Times New Roman" panose="02020603050405020304" pitchFamily="18" charset="0"/>
                <a:cs typeface="Times New Roman" panose="02020603050405020304" pitchFamily="18" charset="0"/>
              </a:rPr>
              <a:t>wypłaca się z funduszu wypadkowego </a:t>
            </a:r>
            <a:r>
              <a:rPr lang="pl-PL" dirty="0" smtClean="0">
                <a:latin typeface="Times New Roman" panose="02020603050405020304" pitchFamily="18" charset="0"/>
                <a:cs typeface="Times New Roman" panose="02020603050405020304" pitchFamily="18" charset="0"/>
              </a:rPr>
              <a:t>osobie </a:t>
            </a:r>
            <a:r>
              <a:rPr lang="pl-PL" dirty="0">
                <a:latin typeface="Times New Roman" panose="02020603050405020304" pitchFamily="18" charset="0"/>
                <a:cs typeface="Times New Roman" panose="02020603050405020304" pitchFamily="18" charset="0"/>
              </a:rPr>
              <a:t>mającej prawo do tego dodatku, pobierającej: - wypadkową rentę z tytułu niezdolności do pracy albo rentę wypadkową rodzinną, - rentę wypadkową w zbiegu z emeryturą z ustawy o emeryturach i rentach z FUS lub uposażeniem w stanie spoczynku przyznanym ze względu na wiek sędziemu lub prokuratorowi niezależnie od tego, które z tych świadczeń jest pobierane w pełnej wysokości. </a:t>
            </a:r>
          </a:p>
        </p:txBody>
      </p:sp>
    </p:spTree>
    <p:extLst>
      <p:ext uri="{BB962C8B-B14F-4D97-AF65-F5344CB8AC3E}">
        <p14:creationId xmlns:p14="http://schemas.microsoft.com/office/powerpoint/2010/main" val="5961577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latin typeface="Times New Roman" panose="02020603050405020304" pitchFamily="18" charset="0"/>
                <a:cs typeface="Times New Roman" panose="02020603050405020304" pitchFamily="18" charset="0"/>
              </a:rPr>
              <a:t>Dodatek pielęgnacyjny</a:t>
            </a:r>
            <a:endParaRPr lang="pl-PL" b="1" dirty="0">
              <a:latin typeface="Times New Roman" panose="02020603050405020304" pitchFamily="18" charset="0"/>
              <a:cs typeface="Times New Roman" panose="02020603050405020304" pitchFamily="18" charset="0"/>
            </a:endParaRPr>
          </a:p>
        </p:txBody>
      </p:sp>
      <p:sp>
        <p:nvSpPr>
          <p:cNvPr id="3" name="Symbol zastępczy zawartości 2"/>
          <p:cNvSpPr>
            <a:spLocks noGrp="1"/>
          </p:cNvSpPr>
          <p:nvPr>
            <p:ph sz="quarter" idx="1"/>
          </p:nvPr>
        </p:nvSpPr>
        <p:spPr/>
        <p:txBody>
          <a:bodyPr>
            <a:normAutofit fontScale="92500" lnSpcReduction="20000"/>
          </a:bodyPr>
          <a:lstStyle/>
          <a:p>
            <a:pPr marL="0" indent="0">
              <a:buNone/>
            </a:pPr>
            <a:r>
              <a:rPr lang="pl-PL" dirty="0">
                <a:latin typeface="Times New Roman" panose="02020603050405020304" pitchFamily="18" charset="0"/>
                <a:cs typeface="Times New Roman" panose="02020603050405020304" pitchFamily="18" charset="0"/>
              </a:rPr>
              <a:t>Dodatek pielęgnacyjny jest świadczeniem comiesięcznym, wypłacanym łącznie z emeryturą lub rentą. Jest to pomoc ze strony państwa w przynajmniej częściowym pokryciu kosztów, które wynikają z niezdolności bądź ograniczonej niezdolności do samodzielnego funkcjonowania beneficjenta świadczenia. O dodatek pielęgnacyjny mogą ubiegać się osoby uprawnione do emerytury lub renty własnej, które przez lekarza orzecznika z ZUS-u zostały uznane za całkowicie niezdolne do pracy i samodzielnej egzystencji. Osobom, które ukończyły 75 lat, jest on przyznawany z urzędu, co oznacza, że nie muszą składać z tego tytułu żadnych dodatkowych dokumentów ani udowadniać całkowitej niezdolności do samodzielnej </a:t>
            </a:r>
            <a:r>
              <a:rPr lang="pl-PL" dirty="0" smtClean="0">
                <a:latin typeface="Times New Roman" panose="02020603050405020304" pitchFamily="18" charset="0"/>
                <a:cs typeface="Times New Roman" panose="02020603050405020304" pitchFamily="18" charset="0"/>
              </a:rPr>
              <a:t>egzystencji. Dodatek </a:t>
            </a:r>
            <a:r>
              <a:rPr lang="pl-PL" dirty="0">
                <a:latin typeface="Times New Roman" panose="02020603050405020304" pitchFamily="18" charset="0"/>
                <a:cs typeface="Times New Roman" panose="02020603050405020304" pitchFamily="18" charset="0"/>
              </a:rPr>
              <a:t>pielęgnacyjny nie przysługuje osobom umieszczonym w instytucjach zapewniających całodobowe nieodpłatne utrzymanie. Wyjątkiem jest sytuacja, gdy uprawniony do świadczeń przebywa poza tymi placówkami przez okres dłuższy niż dwa tygodnie w miesiącu. </a:t>
            </a:r>
          </a:p>
        </p:txBody>
      </p:sp>
    </p:spTree>
    <p:extLst>
      <p:ext uri="{BB962C8B-B14F-4D97-AF65-F5344CB8AC3E}">
        <p14:creationId xmlns:p14="http://schemas.microsoft.com/office/powerpoint/2010/main" val="299654083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latin typeface="Times New Roman" panose="02020603050405020304" pitchFamily="18" charset="0"/>
                <a:cs typeface="Times New Roman" panose="02020603050405020304" pitchFamily="18" charset="0"/>
              </a:rPr>
              <a:t>Dodatek dla sieroty zupełnej </a:t>
            </a:r>
            <a:endParaRPr lang="pl-PL" b="1" dirty="0">
              <a:latin typeface="Times New Roman" panose="02020603050405020304" pitchFamily="18" charset="0"/>
              <a:cs typeface="Times New Roman" panose="02020603050405020304" pitchFamily="18" charset="0"/>
            </a:endParaRPr>
          </a:p>
        </p:txBody>
      </p:sp>
      <p:sp>
        <p:nvSpPr>
          <p:cNvPr id="3" name="Symbol zastępczy zawartości 2"/>
          <p:cNvSpPr>
            <a:spLocks noGrp="1"/>
          </p:cNvSpPr>
          <p:nvPr>
            <p:ph sz="quarter" idx="1"/>
          </p:nvPr>
        </p:nvSpPr>
        <p:spPr/>
        <p:txBody>
          <a:bodyPr>
            <a:normAutofit fontScale="92500" lnSpcReduction="10000"/>
          </a:bodyPr>
          <a:lstStyle/>
          <a:p>
            <a:r>
              <a:rPr lang="pl-PL" dirty="0" smtClean="0">
                <a:latin typeface="Times New Roman" panose="02020603050405020304" pitchFamily="18" charset="0"/>
                <a:cs typeface="Times New Roman" panose="02020603050405020304" pitchFamily="18" charset="0"/>
              </a:rPr>
              <a:t>Osoba uprawniona </a:t>
            </a:r>
            <a:r>
              <a:rPr lang="pl-PL" dirty="0">
                <a:latin typeface="Times New Roman" panose="02020603050405020304" pitchFamily="18" charset="0"/>
                <a:cs typeface="Times New Roman" panose="02020603050405020304" pitchFamily="18" charset="0"/>
              </a:rPr>
              <a:t>do renty rodzinnej nieposiadającej obojga rodziców (lub gdy ojciec był nieznany) bez względu na jej wiek</a:t>
            </a:r>
            <a:r>
              <a:rPr lang="pl-PL" dirty="0" smtClean="0">
                <a:latin typeface="Times New Roman" panose="02020603050405020304" pitchFamily="18" charset="0"/>
                <a:cs typeface="Times New Roman" panose="02020603050405020304" pitchFamily="18" charset="0"/>
              </a:rPr>
              <a:t>.</a:t>
            </a:r>
          </a:p>
          <a:p>
            <a:r>
              <a:rPr lang="pl-PL" dirty="0">
                <a:latin typeface="Times New Roman" panose="02020603050405020304" pitchFamily="18" charset="0"/>
                <a:cs typeface="Times New Roman" panose="02020603050405020304" pitchFamily="18" charset="0"/>
              </a:rPr>
              <a:t>Niezbędne dla uzyskania prawa do dodatku dla sieroty zupełnej jest posiadanie prawa do renty rodzinnej. Posiadanie statusu sieroty zupełnej, bez posiadania uprawnienia do renty rodzinnej jest niewystarczające do uzyskania dodatku</a:t>
            </a:r>
            <a:r>
              <a:rPr lang="pl-PL" dirty="0" smtClean="0">
                <a:latin typeface="Times New Roman" panose="02020603050405020304" pitchFamily="18" charset="0"/>
                <a:cs typeface="Times New Roman" panose="02020603050405020304" pitchFamily="18" charset="0"/>
              </a:rPr>
              <a:t>.</a:t>
            </a:r>
          </a:p>
          <a:p>
            <a:r>
              <a:rPr lang="pl-PL" dirty="0">
                <a:latin typeface="Times New Roman" panose="02020603050405020304" pitchFamily="18" charset="0"/>
                <a:cs typeface="Times New Roman" panose="02020603050405020304" pitchFamily="18" charset="0"/>
              </a:rPr>
              <a:t>Dodatek dla sieroty zupełnej ma na celu złagodzenie ciężkiej sytuacji życiowej, jaką jest śmierć obojga rodziców</a:t>
            </a:r>
            <a:r>
              <a:rPr lang="pl-PL" dirty="0" smtClean="0">
                <a:latin typeface="Times New Roman" panose="02020603050405020304" pitchFamily="18" charset="0"/>
                <a:cs typeface="Times New Roman" panose="02020603050405020304" pitchFamily="18" charset="0"/>
              </a:rPr>
              <a:t>.</a:t>
            </a:r>
          </a:p>
          <a:p>
            <a:r>
              <a:rPr lang="pl-PL" dirty="0">
                <a:latin typeface="Times New Roman" panose="02020603050405020304" pitchFamily="18" charset="0"/>
                <a:cs typeface="Times New Roman" panose="02020603050405020304" pitchFamily="18" charset="0"/>
              </a:rPr>
              <a:t>Wysokość dodatku jest ogłaszana w formie komunikatów Prezesa ZUS.</a:t>
            </a:r>
          </a:p>
          <a:p>
            <a:r>
              <a:rPr lang="pl-PL" dirty="0">
                <a:latin typeface="Times New Roman" panose="02020603050405020304" pitchFamily="18" charset="0"/>
                <a:cs typeface="Times New Roman" panose="02020603050405020304" pitchFamily="18" charset="0"/>
              </a:rPr>
              <a:t>Dodatek dla sieroty zupełnej jest corocznie waloryzowany. Co oznacza że co roku jest podwyższany o wskaźnik waloryzacji emerytur i rent.</a:t>
            </a:r>
          </a:p>
          <a:p>
            <a:endParaRPr lang="pl-PL" dirty="0"/>
          </a:p>
        </p:txBody>
      </p:sp>
    </p:spTree>
    <p:extLst>
      <p:ext uri="{BB962C8B-B14F-4D97-AF65-F5344CB8AC3E}">
        <p14:creationId xmlns:p14="http://schemas.microsoft.com/office/powerpoint/2010/main" val="24947315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latin typeface="Times New Roman" panose="02020603050405020304" pitchFamily="18" charset="0"/>
                <a:cs typeface="Times New Roman" panose="02020603050405020304" pitchFamily="18" charset="0"/>
              </a:rPr>
              <a:t>RODZAJE </a:t>
            </a:r>
            <a:r>
              <a:rPr lang="pl-PL" dirty="0" smtClean="0">
                <a:latin typeface="Times New Roman" panose="02020603050405020304" pitchFamily="18" charset="0"/>
                <a:cs typeface="Times New Roman" panose="02020603050405020304" pitchFamily="18" charset="0"/>
              </a:rPr>
              <a:t>ŚWIADCZEŃ</a:t>
            </a:r>
            <a:endParaRPr lang="pl-PL" dirty="0">
              <a:latin typeface="Times New Roman" panose="02020603050405020304" pitchFamily="18" charset="0"/>
              <a:cs typeface="Times New Roman" panose="02020603050405020304" pitchFamily="18" charset="0"/>
            </a:endParaRPr>
          </a:p>
        </p:txBody>
      </p:sp>
      <p:sp>
        <p:nvSpPr>
          <p:cNvPr id="3" name="Symbol zastępczy zawartości 2"/>
          <p:cNvSpPr>
            <a:spLocks noGrp="1"/>
          </p:cNvSpPr>
          <p:nvPr>
            <p:ph sz="quarter" idx="1"/>
          </p:nvPr>
        </p:nvSpPr>
        <p:spPr/>
        <p:txBody>
          <a:bodyPr/>
          <a:lstStyle/>
          <a:p>
            <a:r>
              <a:rPr lang="pl-PL" dirty="0" smtClean="0">
                <a:latin typeface="Times New Roman" panose="02020603050405020304" pitchFamily="18" charset="0"/>
                <a:cs typeface="Times New Roman" panose="02020603050405020304" pitchFamily="18" charset="0"/>
              </a:rPr>
              <a:t>zasiłek </a:t>
            </a:r>
            <a:r>
              <a:rPr lang="pl-PL" dirty="0">
                <a:latin typeface="Times New Roman" panose="02020603050405020304" pitchFamily="18" charset="0"/>
                <a:cs typeface="Times New Roman" panose="02020603050405020304" pitchFamily="18" charset="0"/>
              </a:rPr>
              <a:t>chorobowy, </a:t>
            </a:r>
            <a:endParaRPr lang="pl-PL" dirty="0" smtClean="0">
              <a:latin typeface="Times New Roman" panose="02020603050405020304" pitchFamily="18" charset="0"/>
              <a:cs typeface="Times New Roman" panose="02020603050405020304" pitchFamily="18" charset="0"/>
            </a:endParaRPr>
          </a:p>
          <a:p>
            <a:r>
              <a:rPr lang="pl-PL" dirty="0" smtClean="0">
                <a:latin typeface="Times New Roman" panose="02020603050405020304" pitchFamily="18" charset="0"/>
                <a:cs typeface="Times New Roman" panose="02020603050405020304" pitchFamily="18" charset="0"/>
              </a:rPr>
              <a:t>świadczenie </a:t>
            </a:r>
            <a:r>
              <a:rPr lang="pl-PL" dirty="0">
                <a:latin typeface="Times New Roman" panose="02020603050405020304" pitchFamily="18" charset="0"/>
                <a:cs typeface="Times New Roman" panose="02020603050405020304" pitchFamily="18" charset="0"/>
              </a:rPr>
              <a:t>rehabilitacyjne, </a:t>
            </a:r>
            <a:endParaRPr lang="pl-PL" dirty="0" smtClean="0">
              <a:latin typeface="Times New Roman" panose="02020603050405020304" pitchFamily="18" charset="0"/>
              <a:cs typeface="Times New Roman" panose="02020603050405020304" pitchFamily="18" charset="0"/>
            </a:endParaRPr>
          </a:p>
          <a:p>
            <a:r>
              <a:rPr lang="pl-PL" dirty="0" smtClean="0">
                <a:latin typeface="Times New Roman" panose="02020603050405020304" pitchFamily="18" charset="0"/>
                <a:cs typeface="Times New Roman" panose="02020603050405020304" pitchFamily="18" charset="0"/>
              </a:rPr>
              <a:t>zasiłek </a:t>
            </a:r>
            <a:r>
              <a:rPr lang="pl-PL" dirty="0">
                <a:latin typeface="Times New Roman" panose="02020603050405020304" pitchFamily="18" charset="0"/>
                <a:cs typeface="Times New Roman" panose="02020603050405020304" pitchFamily="18" charset="0"/>
              </a:rPr>
              <a:t>wyrównawczy, </a:t>
            </a:r>
            <a:endParaRPr lang="pl-PL" dirty="0" smtClean="0">
              <a:latin typeface="Times New Roman" panose="02020603050405020304" pitchFamily="18" charset="0"/>
              <a:cs typeface="Times New Roman" panose="02020603050405020304" pitchFamily="18" charset="0"/>
            </a:endParaRPr>
          </a:p>
          <a:p>
            <a:r>
              <a:rPr lang="pl-PL" dirty="0" smtClean="0">
                <a:latin typeface="Times New Roman" panose="02020603050405020304" pitchFamily="18" charset="0"/>
                <a:cs typeface="Times New Roman" panose="02020603050405020304" pitchFamily="18" charset="0"/>
              </a:rPr>
              <a:t>jednorazowe </a:t>
            </a:r>
            <a:r>
              <a:rPr lang="pl-PL" dirty="0">
                <a:latin typeface="Times New Roman" panose="02020603050405020304" pitchFamily="18" charset="0"/>
                <a:cs typeface="Times New Roman" panose="02020603050405020304" pitchFamily="18" charset="0"/>
              </a:rPr>
              <a:t>odszkodowanie, </a:t>
            </a:r>
            <a:endParaRPr lang="pl-PL" dirty="0" smtClean="0">
              <a:latin typeface="Times New Roman" panose="02020603050405020304" pitchFamily="18" charset="0"/>
              <a:cs typeface="Times New Roman" panose="02020603050405020304" pitchFamily="18" charset="0"/>
            </a:endParaRPr>
          </a:p>
          <a:p>
            <a:r>
              <a:rPr lang="pl-PL" dirty="0" smtClean="0">
                <a:latin typeface="Times New Roman" panose="02020603050405020304" pitchFamily="18" charset="0"/>
                <a:cs typeface="Times New Roman" panose="02020603050405020304" pitchFamily="18" charset="0"/>
              </a:rPr>
              <a:t>renta </a:t>
            </a:r>
            <a:r>
              <a:rPr lang="pl-PL" dirty="0">
                <a:latin typeface="Times New Roman" panose="02020603050405020304" pitchFamily="18" charset="0"/>
                <a:cs typeface="Times New Roman" panose="02020603050405020304" pitchFamily="18" charset="0"/>
              </a:rPr>
              <a:t>z tytułu niezdolności do pracy, w tym renta szkoleniowa, </a:t>
            </a:r>
            <a:endParaRPr lang="pl-PL" dirty="0" smtClean="0">
              <a:latin typeface="Times New Roman" panose="02020603050405020304" pitchFamily="18" charset="0"/>
              <a:cs typeface="Times New Roman" panose="02020603050405020304" pitchFamily="18" charset="0"/>
            </a:endParaRPr>
          </a:p>
          <a:p>
            <a:r>
              <a:rPr lang="pl-PL" dirty="0" smtClean="0">
                <a:latin typeface="Times New Roman" panose="02020603050405020304" pitchFamily="18" charset="0"/>
                <a:cs typeface="Times New Roman" panose="02020603050405020304" pitchFamily="18" charset="0"/>
              </a:rPr>
              <a:t>renta </a:t>
            </a:r>
            <a:r>
              <a:rPr lang="pl-PL" dirty="0">
                <a:latin typeface="Times New Roman" panose="02020603050405020304" pitchFamily="18" charset="0"/>
                <a:cs typeface="Times New Roman" panose="02020603050405020304" pitchFamily="18" charset="0"/>
              </a:rPr>
              <a:t>rodzinna, </a:t>
            </a:r>
            <a:endParaRPr lang="pl-PL" dirty="0" smtClean="0">
              <a:latin typeface="Times New Roman" panose="02020603050405020304" pitchFamily="18" charset="0"/>
              <a:cs typeface="Times New Roman" panose="02020603050405020304" pitchFamily="18" charset="0"/>
            </a:endParaRPr>
          </a:p>
          <a:p>
            <a:r>
              <a:rPr lang="pl-PL" dirty="0" smtClean="0">
                <a:latin typeface="Times New Roman" panose="02020603050405020304" pitchFamily="18" charset="0"/>
                <a:cs typeface="Times New Roman" panose="02020603050405020304" pitchFamily="18" charset="0"/>
              </a:rPr>
              <a:t>dodatek </a:t>
            </a:r>
            <a:r>
              <a:rPr lang="pl-PL" dirty="0">
                <a:latin typeface="Times New Roman" panose="02020603050405020304" pitchFamily="18" charset="0"/>
                <a:cs typeface="Times New Roman" panose="02020603050405020304" pitchFamily="18" charset="0"/>
              </a:rPr>
              <a:t>pielęgnacyjny, </a:t>
            </a:r>
            <a:endParaRPr lang="pl-PL" dirty="0" smtClean="0">
              <a:latin typeface="Times New Roman" panose="02020603050405020304" pitchFamily="18" charset="0"/>
              <a:cs typeface="Times New Roman" panose="02020603050405020304" pitchFamily="18" charset="0"/>
            </a:endParaRPr>
          </a:p>
          <a:p>
            <a:r>
              <a:rPr lang="pl-PL" dirty="0" smtClean="0">
                <a:latin typeface="Times New Roman" panose="02020603050405020304" pitchFamily="18" charset="0"/>
                <a:cs typeface="Times New Roman" panose="02020603050405020304" pitchFamily="18" charset="0"/>
              </a:rPr>
              <a:t>dodatek </a:t>
            </a:r>
            <a:r>
              <a:rPr lang="pl-PL" dirty="0">
                <a:latin typeface="Times New Roman" panose="02020603050405020304" pitchFamily="18" charset="0"/>
                <a:cs typeface="Times New Roman" panose="02020603050405020304" pitchFamily="18" charset="0"/>
              </a:rPr>
              <a:t>do renty rodzinnej - dla sieroty zupełnej</a:t>
            </a:r>
            <a:r>
              <a:rPr lang="pl-PL" dirty="0"/>
              <a:t>.</a:t>
            </a:r>
          </a:p>
        </p:txBody>
      </p:sp>
    </p:spTree>
    <p:extLst>
      <p:ext uri="{BB962C8B-B14F-4D97-AF65-F5344CB8AC3E}">
        <p14:creationId xmlns:p14="http://schemas.microsoft.com/office/powerpoint/2010/main" val="1086772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latin typeface="Times New Roman" panose="02020603050405020304" pitchFamily="18" charset="0"/>
                <a:cs typeface="Times New Roman" panose="02020603050405020304" pitchFamily="18" charset="0"/>
              </a:rPr>
              <a:t>CZYM JEST WYPADEK PRZY PRACY</a:t>
            </a:r>
            <a:endParaRPr lang="pl-PL" b="1" dirty="0">
              <a:latin typeface="Times New Roman" panose="02020603050405020304" pitchFamily="18" charset="0"/>
              <a:cs typeface="Times New Roman" panose="02020603050405020304" pitchFamily="18" charset="0"/>
            </a:endParaRPr>
          </a:p>
        </p:txBody>
      </p:sp>
      <p:sp>
        <p:nvSpPr>
          <p:cNvPr id="3" name="Symbol zastępczy zawartości 2"/>
          <p:cNvSpPr>
            <a:spLocks noGrp="1"/>
          </p:cNvSpPr>
          <p:nvPr>
            <p:ph sz="quarter" idx="1"/>
          </p:nvPr>
        </p:nvSpPr>
        <p:spPr/>
        <p:txBody>
          <a:bodyPr>
            <a:normAutofit lnSpcReduction="10000"/>
          </a:bodyPr>
          <a:lstStyle/>
          <a:p>
            <a:pPr marL="0" indent="0">
              <a:buNone/>
            </a:pPr>
            <a:r>
              <a:rPr lang="pl-PL" dirty="0">
                <a:latin typeface="Times New Roman" panose="02020603050405020304" pitchFamily="18" charset="0"/>
                <a:cs typeface="Times New Roman" panose="02020603050405020304" pitchFamily="18" charset="0"/>
              </a:rPr>
              <a:t>Za wypadek przy pracy uważa się nagłe zdarzenie wywołane przyczyną zewnętrzną powodujące uraz lub śmierć, które nastąpiło w związku z pracą: </a:t>
            </a:r>
            <a:endParaRPr lang="pl-PL" dirty="0" smtClean="0">
              <a:latin typeface="Times New Roman" panose="02020603050405020304" pitchFamily="18" charset="0"/>
              <a:cs typeface="Times New Roman" panose="02020603050405020304" pitchFamily="18" charset="0"/>
            </a:endParaRPr>
          </a:p>
          <a:p>
            <a:pPr marL="0" indent="0">
              <a:buNone/>
            </a:pPr>
            <a:endParaRPr lang="pl-PL" dirty="0" smtClean="0">
              <a:latin typeface="Times New Roman" panose="02020603050405020304" pitchFamily="18" charset="0"/>
              <a:cs typeface="Times New Roman" panose="02020603050405020304" pitchFamily="18" charset="0"/>
            </a:endParaRPr>
          </a:p>
          <a:p>
            <a:pPr marL="0" indent="0">
              <a:buNone/>
            </a:pPr>
            <a:r>
              <a:rPr lang="pl-PL" dirty="0" smtClean="0">
                <a:latin typeface="Times New Roman" panose="02020603050405020304" pitchFamily="18" charset="0"/>
                <a:cs typeface="Times New Roman" panose="02020603050405020304" pitchFamily="18" charset="0"/>
              </a:rPr>
              <a:t>1</a:t>
            </a:r>
            <a:r>
              <a:rPr lang="pl-PL" dirty="0">
                <a:latin typeface="Times New Roman" panose="02020603050405020304" pitchFamily="18" charset="0"/>
                <a:cs typeface="Times New Roman" panose="02020603050405020304" pitchFamily="18" charset="0"/>
              </a:rPr>
              <a:t>) podczas lub w związku z wykonywaniem przez pracownika zwykłych czynności lub poleceń przełożonych; </a:t>
            </a:r>
            <a:endParaRPr lang="pl-PL" dirty="0" smtClean="0">
              <a:latin typeface="Times New Roman" panose="02020603050405020304" pitchFamily="18" charset="0"/>
              <a:cs typeface="Times New Roman" panose="02020603050405020304" pitchFamily="18" charset="0"/>
            </a:endParaRPr>
          </a:p>
          <a:p>
            <a:pPr marL="0" indent="0">
              <a:buNone/>
            </a:pPr>
            <a:r>
              <a:rPr lang="pl-PL" dirty="0" smtClean="0">
                <a:latin typeface="Times New Roman" panose="02020603050405020304" pitchFamily="18" charset="0"/>
                <a:cs typeface="Times New Roman" panose="02020603050405020304" pitchFamily="18" charset="0"/>
              </a:rPr>
              <a:t>2</a:t>
            </a:r>
            <a:r>
              <a:rPr lang="pl-PL" dirty="0">
                <a:latin typeface="Times New Roman" panose="02020603050405020304" pitchFamily="18" charset="0"/>
                <a:cs typeface="Times New Roman" panose="02020603050405020304" pitchFamily="18" charset="0"/>
              </a:rPr>
              <a:t>) podczas lub w związku z wykonywaniem przez pracownika czynności na rzecz pracodawcy, nawet bez polecenia; </a:t>
            </a:r>
            <a:endParaRPr lang="pl-PL" dirty="0" smtClean="0">
              <a:latin typeface="Times New Roman" panose="02020603050405020304" pitchFamily="18" charset="0"/>
              <a:cs typeface="Times New Roman" panose="02020603050405020304" pitchFamily="18" charset="0"/>
            </a:endParaRPr>
          </a:p>
          <a:p>
            <a:pPr marL="0" indent="0">
              <a:buNone/>
            </a:pPr>
            <a:r>
              <a:rPr lang="pl-PL" dirty="0" smtClean="0">
                <a:latin typeface="Times New Roman" panose="02020603050405020304" pitchFamily="18" charset="0"/>
                <a:cs typeface="Times New Roman" panose="02020603050405020304" pitchFamily="18" charset="0"/>
              </a:rPr>
              <a:t>3</a:t>
            </a:r>
            <a:r>
              <a:rPr lang="pl-PL" dirty="0">
                <a:latin typeface="Times New Roman" panose="02020603050405020304" pitchFamily="18" charset="0"/>
                <a:cs typeface="Times New Roman" panose="02020603050405020304" pitchFamily="18" charset="0"/>
              </a:rPr>
              <a:t>) w czasie pozostawania pracownika w dyspozycji pracodawcy w drodze między siedzibą pracodawcy a miejscem wykonywania obowiązku wynikającego ze stosunku </a:t>
            </a:r>
            <a:r>
              <a:rPr lang="pl-PL" dirty="0" smtClean="0">
                <a:latin typeface="Times New Roman" panose="02020603050405020304" pitchFamily="18" charset="0"/>
                <a:cs typeface="Times New Roman" panose="02020603050405020304" pitchFamily="18" charset="0"/>
              </a:rPr>
              <a:t>pracy. </a:t>
            </a:r>
            <a:endParaRPr lang="pl-P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5159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latin typeface="Times New Roman" panose="02020603050405020304" pitchFamily="18" charset="0"/>
                <a:cs typeface="Times New Roman" panose="02020603050405020304" pitchFamily="18" charset="0"/>
              </a:rPr>
              <a:t>CZYM JEST WYPADEK PRZY PRACY</a:t>
            </a:r>
            <a:endParaRPr lang="pl-PL" dirty="0"/>
          </a:p>
        </p:txBody>
      </p:sp>
      <p:sp>
        <p:nvSpPr>
          <p:cNvPr id="3" name="Symbol zastępczy zawartości 2"/>
          <p:cNvSpPr>
            <a:spLocks noGrp="1"/>
          </p:cNvSpPr>
          <p:nvPr>
            <p:ph sz="quarter" idx="1"/>
          </p:nvPr>
        </p:nvSpPr>
        <p:spPr/>
        <p:txBody>
          <a:bodyPr/>
          <a:lstStyle/>
          <a:p>
            <a:pPr marL="0" indent="0">
              <a:buNone/>
            </a:pPr>
            <a:r>
              <a:rPr lang="pl-PL" dirty="0">
                <a:latin typeface="Times New Roman" panose="02020603050405020304" pitchFamily="18" charset="0"/>
                <a:cs typeface="Times New Roman" panose="02020603050405020304" pitchFamily="18" charset="0"/>
              </a:rPr>
              <a:t>Na równi z wypadkiem przy pracy, w zakresie uprawnienia do świadczeń określonych w ustawie, traktuje się wypadek, któremu pracownik uległ: </a:t>
            </a:r>
            <a:endParaRPr lang="pl-PL" dirty="0" smtClean="0">
              <a:latin typeface="Times New Roman" panose="02020603050405020304" pitchFamily="18" charset="0"/>
              <a:cs typeface="Times New Roman" panose="02020603050405020304" pitchFamily="18" charset="0"/>
            </a:endParaRPr>
          </a:p>
          <a:p>
            <a:pPr marL="0" indent="0">
              <a:buNone/>
            </a:pPr>
            <a:endParaRPr lang="pl-PL" dirty="0" smtClean="0">
              <a:latin typeface="Times New Roman" panose="02020603050405020304" pitchFamily="18" charset="0"/>
              <a:cs typeface="Times New Roman" panose="02020603050405020304" pitchFamily="18" charset="0"/>
            </a:endParaRPr>
          </a:p>
          <a:p>
            <a:pPr marL="0" indent="0">
              <a:buNone/>
            </a:pPr>
            <a:r>
              <a:rPr lang="pl-PL" dirty="0" smtClean="0">
                <a:latin typeface="Times New Roman" panose="02020603050405020304" pitchFamily="18" charset="0"/>
                <a:cs typeface="Times New Roman" panose="02020603050405020304" pitchFamily="18" charset="0"/>
              </a:rPr>
              <a:t>1) w </a:t>
            </a:r>
            <a:r>
              <a:rPr lang="pl-PL" dirty="0">
                <a:latin typeface="Times New Roman" panose="02020603050405020304" pitchFamily="18" charset="0"/>
                <a:cs typeface="Times New Roman" panose="02020603050405020304" pitchFamily="18" charset="0"/>
              </a:rPr>
              <a:t>czasie podróży </a:t>
            </a:r>
            <a:r>
              <a:rPr lang="pl-PL" dirty="0" smtClean="0">
                <a:latin typeface="Times New Roman" panose="02020603050405020304" pitchFamily="18" charset="0"/>
                <a:cs typeface="Times New Roman" panose="02020603050405020304" pitchFamily="18" charset="0"/>
              </a:rPr>
              <a:t>służbowej, </a:t>
            </a:r>
            <a:r>
              <a:rPr lang="pl-PL" dirty="0">
                <a:latin typeface="Times New Roman" panose="02020603050405020304" pitchFamily="18" charset="0"/>
                <a:cs typeface="Times New Roman" panose="02020603050405020304" pitchFamily="18" charset="0"/>
              </a:rPr>
              <a:t>chyba że wypadek spowodowany został postępowaniem pracownika, które nie pozostaje w związku z wykonywaniem powierzonych mu zadań; </a:t>
            </a:r>
            <a:endParaRPr lang="pl-PL" dirty="0" smtClean="0">
              <a:latin typeface="Times New Roman" panose="02020603050405020304" pitchFamily="18" charset="0"/>
              <a:cs typeface="Times New Roman" panose="02020603050405020304" pitchFamily="18" charset="0"/>
            </a:endParaRPr>
          </a:p>
          <a:p>
            <a:pPr marL="0" indent="0">
              <a:buNone/>
            </a:pPr>
            <a:r>
              <a:rPr lang="pl-PL" dirty="0" smtClean="0">
                <a:latin typeface="Times New Roman" panose="02020603050405020304" pitchFamily="18" charset="0"/>
                <a:cs typeface="Times New Roman" panose="02020603050405020304" pitchFamily="18" charset="0"/>
              </a:rPr>
              <a:t>2</a:t>
            </a:r>
            <a:r>
              <a:rPr lang="pl-PL" dirty="0">
                <a:latin typeface="Times New Roman" panose="02020603050405020304" pitchFamily="18" charset="0"/>
                <a:cs typeface="Times New Roman" panose="02020603050405020304" pitchFamily="18" charset="0"/>
              </a:rPr>
              <a:t>) podczas szkolenia w zakresie powszechnej samoobrony; </a:t>
            </a:r>
            <a:endParaRPr lang="pl-PL" dirty="0" smtClean="0">
              <a:latin typeface="Times New Roman" panose="02020603050405020304" pitchFamily="18" charset="0"/>
              <a:cs typeface="Times New Roman" panose="02020603050405020304" pitchFamily="18" charset="0"/>
            </a:endParaRPr>
          </a:p>
          <a:p>
            <a:pPr marL="0" indent="0">
              <a:buNone/>
            </a:pPr>
            <a:r>
              <a:rPr lang="pl-PL" dirty="0" smtClean="0">
                <a:latin typeface="Times New Roman" panose="02020603050405020304" pitchFamily="18" charset="0"/>
                <a:cs typeface="Times New Roman" panose="02020603050405020304" pitchFamily="18" charset="0"/>
              </a:rPr>
              <a:t>3</a:t>
            </a:r>
            <a:r>
              <a:rPr lang="pl-PL" dirty="0">
                <a:latin typeface="Times New Roman" panose="02020603050405020304" pitchFamily="18" charset="0"/>
                <a:cs typeface="Times New Roman" panose="02020603050405020304" pitchFamily="18" charset="0"/>
              </a:rPr>
              <a:t>) przy wykonywaniu zadań zleconych przez działające </a:t>
            </a:r>
            <a:r>
              <a:rPr lang="pl-PL" dirty="0" smtClean="0">
                <a:latin typeface="Times New Roman" panose="02020603050405020304" pitchFamily="18" charset="0"/>
                <a:cs typeface="Times New Roman" panose="02020603050405020304" pitchFamily="18" charset="0"/>
              </a:rPr>
              <a:t>                   u </a:t>
            </a:r>
            <a:r>
              <a:rPr lang="pl-PL" dirty="0">
                <a:latin typeface="Times New Roman" panose="02020603050405020304" pitchFamily="18" charset="0"/>
                <a:cs typeface="Times New Roman" panose="02020603050405020304" pitchFamily="18" charset="0"/>
              </a:rPr>
              <a:t>pracodawcy organizacje związkowe. </a:t>
            </a:r>
          </a:p>
        </p:txBody>
      </p:sp>
    </p:spTree>
    <p:extLst>
      <p:ext uri="{BB962C8B-B14F-4D97-AF65-F5344CB8AC3E}">
        <p14:creationId xmlns:p14="http://schemas.microsoft.com/office/powerpoint/2010/main" val="1916133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latin typeface="Times New Roman" panose="02020603050405020304" pitchFamily="18" charset="0"/>
                <a:cs typeface="Times New Roman" panose="02020603050405020304" pitchFamily="18" charset="0"/>
              </a:rPr>
              <a:t>CZYM JEST WYPADEK PRZY PRACY</a:t>
            </a:r>
            <a:endParaRPr lang="pl-PL" dirty="0"/>
          </a:p>
        </p:txBody>
      </p:sp>
      <p:sp>
        <p:nvSpPr>
          <p:cNvPr id="3" name="Symbol zastępczy zawartości 2"/>
          <p:cNvSpPr>
            <a:spLocks noGrp="1"/>
          </p:cNvSpPr>
          <p:nvPr>
            <p:ph sz="quarter" idx="1"/>
          </p:nvPr>
        </p:nvSpPr>
        <p:spPr/>
        <p:txBody>
          <a:bodyPr>
            <a:noAutofit/>
          </a:bodyPr>
          <a:lstStyle/>
          <a:p>
            <a:r>
              <a:rPr lang="pl-PL" sz="2200" dirty="0">
                <a:latin typeface="Times New Roman" panose="02020603050405020304" pitchFamily="18" charset="0"/>
                <a:cs typeface="Times New Roman" panose="02020603050405020304" pitchFamily="18" charset="0"/>
              </a:rPr>
              <a:t>Za wypadek przy pracy uważa się również nagłe zdarzenie wywołane przyczyną zewnętrzną powodujące uraz lub śmierć, które nastąpiło w okresie ubezpieczenia wypadkowego z danego tytułu </a:t>
            </a:r>
            <a:r>
              <a:rPr lang="pl-PL" sz="2200" dirty="0" smtClean="0">
                <a:latin typeface="Times New Roman" panose="02020603050405020304" pitchFamily="18" charset="0"/>
                <a:cs typeface="Times New Roman" panose="02020603050405020304" pitchFamily="18" charset="0"/>
              </a:rPr>
              <a:t>między innymi podczas:</a:t>
            </a:r>
          </a:p>
          <a:p>
            <a:pPr marL="0" indent="0">
              <a:buNone/>
            </a:pPr>
            <a:r>
              <a:rPr lang="pl-PL" sz="2200" dirty="0" smtClean="0">
                <a:latin typeface="Times New Roman" panose="02020603050405020304" pitchFamily="18" charset="0"/>
                <a:cs typeface="Times New Roman" panose="02020603050405020304" pitchFamily="18" charset="0"/>
              </a:rPr>
              <a:t>1) uprawiania </a:t>
            </a:r>
            <a:r>
              <a:rPr lang="pl-PL" sz="2200" dirty="0">
                <a:latin typeface="Times New Roman" panose="02020603050405020304" pitchFamily="18" charset="0"/>
                <a:cs typeface="Times New Roman" panose="02020603050405020304" pitchFamily="18" charset="0"/>
              </a:rPr>
              <a:t>sportu w trakcie zawodów i treningów przez osobę pobierającą stypendium sportowe; </a:t>
            </a:r>
            <a:endParaRPr lang="pl-PL" sz="2200" dirty="0" smtClean="0">
              <a:latin typeface="Times New Roman" panose="02020603050405020304" pitchFamily="18" charset="0"/>
              <a:cs typeface="Times New Roman" panose="02020603050405020304" pitchFamily="18" charset="0"/>
            </a:endParaRPr>
          </a:p>
          <a:p>
            <a:pPr marL="0" indent="0">
              <a:buNone/>
            </a:pPr>
            <a:r>
              <a:rPr lang="pl-PL" sz="2200" dirty="0" smtClean="0">
                <a:latin typeface="Times New Roman" panose="02020603050405020304" pitchFamily="18" charset="0"/>
                <a:cs typeface="Times New Roman" panose="02020603050405020304" pitchFamily="18" charset="0"/>
              </a:rPr>
              <a:t>2</a:t>
            </a:r>
            <a:r>
              <a:rPr lang="pl-PL" sz="2200" dirty="0">
                <a:latin typeface="Times New Roman" panose="02020603050405020304" pitchFamily="18" charset="0"/>
                <a:cs typeface="Times New Roman" panose="02020603050405020304" pitchFamily="18" charset="0"/>
              </a:rPr>
              <a:t>) wykonywania odpłatnie pracy na podstawie skierowania do pracy w czasie odbywania kary pozbawienia wolności lub tymczasowego aresztowania; </a:t>
            </a:r>
            <a:endParaRPr lang="pl-PL" sz="2200" dirty="0" smtClean="0">
              <a:latin typeface="Times New Roman" panose="02020603050405020304" pitchFamily="18" charset="0"/>
              <a:cs typeface="Times New Roman" panose="02020603050405020304" pitchFamily="18" charset="0"/>
            </a:endParaRPr>
          </a:p>
          <a:p>
            <a:pPr marL="0" indent="0">
              <a:buNone/>
            </a:pPr>
            <a:r>
              <a:rPr lang="pl-PL" sz="2200" dirty="0" smtClean="0">
                <a:latin typeface="Times New Roman" panose="02020603050405020304" pitchFamily="18" charset="0"/>
                <a:cs typeface="Times New Roman" panose="02020603050405020304" pitchFamily="18" charset="0"/>
              </a:rPr>
              <a:t>3</a:t>
            </a:r>
            <a:r>
              <a:rPr lang="pl-PL" sz="2200" dirty="0">
                <a:latin typeface="Times New Roman" panose="02020603050405020304" pitchFamily="18" charset="0"/>
                <a:cs typeface="Times New Roman" panose="02020603050405020304" pitchFamily="18" charset="0"/>
              </a:rPr>
              <a:t>) pełnienia mandatu posła lub senatora, pobierającego </a:t>
            </a:r>
            <a:r>
              <a:rPr lang="pl-PL" sz="2200" dirty="0" smtClean="0">
                <a:latin typeface="Times New Roman" panose="02020603050405020304" pitchFamily="18" charset="0"/>
                <a:cs typeface="Times New Roman" panose="02020603050405020304" pitchFamily="18" charset="0"/>
              </a:rPr>
              <a:t>uposażenie</a:t>
            </a:r>
          </a:p>
          <a:p>
            <a:pPr marL="0" indent="0">
              <a:buNone/>
            </a:pPr>
            <a:r>
              <a:rPr lang="pl-PL" sz="2200" dirty="0">
                <a:latin typeface="Times New Roman" panose="02020603050405020304" pitchFamily="18" charset="0"/>
                <a:cs typeface="Times New Roman" panose="02020603050405020304" pitchFamily="18" charset="0"/>
              </a:rPr>
              <a:t>4) wykonywania przez osobę duchowną czynności religijnych lub </a:t>
            </a:r>
            <a:r>
              <a:rPr lang="pl-PL" sz="2200" dirty="0" smtClean="0">
                <a:latin typeface="Times New Roman" panose="02020603050405020304" pitchFamily="18" charset="0"/>
                <a:cs typeface="Times New Roman" panose="02020603050405020304" pitchFamily="18" charset="0"/>
              </a:rPr>
              <a:t>czynności związanych </a:t>
            </a:r>
            <a:r>
              <a:rPr lang="pl-PL" sz="2200" dirty="0">
                <a:latin typeface="Times New Roman" panose="02020603050405020304" pitchFamily="18" charset="0"/>
                <a:cs typeface="Times New Roman" panose="02020603050405020304" pitchFamily="18" charset="0"/>
              </a:rPr>
              <a:t>z powierzonymi funkcjami duszpasterskimi lub </a:t>
            </a:r>
            <a:r>
              <a:rPr lang="pl-PL" sz="2200" dirty="0" smtClean="0">
                <a:latin typeface="Times New Roman" panose="02020603050405020304" pitchFamily="18" charset="0"/>
                <a:cs typeface="Times New Roman" panose="02020603050405020304" pitchFamily="18" charset="0"/>
              </a:rPr>
              <a:t>zakonnymi. </a:t>
            </a:r>
            <a:endParaRPr lang="pl-PL"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6876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476672"/>
            <a:ext cx="7467600" cy="1143000"/>
          </a:xfrm>
        </p:spPr>
        <p:txBody>
          <a:bodyPr/>
          <a:lstStyle/>
          <a:p>
            <a:r>
              <a:rPr lang="pl-PL" b="1" dirty="0">
                <a:latin typeface="Times New Roman" panose="02020603050405020304" pitchFamily="18" charset="0"/>
                <a:cs typeface="Times New Roman" panose="02020603050405020304" pitchFamily="18" charset="0"/>
              </a:rPr>
              <a:t>POJĘCIE CHOROBY ZAWODOWEJ</a:t>
            </a:r>
          </a:p>
        </p:txBody>
      </p:sp>
      <p:sp>
        <p:nvSpPr>
          <p:cNvPr id="3" name="Symbol zastępczy zawartości 2"/>
          <p:cNvSpPr>
            <a:spLocks noGrp="1"/>
          </p:cNvSpPr>
          <p:nvPr>
            <p:ph sz="quarter" idx="1"/>
          </p:nvPr>
        </p:nvSpPr>
        <p:spPr/>
        <p:txBody>
          <a:bodyPr>
            <a:normAutofit fontScale="92500"/>
          </a:bodyPr>
          <a:lstStyle/>
          <a:p>
            <a:pPr marL="0" indent="0">
              <a:buNone/>
            </a:pPr>
            <a:r>
              <a:rPr lang="pl-PL" dirty="0" smtClean="0">
                <a:latin typeface="Times New Roman" panose="02020603050405020304" pitchFamily="18" charset="0"/>
                <a:cs typeface="Times New Roman" panose="02020603050405020304" pitchFamily="18" charset="0"/>
              </a:rPr>
              <a:t>Za </a:t>
            </a:r>
            <a:r>
              <a:rPr lang="pl-PL" dirty="0">
                <a:latin typeface="Times New Roman" panose="02020603050405020304" pitchFamily="18" charset="0"/>
                <a:cs typeface="Times New Roman" panose="02020603050405020304" pitchFamily="18" charset="0"/>
              </a:rPr>
              <a:t>chorobę zawodową uważa się chorobę określoną w wykazie chorób zawodowych, o którym mowa w </a:t>
            </a:r>
            <a:r>
              <a:rPr lang="pl-PL" dirty="0" smtClean="0">
                <a:latin typeface="Times New Roman" panose="02020603050405020304" pitchFamily="18" charset="0"/>
                <a:cs typeface="Times New Roman" panose="02020603050405020304" pitchFamily="18" charset="0"/>
              </a:rPr>
              <a:t>Kodeksie </a:t>
            </a:r>
            <a:r>
              <a:rPr lang="pl-PL" dirty="0">
                <a:latin typeface="Times New Roman" panose="02020603050405020304" pitchFamily="18" charset="0"/>
                <a:cs typeface="Times New Roman" panose="02020603050405020304" pitchFamily="18" charset="0"/>
              </a:rPr>
              <a:t>pracy, jeżeli została spowodowana działaniem czynników szkodliwych dla zdrowia występujących w środowisku pracy lub sposobem wykonywania pracy. Wykaz chorób zawodowych i szczegółowe zasady postępowania w sprawach zgłaszania podejrzenia, rozpoznania i stwierdzenia chorób zawodowych oraz podmioty właściwe w tych sprawach zostały określone w rozporządzeniu Rady Ministrów z dnia 30.06.2009 r. w sprawie chorób zawodowych </a:t>
            </a:r>
            <a:r>
              <a:rPr lang="pl-PL" dirty="0" smtClean="0">
                <a:latin typeface="Times New Roman" panose="02020603050405020304" pitchFamily="18" charset="0"/>
                <a:cs typeface="Times New Roman" panose="02020603050405020304" pitchFamily="18" charset="0"/>
              </a:rPr>
              <a:t>. </a:t>
            </a:r>
            <a:r>
              <a:rPr lang="pl-PL" dirty="0">
                <a:latin typeface="Times New Roman" panose="02020603050405020304" pitchFamily="18" charset="0"/>
                <a:cs typeface="Times New Roman" panose="02020603050405020304" pitchFamily="18" charset="0"/>
              </a:rPr>
              <a:t>W załączniku do rozporządzenia zostały wykazane choroby, które są uznawane za zawodowe i okres, </a:t>
            </a:r>
            <a:r>
              <a:rPr lang="pl-PL" dirty="0" smtClean="0">
                <a:latin typeface="Times New Roman" panose="02020603050405020304" pitchFamily="18" charset="0"/>
                <a:cs typeface="Times New Roman" panose="02020603050405020304" pitchFamily="18" charset="0"/>
              </a:rPr>
              <a:t>                w </a:t>
            </a:r>
            <a:r>
              <a:rPr lang="pl-PL" dirty="0">
                <a:latin typeface="Times New Roman" panose="02020603050405020304" pitchFamily="18" charset="0"/>
                <a:cs typeface="Times New Roman" panose="02020603050405020304" pitchFamily="18" charset="0"/>
              </a:rPr>
              <a:t>którym wystąpienie udokumentowanych objawów chorobowych upoważnia do rozpoznania choroby zawodowej, pomimo wcześniejszego zakończenia narażenia zawodowego.</a:t>
            </a:r>
            <a:endParaRPr lang="pl-PL" dirty="0" smtClean="0">
              <a:latin typeface="Times New Roman" panose="02020603050405020304" pitchFamily="18" charset="0"/>
              <a:cs typeface="Times New Roman" panose="02020603050405020304" pitchFamily="18" charset="0"/>
            </a:endParaRPr>
          </a:p>
          <a:p>
            <a:pPr marL="0" indent="0">
              <a:buNone/>
            </a:pPr>
            <a:endParaRPr lang="pl-P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45095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ykusz">
  <a:themeElements>
    <a:clrScheme name="Wykusz">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Wykusz">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Wykusz">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102</TotalTime>
  <Words>3094</Words>
  <Application>Microsoft Office PowerPoint</Application>
  <PresentationFormat>Pokaz na ekranie (4:3)</PresentationFormat>
  <Paragraphs>176</Paragraphs>
  <Slides>44</Slides>
  <Notes>0</Notes>
  <HiddenSlides>0</HiddenSlides>
  <MMClips>0</MMClips>
  <ScaleCrop>false</ScaleCrop>
  <HeadingPairs>
    <vt:vector size="4" baseType="variant">
      <vt:variant>
        <vt:lpstr>Motyw</vt:lpstr>
      </vt:variant>
      <vt:variant>
        <vt:i4>1</vt:i4>
      </vt:variant>
      <vt:variant>
        <vt:lpstr>Tytuły slajdów</vt:lpstr>
      </vt:variant>
      <vt:variant>
        <vt:i4>44</vt:i4>
      </vt:variant>
    </vt:vector>
  </HeadingPairs>
  <TitlesOfParts>
    <vt:vector size="45" baseType="lpstr">
      <vt:lpstr>Wykusz</vt:lpstr>
      <vt:lpstr>UBEZPIECZENIE WYPADKOWE</vt:lpstr>
      <vt:lpstr>UBEZPIECZENIE WYPADKOWE</vt:lpstr>
      <vt:lpstr>UBEZPIECZENIE WYPADKOWE</vt:lpstr>
      <vt:lpstr>    UBEZPIECZENIE NIE DOTYCZY:  </vt:lpstr>
      <vt:lpstr>RODZAJE ŚWIADCZEŃ</vt:lpstr>
      <vt:lpstr>CZYM JEST WYPADEK PRZY PRACY</vt:lpstr>
      <vt:lpstr>CZYM JEST WYPADEK PRZY PRACY</vt:lpstr>
      <vt:lpstr>CZYM JEST WYPADEK PRZY PRACY</vt:lpstr>
      <vt:lpstr>POJĘCIE CHOROBY ZAWODOWEJ</vt:lpstr>
      <vt:lpstr>BRAK PRAWA DO ŚWIADCZEŃ</vt:lpstr>
      <vt:lpstr>BRAK PRAWA DO ŚWIADCZEŃ</vt:lpstr>
      <vt:lpstr>Odwołanie od decyzji</vt:lpstr>
      <vt:lpstr>Orzecznictwo: </vt:lpstr>
      <vt:lpstr>SKUTKI W ZAKRESIE ZDOLNOŚCI DO PRACY:</vt:lpstr>
      <vt:lpstr>ZASIŁEK CHOROBOWY</vt:lpstr>
      <vt:lpstr>ZASIŁEK CHOROBOWY</vt:lpstr>
      <vt:lpstr>ZASIŁEK CHOROBOWY</vt:lpstr>
      <vt:lpstr>ŚWIADCZENIE REHABILITACYJNE</vt:lpstr>
      <vt:lpstr>ZASIŁEK WYRÓWNAWCZY</vt:lpstr>
      <vt:lpstr>ZASIŁEK WYRÓWNAWCZY</vt:lpstr>
      <vt:lpstr>ŚWIADCZENIA ODSZKODOWAWCZE</vt:lpstr>
      <vt:lpstr>ŚWIADCZENIA ODSZKODOWAWCZE</vt:lpstr>
      <vt:lpstr>ŚWIADCZENIA ODSZKODOWAWCZE</vt:lpstr>
      <vt:lpstr>ŚWIADCZENIA ODSZKODOWAWCZE</vt:lpstr>
      <vt:lpstr>ŚWIADCZENIA ODSZKODOWAWCZE</vt:lpstr>
      <vt:lpstr>RENTA Z TYTUŁU NIEZDOLNOŚCI DO PRACY</vt:lpstr>
      <vt:lpstr>Pojęcie niezdolności do pracy </vt:lpstr>
      <vt:lpstr>RENTA Z TYTUŁU NIEZDOLNOŚCI DO PRACY</vt:lpstr>
      <vt:lpstr>RENTA Z TYTUŁU NIEZDOLNOŚCI DO PRACY</vt:lpstr>
      <vt:lpstr>RENTA Z TYTUŁU NIEZDOLNOŚCI DO PRACY</vt:lpstr>
      <vt:lpstr>RENTA Z TYTUŁU NIEZDOLNOŚCI DO PRACY</vt:lpstr>
      <vt:lpstr>RENTA Z TYTUŁU NIEZDOLNOŚCI DO PRACY</vt:lpstr>
      <vt:lpstr>RENTA Z TYTUŁU NIEZDOLNOŚCI DO PRACY</vt:lpstr>
      <vt:lpstr>RENTA SZKOLENIOWA</vt:lpstr>
      <vt:lpstr>RENTA SZKOLENIOWA</vt:lpstr>
      <vt:lpstr>RENTA RODZINNA</vt:lpstr>
      <vt:lpstr>RENTA RODZINNA – UPRAWNIENI </vt:lpstr>
      <vt:lpstr>RENTA RODZINNA – UPRAWNIENI </vt:lpstr>
      <vt:lpstr>RENTA RODZINNA – UPRAWNIENI </vt:lpstr>
      <vt:lpstr>RENTA RODZINNA – UPRAWNIENI </vt:lpstr>
      <vt:lpstr>RENTA RODZINNA</vt:lpstr>
      <vt:lpstr>DODATKI DO RENT WYPADKOWYCH</vt:lpstr>
      <vt:lpstr>Dodatek pielęgnacyjny</vt:lpstr>
      <vt:lpstr>Dodatek dla sieroty zupełnej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UBEZPIECZENIE WYPADKOWE</dc:title>
  <dc:creator>JA</dc:creator>
  <cp:lastModifiedBy>JA</cp:lastModifiedBy>
  <cp:revision>10</cp:revision>
  <dcterms:created xsi:type="dcterms:W3CDTF">2018-03-19T06:44:57Z</dcterms:created>
  <dcterms:modified xsi:type="dcterms:W3CDTF">2018-03-19T08:27:20Z</dcterms:modified>
</cp:coreProperties>
</file>