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sldIdLst>
    <p:sldId id="277" r:id="rId5"/>
    <p:sldId id="265" r:id="rId6"/>
    <p:sldId id="278" r:id="rId7"/>
    <p:sldId id="267" r:id="rId8"/>
    <p:sldId id="268" r:id="rId9"/>
    <p:sldId id="269" r:id="rId10"/>
    <p:sldId id="271" r:id="rId11"/>
    <p:sldId id="272" r:id="rId12"/>
    <p:sldId id="274" r:id="rId13"/>
    <p:sldId id="276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442A3-E75B-44A9-B43D-92FC12656213}" v="7" dt="2021-06-15T13:43:51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a Białek" userId="S::310003@uwr.edu.pl::e7b90fb8-38ba-42a0-8168-258bde9d6eff" providerId="AD" clId="Web-{09E442A3-E75B-44A9-B43D-92FC12656213}"/>
    <pc:docChg chg="modSld">
      <pc:chgData name="Iga Białek" userId="S::310003@uwr.edu.pl::e7b90fb8-38ba-42a0-8168-258bde9d6eff" providerId="AD" clId="Web-{09E442A3-E75B-44A9-B43D-92FC12656213}" dt="2021-06-15T13:43:51.892" v="3" actId="20577"/>
      <pc:docMkLst>
        <pc:docMk/>
      </pc:docMkLst>
      <pc:sldChg chg="modSp">
        <pc:chgData name="Iga Białek" userId="S::310003@uwr.edu.pl::e7b90fb8-38ba-42a0-8168-258bde9d6eff" providerId="AD" clId="Web-{09E442A3-E75B-44A9-B43D-92FC12656213}" dt="2021-06-15T13:41:51.748" v="0" actId="1076"/>
        <pc:sldMkLst>
          <pc:docMk/>
          <pc:sldMk cId="1589419990" sldId="271"/>
        </pc:sldMkLst>
        <pc:picChg chg="mod">
          <ac:chgData name="Iga Białek" userId="S::310003@uwr.edu.pl::e7b90fb8-38ba-42a0-8168-258bde9d6eff" providerId="AD" clId="Web-{09E442A3-E75B-44A9-B43D-92FC12656213}" dt="2021-06-15T13:41:51.748" v="0" actId="1076"/>
          <ac:picMkLst>
            <pc:docMk/>
            <pc:sldMk cId="1589419990" sldId="271"/>
            <ac:picMk id="5" creationId="{00000000-0000-0000-0000-000000000000}"/>
          </ac:picMkLst>
        </pc:picChg>
      </pc:sldChg>
      <pc:sldChg chg="modSp">
        <pc:chgData name="Iga Białek" userId="S::310003@uwr.edu.pl::e7b90fb8-38ba-42a0-8168-258bde9d6eff" providerId="AD" clId="Web-{09E442A3-E75B-44A9-B43D-92FC12656213}" dt="2021-06-15T13:42:39.015" v="1" actId="1076"/>
        <pc:sldMkLst>
          <pc:docMk/>
          <pc:sldMk cId="2296534432" sldId="272"/>
        </pc:sldMkLst>
        <pc:picChg chg="mod">
          <ac:chgData name="Iga Białek" userId="S::310003@uwr.edu.pl::e7b90fb8-38ba-42a0-8168-258bde9d6eff" providerId="AD" clId="Web-{09E442A3-E75B-44A9-B43D-92FC12656213}" dt="2021-06-15T13:42:39.015" v="1" actId="1076"/>
          <ac:picMkLst>
            <pc:docMk/>
            <pc:sldMk cId="2296534432" sldId="272"/>
            <ac:picMk id="5" creationId="{00000000-0000-0000-0000-000000000000}"/>
          </ac:picMkLst>
        </pc:picChg>
      </pc:sldChg>
      <pc:sldChg chg="modSp">
        <pc:chgData name="Iga Białek" userId="S::310003@uwr.edu.pl::e7b90fb8-38ba-42a0-8168-258bde9d6eff" providerId="AD" clId="Web-{09E442A3-E75B-44A9-B43D-92FC12656213}" dt="2021-06-15T13:43:51.892" v="3" actId="20577"/>
        <pc:sldMkLst>
          <pc:docMk/>
          <pc:sldMk cId="3898100412" sldId="274"/>
        </pc:sldMkLst>
        <pc:spChg chg="mod">
          <ac:chgData name="Iga Białek" userId="S::310003@uwr.edu.pl::e7b90fb8-38ba-42a0-8168-258bde9d6eff" providerId="AD" clId="Web-{09E442A3-E75B-44A9-B43D-92FC12656213}" dt="2021-06-15T13:43:51.892" v="3" actId="20577"/>
          <ac:spMkLst>
            <pc:docMk/>
            <pc:sldMk cId="3898100412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15.06.2021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888642" y="0"/>
            <a:ext cx="1071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5400" b="1">
                <a:solidFill>
                  <a:prstClr val="white">
                    <a:lumMod val="65000"/>
                  </a:prstClr>
                </a:solidFill>
                <a:latin typeface="+mj-lt"/>
              </a:rPr>
              <a:t>UJAWNIANIE I ZABEZPIECZANIE ŚLADÓW KRYMINALISTYCZNYCH</a:t>
            </a:r>
          </a:p>
        </p:txBody>
      </p:sp>
    </p:spTree>
    <p:extLst>
      <p:ext uri="{BB962C8B-B14F-4D97-AF65-F5344CB8AC3E}">
        <p14:creationId xmlns:p14="http://schemas.microsoft.com/office/powerpoint/2010/main" val="5952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928" y="419923"/>
            <a:ext cx="4917584" cy="1280890"/>
          </a:xfrm>
        </p:spPr>
        <p:txBody>
          <a:bodyPr/>
          <a:lstStyle/>
          <a:p>
            <a:r>
              <a:rPr lang="pl-PL"/>
              <a:t>Ślady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7893" y="2133599"/>
            <a:ext cx="9366719" cy="4280079"/>
          </a:xfrm>
        </p:spPr>
        <p:txBody>
          <a:bodyPr>
            <a:normAutofit lnSpcReduction="10000"/>
          </a:bodyPr>
          <a:lstStyle/>
          <a:p>
            <a:r>
              <a:rPr lang="pl-PL" sz="2400" b="1"/>
              <a:t>Ujawnianie śladów:</a:t>
            </a:r>
          </a:p>
          <a:p>
            <a:pPr marL="0" indent="0">
              <a:buNone/>
            </a:pPr>
            <a:r>
              <a:rPr lang="pl-PL" sz="2400"/>
              <a:t>- metoda wzrokowa;</a:t>
            </a:r>
          </a:p>
          <a:p>
            <a:pPr marL="0" indent="0">
              <a:buNone/>
            </a:pPr>
            <a:endParaRPr lang="pl-PL" sz="2400"/>
          </a:p>
          <a:p>
            <a:r>
              <a:rPr lang="pl-PL" sz="2400" b="1"/>
              <a:t>Techniczne zabezpieczanie śladów użycia broni palnej:</a:t>
            </a:r>
          </a:p>
          <a:p>
            <a:pPr>
              <a:buFontTx/>
              <a:buChar char="-"/>
            </a:pPr>
            <a:r>
              <a:rPr lang="pl-PL" sz="2400"/>
              <a:t>zabezpieczenie śladu w całości;</a:t>
            </a:r>
          </a:p>
          <a:p>
            <a:pPr>
              <a:buFontTx/>
              <a:buChar char="-"/>
            </a:pPr>
            <a:r>
              <a:rPr lang="pl-PL" sz="2400"/>
              <a:t>zapakowanie i unieruchomienie broni w pudełku z widocznymi napisami dotyczącymi danego egzemplarza broni;</a:t>
            </a:r>
          </a:p>
          <a:p>
            <a:pPr>
              <a:buFontTx/>
              <a:buChar char="-"/>
            </a:pPr>
            <a:r>
              <a:rPr lang="pl-PL" sz="2400"/>
              <a:t>łuski, pociski, naboje- owinięcie w ligninę i włożenie do kartonowego pudełka</a:t>
            </a:r>
          </a:p>
          <a:p>
            <a:pPr marL="0" indent="0">
              <a:buNone/>
            </a:pP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9" y="49243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34F7C15-5691-4B93-8872-ED366CDF6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99" y="1016991"/>
            <a:ext cx="3632326" cy="531395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87C590E-52DA-4795-B542-020FE8250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76" y="1597025"/>
            <a:ext cx="4011624" cy="43624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B7C063E-6622-4137-B42F-EA06368D7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4" y="1473200"/>
            <a:ext cx="3682624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0634E6-4A1D-4B1F-B1BC-1934E5E7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70D477-FD07-41A3-A61A-319B6B5563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r="22599"/>
          <a:stretch/>
        </p:blipFill>
        <p:spPr bwMode="auto">
          <a:xfrm>
            <a:off x="0" y="-1"/>
            <a:ext cx="35835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13EED8-413B-444F-8E90-1256EEC5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407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C7323F-36D9-40F5-AE74-4DED40E6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0" y="0"/>
            <a:ext cx="4864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6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6DDC0-AD2E-40D8-9831-CB5E4A24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91D70A-382F-4E51-B8C8-C0FC26692F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DA6E62-3AB6-4E8A-B16B-2E0F74C6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3322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1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C0954D-CC40-4693-A197-6875122A4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9B076-F2A9-4119-AFCE-6CA8F0E9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E885F0-9501-4CE8-9C68-A9437685A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0831" cy="78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142429D-8C75-4384-9747-1ABE2CEC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30" y="0"/>
            <a:ext cx="6321169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4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246" y="157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/>
              <a:t>UJAWNIENIE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5624" y="870396"/>
            <a:ext cx="7997780" cy="297501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800"/>
              <a:t>Planowość ujawniania śladów.</a:t>
            </a:r>
          </a:p>
          <a:p>
            <a:pPr>
              <a:buAutoNum type="arabicPeriod"/>
            </a:pPr>
            <a:r>
              <a:rPr lang="pl-PL" sz="2800"/>
              <a:t>Kolejność ujawniania śladów.</a:t>
            </a:r>
          </a:p>
          <a:p>
            <a:pPr>
              <a:buAutoNum type="arabicPeriod"/>
            </a:pPr>
            <a:r>
              <a:rPr lang="pl-PL" sz="2800"/>
              <a:t>Odpowiednie dobranie środka do ujawniania śladów.</a:t>
            </a:r>
          </a:p>
          <a:p>
            <a:pPr>
              <a:buAutoNum type="arabicPeriod"/>
            </a:pPr>
            <a:r>
              <a:rPr lang="pl-PL" sz="2800"/>
              <a:t>Udokumentowanie ujawnienia śladów.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3" y="3512596"/>
            <a:ext cx="4285047" cy="3053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3845414"/>
            <a:ext cx="4265001" cy="2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960"/>
          </a:xfrm>
        </p:spPr>
        <p:txBody>
          <a:bodyPr/>
          <a:lstStyle/>
          <a:p>
            <a:pPr algn="ctr"/>
            <a:r>
              <a:rPr lang="pl-PL" b="1"/>
              <a:t>Metody ujawniania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/>
              <a:t>Metody fizyczne</a:t>
            </a:r>
          </a:p>
          <a:p>
            <a:r>
              <a:rPr lang="pl-PL" sz="3600"/>
              <a:t>Metody optyczne</a:t>
            </a:r>
          </a:p>
          <a:p>
            <a:r>
              <a:rPr lang="pl-PL" sz="3600"/>
              <a:t>Metody mechaniczne</a:t>
            </a:r>
          </a:p>
          <a:p>
            <a:r>
              <a:rPr lang="pl-PL" sz="3600"/>
              <a:t>Metody chemiczne</a:t>
            </a:r>
          </a:p>
          <a:p>
            <a:r>
              <a:rPr lang="pl-PL" sz="3600"/>
              <a:t>Metody kombinowane </a:t>
            </a:r>
          </a:p>
        </p:txBody>
      </p:sp>
    </p:spTree>
    <p:extLst>
      <p:ext uri="{BB962C8B-B14F-4D97-AF65-F5344CB8AC3E}">
        <p14:creationId xmlns:p14="http://schemas.microsoft.com/office/powerpoint/2010/main" val="400071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8127" y="469563"/>
            <a:ext cx="6413679" cy="998628"/>
          </a:xfrm>
        </p:spPr>
        <p:txBody>
          <a:bodyPr>
            <a:noAutofit/>
          </a:bodyPr>
          <a:lstStyle/>
          <a:p>
            <a:r>
              <a:rPr lang="pl-PL" sz="4000" b="1"/>
              <a:t>ZABEZPIECZANIE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224" y="1798748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/>
          </a:p>
          <a:p>
            <a:pPr>
              <a:lnSpc>
                <a:spcPct val="150000"/>
              </a:lnSpc>
              <a:buAutoNum type="arabicPeriod"/>
            </a:pPr>
            <a:endParaRPr lang="pl-PL" sz="2400"/>
          </a:p>
          <a:p>
            <a:pPr>
              <a:lnSpc>
                <a:spcPct val="150000"/>
              </a:lnSpc>
              <a:buAutoNum type="arabicPeriod"/>
            </a:pPr>
            <a:endParaRPr lang="pl-PL" sz="2400"/>
          </a:p>
          <a:p>
            <a:pPr marL="0" indent="0">
              <a:lnSpc>
                <a:spcPct val="150000"/>
              </a:lnSpc>
              <a:buNone/>
            </a:pPr>
            <a:r>
              <a:rPr lang="pl-PL" sz="2800"/>
              <a:t>formalno-procesowe		</a:t>
            </a:r>
            <a:r>
              <a:rPr lang="pl-PL" sz="2400"/>
              <a:t>						</a:t>
            </a:r>
            <a:r>
              <a:rPr lang="pl-PL" sz="2800"/>
              <a:t>techniczne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812146" y="180304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74" y="425004"/>
            <a:ext cx="6130865" cy="936782"/>
          </a:xfrm>
        </p:spPr>
        <p:txBody>
          <a:bodyPr>
            <a:normAutofit/>
          </a:bodyPr>
          <a:lstStyle/>
          <a:p>
            <a:pPr algn="ctr"/>
            <a:r>
              <a:rPr lang="pl-PL" sz="4400"/>
              <a:t>Ślady </a:t>
            </a:r>
            <a:r>
              <a:rPr lang="pl-PL" sz="4400" err="1"/>
              <a:t>traseologiczne</a:t>
            </a:r>
            <a:endParaRPr lang="pl-PL" sz="44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353" y="1361786"/>
            <a:ext cx="4859741" cy="5386744"/>
          </a:xfrm>
        </p:spPr>
        <p:txBody>
          <a:bodyPr>
            <a:noAutofit/>
          </a:bodyPr>
          <a:lstStyle/>
          <a:p>
            <a:r>
              <a:rPr lang="pl-PL" b="1"/>
              <a:t>Ujawnianie śladów </a:t>
            </a:r>
            <a:r>
              <a:rPr lang="pl-PL" b="1" err="1"/>
              <a:t>traseologicznych</a:t>
            </a:r>
            <a:r>
              <a:rPr lang="pl-PL" b="1"/>
              <a:t>:</a:t>
            </a:r>
          </a:p>
          <a:p>
            <a:pPr marL="0" indent="0">
              <a:buNone/>
            </a:pPr>
            <a:r>
              <a:rPr lang="pl-PL"/>
              <a:t>- metoda wzrokowa</a:t>
            </a:r>
          </a:p>
          <a:p>
            <a:pPr marL="0" indent="0">
              <a:buNone/>
            </a:pPr>
            <a:r>
              <a:rPr lang="pl-PL"/>
              <a:t>- oświetlenie kątowe (ukośne);</a:t>
            </a:r>
          </a:p>
          <a:p>
            <a:pPr marL="0" indent="0">
              <a:buNone/>
            </a:pPr>
            <a:r>
              <a:rPr lang="pl-PL"/>
              <a:t>- ujawniacze proszkowe.</a:t>
            </a:r>
          </a:p>
          <a:p>
            <a:pPr marL="0" indent="0">
              <a:buNone/>
            </a:pPr>
            <a:endParaRPr lang="pl-PL"/>
          </a:p>
          <a:p>
            <a:r>
              <a:rPr lang="pl-PL" b="1"/>
              <a:t>Techniczne zabezpieczanie śladów </a:t>
            </a:r>
            <a:r>
              <a:rPr lang="pl-PL" b="1" err="1"/>
              <a:t>traseologicznych</a:t>
            </a:r>
            <a:r>
              <a:rPr lang="pl-PL" b="1"/>
              <a:t>:</a:t>
            </a:r>
          </a:p>
          <a:p>
            <a:pPr marL="0" indent="0">
              <a:buNone/>
            </a:pPr>
            <a:r>
              <a:rPr lang="pl-PL" b="1"/>
              <a:t>-</a:t>
            </a:r>
            <a:r>
              <a:rPr lang="pl-PL"/>
              <a:t>sfotografowanie;</a:t>
            </a:r>
          </a:p>
          <a:p>
            <a:pPr marL="0" indent="0">
              <a:buNone/>
            </a:pPr>
            <a:r>
              <a:rPr lang="pl-PL"/>
              <a:t>-folia daktyloskopijna (ślady powierzchniowe, nawarstwione);</a:t>
            </a:r>
          </a:p>
          <a:p>
            <a:pPr marL="0" indent="0">
              <a:buNone/>
            </a:pPr>
            <a:r>
              <a:rPr lang="pl-PL"/>
              <a:t>-metoda elektromagnetyczna (ślady powierzchniowe- pyłowe);</a:t>
            </a:r>
          </a:p>
          <a:p>
            <a:pPr marL="0" indent="0">
              <a:buNone/>
            </a:pPr>
            <a:r>
              <a:rPr lang="pl-PL"/>
              <a:t>-odlewy gipsowe (ślady wgłębione);</a:t>
            </a:r>
          </a:p>
          <a:p>
            <a:pPr marL="0" indent="0">
              <a:buNone/>
            </a:pPr>
            <a:r>
              <a:rPr lang="pl-PL"/>
              <a:t>-w całości-wraz z podłożem.;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6" y="1622736"/>
            <a:ext cx="7095484" cy="51257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03617"/>
            <a:ext cx="1239175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/>
              <a:t>Ślady daktyloskopijne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333" y="1515413"/>
            <a:ext cx="8915400" cy="4602051"/>
          </a:xfrm>
        </p:spPr>
        <p:txBody>
          <a:bodyPr>
            <a:noAutofit/>
          </a:bodyPr>
          <a:lstStyle/>
          <a:p>
            <a:r>
              <a:rPr lang="pl-PL" sz="2400" b="1"/>
              <a:t>Ujawnianie śladów daktyloskopijnych:</a:t>
            </a:r>
          </a:p>
          <a:p>
            <a:pPr marL="0" indent="0">
              <a:buNone/>
            </a:pPr>
            <a:r>
              <a:rPr lang="pl-PL" sz="2400"/>
              <a:t>- metoda wzrokowa,</a:t>
            </a:r>
          </a:p>
          <a:p>
            <a:pPr marL="0" indent="0">
              <a:buNone/>
            </a:pPr>
            <a:r>
              <a:rPr lang="pl-PL" sz="2400"/>
              <a:t>- ujawniacze proszkowe.</a:t>
            </a:r>
          </a:p>
          <a:p>
            <a:pPr marL="0" indent="0">
              <a:buNone/>
            </a:pPr>
            <a:endParaRPr lang="pl-PL" sz="2400"/>
          </a:p>
          <a:p>
            <a:r>
              <a:rPr lang="pl-PL" sz="2400" b="1"/>
              <a:t>Techniczne zabezpieczanie śladów:</a:t>
            </a:r>
          </a:p>
          <a:p>
            <a:pPr>
              <a:buFontTx/>
              <a:buChar char="-"/>
            </a:pPr>
            <a:r>
              <a:rPr lang="pl-PL" sz="2400"/>
              <a:t>sfotografowanie;</a:t>
            </a:r>
          </a:p>
          <a:p>
            <a:pPr>
              <a:buFontTx/>
              <a:buChar char="-"/>
            </a:pPr>
            <a:r>
              <a:rPr lang="pl-PL" sz="2400"/>
              <a:t>zabezpieczenie wraz z podłożem;</a:t>
            </a:r>
          </a:p>
          <a:p>
            <a:pPr>
              <a:buFontTx/>
              <a:buChar char="-"/>
            </a:pPr>
            <a:r>
              <a:rPr lang="pl-PL" sz="2400"/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/>
              <a:t>przeniesienie na silikon;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315" y="411045"/>
            <a:ext cx="8089335" cy="982748"/>
          </a:xfrm>
        </p:spPr>
        <p:txBody>
          <a:bodyPr>
            <a:normAutofit/>
          </a:bodyPr>
          <a:lstStyle/>
          <a:p>
            <a:pPr algn="ctr"/>
            <a:r>
              <a:rPr lang="pl-PL" sz="4000" b="1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782" y="2288147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/>
              <a:t>Ujawnianie śladów mechanoskopijnych:</a:t>
            </a:r>
          </a:p>
          <a:p>
            <a:pPr marL="0" indent="0">
              <a:buNone/>
            </a:pPr>
            <a:r>
              <a:rPr lang="pl-PL" sz="2600"/>
              <a:t>- metoda wzrokowa;</a:t>
            </a:r>
          </a:p>
          <a:p>
            <a:pPr marL="0" indent="0">
              <a:buNone/>
            </a:pPr>
            <a:endParaRPr lang="pl-PL" sz="2600"/>
          </a:p>
          <a:p>
            <a:r>
              <a:rPr lang="pl-PL" sz="2600" b="1"/>
              <a:t>Techniczne zabezpieczanie śladów mechanoskopijnych:</a:t>
            </a:r>
          </a:p>
          <a:p>
            <a:pPr>
              <a:buFontTx/>
              <a:buChar char="-"/>
            </a:pPr>
            <a:r>
              <a:rPr lang="pl-PL" sz="2600"/>
              <a:t>sfotografowanie;</a:t>
            </a:r>
          </a:p>
          <a:p>
            <a:pPr>
              <a:buFontTx/>
              <a:buChar char="-"/>
            </a:pPr>
            <a:r>
              <a:rPr lang="pl-PL" sz="2600"/>
              <a:t>zabezpieczenie wraz z podłożem;</a:t>
            </a:r>
          </a:p>
          <a:p>
            <a:pPr>
              <a:buFontTx/>
              <a:buChar char="-"/>
            </a:pPr>
            <a:r>
              <a:rPr lang="pl-PL" sz="2600"/>
              <a:t>wykonanie repliki śladu za pomocą masy silikonowej;</a:t>
            </a:r>
          </a:p>
          <a:p>
            <a:pPr>
              <a:buFontTx/>
              <a:buChar char="-"/>
            </a:pPr>
            <a:r>
              <a:rPr lang="pl-PL" sz="2600"/>
              <a:t>zebranie śladów z podłoża;</a:t>
            </a:r>
          </a:p>
          <a:p>
            <a:pPr>
              <a:buFontTx/>
              <a:buChar char="-"/>
            </a:pPr>
            <a:r>
              <a:rPr lang="pl-PL" sz="2600"/>
              <a:t>ochrona śladu przed korozją;</a:t>
            </a:r>
          </a:p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66" y="31847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/>
              <a:t>Ślady biologiczne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9620" y="1701386"/>
            <a:ext cx="10496281" cy="5156614"/>
          </a:xfrm>
        </p:spPr>
        <p:txBody>
          <a:bodyPr>
            <a:noAutofit/>
          </a:bodyPr>
          <a:lstStyle/>
          <a:p>
            <a:r>
              <a:rPr lang="pl-PL" sz="2000" b="1"/>
              <a:t>Ujawnianie śladów biologicznych:</a:t>
            </a:r>
          </a:p>
          <a:p>
            <a:pPr marL="0" indent="0">
              <a:buNone/>
            </a:pPr>
            <a:r>
              <a:rPr lang="pl-PL" sz="2000"/>
              <a:t>- metoda wzrokowa;</a:t>
            </a:r>
          </a:p>
          <a:p>
            <a:pPr marL="0" indent="0">
              <a:buNone/>
            </a:pPr>
            <a:r>
              <a:rPr lang="pl-PL" sz="2000"/>
              <a:t>- odpowiednie oświetlenie, np. </a:t>
            </a:r>
            <a:r>
              <a:rPr lang="pl-PL" sz="2000" err="1"/>
              <a:t>luminol</a:t>
            </a:r>
            <a:r>
              <a:rPr lang="pl-PL" sz="2000"/>
              <a:t>.</a:t>
            </a:r>
          </a:p>
          <a:p>
            <a:pPr marL="0" indent="0">
              <a:buNone/>
            </a:pPr>
            <a:endParaRPr lang="pl-PL" sz="2000"/>
          </a:p>
          <a:p>
            <a:r>
              <a:rPr lang="pl-PL" sz="2000" b="1"/>
              <a:t>Techniczne zabezpieczanie śladów biologicznych:</a:t>
            </a:r>
          </a:p>
          <a:p>
            <a:pPr>
              <a:buFontTx/>
              <a:buChar char="-"/>
            </a:pPr>
            <a:r>
              <a:rPr lang="pl-PL" sz="2000"/>
              <a:t>sfotografowanie;</a:t>
            </a:r>
          </a:p>
          <a:p>
            <a:pPr>
              <a:buFontTx/>
              <a:buChar char="-"/>
            </a:pPr>
            <a:r>
              <a:rPr lang="pl-PL" sz="2000"/>
              <a:t>wysuszenie śladu przed zapakowaniem;</a:t>
            </a:r>
          </a:p>
          <a:p>
            <a:pPr>
              <a:buFontTx/>
              <a:buChar char="-"/>
            </a:pPr>
            <a:r>
              <a:rPr lang="pl-PL" sz="2000"/>
              <a:t>zapakowanie w opakowanie niehermetyczne najlepiej z papieru lub kartonu;</a:t>
            </a:r>
          </a:p>
          <a:p>
            <a:pPr>
              <a:buFontTx/>
              <a:buChar char="-"/>
            </a:pPr>
            <a:r>
              <a:rPr lang="pl-PL" sz="2000"/>
              <a:t>zabezpieczenie nośnika śladu w całości;</a:t>
            </a:r>
          </a:p>
          <a:p>
            <a:pPr>
              <a:buFontTx/>
              <a:buChar char="-"/>
            </a:pPr>
            <a:r>
              <a:rPr lang="pl-PL" sz="2000"/>
              <a:t>zmycie śladu z ciała ofiary przy użyciu </a:t>
            </a:r>
            <a:r>
              <a:rPr lang="pl-PL" sz="2000" err="1"/>
              <a:t>wymazówki</a:t>
            </a:r>
            <a:r>
              <a:rPr lang="pl-PL" sz="2000"/>
              <a:t>;</a:t>
            </a:r>
          </a:p>
          <a:p>
            <a:pPr>
              <a:buFontTx/>
              <a:buChar char="-"/>
            </a:pPr>
            <a:r>
              <a:rPr lang="pl-PL" sz="2000"/>
              <a:t>zabezpieczenie wraz z podłożem;</a:t>
            </a:r>
          </a:p>
          <a:p>
            <a:pPr>
              <a:buFontTx/>
              <a:buChar char="-"/>
            </a:pPr>
            <a:r>
              <a:rPr lang="pl-PL" sz="2000"/>
              <a:t>zapakowanie do papierowego pakietu;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72" y="103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828" y="468011"/>
            <a:ext cx="5285021" cy="1280890"/>
          </a:xfrm>
        </p:spPr>
        <p:txBody>
          <a:bodyPr>
            <a:normAutofit/>
          </a:bodyPr>
          <a:lstStyle/>
          <a:p>
            <a:r>
              <a:rPr lang="pl-PL" sz="4000" b="1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44" y="2133599"/>
            <a:ext cx="9308868" cy="440036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/>
              <a:t>Ujawnianie śladów osmologicznych:</a:t>
            </a:r>
          </a:p>
          <a:p>
            <a:pPr marL="0" indent="0">
              <a:buNone/>
            </a:pPr>
            <a:r>
              <a:rPr lang="pl-PL" sz="2400"/>
              <a:t>- założenie, że w danym miejscu występuje ślad osmologiczny</a:t>
            </a:r>
          </a:p>
          <a:p>
            <a:pPr marL="0" indent="0">
              <a:buNone/>
            </a:pPr>
            <a:endParaRPr lang="pl-PL" sz="2400"/>
          </a:p>
          <a:p>
            <a:r>
              <a:rPr lang="pl-PL" sz="2400" b="1"/>
              <a:t>Techniczne zabezpieczanie śladów osmologicznych:</a:t>
            </a:r>
          </a:p>
          <a:p>
            <a:pPr>
              <a:buFontTx/>
              <a:buChar char="-"/>
            </a:pPr>
            <a:r>
              <a:rPr lang="pl-PL" sz="2400"/>
              <a:t>sfotografowanie;</a:t>
            </a:r>
          </a:p>
          <a:p>
            <a:pPr>
              <a:buFontTx/>
              <a:buChar char="-"/>
            </a:pPr>
            <a:r>
              <a:rPr lang="pl-PL" sz="2400"/>
              <a:t>pochłaniacze;</a:t>
            </a:r>
          </a:p>
          <a:p>
            <a:pPr>
              <a:buFontTx/>
              <a:buChar char="-"/>
            </a:pPr>
            <a:r>
              <a:rPr lang="pl-PL" sz="2400"/>
              <a:t>folia aluminiowa;</a:t>
            </a:r>
          </a:p>
          <a:p>
            <a:pPr>
              <a:buFontTx/>
              <a:buChar char="-"/>
            </a:pPr>
            <a:r>
              <a:rPr lang="pl-PL" sz="2400"/>
              <a:t>słoik;</a:t>
            </a:r>
          </a:p>
          <a:p>
            <a:pPr>
              <a:buFontTx/>
              <a:buChar char="-"/>
            </a:pPr>
            <a:r>
              <a:rPr lang="pl-PL" sz="2400"/>
              <a:t>metalowa pęseta o dł. nie mniejszej niż 30 cm;</a:t>
            </a:r>
          </a:p>
          <a:p>
            <a:pPr>
              <a:buFontTx/>
              <a:buChar char="-"/>
            </a:pPr>
            <a:r>
              <a:rPr lang="pl-PL" sz="2400"/>
              <a:t>rękawiczki jednorazowego użytku;</a:t>
            </a:r>
          </a:p>
          <a:p>
            <a:pPr>
              <a:buFontTx/>
              <a:buChar char="-"/>
            </a:pPr>
            <a:endParaRPr lang="pl-PL"/>
          </a:p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45BB15EBE7584DA6CD114B7EBB8E0B" ma:contentTypeVersion="3" ma:contentTypeDescription="Utwórz nowy dokument." ma:contentTypeScope="" ma:versionID="65d13ceab4e28084c3f352c9f98bde27">
  <xsd:schema xmlns:xsd="http://www.w3.org/2001/XMLSchema" xmlns:xs="http://www.w3.org/2001/XMLSchema" xmlns:p="http://schemas.microsoft.com/office/2006/metadata/properties" xmlns:ns2="d448033f-6250-49be-9b84-7fcdb5ebcbec" targetNamespace="http://schemas.microsoft.com/office/2006/metadata/properties" ma:root="true" ma:fieldsID="99860431cdb15ed437e47361b6d57e57" ns2:_="">
    <xsd:import namespace="d448033f-6250-49be-9b84-7fcdb5ebc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8033f-6250-49be-9b84-7fcdb5ebc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9B0B8-3D99-4F20-8D68-0529584ED9CC}">
  <ds:schemaRefs>
    <ds:schemaRef ds:uri="d448033f-6250-49be-9b84-7fcdb5ebcb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1B7093-E620-41CF-9663-A77665EB1B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D37497-9A31-40B5-B124-D941C61C2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Smuga</vt:lpstr>
      <vt:lpstr>PowerPoint Presentation</vt:lpstr>
      <vt:lpstr>UJAWNIENIE ŚLADÓW</vt:lpstr>
      <vt:lpstr>Metody ujawniania śladów</vt:lpstr>
      <vt:lpstr>ZABEZPIECZANIE ŚLADÓW</vt:lpstr>
      <vt:lpstr>Ślady traseologiczne</vt:lpstr>
      <vt:lpstr>Ślady daktyloskopijne</vt:lpstr>
      <vt:lpstr>Ślady mechanoskopijne</vt:lpstr>
      <vt:lpstr>Ślady biologiczne</vt:lpstr>
      <vt:lpstr>Ślady osmologiczne</vt:lpstr>
      <vt:lpstr>Ślady broni palnej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revision>1</cp:revision>
  <dcterms:created xsi:type="dcterms:W3CDTF">2018-03-04T14:56:16Z</dcterms:created>
  <dcterms:modified xsi:type="dcterms:W3CDTF">2021-06-15T13:44:35Z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0x0101004C45BB15EBE7584DA6CD114B7EBB8E0B</vt:lpwstr>
  </property>
</Properties>
</file>