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80" r:id="rId4"/>
    <p:sldId id="258" r:id="rId5"/>
    <p:sldId id="259" r:id="rId6"/>
    <p:sldId id="269" r:id="rId7"/>
    <p:sldId id="281" r:id="rId8"/>
    <p:sldId id="282" r:id="rId9"/>
    <p:sldId id="262" r:id="rId10"/>
    <p:sldId id="263" r:id="rId11"/>
    <p:sldId id="264" r:id="rId12"/>
    <p:sldId id="286" r:id="rId13"/>
    <p:sldId id="265" r:id="rId14"/>
    <p:sldId id="279" r:id="rId15"/>
    <p:sldId id="283" r:id="rId16"/>
    <p:sldId id="284" r:id="rId17"/>
    <p:sldId id="266" r:id="rId18"/>
    <p:sldId id="277" r:id="rId19"/>
    <p:sldId id="267" r:id="rId20"/>
    <p:sldId id="278" r:id="rId21"/>
    <p:sldId id="285" r:id="rId22"/>
    <p:sldId id="287" r:id="rId23"/>
    <p:sldId id="288" r:id="rId24"/>
    <p:sldId id="289" r:id="rId25"/>
    <p:sldId id="290" r:id="rId26"/>
    <p:sldId id="291" r:id="rId27"/>
    <p:sldId id="292" r:id="rId28"/>
    <p:sldId id="293" r:id="rId2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Łącznik prosty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ytuł 28"/>
          <p:cNvSpPr>
            <a:spLocks noGrp="1"/>
          </p:cNvSpPr>
          <p:nvPr>
            <p:ph type="ctrTitle"/>
          </p:nvPr>
        </p:nvSpPr>
        <p:spPr>
          <a:xfrm>
            <a:off x="381000" y="4853411"/>
            <a:ext cx="8458200" cy="1222375"/>
          </a:xfrm>
        </p:spPr>
        <p:txBody>
          <a:bodyPr anchor="t"/>
          <a:lstStyle/>
          <a:p>
            <a:r>
              <a:rPr kumimoji="0" lang="pl-PL"/>
              <a:t>Kliknij, aby edytować styl</a:t>
            </a:r>
            <a:endParaRPr kumimoji="0" lang="en-US"/>
          </a:p>
        </p:txBody>
      </p:sp>
      <p:sp>
        <p:nvSpPr>
          <p:cNvPr id="9" name="Podtytuł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a:t>Kliknij, aby edytować styl wzorca podtytułu</a:t>
            </a:r>
            <a:endParaRPr kumimoji="0" lang="en-US"/>
          </a:p>
        </p:txBody>
      </p:sp>
      <p:sp>
        <p:nvSpPr>
          <p:cNvPr id="16" name="Symbol zastępczy daty 15"/>
          <p:cNvSpPr>
            <a:spLocks noGrp="1"/>
          </p:cNvSpPr>
          <p:nvPr>
            <p:ph type="dt" sz="half" idx="10"/>
          </p:nvPr>
        </p:nvSpPr>
        <p:spPr/>
        <p:txBody>
          <a:bodyPr/>
          <a:lstStyle/>
          <a:p>
            <a:fld id="{5FBA8323-8DCC-4AF5-89B1-57E815C4055E}" type="datetimeFigureOut">
              <a:rPr lang="pl-PL" smtClean="0"/>
              <a:pPr/>
              <a:t>08.05.2017</a:t>
            </a:fld>
            <a:endParaRPr lang="pl-PL"/>
          </a:p>
        </p:txBody>
      </p:sp>
      <p:sp>
        <p:nvSpPr>
          <p:cNvPr id="2" name="Symbol zastępczy stopki 1"/>
          <p:cNvSpPr>
            <a:spLocks noGrp="1"/>
          </p:cNvSpPr>
          <p:nvPr>
            <p:ph type="ftr" sz="quarter" idx="11"/>
          </p:nvPr>
        </p:nvSpPr>
        <p:spPr/>
        <p:txBody>
          <a:bodyPr/>
          <a:lstStyle/>
          <a:p>
            <a:endParaRPr lang="pl-PL"/>
          </a:p>
        </p:txBody>
      </p:sp>
      <p:sp>
        <p:nvSpPr>
          <p:cNvPr id="15" name="Symbol zastępczy numeru slajdu 14"/>
          <p:cNvSpPr>
            <a:spLocks noGrp="1"/>
          </p:cNvSpPr>
          <p:nvPr>
            <p:ph type="sldNum" sz="quarter" idx="12"/>
          </p:nvPr>
        </p:nvSpPr>
        <p:spPr>
          <a:xfrm>
            <a:off x="8229600" y="6473952"/>
            <a:ext cx="758952" cy="246888"/>
          </a:xfrm>
        </p:spPr>
        <p:txBody>
          <a:bodyPr/>
          <a:lstStyle/>
          <a:p>
            <a:fld id="{1BA69B76-8A40-44A8-A242-3C921C84E3CE}"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5FBA8323-8DCC-4AF5-89B1-57E815C4055E}" type="datetimeFigureOut">
              <a:rPr lang="pl-PL" smtClean="0"/>
              <a:pPr/>
              <a:t>08.05.2017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BA69B76-8A40-44A8-A242-3C921C84E3CE}"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58000" y="549276"/>
            <a:ext cx="1828800" cy="5851525"/>
          </a:xfrm>
        </p:spPr>
        <p:txBody>
          <a:bodyPr vert="eaVert"/>
          <a:lstStyle/>
          <a:p>
            <a:r>
              <a:rPr kumimoji="0" lang="pl-PL"/>
              <a:t>Kliknij, aby edytować styl</a:t>
            </a:r>
            <a:endParaRPr kumimoji="0" lang="en-US"/>
          </a:p>
        </p:txBody>
      </p:sp>
      <p:sp>
        <p:nvSpPr>
          <p:cNvPr id="3" name="Symbol zastępczy tytułu pionowego 2"/>
          <p:cNvSpPr>
            <a:spLocks noGrp="1"/>
          </p:cNvSpPr>
          <p:nvPr>
            <p:ph type="body" orient="vert" idx="1"/>
          </p:nvPr>
        </p:nvSpPr>
        <p:spPr>
          <a:xfrm>
            <a:off x="457200" y="549276"/>
            <a:ext cx="6248400" cy="5851525"/>
          </a:xfrm>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5FBA8323-8DCC-4AF5-89B1-57E815C4055E}" type="datetimeFigureOut">
              <a:rPr lang="pl-PL" smtClean="0"/>
              <a:pPr/>
              <a:t>08.05.2017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BA69B76-8A40-44A8-A242-3C921C84E3CE}"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2" name="Tytuł 21"/>
          <p:cNvSpPr>
            <a:spLocks noGrp="1"/>
          </p:cNvSpPr>
          <p:nvPr>
            <p:ph type="title"/>
          </p:nvPr>
        </p:nvSpPr>
        <p:spPr/>
        <p:txBody>
          <a:bodyPr/>
          <a:lstStyle/>
          <a:p>
            <a:r>
              <a:rPr kumimoji="0" lang="pl-PL"/>
              <a:t>Kliknij, aby edytować styl</a:t>
            </a:r>
            <a:endParaRPr kumimoji="0" lang="en-US"/>
          </a:p>
        </p:txBody>
      </p:sp>
      <p:sp>
        <p:nvSpPr>
          <p:cNvPr id="27" name="Symbol zastępczy zawartości 26"/>
          <p:cNvSpPr>
            <a:spLocks noGrp="1"/>
          </p:cNvSpPr>
          <p:nvPr>
            <p:ph idx="1"/>
          </p:nvPr>
        </p:nvSpPr>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25" name="Symbol zastępczy daty 24"/>
          <p:cNvSpPr>
            <a:spLocks noGrp="1"/>
          </p:cNvSpPr>
          <p:nvPr>
            <p:ph type="dt" sz="half" idx="10"/>
          </p:nvPr>
        </p:nvSpPr>
        <p:spPr/>
        <p:txBody>
          <a:bodyPr/>
          <a:lstStyle/>
          <a:p>
            <a:fld id="{5FBA8323-8DCC-4AF5-89B1-57E815C4055E}" type="datetimeFigureOut">
              <a:rPr lang="pl-PL" smtClean="0"/>
              <a:pPr/>
              <a:t>08.05.2017</a:t>
            </a:fld>
            <a:endParaRPr lang="pl-PL"/>
          </a:p>
        </p:txBody>
      </p:sp>
      <p:sp>
        <p:nvSpPr>
          <p:cNvPr id="19" name="Symbol zastępczy stopki 18"/>
          <p:cNvSpPr>
            <a:spLocks noGrp="1"/>
          </p:cNvSpPr>
          <p:nvPr>
            <p:ph type="ftr" sz="quarter" idx="11"/>
          </p:nvPr>
        </p:nvSpPr>
        <p:spPr>
          <a:xfrm>
            <a:off x="3581400" y="76200"/>
            <a:ext cx="2895600" cy="288925"/>
          </a:xfrm>
        </p:spPr>
        <p:txBody>
          <a:bodyPr/>
          <a:lstStyle/>
          <a:p>
            <a:endParaRPr lang="pl-PL"/>
          </a:p>
        </p:txBody>
      </p:sp>
      <p:sp>
        <p:nvSpPr>
          <p:cNvPr id="16" name="Symbol zastępczy numeru slajdu 15"/>
          <p:cNvSpPr>
            <a:spLocks noGrp="1"/>
          </p:cNvSpPr>
          <p:nvPr>
            <p:ph type="sldNum" sz="quarter" idx="12"/>
          </p:nvPr>
        </p:nvSpPr>
        <p:spPr>
          <a:xfrm>
            <a:off x="8229600" y="6473952"/>
            <a:ext cx="758952" cy="246888"/>
          </a:xfrm>
        </p:spPr>
        <p:txBody>
          <a:bodyPr/>
          <a:lstStyle/>
          <a:p>
            <a:fld id="{1BA69B76-8A40-44A8-A242-3C921C84E3CE}"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3">
        <a:schemeClr val="bg2"/>
      </p:bgRef>
    </p:bg>
    <p:spTree>
      <p:nvGrpSpPr>
        <p:cNvPr id="1" name=""/>
        <p:cNvGrpSpPr/>
        <p:nvPr/>
      </p:nvGrpSpPr>
      <p:grpSpPr>
        <a:xfrm>
          <a:off x="0" y="0"/>
          <a:ext cx="0" cy="0"/>
          <a:chOff x="0" y="0"/>
          <a:chExt cx="0" cy="0"/>
        </a:xfrm>
      </p:grpSpPr>
      <p:sp>
        <p:nvSpPr>
          <p:cNvPr id="7" name="Łącznik prosty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ymbol zastępczy tekstu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a:t>Kliknij, aby edytować style wzorca tekstu</a:t>
            </a:r>
          </a:p>
        </p:txBody>
      </p:sp>
      <p:sp>
        <p:nvSpPr>
          <p:cNvPr id="19" name="Symbol zastępczy daty 18"/>
          <p:cNvSpPr>
            <a:spLocks noGrp="1"/>
          </p:cNvSpPr>
          <p:nvPr>
            <p:ph type="dt" sz="half" idx="10"/>
          </p:nvPr>
        </p:nvSpPr>
        <p:spPr/>
        <p:txBody>
          <a:bodyPr/>
          <a:lstStyle/>
          <a:p>
            <a:fld id="{5FBA8323-8DCC-4AF5-89B1-57E815C4055E}" type="datetimeFigureOut">
              <a:rPr lang="pl-PL" smtClean="0"/>
              <a:pPr/>
              <a:t>08.05.2017</a:t>
            </a:fld>
            <a:endParaRPr lang="pl-PL"/>
          </a:p>
        </p:txBody>
      </p:sp>
      <p:sp>
        <p:nvSpPr>
          <p:cNvPr id="11" name="Symbol zastępczy stopki 10"/>
          <p:cNvSpPr>
            <a:spLocks noGrp="1"/>
          </p:cNvSpPr>
          <p:nvPr>
            <p:ph type="ftr" sz="quarter" idx="11"/>
          </p:nvPr>
        </p:nvSpPr>
        <p:spPr/>
        <p:txBody>
          <a:bodyPr/>
          <a:lstStyle/>
          <a:p>
            <a:endParaRPr lang="pl-PL"/>
          </a:p>
        </p:txBody>
      </p:sp>
      <p:sp>
        <p:nvSpPr>
          <p:cNvPr id="16" name="Symbol zastępczy numeru slajdu 15"/>
          <p:cNvSpPr>
            <a:spLocks noGrp="1"/>
          </p:cNvSpPr>
          <p:nvPr>
            <p:ph type="sldNum" sz="quarter" idx="12"/>
          </p:nvPr>
        </p:nvSpPr>
        <p:spPr/>
        <p:txBody>
          <a:bodyPr/>
          <a:lstStyle/>
          <a:p>
            <a:fld id="{1BA69B76-8A40-44A8-A242-3C921C84E3CE}" type="slidenum">
              <a:rPr lang="pl-PL" smtClean="0"/>
              <a:pPr/>
              <a:t>‹#›</a:t>
            </a:fld>
            <a:endParaRPr lang="pl-PL"/>
          </a:p>
        </p:txBody>
      </p:sp>
      <p:sp>
        <p:nvSpPr>
          <p:cNvPr id="8" name="Tytuł 7"/>
          <p:cNvSpPr>
            <a:spLocks noGrp="1"/>
          </p:cNvSpPr>
          <p:nvPr>
            <p:ph type="title"/>
          </p:nvPr>
        </p:nvSpPr>
        <p:spPr>
          <a:xfrm>
            <a:off x="180475" y="2947085"/>
            <a:ext cx="8686800" cy="1184825"/>
          </a:xfrm>
        </p:spPr>
        <p:txBody>
          <a:bodyPr rtlCol="0" anchor="t"/>
          <a:lstStyle>
            <a:lvl1pPr algn="r">
              <a:defRPr/>
            </a:lvl1pPr>
          </a:lstStyle>
          <a:p>
            <a:r>
              <a:rPr kumimoji="0" lang="pl-PL"/>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0" name="Tytuł 19"/>
          <p:cNvSpPr>
            <a:spLocks noGrp="1"/>
          </p:cNvSpPr>
          <p:nvPr>
            <p:ph type="title"/>
          </p:nvPr>
        </p:nvSpPr>
        <p:spPr>
          <a:xfrm>
            <a:off x="301752" y="457200"/>
            <a:ext cx="8686800" cy="841248"/>
          </a:xfrm>
        </p:spPr>
        <p:txBody>
          <a:bodyPr/>
          <a:lstStyle/>
          <a:p>
            <a:r>
              <a:rPr kumimoji="0" lang="pl-PL"/>
              <a:t>Kliknij, aby edytować styl</a:t>
            </a:r>
            <a:endParaRPr kumimoji="0" lang="en-US"/>
          </a:p>
        </p:txBody>
      </p:sp>
      <p:sp>
        <p:nvSpPr>
          <p:cNvPr id="14" name="Symbol zastępczy zawartości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13" name="Symbol zastępczy zawartości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21" name="Symbol zastępczy daty 20"/>
          <p:cNvSpPr>
            <a:spLocks noGrp="1"/>
          </p:cNvSpPr>
          <p:nvPr>
            <p:ph type="dt" sz="half" idx="10"/>
          </p:nvPr>
        </p:nvSpPr>
        <p:spPr/>
        <p:txBody>
          <a:bodyPr/>
          <a:lstStyle/>
          <a:p>
            <a:fld id="{5FBA8323-8DCC-4AF5-89B1-57E815C4055E}" type="datetimeFigureOut">
              <a:rPr lang="pl-PL" smtClean="0"/>
              <a:pPr/>
              <a:t>08.05.2017</a:t>
            </a:fld>
            <a:endParaRPr lang="pl-PL"/>
          </a:p>
        </p:txBody>
      </p:sp>
      <p:sp>
        <p:nvSpPr>
          <p:cNvPr id="10" name="Symbol zastępczy stopki 9"/>
          <p:cNvSpPr>
            <a:spLocks noGrp="1"/>
          </p:cNvSpPr>
          <p:nvPr>
            <p:ph type="ftr" sz="quarter" idx="11"/>
          </p:nvPr>
        </p:nvSpPr>
        <p:spPr/>
        <p:txBody>
          <a:bodyPr/>
          <a:lstStyle/>
          <a:p>
            <a:endParaRPr lang="pl-PL"/>
          </a:p>
        </p:txBody>
      </p:sp>
      <p:sp>
        <p:nvSpPr>
          <p:cNvPr id="31" name="Symbol zastępczy numeru slajdu 30"/>
          <p:cNvSpPr>
            <a:spLocks noGrp="1"/>
          </p:cNvSpPr>
          <p:nvPr>
            <p:ph type="sldNum" sz="quarter" idx="12"/>
          </p:nvPr>
        </p:nvSpPr>
        <p:spPr/>
        <p:txBody>
          <a:bodyPr/>
          <a:lstStyle/>
          <a:p>
            <a:fld id="{1BA69B76-8A40-44A8-A242-3C921C84E3CE}"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9" name="Tytuł 28"/>
          <p:cNvSpPr>
            <a:spLocks noGrp="1"/>
          </p:cNvSpPr>
          <p:nvPr>
            <p:ph type="title"/>
          </p:nvPr>
        </p:nvSpPr>
        <p:spPr>
          <a:xfrm>
            <a:off x="304800" y="5410200"/>
            <a:ext cx="8610600" cy="882650"/>
          </a:xfrm>
        </p:spPr>
        <p:txBody>
          <a:bodyPr anchor="ctr"/>
          <a:lstStyle>
            <a:lvl1pPr>
              <a:defRPr/>
            </a:lvl1pPr>
          </a:lstStyle>
          <a:p>
            <a:r>
              <a:rPr kumimoji="0" lang="pl-PL"/>
              <a:t>Kliknij, aby edytować styl</a:t>
            </a:r>
            <a:endParaRPr kumimoji="0" lang="en-US"/>
          </a:p>
        </p:txBody>
      </p:sp>
      <p:sp>
        <p:nvSpPr>
          <p:cNvPr id="13" name="Symbol zastępczy tekstu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a:t>Kliknij, aby edytować style wzorca tekstu</a:t>
            </a:r>
          </a:p>
        </p:txBody>
      </p:sp>
      <p:sp>
        <p:nvSpPr>
          <p:cNvPr id="25" name="Symbol zastępczy tekstu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a:t>Kliknij, aby edytować style wzorca tekstu</a:t>
            </a:r>
          </a:p>
        </p:txBody>
      </p:sp>
      <p:sp>
        <p:nvSpPr>
          <p:cNvPr id="4" name="Symbol zastępczy zawartości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28" name="Symbol zastępczy zawartości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10" name="Symbol zastępczy daty 9"/>
          <p:cNvSpPr>
            <a:spLocks noGrp="1"/>
          </p:cNvSpPr>
          <p:nvPr>
            <p:ph type="dt" sz="half" idx="10"/>
          </p:nvPr>
        </p:nvSpPr>
        <p:spPr/>
        <p:txBody>
          <a:bodyPr/>
          <a:lstStyle/>
          <a:p>
            <a:fld id="{5FBA8323-8DCC-4AF5-89B1-57E815C4055E}" type="datetimeFigureOut">
              <a:rPr lang="pl-PL" smtClean="0"/>
              <a:pPr/>
              <a:t>08.05.2017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a:xfrm>
            <a:off x="8229600" y="6477000"/>
            <a:ext cx="762000" cy="246888"/>
          </a:xfrm>
        </p:spPr>
        <p:txBody>
          <a:bodyPr/>
          <a:lstStyle/>
          <a:p>
            <a:fld id="{1BA69B76-8A40-44A8-A242-3C921C84E3CE}" type="slidenum">
              <a:rPr lang="pl-PL" smtClean="0"/>
              <a:pPr/>
              <a:t>‹#›</a:t>
            </a:fld>
            <a:endParaRPr lang="pl-PL"/>
          </a:p>
        </p:txBody>
      </p:sp>
      <p:sp>
        <p:nvSpPr>
          <p:cNvPr id="11" name="Łącznik prosty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30" name="Tytuł 29"/>
          <p:cNvSpPr>
            <a:spLocks noGrp="1"/>
          </p:cNvSpPr>
          <p:nvPr>
            <p:ph type="title"/>
          </p:nvPr>
        </p:nvSpPr>
        <p:spPr>
          <a:xfrm>
            <a:off x="301752" y="457200"/>
            <a:ext cx="8686800" cy="841248"/>
          </a:xfrm>
        </p:spPr>
        <p:txBody>
          <a:bodyPr/>
          <a:lstStyle/>
          <a:p>
            <a:r>
              <a:rPr kumimoji="0" lang="pl-PL"/>
              <a:t>Kliknij, aby edytować styl</a:t>
            </a:r>
            <a:endParaRPr kumimoji="0" lang="en-US"/>
          </a:p>
        </p:txBody>
      </p:sp>
      <p:sp>
        <p:nvSpPr>
          <p:cNvPr id="12" name="Symbol zastępczy daty 11"/>
          <p:cNvSpPr>
            <a:spLocks noGrp="1"/>
          </p:cNvSpPr>
          <p:nvPr>
            <p:ph type="dt" sz="half" idx="10"/>
          </p:nvPr>
        </p:nvSpPr>
        <p:spPr/>
        <p:txBody>
          <a:bodyPr/>
          <a:lstStyle/>
          <a:p>
            <a:fld id="{5FBA8323-8DCC-4AF5-89B1-57E815C4055E}" type="datetimeFigureOut">
              <a:rPr lang="pl-PL" smtClean="0"/>
              <a:pPr/>
              <a:t>08.05.2017</a:t>
            </a:fld>
            <a:endParaRPr lang="pl-PL"/>
          </a:p>
        </p:txBody>
      </p:sp>
      <p:sp>
        <p:nvSpPr>
          <p:cNvPr id="21" name="Symbol zastępczy stopki 20"/>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BA69B76-8A40-44A8-A242-3C921C84E3CE}"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p>
            <a:fld id="{5FBA8323-8DCC-4AF5-89B1-57E815C4055E}" type="datetimeFigureOut">
              <a:rPr lang="pl-PL" smtClean="0"/>
              <a:pPr/>
              <a:t>08.05.2017</a:t>
            </a:fld>
            <a:endParaRPr lang="pl-PL"/>
          </a:p>
        </p:txBody>
      </p:sp>
      <p:sp>
        <p:nvSpPr>
          <p:cNvPr id="24" name="Symbol zastępczy stopki 23"/>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BA69B76-8A40-44A8-A242-3C921C84E3CE}"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Łącznik prosty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ytuł 11"/>
          <p:cNvSpPr>
            <a:spLocks noGrp="1"/>
          </p:cNvSpPr>
          <p:nvPr>
            <p:ph type="title"/>
          </p:nvPr>
        </p:nvSpPr>
        <p:spPr>
          <a:xfrm>
            <a:off x="457200" y="5486400"/>
            <a:ext cx="8458200" cy="520700"/>
          </a:xfrm>
        </p:spPr>
        <p:txBody>
          <a:bodyPr anchor="ctr"/>
          <a:lstStyle>
            <a:lvl1pPr algn="l">
              <a:buNone/>
              <a:defRPr sz="2000" b="1"/>
            </a:lvl1pPr>
          </a:lstStyle>
          <a:p>
            <a:r>
              <a:rPr kumimoji="0" lang="pl-PL"/>
              <a:t>Kliknij, aby edytować styl</a:t>
            </a:r>
            <a:endParaRPr kumimoji="0" lang="en-US"/>
          </a:p>
        </p:txBody>
      </p:sp>
      <p:sp>
        <p:nvSpPr>
          <p:cNvPr id="26" name="Symbol zastępczy tekstu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a:t>Kliknij, aby edytować style wzorca tekstu</a:t>
            </a:r>
          </a:p>
        </p:txBody>
      </p:sp>
      <p:sp>
        <p:nvSpPr>
          <p:cNvPr id="14" name="Symbol zastępczy zawartości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25" name="Symbol zastępczy daty 24"/>
          <p:cNvSpPr>
            <a:spLocks noGrp="1"/>
          </p:cNvSpPr>
          <p:nvPr>
            <p:ph type="dt" sz="half" idx="10"/>
          </p:nvPr>
        </p:nvSpPr>
        <p:spPr/>
        <p:txBody>
          <a:bodyPr/>
          <a:lstStyle/>
          <a:p>
            <a:fld id="{5FBA8323-8DCC-4AF5-89B1-57E815C4055E}" type="datetimeFigureOut">
              <a:rPr lang="pl-PL" smtClean="0"/>
              <a:pPr/>
              <a:t>08.05.2017</a:t>
            </a:fld>
            <a:endParaRPr lang="pl-PL"/>
          </a:p>
        </p:txBody>
      </p:sp>
      <p:sp>
        <p:nvSpPr>
          <p:cNvPr id="29" name="Symbol zastępczy stopki 28"/>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BA69B76-8A40-44A8-A242-3C921C84E3CE}"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3" name="Symbol zastępczy obrazu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pl-PL"/>
              <a:t>Kliknij ikonę, aby dodać obraz</a:t>
            </a:r>
            <a:endParaRPr kumimoji="0" lang="en-US" dirty="0"/>
          </a:p>
        </p:txBody>
      </p:sp>
      <p:sp>
        <p:nvSpPr>
          <p:cNvPr id="7" name="Symbol zastępczy daty 6"/>
          <p:cNvSpPr>
            <a:spLocks noGrp="1"/>
          </p:cNvSpPr>
          <p:nvPr>
            <p:ph type="dt" sz="half" idx="10"/>
          </p:nvPr>
        </p:nvSpPr>
        <p:spPr/>
        <p:txBody>
          <a:bodyPr/>
          <a:lstStyle/>
          <a:p>
            <a:fld id="{5FBA8323-8DCC-4AF5-89B1-57E815C4055E}" type="datetimeFigureOut">
              <a:rPr lang="pl-PL" smtClean="0"/>
              <a:pPr/>
              <a:t>08.05.2017</a:t>
            </a:fld>
            <a:endParaRPr lang="pl-PL"/>
          </a:p>
        </p:txBody>
      </p:sp>
      <p:sp>
        <p:nvSpPr>
          <p:cNvPr id="5" name="Symbol zastępczy stopki 4"/>
          <p:cNvSpPr>
            <a:spLocks noGrp="1"/>
          </p:cNvSpPr>
          <p:nvPr>
            <p:ph type="ftr" sz="quarter" idx="11"/>
          </p:nvPr>
        </p:nvSpPr>
        <p:spPr/>
        <p:txBody>
          <a:bodyPr/>
          <a:lstStyle/>
          <a:p>
            <a:endParaRPr lang="pl-PL"/>
          </a:p>
        </p:txBody>
      </p:sp>
      <p:sp>
        <p:nvSpPr>
          <p:cNvPr id="31" name="Symbol zastępczy numeru slajdu 30"/>
          <p:cNvSpPr>
            <a:spLocks noGrp="1"/>
          </p:cNvSpPr>
          <p:nvPr>
            <p:ph type="sldNum" sz="quarter" idx="12"/>
          </p:nvPr>
        </p:nvSpPr>
        <p:spPr/>
        <p:txBody>
          <a:bodyPr/>
          <a:lstStyle/>
          <a:p>
            <a:fld id="{1BA69B76-8A40-44A8-A242-3C921C84E3CE}" type="slidenum">
              <a:rPr lang="pl-PL" smtClean="0"/>
              <a:pPr/>
              <a:t>‹#›</a:t>
            </a:fld>
            <a:endParaRPr lang="pl-PL"/>
          </a:p>
        </p:txBody>
      </p:sp>
      <p:sp>
        <p:nvSpPr>
          <p:cNvPr id="17" name="Tytuł 16"/>
          <p:cNvSpPr>
            <a:spLocks noGrp="1"/>
          </p:cNvSpPr>
          <p:nvPr>
            <p:ph type="title"/>
          </p:nvPr>
        </p:nvSpPr>
        <p:spPr>
          <a:xfrm>
            <a:off x="381000" y="4993760"/>
            <a:ext cx="5867400" cy="522288"/>
          </a:xfrm>
        </p:spPr>
        <p:txBody>
          <a:bodyPr anchor="ctr"/>
          <a:lstStyle>
            <a:lvl1pPr algn="l">
              <a:buNone/>
              <a:defRPr sz="2000" b="1"/>
            </a:lvl1pPr>
          </a:lstStyle>
          <a:p>
            <a:r>
              <a:rPr kumimoji="0" lang="pl-PL"/>
              <a:t>Kliknij, aby edytować styl</a:t>
            </a:r>
            <a:endParaRPr kumimoji="0" lang="en-US"/>
          </a:p>
        </p:txBody>
      </p:sp>
      <p:sp>
        <p:nvSpPr>
          <p:cNvPr id="26" name="Symbol zastępczy tekstu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pl-PL"/>
              <a:t>Kliknij, aby edytować style wzorca tekstu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Łącznik prosty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Symbol zastępczy tekstu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pl-PL"/>
              <a:t>Kliknij, aby edytować style wzorca tekstu</a:t>
            </a:r>
          </a:p>
          <a:p>
            <a:pPr lvl="1" eaLnBrk="1" latinLnBrk="0" hangingPunct="1"/>
            <a:r>
              <a:rPr kumimoji="0" lang="pl-PL"/>
              <a:t>Drugi poziom</a:t>
            </a:r>
          </a:p>
          <a:p>
            <a:pPr lvl="2" eaLnBrk="1" latinLnBrk="0" hangingPunct="1"/>
            <a:r>
              <a:rPr kumimoji="0" lang="pl-PL"/>
              <a:t>Trzeci poziom</a:t>
            </a:r>
          </a:p>
          <a:p>
            <a:pPr lvl="3" eaLnBrk="1" latinLnBrk="0" hangingPunct="1"/>
            <a:r>
              <a:rPr kumimoji="0" lang="pl-PL"/>
              <a:t>Czwarty poziom</a:t>
            </a:r>
          </a:p>
          <a:p>
            <a:pPr lvl="4" eaLnBrk="1" latinLnBrk="0" hangingPunct="1"/>
            <a:r>
              <a:rPr kumimoji="0" lang="pl-PL"/>
              <a:t>Piąty poziom</a:t>
            </a:r>
            <a:endParaRPr kumimoji="0" lang="en-US"/>
          </a:p>
        </p:txBody>
      </p:sp>
      <p:sp>
        <p:nvSpPr>
          <p:cNvPr id="11" name="Symbol zastępczy daty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FBA8323-8DCC-4AF5-89B1-57E815C4055E}" type="datetimeFigureOut">
              <a:rPr lang="pl-PL" smtClean="0"/>
              <a:pPr/>
              <a:t>08.05.2017</a:t>
            </a:fld>
            <a:endParaRPr lang="pl-PL"/>
          </a:p>
        </p:txBody>
      </p:sp>
      <p:sp>
        <p:nvSpPr>
          <p:cNvPr id="28" name="Symbol zastępczy stopki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pl-PL"/>
          </a:p>
        </p:txBody>
      </p:sp>
      <p:sp>
        <p:nvSpPr>
          <p:cNvPr id="5" name="Symbol zastępczy numeru slajd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BA69B76-8A40-44A8-A242-3C921C84E3CE}" type="slidenum">
              <a:rPr lang="pl-PL" smtClean="0"/>
              <a:pPr/>
              <a:t>‹#›</a:t>
            </a:fld>
            <a:endParaRPr lang="pl-PL"/>
          </a:p>
        </p:txBody>
      </p:sp>
      <p:sp>
        <p:nvSpPr>
          <p:cNvPr id="10" name="Symbol zastępczy tytułu 9"/>
          <p:cNvSpPr>
            <a:spLocks noGrp="1"/>
          </p:cNvSpPr>
          <p:nvPr>
            <p:ph type="title"/>
          </p:nvPr>
        </p:nvSpPr>
        <p:spPr>
          <a:xfrm>
            <a:off x="304800" y="457200"/>
            <a:ext cx="8686800" cy="838200"/>
          </a:xfrm>
          <a:prstGeom prst="rect">
            <a:avLst/>
          </a:prstGeom>
        </p:spPr>
        <p:txBody>
          <a:bodyPr vert="horz" anchor="ctr">
            <a:normAutofit/>
          </a:bodyPr>
          <a:lstStyle/>
          <a:p>
            <a:r>
              <a:rPr kumimoji="0" lang="pl-PL"/>
              <a:t>Kliknij, aby edytować styl</a:t>
            </a:r>
            <a:endParaRPr kumimoji="0" lang="en-US"/>
          </a:p>
        </p:txBody>
      </p:sp>
      <p:sp>
        <p:nvSpPr>
          <p:cNvPr id="9" name="Łącznik prosty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Łącznik prosty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95536" y="548680"/>
            <a:ext cx="8305800" cy="1981200"/>
          </a:xfrm>
        </p:spPr>
        <p:txBody>
          <a:bodyPr/>
          <a:lstStyle/>
          <a:p>
            <a:r>
              <a:rPr lang="pl-PL" sz="6000" dirty="0"/>
              <a:t>UMOWA DAROWIZNY</a:t>
            </a:r>
          </a:p>
        </p:txBody>
      </p:sp>
      <p:pic>
        <p:nvPicPr>
          <p:cNvPr id="2050" name="Picture 2" descr="C:\Users\home\Desktop\darowizna obrazki\euro2.jpg"/>
          <p:cNvPicPr>
            <a:picLocks noChangeAspect="1" noChangeArrowheads="1"/>
          </p:cNvPicPr>
          <p:nvPr/>
        </p:nvPicPr>
        <p:blipFill>
          <a:blip r:embed="rId2" cstate="print"/>
          <a:srcRect/>
          <a:stretch>
            <a:fillRect/>
          </a:stretch>
        </p:blipFill>
        <p:spPr bwMode="auto">
          <a:xfrm>
            <a:off x="467544" y="2780928"/>
            <a:ext cx="3567477" cy="2376264"/>
          </a:xfrm>
          <a:prstGeom prst="rect">
            <a:avLst/>
          </a:prstGeom>
          <a:noFill/>
        </p:spPr>
      </p:pic>
      <p:sp>
        <p:nvSpPr>
          <p:cNvPr id="4" name="Podtytuł 3"/>
          <p:cNvSpPr>
            <a:spLocks noGrp="1"/>
          </p:cNvSpPr>
          <p:nvPr>
            <p:ph type="subTitle" idx="1"/>
          </p:nvPr>
        </p:nvSpPr>
        <p:spPr/>
        <p:txBody>
          <a:bodyPr/>
          <a:lstStyle/>
          <a:p>
            <a:endParaRPr lang="pl-P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2050"/>
                                        </p:tgtEl>
                                        <p:attrNameLst>
                                          <p:attrName>style.visibility</p:attrName>
                                        </p:attrNameLst>
                                      </p:cBhvr>
                                      <p:to>
                                        <p:strVal val="visible"/>
                                      </p:to>
                                    </p:set>
                                    <p:animEffect transition="in" filter="fade">
                                      <p:cBhvr>
                                        <p:cTn id="10"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611560" y="2780928"/>
            <a:ext cx="3547120" cy="838200"/>
          </a:xfrm>
        </p:spPr>
        <p:txBody>
          <a:bodyPr>
            <a:normAutofit fontScale="90000"/>
          </a:bodyPr>
          <a:lstStyle/>
          <a:p>
            <a:r>
              <a:rPr lang="pl-PL" sz="4000" b="1" dirty="0"/>
              <a:t>Forma </a:t>
            </a:r>
            <a:br>
              <a:rPr lang="pl-PL" sz="4000" b="1" i="1" dirty="0"/>
            </a:br>
            <a:r>
              <a:rPr lang="pl-PL" sz="3100" b="1" i="1" dirty="0"/>
              <a:t>AD SOLEMNITATEM</a:t>
            </a:r>
            <a:br>
              <a:rPr lang="pl-PL" b="1" dirty="0"/>
            </a:br>
            <a:endParaRPr lang="pl-PL" dirty="0"/>
          </a:p>
        </p:txBody>
      </p:sp>
      <p:sp>
        <p:nvSpPr>
          <p:cNvPr id="3" name="Symbol zastępczy zawartości 2"/>
          <p:cNvSpPr>
            <a:spLocks noGrp="1"/>
          </p:cNvSpPr>
          <p:nvPr>
            <p:ph idx="1"/>
          </p:nvPr>
        </p:nvSpPr>
        <p:spPr>
          <a:xfrm>
            <a:off x="539552" y="3429000"/>
            <a:ext cx="7291536" cy="3096344"/>
          </a:xfrm>
        </p:spPr>
        <p:txBody>
          <a:bodyPr>
            <a:normAutofit fontScale="85000" lnSpcReduction="10000"/>
          </a:bodyPr>
          <a:lstStyle/>
          <a:p>
            <a:r>
              <a:rPr lang="pl-PL" b="1" dirty="0"/>
              <a:t>Art. 890</a:t>
            </a:r>
            <a:r>
              <a:rPr lang="pl-PL" dirty="0"/>
              <a:t> </a:t>
            </a:r>
          </a:p>
          <a:p>
            <a:pPr>
              <a:buNone/>
            </a:pPr>
            <a:r>
              <a:rPr lang="pl-PL" dirty="0"/>
              <a:t>   </a:t>
            </a:r>
            <a:r>
              <a:rPr lang="pl-PL" u="sng" dirty="0"/>
              <a:t>Oświadczenie darczyńcy </a:t>
            </a:r>
            <a:r>
              <a:rPr lang="pl-PL" dirty="0"/>
              <a:t>powinno być złożone w formie </a:t>
            </a:r>
            <a:r>
              <a:rPr lang="pl-PL" b="1" dirty="0"/>
              <a:t>aktu notarialnego</a:t>
            </a:r>
            <a:r>
              <a:rPr lang="pl-PL" dirty="0"/>
              <a:t>. Jednakże umowa darowizny zawarta bez zachowania tej formy staje się ważna,</a:t>
            </a:r>
            <a:r>
              <a:rPr lang="pl-PL" b="1" dirty="0"/>
              <a:t> w chwili wykonania. </a:t>
            </a:r>
          </a:p>
          <a:p>
            <a:pPr>
              <a:buNone/>
            </a:pPr>
            <a:r>
              <a:rPr lang="pl-PL" dirty="0"/>
              <a:t>	</a:t>
            </a:r>
            <a:r>
              <a:rPr lang="pl-PL" u="sng" dirty="0"/>
              <a:t>Oświadczenie obdarowanego </a:t>
            </a:r>
            <a:r>
              <a:rPr lang="pl-PL" dirty="0"/>
              <a:t>może być, co do zasady złożone w </a:t>
            </a:r>
            <a:r>
              <a:rPr lang="pl-PL" b="1" dirty="0"/>
              <a:t>dowolnej</a:t>
            </a:r>
            <a:r>
              <a:rPr lang="pl-PL" dirty="0"/>
              <a:t> </a:t>
            </a:r>
            <a:r>
              <a:rPr lang="pl-PL" b="1" dirty="0"/>
              <a:t>formie</a:t>
            </a:r>
            <a:r>
              <a:rPr lang="pl-PL" dirty="0"/>
              <a:t>.</a:t>
            </a:r>
          </a:p>
          <a:p>
            <a:endParaRPr lang="pl-PL" dirty="0"/>
          </a:p>
        </p:txBody>
      </p:sp>
      <p:pic>
        <p:nvPicPr>
          <p:cNvPr id="1026" name="Picture 2" descr="C:\Users\home\Desktop\darowizna obrazki\zglaszanie-darowizny.jpg"/>
          <p:cNvPicPr>
            <a:picLocks noChangeAspect="1" noChangeArrowheads="1"/>
          </p:cNvPicPr>
          <p:nvPr/>
        </p:nvPicPr>
        <p:blipFill>
          <a:blip r:embed="rId2" cstate="print"/>
          <a:srcRect/>
          <a:stretch>
            <a:fillRect/>
          </a:stretch>
        </p:blipFill>
        <p:spPr bwMode="auto">
          <a:xfrm rot="511779">
            <a:off x="4515745" y="458547"/>
            <a:ext cx="3821411" cy="2439343"/>
          </a:xfrm>
          <a:prstGeom prst="rect">
            <a:avLst/>
          </a:prstGeom>
          <a:noFill/>
        </p:spPr>
      </p:pic>
      <p:pic>
        <p:nvPicPr>
          <p:cNvPr id="1027" name="Picture 3" descr="C:\Users\home\Desktop\darowizna obrazki\images.jpg"/>
          <p:cNvPicPr>
            <a:picLocks noChangeAspect="1" noChangeArrowheads="1"/>
          </p:cNvPicPr>
          <p:nvPr/>
        </p:nvPicPr>
        <p:blipFill>
          <a:blip r:embed="rId3" cstate="print"/>
          <a:srcRect/>
          <a:stretch>
            <a:fillRect/>
          </a:stretch>
        </p:blipFill>
        <p:spPr bwMode="auto">
          <a:xfrm rot="21236712">
            <a:off x="2071874" y="528031"/>
            <a:ext cx="2438400" cy="187642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11560" y="1268760"/>
            <a:ext cx="7939608" cy="4968552"/>
          </a:xfrm>
        </p:spPr>
        <p:txBody>
          <a:bodyPr>
            <a:normAutofit/>
          </a:bodyPr>
          <a:lstStyle/>
          <a:p>
            <a:r>
              <a:rPr lang="pl-PL" dirty="0"/>
              <a:t>Wymóg aktu notarialnego jest podyktowany chęcią dania darczyńcy czasu na przemyślenie swej decyzji i niezobowiązywania go w razie jej zmiany. </a:t>
            </a:r>
          </a:p>
          <a:p>
            <a:r>
              <a:rPr lang="pl-PL" dirty="0"/>
              <a:t>Czynności nieodpłatne są chronione przez prawo zdecydowanie słabiej niż odpłatne. </a:t>
            </a:r>
          </a:p>
          <a:p>
            <a:r>
              <a:rPr lang="pl-PL" dirty="0"/>
              <a:t>Gdy przedmiotem darowizny jest nieruchomość </a:t>
            </a:r>
            <a:r>
              <a:rPr lang="pl-PL" u="sng" dirty="0"/>
              <a:t>wymóg sporządzenia aktu notarialnego dotyczy </a:t>
            </a:r>
            <a:r>
              <a:rPr lang="pl-PL" b="1" u="sng" dirty="0"/>
              <a:t>obu stron </a:t>
            </a:r>
            <a:r>
              <a:rPr lang="pl-PL" u="sng" dirty="0"/>
              <a:t>umowy</a:t>
            </a:r>
            <a:r>
              <a:rPr lang="pl-PL"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Wykonanie darowizny</a:t>
            </a:r>
          </a:p>
        </p:txBody>
      </p:sp>
      <p:sp>
        <p:nvSpPr>
          <p:cNvPr id="3" name="Symbol zastępczy zawartości 2"/>
          <p:cNvSpPr>
            <a:spLocks noGrp="1"/>
          </p:cNvSpPr>
          <p:nvPr>
            <p:ph idx="1"/>
          </p:nvPr>
        </p:nvSpPr>
        <p:spPr/>
        <p:txBody>
          <a:bodyPr>
            <a:normAutofit fontScale="85000" lnSpcReduction="20000"/>
          </a:bodyPr>
          <a:lstStyle/>
          <a:p>
            <a:r>
              <a:rPr lang="pl-PL" dirty="0"/>
              <a:t>Gdy przedmiotem darowizny jest prawo własności rzeczy oznaczonej co do </a:t>
            </a:r>
            <a:r>
              <a:rPr lang="pl-PL" b="1" dirty="0"/>
              <a:t>tożsamości, </a:t>
            </a:r>
            <a:r>
              <a:rPr lang="pl-PL" dirty="0"/>
              <a:t>albo wierzytelności – przeniesienie prawa następuje w chwili </a:t>
            </a:r>
            <a:r>
              <a:rPr lang="pl-PL" u="sng" dirty="0"/>
              <a:t>zawarcia umowy </a:t>
            </a:r>
            <a:r>
              <a:rPr lang="pl-PL" dirty="0"/>
              <a:t>(art. 155 § 1 i 510 KC)</a:t>
            </a:r>
          </a:p>
          <a:p>
            <a:r>
              <a:rPr lang="pl-PL" dirty="0"/>
              <a:t>Przenoszenie praw rzeczowych – </a:t>
            </a:r>
            <a:r>
              <a:rPr lang="pl-PL" u="sng" dirty="0"/>
              <a:t>wydanie rzeczy </a:t>
            </a:r>
            <a:r>
              <a:rPr lang="pl-PL" dirty="0"/>
              <a:t>(art. 155 § 2 KC)</a:t>
            </a:r>
          </a:p>
          <a:p>
            <a:r>
              <a:rPr lang="pl-PL" dirty="0"/>
              <a:t>Niekiedy wymagany jest </a:t>
            </a:r>
            <a:r>
              <a:rPr lang="pl-PL" u="sng" dirty="0"/>
              <a:t>konstytutywny wpis do księgi wieczystej </a:t>
            </a:r>
            <a:r>
              <a:rPr lang="pl-PL" dirty="0"/>
              <a:t>np. hipoteka, przeniesienie prawa użytkowania wieczystego </a:t>
            </a:r>
          </a:p>
          <a:p>
            <a:r>
              <a:rPr lang="pl-PL" dirty="0"/>
              <a:t>Jeśli strony nie ustaliły innego terminu wykonania darowizny zastosowanie ma </a:t>
            </a:r>
            <a:r>
              <a:rPr lang="pl-PL" b="1" dirty="0"/>
              <a:t>art</a:t>
            </a:r>
            <a:r>
              <a:rPr lang="pl-PL" dirty="0"/>
              <a:t>. </a:t>
            </a:r>
            <a:r>
              <a:rPr lang="pl-PL" b="1" dirty="0"/>
              <a:t>455 KC – niezwłocznie po wezwaniu do wykonania.</a:t>
            </a:r>
            <a:endParaRPr lang="pl-PL" dirty="0"/>
          </a:p>
        </p:txBody>
      </p:sp>
    </p:spTree>
    <p:extLst>
      <p:ext uri="{BB962C8B-B14F-4D97-AF65-F5344CB8AC3E}">
        <p14:creationId xmlns:p14="http://schemas.microsoft.com/office/powerpoint/2010/main" val="1826611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400" b="1" dirty="0"/>
              <a:t>ODWOŁANIE DAROWIZNY</a:t>
            </a:r>
            <a:br>
              <a:rPr lang="pl-PL" b="1" dirty="0"/>
            </a:br>
            <a:endParaRPr lang="pl-PL" dirty="0"/>
          </a:p>
        </p:txBody>
      </p:sp>
      <p:sp>
        <p:nvSpPr>
          <p:cNvPr id="3" name="Symbol zastępczy zawartości 2"/>
          <p:cNvSpPr>
            <a:spLocks noGrp="1"/>
          </p:cNvSpPr>
          <p:nvPr>
            <p:ph idx="1"/>
          </p:nvPr>
        </p:nvSpPr>
        <p:spPr/>
        <p:txBody>
          <a:bodyPr>
            <a:normAutofit fontScale="85000" lnSpcReduction="20000"/>
          </a:bodyPr>
          <a:lstStyle/>
          <a:p>
            <a:r>
              <a:rPr lang="pl-PL" dirty="0"/>
              <a:t>Darowiznę może odwołać darczyńca gdy </a:t>
            </a:r>
            <a:r>
              <a:rPr lang="pl-PL" u="sng" dirty="0"/>
              <a:t>obdarowany zachował się w stosunku do niego w sposób </a:t>
            </a:r>
            <a:r>
              <a:rPr lang="pl-PL" b="1" u="sng" dirty="0"/>
              <a:t>rażąco niewdzięczny</a:t>
            </a:r>
            <a:r>
              <a:rPr lang="pl-PL" dirty="0"/>
              <a:t>, stosuje się wtedy przepisy o bezpodstawnym wzbogaceniu (art. 405 i n. KC)</a:t>
            </a:r>
          </a:p>
          <a:p>
            <a:r>
              <a:rPr lang="pl-PL" dirty="0"/>
              <a:t>Odwołanie darowizny musi być wyrażone na piśmie i jest niedopuszczalne jeśli darczyńca przebaczył obdarowanemu. </a:t>
            </a:r>
          </a:p>
          <a:p>
            <a:pPr marL="0" indent="0">
              <a:buNone/>
            </a:pPr>
            <a:r>
              <a:rPr lang="pl-PL" dirty="0"/>
              <a:t>						Art. 899 § 1</a:t>
            </a:r>
          </a:p>
          <a:p>
            <a:r>
              <a:rPr lang="pl-PL" dirty="0"/>
              <a:t>Nie można darowizny odwołać gdy darowizna czyni zadość zasadom współżycia społecznego (np. darowanie dziecku ubrań przez matkę).</a:t>
            </a:r>
          </a:p>
          <a:p>
            <a:pPr>
              <a:buNone/>
            </a:pPr>
            <a:r>
              <a:rPr lang="pl-PL" dirty="0"/>
              <a:t>							Art. 898</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1916832"/>
            <a:ext cx="8686800" cy="4525963"/>
          </a:xfrm>
        </p:spPr>
        <p:txBody>
          <a:bodyPr/>
          <a:lstStyle/>
          <a:p>
            <a:r>
              <a:rPr lang="pl-PL" dirty="0"/>
              <a:t>Darowizna nie może jednak zostać odwołana po upływie </a:t>
            </a:r>
            <a:r>
              <a:rPr lang="pl-PL" b="1" dirty="0"/>
              <a:t>roku</a:t>
            </a:r>
            <a:r>
              <a:rPr lang="pl-PL" dirty="0"/>
              <a:t> od dnia, w którym darczyńca dowiedział się o niewdzięczności obdarowanego.</a:t>
            </a:r>
          </a:p>
          <a:p>
            <a:r>
              <a:rPr lang="pl-PL" dirty="0"/>
              <a:t>Zwrot przedmiotu darowizny powinien nastąpić stosownie do przepisów o bezpodstawnym wzbogaceniu – art. 898 § 2 KC.</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Darowizna, a wspólność Majątkowa Małżonków</a:t>
            </a:r>
          </a:p>
        </p:txBody>
      </p:sp>
      <p:sp>
        <p:nvSpPr>
          <p:cNvPr id="3" name="Symbol zastępczy zawartości 2"/>
          <p:cNvSpPr>
            <a:spLocks noGrp="1"/>
          </p:cNvSpPr>
          <p:nvPr>
            <p:ph idx="1"/>
          </p:nvPr>
        </p:nvSpPr>
        <p:spPr/>
        <p:txBody>
          <a:bodyPr>
            <a:normAutofit fontScale="92500" lnSpcReduction="10000"/>
          </a:bodyPr>
          <a:lstStyle/>
          <a:p>
            <a:r>
              <a:rPr lang="pl-PL" dirty="0"/>
              <a:t>Art. 33 pkt 2 KRO – przedmioty majątkowe nabyte przez jednego małżonka przez umowę darowizny wchodzą do </a:t>
            </a:r>
            <a:r>
              <a:rPr lang="pl-PL" b="1" dirty="0"/>
              <a:t>majątku osobistego </a:t>
            </a:r>
            <a:r>
              <a:rPr lang="pl-PL" dirty="0"/>
              <a:t>tego małżonka, </a:t>
            </a:r>
            <a:r>
              <a:rPr lang="pl-PL" u="sng" dirty="0"/>
              <a:t>chyba że darczyńca inaczej postanowił w umowie.</a:t>
            </a:r>
            <a:endParaRPr lang="pl-PL" dirty="0"/>
          </a:p>
          <a:p>
            <a:r>
              <a:rPr lang="pl-PL" dirty="0"/>
              <a:t>Gdy jeden z małżonków zawiera umowę jako darczyńca, a przedmiot darowizny wchodzi do majątku wspólnego </a:t>
            </a:r>
            <a:r>
              <a:rPr lang="pl-PL" b="1" dirty="0"/>
              <a:t>zgoda drugiego małżonka</a:t>
            </a:r>
            <a:r>
              <a:rPr lang="pl-PL" dirty="0"/>
              <a:t> jest wymagana, aby umowa wywołała skutek, chyba że chodzi o drobną darowiznę zwyczajowo przyjętą – art. 37 § 1 pkt 4 KRO.</a:t>
            </a:r>
          </a:p>
        </p:txBody>
      </p:sp>
    </p:spTree>
    <p:extLst>
      <p:ext uri="{BB962C8B-B14F-4D97-AF65-F5344CB8AC3E}">
        <p14:creationId xmlns:p14="http://schemas.microsoft.com/office/powerpoint/2010/main" val="26704850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Odwołanie darowizny nieruchomości uczynionej do majątku wspólnego małżonków</a:t>
            </a:r>
          </a:p>
        </p:txBody>
      </p:sp>
      <p:sp>
        <p:nvSpPr>
          <p:cNvPr id="3" name="Symbol zastępczy zawartości 2"/>
          <p:cNvSpPr>
            <a:spLocks noGrp="1"/>
          </p:cNvSpPr>
          <p:nvPr>
            <p:ph idx="1"/>
          </p:nvPr>
        </p:nvSpPr>
        <p:spPr/>
        <p:txBody>
          <a:bodyPr>
            <a:normAutofit fontScale="70000" lnSpcReduction="20000"/>
          </a:bodyPr>
          <a:lstStyle/>
          <a:p>
            <a:endParaRPr lang="pl-PL" dirty="0"/>
          </a:p>
          <a:p>
            <a:endParaRPr lang="pl-PL" dirty="0"/>
          </a:p>
          <a:p>
            <a:r>
              <a:rPr lang="pl-PL" dirty="0"/>
              <a:t>Zastrzeżenie, że darowizna wejdzie do majątku wspólnego małżonków darczyńca czyni na własne ryzyko,</a:t>
            </a:r>
          </a:p>
          <a:p>
            <a:r>
              <a:rPr lang="pl-PL" dirty="0"/>
              <a:t>Jeśli jeden z małżonków okaże się rażąco niewdzięczny, nie można skutecznie zrealizować obowiązku przeniesienia pierwotnego własności nieruchomości,</a:t>
            </a:r>
          </a:p>
          <a:p>
            <a:r>
              <a:rPr lang="pl-PL" dirty="0"/>
              <a:t>Jeśli oboje małżonkowie okażą się niewdzięczni, darczyńca może odwołać darowiznę wobec nich – obowiązek przeniesienia własności nieruchomości,</a:t>
            </a:r>
          </a:p>
          <a:p>
            <a:r>
              <a:rPr lang="pl-PL" dirty="0"/>
              <a:t>W razie braku zgody obojga małżonków na powrotne przeniesienie własności – darczyńcy przysługuje roszczenie pieniężne z tytułu bezpodstawnego wzbogacenia w wysokości połowy wartości darowanej nieruchomości </a:t>
            </a:r>
          </a:p>
          <a:p>
            <a:pPr marL="0" indent="0">
              <a:buNone/>
            </a:pPr>
            <a:endParaRPr lang="pl-PL" dirty="0"/>
          </a:p>
        </p:txBody>
      </p:sp>
    </p:spTree>
    <p:extLst>
      <p:ext uri="{BB962C8B-B14F-4D97-AF65-F5344CB8AC3E}">
        <p14:creationId xmlns:p14="http://schemas.microsoft.com/office/powerpoint/2010/main" val="22426108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400" b="1" dirty="0"/>
              <a:t>Odpowiedzialność darczyńcy</a:t>
            </a:r>
            <a:br>
              <a:rPr lang="pl-PL" b="1" dirty="0"/>
            </a:br>
            <a:endParaRPr lang="pl-PL" dirty="0"/>
          </a:p>
        </p:txBody>
      </p:sp>
      <p:sp>
        <p:nvSpPr>
          <p:cNvPr id="3" name="Symbol zastępczy zawartości 2"/>
          <p:cNvSpPr>
            <a:spLocks noGrp="1"/>
          </p:cNvSpPr>
          <p:nvPr>
            <p:ph idx="1"/>
          </p:nvPr>
        </p:nvSpPr>
        <p:spPr>
          <a:xfrm>
            <a:off x="323528" y="1556792"/>
            <a:ext cx="8424936" cy="3240360"/>
          </a:xfrm>
        </p:spPr>
        <p:txBody>
          <a:bodyPr>
            <a:normAutofit fontScale="62500" lnSpcReduction="20000"/>
          </a:bodyPr>
          <a:lstStyle/>
          <a:p>
            <a:pPr>
              <a:buNone/>
            </a:pPr>
            <a:r>
              <a:rPr lang="pl-PL" sz="4500" b="1" dirty="0"/>
              <a:t>Art. 891</a:t>
            </a:r>
            <a:r>
              <a:rPr lang="pl-PL" sz="4500" dirty="0"/>
              <a:t> </a:t>
            </a:r>
          </a:p>
          <a:p>
            <a:r>
              <a:rPr lang="pl-PL" sz="4300" dirty="0"/>
              <a:t>§ 1. Darczyńca obowiązany jest do naprawienia szkody wynikłej z niewykonania lub nienależytego wykonania zobowiązania, jeżeli szkoda została wyrządzona umyślnie lub wskutek rażącego niedbalstwa. </a:t>
            </a:r>
          </a:p>
          <a:p>
            <a:r>
              <a:rPr lang="pl-PL" sz="4300" dirty="0"/>
              <a:t>§ 2. Jeżeli darczyńca opóźnia się ze spełnieniem świadczenia pieniężnego, obdarowany może żądać odsetek za opóźnienie dopiero od dnia wytoczenia powództwa. </a:t>
            </a:r>
          </a:p>
          <a:p>
            <a:endParaRPr lang="pl-PL" dirty="0"/>
          </a:p>
          <a:p>
            <a:endParaRPr lang="pl-PL" dirty="0"/>
          </a:p>
        </p:txBody>
      </p:sp>
      <p:pic>
        <p:nvPicPr>
          <p:cNvPr id="2050" name="Picture 2" descr="C:\Users\home\Desktop\darowizna obrazki\1.jpg"/>
          <p:cNvPicPr>
            <a:picLocks noChangeAspect="1" noChangeArrowheads="1"/>
          </p:cNvPicPr>
          <p:nvPr/>
        </p:nvPicPr>
        <p:blipFill>
          <a:blip r:embed="rId2" cstate="print"/>
          <a:srcRect/>
          <a:stretch>
            <a:fillRect/>
          </a:stretch>
        </p:blipFill>
        <p:spPr bwMode="auto">
          <a:xfrm>
            <a:off x="5508104" y="4653136"/>
            <a:ext cx="2869752" cy="1904727"/>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1484784"/>
            <a:ext cx="8686800" cy="4525963"/>
          </a:xfrm>
        </p:spPr>
        <p:txBody>
          <a:bodyPr/>
          <a:lstStyle/>
          <a:p>
            <a:pPr>
              <a:buNone/>
            </a:pPr>
            <a:r>
              <a:rPr lang="pl-PL" b="1" dirty="0"/>
              <a:t>Art. 892</a:t>
            </a:r>
            <a:r>
              <a:rPr lang="pl-PL" dirty="0"/>
              <a:t> </a:t>
            </a:r>
          </a:p>
          <a:p>
            <a:r>
              <a:rPr lang="pl-PL" dirty="0"/>
              <a:t>Jeżeli rzecz darowana ma wady, darczyńca obowiązany jest do naprawienia szkody, którą wyrządził obdarowanemu przez to, że wiedząc o wadach nie zawiadomił go o nich w czasie właściwym. Przepisu tego nie stosuje się, gdy obdarowany mógł z łatwością wadę zauważyć.  </a:t>
            </a:r>
          </a:p>
          <a:p>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400" b="1" dirty="0"/>
              <a:t>Niedostatek darczyńcy</a:t>
            </a:r>
            <a:br>
              <a:rPr lang="pl-PL" b="1" dirty="0"/>
            </a:br>
            <a:endParaRPr lang="pl-PL" dirty="0"/>
          </a:p>
        </p:txBody>
      </p:sp>
      <p:sp>
        <p:nvSpPr>
          <p:cNvPr id="3" name="Symbol zastępczy zawartości 2"/>
          <p:cNvSpPr>
            <a:spLocks noGrp="1"/>
          </p:cNvSpPr>
          <p:nvPr>
            <p:ph idx="1"/>
          </p:nvPr>
        </p:nvSpPr>
        <p:spPr>
          <a:xfrm>
            <a:off x="304800" y="1554162"/>
            <a:ext cx="8686800" cy="4467126"/>
          </a:xfrm>
        </p:spPr>
        <p:txBody>
          <a:bodyPr>
            <a:normAutofit lnSpcReduction="10000"/>
          </a:bodyPr>
          <a:lstStyle/>
          <a:p>
            <a:pPr>
              <a:buNone/>
            </a:pPr>
            <a:r>
              <a:rPr lang="pl-PL" b="1" dirty="0"/>
              <a:t>Art. 896</a:t>
            </a:r>
            <a:r>
              <a:rPr lang="pl-PL" dirty="0"/>
              <a:t> </a:t>
            </a:r>
          </a:p>
          <a:p>
            <a:r>
              <a:rPr lang="pl-PL" dirty="0"/>
              <a:t>Darczyńca może odwołać darowiznę jeszcze </a:t>
            </a:r>
            <a:r>
              <a:rPr lang="pl-PL" b="1" dirty="0"/>
              <a:t>nie wykonaną</a:t>
            </a:r>
            <a:r>
              <a:rPr lang="pl-PL" dirty="0"/>
              <a:t>, jeżeli po zawarciu umowy jego stan majątkowy uległ takiej zmianie, że wykonanie darowizny nie może nastąpić bez uszczerbku dla jego własnego utrzymania odpowiednio do jego usprawiedliwionych potrzeb albo bez uszczerbku dla ciążących na nim ustawowych obowiązków alimentacyjnych. </a:t>
            </a:r>
          </a:p>
          <a:p>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323528" y="1412776"/>
            <a:ext cx="8686800" cy="4525963"/>
          </a:xfrm>
        </p:spPr>
        <p:txBody>
          <a:bodyPr>
            <a:normAutofit/>
          </a:bodyPr>
          <a:lstStyle/>
          <a:p>
            <a:pPr>
              <a:buNone/>
            </a:pPr>
            <a:r>
              <a:rPr lang="pl-PL" b="1" dirty="0"/>
              <a:t>Art. 888.</a:t>
            </a:r>
            <a:r>
              <a:rPr lang="pl-PL" dirty="0"/>
              <a:t> </a:t>
            </a:r>
          </a:p>
          <a:p>
            <a:r>
              <a:rPr lang="pl-PL" dirty="0"/>
              <a:t> Przez </a:t>
            </a:r>
            <a:r>
              <a:rPr lang="pl-PL" b="1" i="1" dirty="0"/>
              <a:t>umowę darowizny </a:t>
            </a:r>
            <a:r>
              <a:rPr lang="pl-PL" dirty="0"/>
              <a:t>darczyńca zobowiązuje się do bezpłatnego świadczenia na rzecz obdarowanego kosztem swego majątku. </a:t>
            </a:r>
          </a:p>
          <a:p>
            <a:endParaRPr lang="pl-PL" dirty="0"/>
          </a:p>
          <a:p>
            <a:r>
              <a:rPr lang="pl-PL" dirty="0"/>
              <a:t>W prawie polskim przepisy dotyczące darowizny są zawarte w Księdze trzeciej (Tytuł XXXIII) kodeksu cywilnego.</a:t>
            </a:r>
          </a:p>
          <a:p>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04800" y="1268760"/>
            <a:ext cx="8686800" cy="4811365"/>
          </a:xfrm>
        </p:spPr>
        <p:txBody>
          <a:bodyPr>
            <a:normAutofit fontScale="92500" lnSpcReduction="20000"/>
          </a:bodyPr>
          <a:lstStyle/>
          <a:p>
            <a:pPr>
              <a:buNone/>
            </a:pPr>
            <a:r>
              <a:rPr lang="pl-PL" b="1" dirty="0"/>
              <a:t>Art. 897</a:t>
            </a:r>
            <a:r>
              <a:rPr lang="pl-PL" dirty="0"/>
              <a:t> </a:t>
            </a:r>
          </a:p>
          <a:p>
            <a:r>
              <a:rPr lang="pl-PL" dirty="0"/>
              <a:t>Jeżeli </a:t>
            </a:r>
            <a:r>
              <a:rPr lang="pl-PL" b="1" dirty="0"/>
              <a:t>po wykonaniu </a:t>
            </a:r>
            <a:r>
              <a:rPr lang="pl-PL" dirty="0"/>
              <a:t>darowizny darczyńca popadnie w niedostatek, obdarowany ma obowiązek, w granicach istniejącego jeszcze wzbogacenia, dostarczać darczyńcy środków, których mu brak do utrzymania odpowiadającego jego usprawiedliwionym potrzebom albo do wypełnienia ciążących na nim ustawowych obowiązków alimentacyjnych. </a:t>
            </a:r>
          </a:p>
          <a:p>
            <a:r>
              <a:rPr lang="pl-PL" dirty="0"/>
              <a:t>Obdarowany może jednak zwolnić się od tego obowiązku zwracając darczyńcy wartość wzbogacenia. </a:t>
            </a:r>
          </a:p>
          <a:p>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Obowiązki obdarowanego - polecenie</a:t>
            </a:r>
          </a:p>
        </p:txBody>
      </p:sp>
      <p:sp>
        <p:nvSpPr>
          <p:cNvPr id="3" name="Symbol zastępczy zawartości 2"/>
          <p:cNvSpPr>
            <a:spLocks noGrp="1"/>
          </p:cNvSpPr>
          <p:nvPr>
            <p:ph idx="1"/>
          </p:nvPr>
        </p:nvSpPr>
        <p:spPr/>
        <p:txBody>
          <a:bodyPr>
            <a:normAutofit fontScale="85000" lnSpcReduction="10000"/>
          </a:bodyPr>
          <a:lstStyle/>
          <a:p>
            <a:r>
              <a:rPr lang="pl-PL" dirty="0"/>
              <a:t>Darczyńca może włożyć na obdarowanego obowiązek określonego działania lub zaniechania </a:t>
            </a:r>
            <a:r>
              <a:rPr lang="pl-PL" u="sng" dirty="0"/>
              <a:t>nie czyniąc nikogo wierzycielem</a:t>
            </a:r>
            <a:r>
              <a:rPr lang="pl-PL" dirty="0"/>
              <a:t> – art. 893. (zobowiązanie niezupełne),</a:t>
            </a:r>
          </a:p>
          <a:p>
            <a:r>
              <a:rPr lang="pl-PL" dirty="0"/>
              <a:t>Darczyńca, który wykonał darowiznę może się domagać wykonania polecenia, jeśli zalecane działanie ma wyłącznie na celu korzyść obdarowanego,</a:t>
            </a:r>
          </a:p>
          <a:p>
            <a:r>
              <a:rPr lang="pl-PL" dirty="0"/>
              <a:t>Po śmierci darczyńcy wykonania polecenia mogą żądać jego spadkobiercy, a jeśli polecenie ma na względzie interes społeczny także właściwy organ państwowy..</a:t>
            </a:r>
          </a:p>
        </p:txBody>
      </p:sp>
    </p:spTree>
    <p:extLst>
      <p:ext uri="{BB962C8B-B14F-4D97-AF65-F5344CB8AC3E}">
        <p14:creationId xmlns:p14="http://schemas.microsoft.com/office/powerpoint/2010/main" val="25507458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Kazus 1</a:t>
            </a:r>
          </a:p>
        </p:txBody>
      </p:sp>
      <p:sp>
        <p:nvSpPr>
          <p:cNvPr id="3" name="Symbol zastępczy zawartości 2"/>
          <p:cNvSpPr>
            <a:spLocks noGrp="1"/>
          </p:cNvSpPr>
          <p:nvPr>
            <p:ph idx="1"/>
          </p:nvPr>
        </p:nvSpPr>
        <p:spPr/>
        <p:txBody>
          <a:bodyPr>
            <a:normAutofit fontScale="85000" lnSpcReduction="10000"/>
          </a:bodyPr>
          <a:lstStyle/>
          <a:p>
            <a:r>
              <a:rPr lang="pl-PL" dirty="0"/>
              <a:t>Grażyna zawarła z Tomaszem w formie aktu notarialnego umowę darowizny oznaczonej nieruchomości wartej 500 tys. zł. obciążonej hipoteką Banku Dusigrosz S.A. na sumę 100 tys. zł. pod warunkiem, że Krystyna spłaci jej dług w tym banku.</a:t>
            </a:r>
          </a:p>
          <a:p>
            <a:pPr marL="514350" indent="-514350">
              <a:buAutoNum type="arabicPeriod"/>
            </a:pPr>
            <a:r>
              <a:rPr lang="pl-PL" dirty="0"/>
              <a:t>Czy można zawrzeć umowę darowizny nieruchomości pod warunkiem?</a:t>
            </a:r>
          </a:p>
          <a:p>
            <a:pPr marL="514350" indent="-514350">
              <a:buAutoNum type="arabicPeriod"/>
            </a:pPr>
            <a:r>
              <a:rPr lang="pl-PL" dirty="0"/>
              <a:t>Czy taka umowa jest ważna?</a:t>
            </a:r>
          </a:p>
          <a:p>
            <a:pPr marL="514350" indent="-514350">
              <a:buAutoNum type="arabicPeriod"/>
            </a:pPr>
            <a:r>
              <a:rPr lang="pl-PL" dirty="0"/>
              <a:t>Czy jest to umowa darowizny? Czy Krystyna ma obowiązek spłacić dług Grażyny na podstawie takiej umowy?</a:t>
            </a:r>
          </a:p>
        </p:txBody>
      </p:sp>
    </p:spTree>
    <p:extLst>
      <p:ext uri="{BB962C8B-B14F-4D97-AF65-F5344CB8AC3E}">
        <p14:creationId xmlns:p14="http://schemas.microsoft.com/office/powerpoint/2010/main" val="2851937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KAZUS 2</a:t>
            </a:r>
          </a:p>
        </p:txBody>
      </p:sp>
      <p:sp>
        <p:nvSpPr>
          <p:cNvPr id="3" name="Symbol zastępczy zawartości 2"/>
          <p:cNvSpPr>
            <a:spLocks noGrp="1"/>
          </p:cNvSpPr>
          <p:nvPr>
            <p:ph idx="1"/>
          </p:nvPr>
        </p:nvSpPr>
        <p:spPr/>
        <p:txBody>
          <a:bodyPr>
            <a:normAutofit fontScale="92500" lnSpcReduction="20000"/>
          </a:bodyPr>
          <a:lstStyle/>
          <a:p>
            <a:r>
              <a:rPr lang="pl-PL" dirty="0"/>
              <a:t>Spółka Kogucik S.A. zawarła w formie elektronicznej umowę darowizny ze stowarzyszeniem „Psia kość” we Wrocławiu, zobowiązując się do wpłaty 10 tys. zł. w dziesięciu miesięcznych ratach na działalność statutową stowarzyszenia, jaką jest opieka nad bezdomnymi zwierzętami. Spółka zapłaciła w 5 ratach w sumie 5 tys. zł. po czym przestała dokonywać przelewów.</a:t>
            </a:r>
          </a:p>
          <a:p>
            <a:pPr marL="514350" indent="-514350">
              <a:buAutoNum type="arabicPeriod"/>
            </a:pPr>
            <a:r>
              <a:rPr lang="pl-PL" dirty="0"/>
              <a:t>Czy ta umowa darowizny jest ważna?</a:t>
            </a:r>
          </a:p>
          <a:p>
            <a:pPr marL="514350" indent="-514350">
              <a:buAutoNum type="arabicPeriod"/>
            </a:pPr>
            <a:r>
              <a:rPr lang="pl-PL" dirty="0"/>
              <a:t>Czy stowarzyszenie może domagać się od Spółki pozostałej części pieniędzy?</a:t>
            </a:r>
          </a:p>
          <a:p>
            <a:pPr marL="514350" indent="-514350">
              <a:buAutoNum type="arabicPeriod"/>
            </a:pPr>
            <a:endParaRPr lang="pl-PL" dirty="0"/>
          </a:p>
        </p:txBody>
      </p:sp>
    </p:spTree>
    <p:extLst>
      <p:ext uri="{BB962C8B-B14F-4D97-AF65-F5344CB8AC3E}">
        <p14:creationId xmlns:p14="http://schemas.microsoft.com/office/powerpoint/2010/main" val="23890865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Kazus 3</a:t>
            </a:r>
          </a:p>
        </p:txBody>
      </p:sp>
      <p:sp>
        <p:nvSpPr>
          <p:cNvPr id="3" name="Symbol zastępczy zawartości 2"/>
          <p:cNvSpPr>
            <a:spLocks noGrp="1"/>
          </p:cNvSpPr>
          <p:nvPr>
            <p:ph idx="1"/>
          </p:nvPr>
        </p:nvSpPr>
        <p:spPr/>
        <p:txBody>
          <a:bodyPr>
            <a:normAutofit fontScale="70000" lnSpcReduction="20000"/>
          </a:bodyPr>
          <a:lstStyle/>
          <a:p>
            <a:pPr marL="0" indent="0">
              <a:buNone/>
            </a:pPr>
            <a:r>
              <a:rPr lang="pl-PL" dirty="0"/>
              <a:t>Eustachy podarował wnukowi Michałowi samochód warty 50 000 zł. Następnie, po 2 latach od wykonania darowizny popadł w niedostatek, więc zażądał od wnuka kwoty 300 zł/m-c. Wnuczek nie chciał płacić tych pieniędzy i zaczął publicznie znieważać dziadka słowami powszechnie uznawanymi za obraźliwe, wypominał mu, że chce go bezpodstawnie naciągnąć na alimenty oraz pogardliwie opisywał stan podarowanego samochodu. Po miesiącu od tego znieważenia Eustachy wystosował do wnuka list, w którym odwołał darowiznę podając wyżej wskazane powody.</a:t>
            </a:r>
          </a:p>
          <a:p>
            <a:pPr marL="0" indent="0">
              <a:buNone/>
            </a:pPr>
            <a:endParaRPr lang="pl-PL" dirty="0"/>
          </a:p>
          <a:p>
            <a:pPr marL="514350" indent="-514350">
              <a:buAutoNum type="arabicPeriod"/>
            </a:pPr>
            <a:r>
              <a:rPr lang="pl-PL" dirty="0"/>
              <a:t>Kto jest obecnie właścicielem samochodu?</a:t>
            </a:r>
          </a:p>
          <a:p>
            <a:pPr marL="514350" indent="-514350">
              <a:buAutoNum type="arabicPeriod"/>
            </a:pPr>
            <a:r>
              <a:rPr lang="pl-PL" dirty="0"/>
              <a:t>Jakie roszczenia przysługują Eustachemu wobec wnuka i na jakiej podstawie prawnej?</a:t>
            </a:r>
          </a:p>
          <a:p>
            <a:pPr marL="514350" indent="-514350">
              <a:buAutoNum type="arabicPeriod"/>
            </a:pPr>
            <a:r>
              <a:rPr lang="pl-PL" dirty="0"/>
              <a:t>Czy wnuk może zwolnić się od obowiązku oddania samochodu płacąc jego wartość gotówką?</a:t>
            </a:r>
          </a:p>
        </p:txBody>
      </p:sp>
    </p:spTree>
    <p:extLst>
      <p:ext uri="{BB962C8B-B14F-4D97-AF65-F5344CB8AC3E}">
        <p14:creationId xmlns:p14="http://schemas.microsoft.com/office/powerpoint/2010/main" val="30410916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KAZUS 4</a:t>
            </a:r>
          </a:p>
        </p:txBody>
      </p:sp>
      <p:sp>
        <p:nvSpPr>
          <p:cNvPr id="3" name="Symbol zastępczy zawartości 2"/>
          <p:cNvSpPr>
            <a:spLocks noGrp="1"/>
          </p:cNvSpPr>
          <p:nvPr>
            <p:ph idx="1"/>
          </p:nvPr>
        </p:nvSpPr>
        <p:spPr/>
        <p:txBody>
          <a:bodyPr/>
          <a:lstStyle/>
          <a:p>
            <a:r>
              <a:rPr lang="pl-PL" dirty="0"/>
              <a:t>Starsi państwo podarowali córce i zięciowi domek pod Wrocławiem. Obecnie obdarowani powyrzucali z posesji stare narzędzia rolnicze, zasiali przed domem trawnik i nie pozwalają darczyńcom hodować drobiu i sadzić warzyw, co zawsze było ich znaczną pomocą do ich skromnych emerytur. Starsi państwo pragną odwołać darowiznę. Czy można im pomóc?</a:t>
            </a:r>
          </a:p>
        </p:txBody>
      </p:sp>
    </p:spTree>
    <p:extLst>
      <p:ext uri="{BB962C8B-B14F-4D97-AF65-F5344CB8AC3E}">
        <p14:creationId xmlns:p14="http://schemas.microsoft.com/office/powerpoint/2010/main" val="28814963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Kazus 5</a:t>
            </a:r>
          </a:p>
        </p:txBody>
      </p:sp>
      <p:sp>
        <p:nvSpPr>
          <p:cNvPr id="3" name="Symbol zastępczy zawartości 2"/>
          <p:cNvSpPr>
            <a:spLocks noGrp="1"/>
          </p:cNvSpPr>
          <p:nvPr>
            <p:ph idx="1"/>
          </p:nvPr>
        </p:nvSpPr>
        <p:spPr/>
        <p:txBody>
          <a:bodyPr/>
          <a:lstStyle/>
          <a:p>
            <a:r>
              <a:rPr lang="pl-PL" dirty="0"/>
              <a:t>Eugeniusz dokonał darowizny na rzecz syna. Niedługo później syn Eugeniusza wyjechał na stałe do Kanady i zapomniał o ojcu. Eugeniusz prosi o pomoc i poradę prawną. </a:t>
            </a:r>
          </a:p>
        </p:txBody>
      </p:sp>
    </p:spTree>
    <p:extLst>
      <p:ext uri="{BB962C8B-B14F-4D97-AF65-F5344CB8AC3E}">
        <p14:creationId xmlns:p14="http://schemas.microsoft.com/office/powerpoint/2010/main" val="8741192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Kazus 6</a:t>
            </a:r>
          </a:p>
        </p:txBody>
      </p:sp>
      <p:sp>
        <p:nvSpPr>
          <p:cNvPr id="3" name="Symbol zastępczy zawartości 2"/>
          <p:cNvSpPr>
            <a:spLocks noGrp="1"/>
          </p:cNvSpPr>
          <p:nvPr>
            <p:ph idx="1"/>
          </p:nvPr>
        </p:nvSpPr>
        <p:spPr/>
        <p:txBody>
          <a:bodyPr/>
          <a:lstStyle/>
          <a:p>
            <a:r>
              <a:rPr lang="pl-PL" dirty="0"/>
              <a:t>Andrzej jako jedyny spadkobierca Bogusława chce odwołać darowiznę dokonaną przez ojca na rzecz jego konkubiny, bowiem ona rok przed śmiercią przestała interesować się darczyńcą, sprowadziła do domu nowego partnera i znęcali się nad Bogusławem. W trakcie awantur kilkukrotnie interweniowała Policja.</a:t>
            </a:r>
          </a:p>
        </p:txBody>
      </p:sp>
    </p:spTree>
    <p:extLst>
      <p:ext uri="{BB962C8B-B14F-4D97-AF65-F5344CB8AC3E}">
        <p14:creationId xmlns:p14="http://schemas.microsoft.com/office/powerpoint/2010/main" val="12246173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Kazus 7</a:t>
            </a:r>
          </a:p>
        </p:txBody>
      </p:sp>
      <p:sp>
        <p:nvSpPr>
          <p:cNvPr id="3" name="Symbol zastępczy zawartości 2"/>
          <p:cNvSpPr>
            <a:spLocks noGrp="1"/>
          </p:cNvSpPr>
          <p:nvPr>
            <p:ph idx="1"/>
          </p:nvPr>
        </p:nvSpPr>
        <p:spPr/>
        <p:txBody>
          <a:bodyPr/>
          <a:lstStyle/>
          <a:p>
            <a:r>
              <a:rPr lang="pl-PL" dirty="0"/>
              <a:t>Mikołaj umową darowizny przeniósł własność domu na Dawida, z tym  że polecił, aby Dawid w okresie dwóch lat od dokonania darowizny oddał znajdujący się na parterze domu lokal na potrzeby biblioteki gminnej. W trakcie wykonywanego remontu darczyńca zmarł bezpotomnie. Czy można domagać się wykonania polecenia i kto to </a:t>
            </a:r>
            <a:r>
              <a:rPr lang="pl-PL"/>
              <a:t>może zrobić? </a:t>
            </a:r>
          </a:p>
        </p:txBody>
      </p:sp>
    </p:spTree>
    <p:extLst>
      <p:ext uri="{BB962C8B-B14F-4D97-AF65-F5344CB8AC3E}">
        <p14:creationId xmlns:p14="http://schemas.microsoft.com/office/powerpoint/2010/main" val="36915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Skutek rozporządzający po stronie darczyńcy  - zmniejszenie aktywów Darczyńcy</a:t>
            </a:r>
          </a:p>
        </p:txBody>
      </p:sp>
      <p:sp>
        <p:nvSpPr>
          <p:cNvPr id="3" name="Symbol zastępczy zawartości 2"/>
          <p:cNvSpPr>
            <a:spLocks noGrp="1"/>
          </p:cNvSpPr>
          <p:nvPr>
            <p:ph idx="1"/>
          </p:nvPr>
        </p:nvSpPr>
        <p:spPr/>
        <p:txBody>
          <a:bodyPr>
            <a:normAutofit lnSpcReduction="10000"/>
          </a:bodyPr>
          <a:lstStyle/>
          <a:p>
            <a:r>
              <a:rPr lang="pl-PL" dirty="0"/>
              <a:t>Wyzbycie się prawa własności przez przeniesienie na obdarowanego,</a:t>
            </a:r>
          </a:p>
          <a:p>
            <a:r>
              <a:rPr lang="pl-PL" dirty="0"/>
              <a:t>Zrzeczenie się przez darczyńcę ograniczonego prawa rzeczowego, obciążającego prawo własności przysługujące obdarowanemu,</a:t>
            </a:r>
          </a:p>
          <a:p>
            <a:r>
              <a:rPr lang="pl-PL" dirty="0"/>
              <a:t>Ustanowienie na rzecz obdarowanego na rzeczy własnej darczyńcy ograniczonego prawa rzeczowego,</a:t>
            </a:r>
          </a:p>
          <a:p>
            <a:r>
              <a:rPr lang="pl-PL" dirty="0"/>
              <a:t>Zwolnienie obdarowanego z długu.</a:t>
            </a:r>
          </a:p>
          <a:p>
            <a:endParaRPr lang="pl-PL" dirty="0"/>
          </a:p>
          <a:p>
            <a:endParaRPr lang="pl-PL" dirty="0"/>
          </a:p>
        </p:txBody>
      </p:sp>
    </p:spTree>
    <p:extLst>
      <p:ext uri="{BB962C8B-B14F-4D97-AF65-F5344CB8AC3E}">
        <p14:creationId xmlns:p14="http://schemas.microsoft.com/office/powerpoint/2010/main" val="2607397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normAutofit fontScale="90000"/>
          </a:bodyPr>
          <a:lstStyle/>
          <a:p>
            <a:r>
              <a:rPr lang="pl-PL" sz="4400" b="1" dirty="0"/>
              <a:t>Strony umowy:</a:t>
            </a:r>
            <a:br>
              <a:rPr lang="pl-PL" dirty="0"/>
            </a:br>
            <a:endParaRPr lang="pl-PL" dirty="0"/>
          </a:p>
        </p:txBody>
      </p:sp>
      <p:sp>
        <p:nvSpPr>
          <p:cNvPr id="2" name="Symbol zastępczy zawartości 1"/>
          <p:cNvSpPr>
            <a:spLocks noGrp="1"/>
          </p:cNvSpPr>
          <p:nvPr>
            <p:ph idx="1"/>
          </p:nvPr>
        </p:nvSpPr>
        <p:spPr>
          <a:xfrm>
            <a:off x="251520" y="1628801"/>
            <a:ext cx="8686800" cy="2592288"/>
          </a:xfrm>
        </p:spPr>
        <p:txBody>
          <a:bodyPr/>
          <a:lstStyle/>
          <a:p>
            <a:pPr lvl="0"/>
            <a:r>
              <a:rPr lang="pl-PL" i="1" u="sng" dirty="0"/>
              <a:t>Darczyńca</a:t>
            </a:r>
            <a:r>
              <a:rPr lang="pl-PL" dirty="0"/>
              <a:t> - jako strona zobowiązująca się do dokonania przysporzenia</a:t>
            </a:r>
          </a:p>
          <a:p>
            <a:r>
              <a:rPr lang="pl-PL" i="1" u="sng" dirty="0"/>
              <a:t>Obdarowany</a:t>
            </a:r>
            <a:r>
              <a:rPr lang="pl-PL" dirty="0"/>
              <a:t> - jako strona na rzecz której darowizna jest dokonywana</a:t>
            </a:r>
          </a:p>
        </p:txBody>
      </p:sp>
      <p:pic>
        <p:nvPicPr>
          <p:cNvPr id="1026" name="Picture 2" descr="C:\Users\home\Desktop\darowizna obrazki\darowizna.jpg"/>
          <p:cNvPicPr>
            <a:picLocks noChangeAspect="1" noChangeArrowheads="1"/>
          </p:cNvPicPr>
          <p:nvPr/>
        </p:nvPicPr>
        <p:blipFill>
          <a:blip r:embed="rId2" cstate="print"/>
          <a:srcRect/>
          <a:stretch>
            <a:fillRect/>
          </a:stretch>
        </p:blipFill>
        <p:spPr bwMode="auto">
          <a:xfrm>
            <a:off x="4572000" y="4077072"/>
            <a:ext cx="3672408" cy="244674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fontScale="90000"/>
          </a:bodyPr>
          <a:lstStyle/>
          <a:p>
            <a:r>
              <a:rPr lang="pl-PL" sz="4400" b="1" dirty="0"/>
              <a:t>Wielość podmiotów</a:t>
            </a:r>
            <a:br>
              <a:rPr lang="pl-PL" b="1" dirty="0"/>
            </a:br>
            <a:endParaRPr lang="pl-PL" dirty="0"/>
          </a:p>
        </p:txBody>
      </p:sp>
      <p:sp>
        <p:nvSpPr>
          <p:cNvPr id="2" name="Symbol zastępczy zawartości 1"/>
          <p:cNvSpPr>
            <a:spLocks noGrp="1"/>
          </p:cNvSpPr>
          <p:nvPr>
            <p:ph idx="1"/>
          </p:nvPr>
        </p:nvSpPr>
        <p:spPr/>
        <p:txBody>
          <a:bodyPr>
            <a:normAutofit lnSpcReduction="10000"/>
          </a:bodyPr>
          <a:lstStyle/>
          <a:p>
            <a:r>
              <a:rPr lang="pl-PL" dirty="0"/>
              <a:t>Po każdej ze stron umowy darowizny może występować więcej niż jedna osoba. Dotyczy to również sytuacji, gdy przedmiot świadczenia jest niepodzielny, istnieje natomiast możliwość zbycia (darowania) i nabycia określonych udziałów w takim przedmiocie; np. współwłaściciele mogą darować swoje udziały w nieruchomości jednej osobie, która stanie się w ten sposób wyłącznym właścicielem tej nieruchomości.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400" b="1" dirty="0"/>
              <a:t>Bezpłatność świadczenia</a:t>
            </a:r>
            <a:br>
              <a:rPr lang="pl-PL" b="1" dirty="0"/>
            </a:br>
            <a:endParaRPr lang="pl-PL" dirty="0"/>
          </a:p>
        </p:txBody>
      </p:sp>
      <p:sp>
        <p:nvSpPr>
          <p:cNvPr id="3" name="Symbol zastępczy zawartości 2"/>
          <p:cNvSpPr>
            <a:spLocks noGrp="1"/>
          </p:cNvSpPr>
          <p:nvPr>
            <p:ph idx="1"/>
          </p:nvPr>
        </p:nvSpPr>
        <p:spPr>
          <a:xfrm>
            <a:off x="251520" y="1268760"/>
            <a:ext cx="8686800" cy="5256584"/>
          </a:xfrm>
        </p:spPr>
        <p:txBody>
          <a:bodyPr>
            <a:normAutofit lnSpcReduction="10000"/>
          </a:bodyPr>
          <a:lstStyle/>
          <a:p>
            <a:r>
              <a:rPr lang="pl-PL" b="1" dirty="0"/>
              <a:t>Art. 888.</a:t>
            </a:r>
            <a:r>
              <a:rPr lang="pl-PL" dirty="0"/>
              <a:t> </a:t>
            </a:r>
          </a:p>
          <a:p>
            <a:pPr>
              <a:buNone/>
            </a:pPr>
            <a:r>
              <a:rPr lang="pl-PL" dirty="0"/>
              <a:t>§ 1. Przez umowę darowizny darczyńca zobowiązuje się do </a:t>
            </a:r>
            <a:r>
              <a:rPr lang="pl-PL" u="sng" dirty="0"/>
              <a:t>bezpłatnego świadczenia </a:t>
            </a:r>
            <a:r>
              <a:rPr lang="pl-PL" dirty="0"/>
              <a:t>na rzecz obdarowanego kosztem swego majątku. </a:t>
            </a:r>
          </a:p>
          <a:p>
            <a:r>
              <a:rPr lang="pl-PL" dirty="0"/>
              <a:t>Zobowiązanie się darczyńcy do bezpłatnego świadczenia na rzecz obdarowanego kosztem swego majątku należy do istoty umowy darowizny. </a:t>
            </a:r>
          </a:p>
          <a:p>
            <a:r>
              <a:rPr lang="pl-PL" dirty="0"/>
              <a:t>Przy świadczeniu w pełni odpłatnym nie ma mowy o umowie darowizny.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Darowizna a inne umowy nieodpłatne</a:t>
            </a:r>
          </a:p>
        </p:txBody>
      </p:sp>
      <p:sp>
        <p:nvSpPr>
          <p:cNvPr id="3" name="Symbol zastępczy zawartości 2"/>
          <p:cNvSpPr>
            <a:spLocks noGrp="1"/>
          </p:cNvSpPr>
          <p:nvPr>
            <p:ph idx="1"/>
          </p:nvPr>
        </p:nvSpPr>
        <p:spPr/>
        <p:txBody>
          <a:bodyPr>
            <a:normAutofit/>
          </a:bodyPr>
          <a:lstStyle/>
          <a:p>
            <a:r>
              <a:rPr lang="pl-PL" b="1" dirty="0"/>
              <a:t>Art. 889.</a:t>
            </a:r>
          </a:p>
          <a:p>
            <a:pPr marL="0" indent="0">
              <a:buNone/>
            </a:pPr>
            <a:r>
              <a:rPr lang="pl-PL" b="1" dirty="0"/>
              <a:t>Nie stanowią darowizny</a:t>
            </a:r>
            <a:r>
              <a:rPr lang="pl-PL" dirty="0"/>
              <a:t> bezpłatne przysporzenia wówczas, gdy zobowiązanie do bezpłatnego świadczenia wynika z umowy uregulowanej innymi przepisami KC, albo wówczas, gdy ktoś zrzeka się prawa, którego jeszcze nie nabył, albo które nabył w taki sposób, że w razie zrzeczenia się prawo jest uważane za nienabyte.</a:t>
            </a:r>
          </a:p>
          <a:p>
            <a:pPr marL="0" indent="0">
              <a:buNone/>
            </a:pPr>
            <a:endParaRPr lang="pl-PL" b="1" dirty="0"/>
          </a:p>
        </p:txBody>
      </p:sp>
    </p:spTree>
    <p:extLst>
      <p:ext uri="{BB962C8B-B14F-4D97-AF65-F5344CB8AC3E}">
        <p14:creationId xmlns:p14="http://schemas.microsoft.com/office/powerpoint/2010/main" val="3946377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Nie mogą być uznane za darowiznę:</a:t>
            </a:r>
          </a:p>
        </p:txBody>
      </p:sp>
      <p:sp>
        <p:nvSpPr>
          <p:cNvPr id="3" name="Symbol zastępczy zawartości 2"/>
          <p:cNvSpPr>
            <a:spLocks noGrp="1"/>
          </p:cNvSpPr>
          <p:nvPr>
            <p:ph idx="1"/>
          </p:nvPr>
        </p:nvSpPr>
        <p:spPr/>
        <p:txBody>
          <a:bodyPr>
            <a:normAutofit fontScale="92500" lnSpcReduction="10000"/>
          </a:bodyPr>
          <a:lstStyle/>
          <a:p>
            <a:r>
              <a:rPr lang="pl-PL" dirty="0"/>
              <a:t>Renta (art. 903 i n. KC),</a:t>
            </a:r>
          </a:p>
          <a:p>
            <a:r>
              <a:rPr lang="pl-PL" dirty="0"/>
              <a:t>Umowa o udostępnienie drugiej stronie nieruchomości lub rzeczy ruchomej do nieodpłatnego korzystania – użyczenie (art. 710 i n. KC),</a:t>
            </a:r>
          </a:p>
          <a:p>
            <a:r>
              <a:rPr lang="pl-PL" dirty="0"/>
              <a:t>Bezpłatne świadczenie usług lub pracy –  odpowiednio przepisy o zleceniu (art. 750 KC),</a:t>
            </a:r>
          </a:p>
          <a:p>
            <a:r>
              <a:rPr lang="pl-PL" dirty="0"/>
              <a:t>Nieodpłatne przekazanie nieruchomości na rzecz Skarbu Państwa lub gminy miejsca położenia nieruchomości (art. 902(1)-902(2)) </a:t>
            </a:r>
          </a:p>
        </p:txBody>
      </p:sp>
    </p:spTree>
    <p:extLst>
      <p:ext uri="{BB962C8B-B14F-4D97-AF65-F5344CB8AC3E}">
        <p14:creationId xmlns:p14="http://schemas.microsoft.com/office/powerpoint/2010/main" val="126303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p:txBody>
          <a:bodyPr>
            <a:normAutofit fontScale="90000"/>
          </a:bodyPr>
          <a:lstStyle/>
          <a:p>
            <a:r>
              <a:rPr lang="pl-PL" sz="4400" b="1" dirty="0"/>
              <a:t>Przedmiot darowizny</a:t>
            </a:r>
            <a:br>
              <a:rPr lang="pl-PL" b="1" dirty="0"/>
            </a:br>
            <a:endParaRPr lang="pl-PL" dirty="0"/>
          </a:p>
        </p:txBody>
      </p:sp>
      <p:sp>
        <p:nvSpPr>
          <p:cNvPr id="3" name="Symbol zastępczy zawartości 2"/>
          <p:cNvSpPr>
            <a:spLocks noGrp="1"/>
          </p:cNvSpPr>
          <p:nvPr>
            <p:ph idx="1"/>
          </p:nvPr>
        </p:nvSpPr>
        <p:spPr>
          <a:xfrm>
            <a:off x="304800" y="1554162"/>
            <a:ext cx="4195192" cy="4525963"/>
          </a:xfrm>
        </p:spPr>
        <p:txBody>
          <a:bodyPr>
            <a:normAutofit fontScale="92500" lnSpcReduction="10000"/>
          </a:bodyPr>
          <a:lstStyle/>
          <a:p>
            <a:r>
              <a:rPr lang="pl-PL" dirty="0"/>
              <a:t>Przedmiotem darowizny mogą być </a:t>
            </a:r>
            <a:r>
              <a:rPr lang="pl-PL" u="sng" dirty="0"/>
              <a:t>wszelkie prawa majątkowe, a także prawa nie mające wartości majątkowej, </a:t>
            </a:r>
            <a:r>
              <a:rPr lang="pl-PL" dirty="0"/>
              <a:t>jeżeli tylko mają jakąś wartość dla konkretnych stron umowy.</a:t>
            </a:r>
          </a:p>
          <a:p>
            <a:endParaRPr lang="pl-PL" dirty="0"/>
          </a:p>
        </p:txBody>
      </p:sp>
      <p:pic>
        <p:nvPicPr>
          <p:cNvPr id="3074" name="Picture 2" descr="C:\Users\home\Desktop\darowizna obrazki\pieniadze_kieliszek.jpg"/>
          <p:cNvPicPr>
            <a:picLocks noChangeAspect="1" noChangeArrowheads="1"/>
          </p:cNvPicPr>
          <p:nvPr/>
        </p:nvPicPr>
        <p:blipFill>
          <a:blip r:embed="rId2" cstate="print"/>
          <a:srcRect/>
          <a:stretch>
            <a:fillRect/>
          </a:stretch>
        </p:blipFill>
        <p:spPr bwMode="auto">
          <a:xfrm>
            <a:off x="6660232" y="332656"/>
            <a:ext cx="1668776" cy="2503165"/>
          </a:xfrm>
          <a:prstGeom prst="rect">
            <a:avLst/>
          </a:prstGeom>
          <a:noFill/>
        </p:spPr>
      </p:pic>
      <p:pic>
        <p:nvPicPr>
          <p:cNvPr id="3075" name="Picture 3" descr="C:\Users\home\Desktop\darowizna obrazki\fotolia_26655938_subscription_xxl_800x600_4.jpg"/>
          <p:cNvPicPr>
            <a:picLocks noChangeAspect="1" noChangeArrowheads="1"/>
          </p:cNvPicPr>
          <p:nvPr/>
        </p:nvPicPr>
        <p:blipFill>
          <a:blip r:embed="rId3" cstate="print"/>
          <a:srcRect/>
          <a:stretch>
            <a:fillRect/>
          </a:stretch>
        </p:blipFill>
        <p:spPr bwMode="auto">
          <a:xfrm>
            <a:off x="5292080" y="2564904"/>
            <a:ext cx="2664296" cy="1890341"/>
          </a:xfrm>
          <a:prstGeom prst="rect">
            <a:avLst/>
          </a:prstGeom>
          <a:noFill/>
        </p:spPr>
      </p:pic>
      <p:pic>
        <p:nvPicPr>
          <p:cNvPr id="3076" name="Picture 4" descr="C:\Users\home\Desktop\Domek-Cieply-szkielet-drewniany-4v_big.jpg"/>
          <p:cNvPicPr>
            <a:picLocks noChangeAspect="1" noChangeArrowheads="1"/>
          </p:cNvPicPr>
          <p:nvPr/>
        </p:nvPicPr>
        <p:blipFill>
          <a:blip r:embed="rId4" cstate="print"/>
          <a:srcRect/>
          <a:stretch>
            <a:fillRect/>
          </a:stretch>
        </p:blipFill>
        <p:spPr bwMode="auto">
          <a:xfrm>
            <a:off x="5868144" y="4293096"/>
            <a:ext cx="2927945" cy="2195959"/>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Wędrówka">
  <a:themeElements>
    <a:clrScheme name="Wędrówk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Wędrówk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Wędrówk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350</TotalTime>
  <Words>1576</Words>
  <Application>Microsoft Office PowerPoint</Application>
  <PresentationFormat>Pokaz na ekranie (4:3)</PresentationFormat>
  <Paragraphs>99</Paragraphs>
  <Slides>28</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28</vt:i4>
      </vt:variant>
    </vt:vector>
  </HeadingPairs>
  <TitlesOfParts>
    <vt:vector size="32" baseType="lpstr">
      <vt:lpstr>Franklin Gothic Book</vt:lpstr>
      <vt:lpstr>Franklin Gothic Medium</vt:lpstr>
      <vt:lpstr>Wingdings 2</vt:lpstr>
      <vt:lpstr>Wędrówka</vt:lpstr>
      <vt:lpstr>UMOWA DAROWIZNY</vt:lpstr>
      <vt:lpstr>Prezentacja programu PowerPoint</vt:lpstr>
      <vt:lpstr>Skutek rozporządzający po stronie darczyńcy  - zmniejszenie aktywów Darczyńcy</vt:lpstr>
      <vt:lpstr>Strony umowy: </vt:lpstr>
      <vt:lpstr>Wielość podmiotów </vt:lpstr>
      <vt:lpstr>Bezpłatność świadczenia </vt:lpstr>
      <vt:lpstr>Darowizna a inne umowy nieodpłatne</vt:lpstr>
      <vt:lpstr>Nie mogą być uznane za darowiznę:</vt:lpstr>
      <vt:lpstr>Przedmiot darowizny </vt:lpstr>
      <vt:lpstr>Forma  AD SOLEMNITATEM </vt:lpstr>
      <vt:lpstr>Prezentacja programu PowerPoint</vt:lpstr>
      <vt:lpstr>Wykonanie darowizny</vt:lpstr>
      <vt:lpstr>ODWOŁANIE DAROWIZNY </vt:lpstr>
      <vt:lpstr>Prezentacja programu PowerPoint</vt:lpstr>
      <vt:lpstr>Darowizna, a wspólność Majątkowa Małżonków</vt:lpstr>
      <vt:lpstr>Odwołanie darowizny nieruchomości uczynionej do majątku wspólnego małżonków</vt:lpstr>
      <vt:lpstr>Odpowiedzialność darczyńcy </vt:lpstr>
      <vt:lpstr>Prezentacja programu PowerPoint</vt:lpstr>
      <vt:lpstr>Niedostatek darczyńcy </vt:lpstr>
      <vt:lpstr>Prezentacja programu PowerPoint</vt:lpstr>
      <vt:lpstr>Obowiązki obdarowanego - polecenie</vt:lpstr>
      <vt:lpstr>Kazus 1</vt:lpstr>
      <vt:lpstr>KAZUS 2</vt:lpstr>
      <vt:lpstr>Kazus 3</vt:lpstr>
      <vt:lpstr>KAZUS 4</vt:lpstr>
      <vt:lpstr>Kazus 5</vt:lpstr>
      <vt:lpstr>Kazus 6</vt:lpstr>
      <vt:lpstr>Kazus 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UMOWA DAROWIZNY</dc:title>
  <dc:creator>home</dc:creator>
  <cp:lastModifiedBy>Agnieszka Agnieszka</cp:lastModifiedBy>
  <cp:revision>37</cp:revision>
  <dcterms:created xsi:type="dcterms:W3CDTF">2013-03-10T22:45:19Z</dcterms:created>
  <dcterms:modified xsi:type="dcterms:W3CDTF">2017-05-08T13:08:30Z</dcterms:modified>
</cp:coreProperties>
</file>