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27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0" r:id="rId11"/>
    <p:sldId id="267" r:id="rId12"/>
    <p:sldId id="266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8" r:id="rId22"/>
    <p:sldId id="279" r:id="rId23"/>
    <p:sldId id="280" r:id="rId24"/>
    <p:sldId id="281" r:id="rId25"/>
    <p:sldId id="277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27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522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F2A90-0367-4103-82F3-D795F6205FFC}" type="datetimeFigureOut">
              <a:rPr lang="pl-PL"/>
              <a:pPr/>
              <a:t>2016-03-12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B3B72-8242-4057-B96C-1572CA108AB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9840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3B72-8242-4057-B96C-1572CA108AB8}" type="slidenum">
              <a:rPr lang="pl-PL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686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904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3615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99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04458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22773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dirty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4742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dirty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74898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34955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5492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7435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158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265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4429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1895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5642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53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378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98AA868-8872-43E4-8C98-D34DABD1FD38}" type="datetimeFigureOut">
              <a:rPr lang="pl-PL" smtClean="0"/>
              <a:pPr/>
              <a:t>2016-03-12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3798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sk.gis.gov.pl/" TargetMode="External"/><Relationship Id="rId3" Type="http://schemas.openxmlformats.org/officeDocument/2006/relationships/hyperlink" Target="https://uokik.gov.pl/download.php?plik=11962" TargetMode="External"/><Relationship Id="rId7" Type="http://schemas.openxmlformats.org/officeDocument/2006/relationships/hyperlink" Target="https://www.turystyka.gov.pl/" TargetMode="External"/><Relationship Id="rId2" Type="http://schemas.openxmlformats.org/officeDocument/2006/relationships/hyperlink" Target="https://uokik.gov.pl/aktualnosci.php?news_id=116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n.gov.pl/pl/wypoczynek" TargetMode="External"/><Relationship Id="rId5" Type="http://schemas.openxmlformats.org/officeDocument/2006/relationships/hyperlink" Target="https://www.msz.gov.pl/pl/p/msz_pl/aktualnosci/wiadomosci/przed_wakacjami___co_warto_wiedziec__1" TargetMode="External"/><Relationship Id="rId10" Type="http://schemas.openxmlformats.org/officeDocument/2006/relationships/hyperlink" Target="http://www.giodo.gov.pl/1520151/id_art/8726/j/pl/" TargetMode="External"/><Relationship Id="rId4" Type="http://schemas.openxmlformats.org/officeDocument/2006/relationships/hyperlink" Target="http://brpd.gov.pl/przed-wakacjami" TargetMode="External"/><Relationship Id="rId9" Type="http://schemas.openxmlformats.org/officeDocument/2006/relationships/hyperlink" Target="http://www.policja.pl/pol/aktualnosci/113141,Przed-wakacjami-co-warto-wiedziec.html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ddkia.gov.pl/pl/2436/Mapa-ograniczen-na-przejsciach-granicznych" TargetMode="External"/><Relationship Id="rId3" Type="http://schemas.openxmlformats.org/officeDocument/2006/relationships/hyperlink" Target="http://www.uke.gov.pl/przed-wakacjami-co-warto-wiedziec-16182" TargetMode="External"/><Relationship Id="rId7" Type="http://schemas.openxmlformats.org/officeDocument/2006/relationships/hyperlink" Target="http://www.gddkia.gov.pl/pl/21/mapa-warunkow-drogowych" TargetMode="External"/><Relationship Id="rId2" Type="http://schemas.openxmlformats.org/officeDocument/2006/relationships/hyperlink" Target="http://www.rzu.gov.pl/porady-sezonowe/Ubezpieczenia_turystyczne__207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sazer.utk.gov.pl/pas/aktualnosci/6011,Przed-wakacjami-co-warto-wiedziec.html?sid=2f47dfcae1774c96d0b446dd779ed8db" TargetMode="External"/><Relationship Id="rId5" Type="http://schemas.openxmlformats.org/officeDocument/2006/relationships/hyperlink" Target="http://www.ulc.gov.pl/" TargetMode="External"/><Relationship Id="rId4" Type="http://schemas.openxmlformats.org/officeDocument/2006/relationships/hyperlink" Target="http://www.mf.gov.pl/sluzba-celna/wiadomosci/aktualnosci/-/asset_publisher/2UWl/content/warto-wiedziec-przed-wakacjami?redirect=http://www.mf.gov.pl/sluzba-celna?p_p_id=101_INSTANCE_NsX0&amp;p_p_lifecycle=0&amp;p_p_state=normal&amp;p_p_mode=view&amp;p_p_col_id=_118_INSTANCE_Mmg5__column-1&amp;p_p_col_count=1" TargetMode="External"/><Relationship Id="rId9" Type="http://schemas.openxmlformats.org/officeDocument/2006/relationships/hyperlink" Target="http://www.gddkia.gov.pl/pl/14/oplaty-za-autostrady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z.gov.pl/page/index.php?str=954" TargetMode="External"/><Relationship Id="rId7" Type="http://schemas.openxmlformats.org/officeDocument/2006/relationships/hyperlink" Target="http://www.dyzurnet.pl/aktualnosci/561" TargetMode="External"/><Relationship Id="rId2" Type="http://schemas.openxmlformats.org/officeDocument/2006/relationships/hyperlink" Target="http://www.ure.gov.pl/pl/urzad/informacje-ogolne/aktualnosci/6186,Co-warto-wiedziec-przed-wakacjami-Prezes-URE-przestrzega-przed-nieuczciwymi-sprz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nsument.gov.pl/pl/news/752/100/ECC-Net-Travel---darmowa-aplikacja-na-wakacje.html" TargetMode="External"/><Relationship Id="rId5" Type="http://schemas.openxmlformats.org/officeDocument/2006/relationships/hyperlink" Target="http://nfz.gov.pl/aktualnosci/aktualnosci-centrali/przed-wakacjami-co-warto-wiedziec,6692.html" TargetMode="External"/><Relationship Id="rId4" Type="http://schemas.openxmlformats.org/officeDocument/2006/relationships/hyperlink" Target="http://www.mos.gov.pl/artykul/7_aktualnosci/24690_wakacje_w_lesie_i_nad_woda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orzeczenia.wroclaw.so.gov.pl/content/$N/155025000000503_I_C_000268_2012_Uz_2014-12-26_00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u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448" y="3314699"/>
            <a:ext cx="5267957" cy="288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charset="0"/>
              </a:rPr>
              <a:t>Ochrona konsumenta w umowach o usługi turystyczne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370619" y="5694218"/>
            <a:ext cx="4326367" cy="674256"/>
          </a:xfrm>
        </p:spPr>
        <p:txBody>
          <a:bodyPr>
            <a:normAutofit/>
          </a:bodyPr>
          <a:lstStyle/>
          <a:p>
            <a:r>
              <a:rPr lang="pl-PL" sz="2400" b="1" i="1" dirty="0" smtClean="0"/>
              <a:t>Barbara Denisiuk</a:t>
            </a: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sia Denisiuk\AppData\Local\Microsoft\Windows\INetCache\IE\V8M3ECX0\pioro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3574" y="252413"/>
            <a:ext cx="2298768" cy="3462337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8166" y="0"/>
            <a:ext cx="10018713" cy="158634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Umowa o świadczenie usług turystycznych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8597" y="1579419"/>
            <a:ext cx="10018713" cy="458585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Zawierana w formie pisemnej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Umowa powinna określać:</a:t>
            </a:r>
          </a:p>
          <a:p>
            <a:pPr lvl="0" algn="just"/>
            <a:r>
              <a:rPr lang="pl-PL" dirty="0" smtClean="0"/>
              <a:t>organizatora turystyki i numer jego wpisu do rejestru, oraz numer identyfikacji podatkowej (NIP), a także imię i nazwisko oraz pełnioną funkcję osoby, która w jego imieniu umowę podpisała; </a:t>
            </a:r>
          </a:p>
          <a:p>
            <a:pPr lvl="0" algn="just"/>
            <a:r>
              <a:rPr lang="pl-PL" dirty="0" smtClean="0"/>
              <a:t>miejsce pobytu lub trasę wycieczki; </a:t>
            </a:r>
          </a:p>
          <a:p>
            <a:pPr lvl="0" algn="just"/>
            <a:r>
              <a:rPr lang="pl-PL" dirty="0" smtClean="0"/>
              <a:t>czas trwania imprezy turystycznej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8166" y="0"/>
            <a:ext cx="10018713" cy="158634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Umowa o świadczenie usług turystycznych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579419"/>
            <a:ext cx="10018713" cy="458585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program imprezy turystycznej obejmujący rodzaj, jakość i terminy oferowanych usług, w tym: </a:t>
            </a:r>
          </a:p>
          <a:p>
            <a:pPr marL="803275" lvl="1" indent="-346075" algn="just">
              <a:buFont typeface="Wingdings" pitchFamily="2" charset="2"/>
              <a:buChar char="ü"/>
            </a:pPr>
            <a:r>
              <a:rPr lang="pl-PL" sz="2400" dirty="0" smtClean="0"/>
              <a:t>rodzaj, charakter i kategorię środka transportu oraz datę, godzinę, miejsce wyjazdu i planowanego powrotu, </a:t>
            </a:r>
          </a:p>
          <a:p>
            <a:pPr marL="803275" lvl="1" indent="-346075" algn="just">
              <a:buFont typeface="Wingdings" pitchFamily="2" charset="2"/>
              <a:buChar char="ü"/>
            </a:pPr>
            <a:r>
              <a:rPr lang="pl-PL" sz="2400" dirty="0" smtClean="0"/>
              <a:t>położenie, rodzaj i kategorię obiektu hotelarskiego zgodnie z przepisami kraju pobytu lub opis wyposażenia obiektów niezaliczanych do rodzajów i kategorii, </a:t>
            </a:r>
          </a:p>
          <a:p>
            <a:pPr marL="803275" lvl="1" indent="-346075" algn="just">
              <a:buFont typeface="Wingdings" pitchFamily="2" charset="2"/>
              <a:buChar char="ü"/>
            </a:pPr>
            <a:r>
              <a:rPr lang="pl-PL" sz="2400" dirty="0" smtClean="0"/>
              <a:t>ilość i rodzaj posiłków, </a:t>
            </a:r>
          </a:p>
          <a:p>
            <a:pPr marL="803275" lvl="1" indent="-346075" algn="just">
              <a:buFont typeface="Wingdings" pitchFamily="2" charset="2"/>
              <a:buChar char="ü"/>
            </a:pPr>
            <a:r>
              <a:rPr lang="pl-PL" sz="2400" dirty="0" smtClean="0"/>
              <a:t>program zwiedzania i inne usługi wliczone w cenę imprezy turystycznej;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8166" y="0"/>
            <a:ext cx="10018713" cy="158634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Umowa o świadczenie usług turystycznych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579419"/>
            <a:ext cx="10208926" cy="4585854"/>
          </a:xfrm>
        </p:spPr>
        <p:txBody>
          <a:bodyPr>
            <a:noAutofit/>
          </a:bodyPr>
          <a:lstStyle/>
          <a:p>
            <a:pPr algn="just"/>
            <a:r>
              <a:rPr lang="pl-PL" sz="2300" dirty="0" smtClean="0"/>
              <a:t>cenę imprezy turystycznej, wraz z wyszczególnieniem wszelkich koniecznych należności, podatków i opłat, jeżeli nie są one zawarte w cenie, oraz wyraźne sformułowanie okoliczności, które mogą spowodować podwyższenie ceny; </a:t>
            </a:r>
          </a:p>
          <a:p>
            <a:pPr algn="just"/>
            <a:r>
              <a:rPr lang="pl-PL" sz="2300" dirty="0" smtClean="0"/>
              <a:t>sposób zapłaty;</a:t>
            </a:r>
          </a:p>
          <a:p>
            <a:pPr algn="just"/>
            <a:r>
              <a:rPr lang="pl-PL" sz="2300" dirty="0" smtClean="0"/>
              <a:t>rodzaj i zakres ubezpieczenia turystów oraz nazwę i adres ubezpieczyciela; </a:t>
            </a:r>
          </a:p>
          <a:p>
            <a:pPr algn="just"/>
            <a:r>
              <a:rPr lang="pl-PL" sz="2300" dirty="0" smtClean="0"/>
              <a:t>termin powiadomienia klienta na piśmie o ewentualnym odwołaniu imprezy turystycznej lub usługi turystycznej z powodu niewystarczającej liczby zgłoszeń, jeżeli realizacja usług jest uzależniona od liczby zgłoszeń; </a:t>
            </a:r>
          </a:p>
          <a:p>
            <a:pPr algn="just"/>
            <a:r>
              <a:rPr lang="pl-PL" sz="2300" dirty="0" smtClean="0"/>
              <a:t>termin zawiadomienia organizatora turystyki o przeniesieniu przez uczestnika  </a:t>
            </a:r>
            <a:br>
              <a:rPr lang="pl-PL" sz="2300" dirty="0" smtClean="0"/>
            </a:br>
            <a:r>
              <a:rPr lang="pl-PL" sz="2300" dirty="0" smtClean="0"/>
              <a:t>uprawnień i przejęciu obowiązków wynikających z umowy przez innego konsumenta</a:t>
            </a:r>
            <a:endParaRPr lang="pl-PL" sz="23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5876" y="318655"/>
            <a:ext cx="10018713" cy="158634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Umowa o świadczenie usług turystycznych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8164" y="1925781"/>
            <a:ext cx="10208926" cy="4391891"/>
          </a:xfrm>
        </p:spPr>
        <p:txBody>
          <a:bodyPr>
            <a:noAutofit/>
          </a:bodyPr>
          <a:lstStyle/>
          <a:p>
            <a:pPr algn="just"/>
            <a:r>
              <a:rPr lang="pl-PL" dirty="0" smtClean="0"/>
              <a:t>sposób zgłaszania reklamacji związanych z wykonywaniem usług przez organizatora turystyki lub osobę z nim współpracującą wraz z podaniem terminu zgłaszania takich reklamacji; </a:t>
            </a:r>
          </a:p>
          <a:p>
            <a:pPr algn="just"/>
            <a:r>
              <a:rPr lang="pl-PL" dirty="0" smtClean="0"/>
              <a:t>wymagania specjalne, o których klient powiadomił organizatora turystyki lub pośrednika turystycznego i na które strony umowy wyraziły zgodę; </a:t>
            </a:r>
          </a:p>
          <a:p>
            <a:pPr algn="just"/>
            <a:r>
              <a:rPr lang="pl-PL" dirty="0" smtClean="0"/>
              <a:t>podstawy prawne umowy i konsekwencje prawne wynikające z umowy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8599" y="0"/>
            <a:ext cx="10018713" cy="1336964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ceny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43062" y="1300163"/>
            <a:ext cx="10086975" cy="5243511"/>
          </a:xfrm>
        </p:spPr>
        <p:txBody>
          <a:bodyPr>
            <a:noAutofit/>
          </a:bodyPr>
          <a:lstStyle/>
          <a:p>
            <a:pPr algn="just"/>
            <a:r>
              <a:rPr lang="pl-PL" sz="2200" dirty="0" smtClean="0"/>
              <a:t>Cena imprezy turystycznej określona w umowie może zostać podwyższona do 21  dni przed rozpoczęciem imprezy turystycznej z powodu:</a:t>
            </a:r>
          </a:p>
          <a:p>
            <a:pPr marL="900113" lvl="1" indent="-442913" algn="just">
              <a:buFont typeface="Wingdings" pitchFamily="2" charset="2"/>
              <a:buChar char="ü"/>
            </a:pPr>
            <a:r>
              <a:rPr lang="pl-PL" sz="2200" dirty="0" smtClean="0"/>
              <a:t>wzrostu kosztów transportu; </a:t>
            </a:r>
          </a:p>
          <a:p>
            <a:pPr marL="900113" lvl="1" indent="-442913" algn="just">
              <a:buFont typeface="Wingdings" pitchFamily="2" charset="2"/>
              <a:buChar char="ü"/>
            </a:pPr>
            <a:r>
              <a:rPr lang="pl-PL" sz="2200" dirty="0" smtClean="0"/>
              <a:t>wzrostu opłat urzędowych, podatków lub opłat należnych za takie usługi, jak  </a:t>
            </a:r>
            <a:br>
              <a:rPr lang="pl-PL" sz="2200" dirty="0" smtClean="0"/>
            </a:br>
            <a:r>
              <a:rPr lang="pl-PL" sz="2200" dirty="0" smtClean="0"/>
              <a:t>lotniskowe, załadunkowe lub przeładunkowe w portach morskich i lotniczych;</a:t>
            </a:r>
          </a:p>
          <a:p>
            <a:pPr marL="900113" lvl="1" indent="-442913" algn="just">
              <a:buFont typeface="Wingdings" pitchFamily="2" charset="2"/>
              <a:buChar char="ü"/>
            </a:pPr>
            <a:r>
              <a:rPr lang="pl-PL" sz="2200" dirty="0" smtClean="0"/>
              <a:t>wzrostu kursów walut.  </a:t>
            </a:r>
          </a:p>
          <a:p>
            <a:pPr marL="442913" indent="-442913" algn="just">
              <a:buFont typeface="Arial" pitchFamily="34" charset="0"/>
              <a:buChar char="•"/>
            </a:pPr>
            <a:r>
              <a:rPr lang="pl-PL" sz="2200" dirty="0" smtClean="0"/>
              <a:t>Organizator turystyki powinien udokumentować wpływ jednej z ww. okoliczności  na  zmianę  ceny. </a:t>
            </a:r>
          </a:p>
          <a:p>
            <a:pPr marL="442913" indent="-442913" algn="just">
              <a:buFont typeface="Arial" pitchFamily="34" charset="0"/>
              <a:buChar char="•"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WAŻNE! </a:t>
            </a:r>
            <a:r>
              <a:rPr lang="pl-PL" sz="2200" b="1" dirty="0" smtClean="0"/>
              <a:t>konsument  nie  ma  obowiązku  przyjęcia  proponowanej  zmiany  wysokości  </a:t>
            </a:r>
            <a:br>
              <a:rPr lang="pl-PL" sz="2200" b="1" dirty="0" smtClean="0"/>
            </a:br>
            <a:r>
              <a:rPr lang="pl-PL" sz="2200" b="1" dirty="0" smtClean="0"/>
              <a:t>ceny.  Gdy  wskutek  planowanej  zmiany  konsument  chce  zrezygnować  z  </a:t>
            </a:r>
            <a:br>
              <a:rPr lang="pl-PL" sz="2200" b="1" dirty="0" smtClean="0"/>
            </a:br>
            <a:r>
              <a:rPr lang="pl-PL" sz="2200" b="1" dirty="0" smtClean="0"/>
              <a:t>imprezy,  może  to  uczynić  bez  ponoszenia  negatywnych dla siebie </a:t>
            </a:r>
            <a:br>
              <a:rPr lang="pl-PL" sz="2200" b="1" dirty="0" smtClean="0"/>
            </a:br>
            <a:r>
              <a:rPr lang="pl-PL" sz="2200" b="1" dirty="0" smtClean="0"/>
              <a:t>konsekwencji finansowych.</a:t>
            </a:r>
            <a:r>
              <a:rPr lang="pl-PL" sz="2200" dirty="0" smtClean="0"/>
              <a:t>   </a:t>
            </a:r>
            <a:endParaRPr lang="pl-PL" sz="2200" dirty="0"/>
          </a:p>
        </p:txBody>
      </p:sp>
      <p:pic>
        <p:nvPicPr>
          <p:cNvPr id="3074" name="Picture 2" descr="C:\Users\Basia Denisiuk\AppData\Local\Microsoft\Windows\INetCache\IE\V8M3ECX0\450px-Red_exclamation_mark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7" y="4814886"/>
            <a:ext cx="1057275" cy="1328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2886" y="214312"/>
            <a:ext cx="10018713" cy="1471613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uczestnika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043113"/>
            <a:ext cx="10018713" cy="3748087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konsument może zrezygnować z udziału w imprezie wskazując  na swoje </a:t>
            </a:r>
            <a:br>
              <a:rPr lang="pl-PL" dirty="0" smtClean="0"/>
            </a:br>
            <a:r>
              <a:rPr lang="pl-PL" dirty="0" smtClean="0"/>
              <a:t>miejsce inną osobę, </a:t>
            </a:r>
          </a:p>
          <a:p>
            <a:pPr algn="just"/>
            <a:r>
              <a:rPr lang="pl-PL" dirty="0" smtClean="0"/>
              <a:t>osoba ta musi przyjąć wszystkie prawa  wynikające  z  umowy,  a  także ciążące  na  przyszłym  uczestniku  imprezy  turystycznej obowiązki,  </a:t>
            </a:r>
          </a:p>
          <a:p>
            <a:pPr algn="just"/>
            <a:r>
              <a:rPr lang="pl-PL" dirty="0" smtClean="0"/>
              <a:t>do zmiany nie trzeba uzyskiwać zgody organizatora imprezy turystycznej, ale należy go poinformować o zmianie przed datą imprezy, przedsiębiorca  musi  mieć  czas  na  dopełnienie wszystkich formalności </a:t>
            </a:r>
            <a:br>
              <a:rPr lang="pl-PL" dirty="0" smtClean="0"/>
            </a:br>
            <a:r>
              <a:rPr lang="pl-PL" dirty="0" smtClean="0"/>
              <a:t>związanych ze zmianą uczestnika imprezy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1461" y="0"/>
            <a:ext cx="10018713" cy="120015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Rezygnacja z imprezy turystycznej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285875"/>
            <a:ext cx="10018713" cy="5184198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W przypadku zmiany warunków umowy z konsumentem przez organizatora imprezy turystycznej przed jej rozpoczęciem (np. wysokość ceny, termin wyjazdu, hotel), konsument powinien zostać o tym wcześniej poinformowany</a:t>
            </a:r>
          </a:p>
          <a:p>
            <a:r>
              <a:rPr lang="pl-PL" u="sng" dirty="0" smtClean="0"/>
              <a:t>Konsument może wówczas:</a:t>
            </a:r>
          </a:p>
          <a:p>
            <a:pPr lvl="1">
              <a:buFont typeface="Wingdings" pitchFamily="2" charset="2"/>
              <a:buChar char="ü"/>
            </a:pPr>
            <a:r>
              <a:rPr lang="pl-PL" sz="2400" dirty="0" smtClean="0"/>
              <a:t>przyjąć nową ofertę,</a:t>
            </a:r>
          </a:p>
          <a:p>
            <a:pPr lvl="1">
              <a:buFont typeface="Wingdings" pitchFamily="2" charset="2"/>
              <a:buChar char="ü"/>
            </a:pPr>
            <a:r>
              <a:rPr lang="pl-PL" sz="2400" dirty="0" smtClean="0"/>
              <a:t>zrezygnować z imprezy za zwrotem wniesionych dotychczas świadczeń</a:t>
            </a:r>
          </a:p>
          <a:p>
            <a:r>
              <a:rPr lang="pl-PL" dirty="0" smtClean="0"/>
              <a:t>W przypadku takiego odstąpienia od umowy na konsumenta nie może zostać nałożona żadna kara pieniężna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1461" y="0"/>
            <a:ext cx="10018713" cy="120015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Rezygnacja z imprezy turystycznej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427017"/>
            <a:ext cx="10018713" cy="5043055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Konsument może także zdecydować się na udział w innej imprezie tego organizatora, takie samo uprawnienie przysługuje w przypadku odwołania imprezy z powodu zbyt małej liczby chętnych</a:t>
            </a:r>
          </a:p>
          <a:p>
            <a:pPr algn="just"/>
            <a:r>
              <a:rPr lang="pl-PL" dirty="0" smtClean="0"/>
              <a:t>Co do zasady konsumentowi, który odstępuje od umowy (z winy organizatora) przysługuje odszkodowanie, z wyjątkiem gdy do odwołania imprezy dochodzi z powodu: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400" dirty="0" smtClean="0"/>
              <a:t>zgłoszenia się zbyt małej ilości chętnych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400" dirty="0" smtClean="0"/>
              <a:t>działania siły wyższej</a:t>
            </a:r>
            <a:endParaRPr lang="pl-P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8166" y="0"/>
            <a:ext cx="10018713" cy="1752599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Stwierdzenie nieprawidłowego wykonywania umowy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600" y="2964873"/>
            <a:ext cx="5527964" cy="3283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Niezależnie od zawiadomienia wykonawcy usługi, klient ma zawsze prawo do złożenia organizatorowi reklamacji zawierającej wskazanie uchybień oraz określającej żądanie konsumenta</a:t>
            </a:r>
            <a:endParaRPr lang="pl-PL" b="1" dirty="0"/>
          </a:p>
        </p:txBody>
      </p:sp>
      <p:pic>
        <p:nvPicPr>
          <p:cNvPr id="4" name="Obraz 3" descr="reklamacj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146" y="3117273"/>
            <a:ext cx="5167745" cy="3505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1385456" y="1690255"/>
            <a:ext cx="10169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W przypadku stwierdzenia nieprawidłowości w wykonaniu umowy (np. zameldowanie w innym hotelu niż było to wcześniej wskazane) konsument powinien poinformować o tym wykonawcę usługi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Reklamacja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600" y="1607127"/>
            <a:ext cx="10293927" cy="4184073"/>
          </a:xfrm>
        </p:spPr>
        <p:txBody>
          <a:bodyPr/>
          <a:lstStyle/>
          <a:p>
            <a:pPr algn="just"/>
            <a:r>
              <a:rPr lang="pl-PL" dirty="0" smtClean="0"/>
              <a:t>Podlegają jej wszystkie elementy wskazane w umowie, tj. każdy rodzaj usługi, który został w niej opisany (zakwaterowanie, transport, wyżywienie itp.)</a:t>
            </a:r>
          </a:p>
          <a:p>
            <a:pPr algn="just"/>
            <a:r>
              <a:rPr lang="pl-PL" dirty="0" smtClean="0"/>
              <a:t>Reklamacja może być złożona w terminie nie dłuższym niż 30 dni od zakończenia imprezy</a:t>
            </a:r>
          </a:p>
          <a:p>
            <a:pPr algn="just"/>
            <a:r>
              <a:rPr lang="pl-PL" dirty="0" smtClean="0"/>
              <a:t>Przepisy nie określają formy składanej reklamacji, najlepiej jednak na </a:t>
            </a:r>
            <a:r>
              <a:rPr lang="pl-PL" dirty="0" err="1" smtClean="0"/>
              <a:t>piśmie</a:t>
            </a:r>
            <a:r>
              <a:rPr lang="pl-PL" dirty="0" err="1" smtClean="0">
                <a:sym typeface="Wingdings" pitchFamily="2" charset="2"/>
              </a:rPr>
              <a:t></a:t>
            </a:r>
            <a:endParaRPr lang="pl-PL" dirty="0" smtClean="0">
              <a:sym typeface="Wingdings" pitchFamily="2" charset="2"/>
            </a:endParaRPr>
          </a:p>
          <a:p>
            <a:pPr algn="just"/>
            <a:r>
              <a:rPr lang="pl-PL" dirty="0" smtClean="0">
                <a:sym typeface="Wingdings" pitchFamily="2" charset="2"/>
              </a:rPr>
              <a:t>Odmawiając reklamacji, organizator ma obowiązek uzasadnienia odmowy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Brak ustosunkowania się organizatora w terminie 30 dni od złożenia reklamacji bądź od zakończenia imprezy turystycznej przyjmuje się, że reklamacja została uwzględniona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Regulacja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800" b="1" dirty="0" smtClean="0"/>
              <a:t>ustawa z 29 sierpnia 1997 roku o usługach turystycznych </a:t>
            </a:r>
            <a:br>
              <a:rPr lang="pl-PL" sz="2800" b="1" dirty="0" smtClean="0"/>
            </a:br>
            <a:r>
              <a:rPr lang="pl-PL" sz="2800" b="1" dirty="0" smtClean="0"/>
              <a:t>(tj. Dz.U.2016.187) </a:t>
            </a:r>
          </a:p>
          <a:p>
            <a:pPr algn="just"/>
            <a:r>
              <a:rPr lang="pl-PL" sz="2800" b="1" dirty="0" smtClean="0"/>
              <a:t>ustawa z 16 września 2011 roku o </a:t>
            </a:r>
            <a:r>
              <a:rPr lang="pl-PL" sz="2800" b="1" dirty="0" err="1" smtClean="0"/>
              <a:t>timeshare</a:t>
            </a:r>
            <a:r>
              <a:rPr lang="pl-PL" sz="2800" b="1" dirty="0" smtClean="0"/>
              <a:t> (Dz.U.2011.230.1370)</a:t>
            </a:r>
          </a:p>
          <a:p>
            <a:r>
              <a:rPr lang="pl-PL" sz="2800" b="1" dirty="0" smtClean="0"/>
              <a:t>liczne ustawy przewozowe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Kto pomoże?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507673"/>
            <a:ext cx="10018713" cy="3283527"/>
          </a:xfrm>
        </p:spPr>
        <p:txBody>
          <a:bodyPr>
            <a:normAutofit/>
          </a:bodyPr>
          <a:lstStyle/>
          <a:p>
            <a:pPr algn="just"/>
            <a:r>
              <a:rPr lang="pl-PL" sz="2800" dirty="0" smtClean="0"/>
              <a:t>W przypadku sporu z organizatorem imprezy turystycznej można zwrócić się po pomoc do:</a:t>
            </a:r>
          </a:p>
          <a:p>
            <a:pPr marL="803275" lvl="1" indent="-346075" algn="just">
              <a:buFont typeface="Wingdings" pitchFamily="2" charset="2"/>
              <a:buChar char="ü"/>
            </a:pPr>
            <a:r>
              <a:rPr lang="pl-PL" sz="2400" dirty="0" smtClean="0"/>
              <a:t>miejskiego / powiatowego rzecznika praw konsumentów</a:t>
            </a:r>
          </a:p>
          <a:p>
            <a:pPr marL="803275" lvl="1" indent="-346075" algn="just">
              <a:buFont typeface="Wingdings" pitchFamily="2" charset="2"/>
              <a:buChar char="ü"/>
            </a:pPr>
            <a:r>
              <a:rPr lang="pl-PL" sz="2400" dirty="0" smtClean="0"/>
              <a:t>urzędu marszałkowskiego właściwy ze względu na siedzibę organizatora imprezy turystycznej </a:t>
            </a:r>
            <a:r>
              <a:rPr lang="pl-PL" sz="2400" dirty="0" smtClean="0">
                <a:sym typeface="Wingdings" pitchFamily="2" charset="2"/>
              </a:rPr>
              <a:t> Marszałek województwa jest uprawniony do przeprowadzenia kontroli działalności prowadzonej przez przedsiębiorcę</a:t>
            </a:r>
            <a:endParaRPr lang="pl-PL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0457" y="0"/>
            <a:ext cx="10018713" cy="1115291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radzą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080654"/>
            <a:ext cx="10018713" cy="5209309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pl-PL" dirty="0" smtClean="0"/>
              <a:t>Czego nie wiedzą turyści? – </a:t>
            </a:r>
            <a:r>
              <a:rPr lang="pl-PL" u="sng" dirty="0" smtClean="0">
                <a:hlinkClick r:id="rId2"/>
              </a:rPr>
              <a:t>wyniki najnowszych badań</a:t>
            </a:r>
            <a:r>
              <a:rPr lang="pl-PL" dirty="0" smtClean="0"/>
              <a:t> oraz </a:t>
            </a:r>
            <a:r>
              <a:rPr lang="pl-PL" u="sng" dirty="0" smtClean="0">
                <a:hlinkClick r:id="rId3"/>
              </a:rPr>
              <a:t>porady</a:t>
            </a:r>
            <a:r>
              <a:rPr lang="pl-PL" dirty="0" smtClean="0"/>
              <a:t> dotyczące umów o świadczenie usług turystycznych – Urząd Ochrony Konkurencji i Konsumentów</a:t>
            </a:r>
          </a:p>
          <a:p>
            <a:pPr lvl="0" algn="just"/>
            <a:r>
              <a:rPr lang="pl-PL" dirty="0" smtClean="0"/>
              <a:t>O bezpieczeństwie podczas wakacji - </a:t>
            </a:r>
            <a:r>
              <a:rPr lang="pl-PL" u="sng" dirty="0" smtClean="0">
                <a:hlinkClick r:id="rId4"/>
              </a:rPr>
              <a:t>Rzecznik Praw Dziecka</a:t>
            </a:r>
            <a:endParaRPr lang="pl-PL" dirty="0" smtClean="0"/>
          </a:p>
          <a:p>
            <a:pPr lvl="0" algn="just"/>
            <a:r>
              <a:rPr lang="pl-PL" dirty="0" smtClean="0"/>
              <a:t>Zagraniczna podróż może być bezpieczniejsza - </a:t>
            </a:r>
            <a:r>
              <a:rPr lang="pl-PL" u="sng" dirty="0" smtClean="0">
                <a:hlinkClick r:id="rId5"/>
              </a:rPr>
              <a:t>Ministerstwo Spraw Zagranicznych</a:t>
            </a:r>
            <a:endParaRPr lang="pl-PL" dirty="0" smtClean="0"/>
          </a:p>
          <a:p>
            <a:pPr lvl="0" algn="just"/>
            <a:r>
              <a:rPr lang="pl-PL" dirty="0" smtClean="0"/>
              <a:t>Bezpieczny wakacyjny wypoczynek dzieci i młodzieży - </a:t>
            </a:r>
            <a:r>
              <a:rPr lang="pl-PL" u="sng" dirty="0" smtClean="0">
                <a:hlinkClick r:id="rId6"/>
              </a:rPr>
              <a:t>Ministerstwo Edukacji Narodowej</a:t>
            </a:r>
            <a:endParaRPr lang="pl-PL" dirty="0" smtClean="0"/>
          </a:p>
          <a:p>
            <a:pPr lvl="0" algn="just"/>
            <a:r>
              <a:rPr lang="pl-PL" dirty="0" smtClean="0"/>
              <a:t>Centralna Ewidencja i Wykazy w Turystyce – </a:t>
            </a:r>
            <a:r>
              <a:rPr lang="pl-PL" u="sng" dirty="0" smtClean="0">
                <a:hlinkClick r:id="rId7"/>
              </a:rPr>
              <a:t>Ministerstwo Sportu i Turystyki</a:t>
            </a:r>
            <a:endParaRPr lang="pl-PL" dirty="0" smtClean="0"/>
          </a:p>
          <a:p>
            <a:pPr lvl="0" algn="just"/>
            <a:r>
              <a:rPr lang="pl-PL" dirty="0" smtClean="0"/>
              <a:t>O tym jak sprawdzić infrastrukturę i czystość kąpieliska – </a:t>
            </a:r>
            <a:r>
              <a:rPr lang="pl-PL" u="sng" dirty="0" smtClean="0">
                <a:hlinkClick r:id="rId8"/>
              </a:rPr>
              <a:t>Główny Inspektorat Sanitarny</a:t>
            </a:r>
            <a:endParaRPr lang="pl-PL" dirty="0" smtClean="0"/>
          </a:p>
          <a:p>
            <a:pPr lvl="0" algn="just"/>
            <a:r>
              <a:rPr lang="pl-PL" dirty="0" smtClean="0"/>
              <a:t>O bezpiecznych wyjazdach i wypoczynku nad  wodą - </a:t>
            </a:r>
            <a:r>
              <a:rPr lang="pl-PL" u="sng" dirty="0" smtClean="0">
                <a:hlinkClick r:id="rId9"/>
              </a:rPr>
              <a:t>Komenda Główna Policji</a:t>
            </a:r>
            <a:endParaRPr lang="pl-PL" dirty="0" smtClean="0"/>
          </a:p>
          <a:p>
            <a:pPr lvl="0" algn="just"/>
            <a:r>
              <a:rPr lang="pl-PL" dirty="0" smtClean="0"/>
              <a:t>Jak chronić dane osobowe w czasie wakacji - </a:t>
            </a:r>
            <a:r>
              <a:rPr lang="pl-PL" u="sng" dirty="0" smtClean="0">
                <a:hlinkClick r:id="rId10"/>
              </a:rPr>
              <a:t>Generalny Inspektor Ochrony Danych Osobowych</a:t>
            </a: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0457" y="0"/>
            <a:ext cx="10018713" cy="1115291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radzą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080655"/>
            <a:ext cx="10018713" cy="5347854"/>
          </a:xfrm>
        </p:spPr>
        <p:txBody>
          <a:bodyPr>
            <a:noAutofit/>
          </a:bodyPr>
          <a:lstStyle/>
          <a:p>
            <a:pPr lvl="0" algn="just"/>
            <a:r>
              <a:rPr lang="pl-PL" sz="2200" dirty="0" smtClean="0"/>
              <a:t>Jak wybrać odpowiednie ubezpieczenie turystyczne - </a:t>
            </a:r>
            <a:r>
              <a:rPr lang="pl-PL" sz="2200" u="sng" dirty="0" smtClean="0">
                <a:hlinkClick r:id="rId2"/>
              </a:rPr>
              <a:t>Rzecznik Ubezpieczonych</a:t>
            </a:r>
            <a:endParaRPr lang="pl-PL" sz="2200" u="sng" dirty="0" smtClean="0"/>
          </a:p>
          <a:p>
            <a:pPr algn="just"/>
            <a:r>
              <a:rPr lang="pl-PL" sz="2200" dirty="0" smtClean="0"/>
              <a:t>Numery alarmowe i społeczne oraz ceny usług </a:t>
            </a:r>
            <a:r>
              <a:rPr lang="pl-PL" sz="2200" dirty="0" err="1" smtClean="0"/>
              <a:t>roamingowych</a:t>
            </a:r>
            <a:r>
              <a:rPr lang="pl-PL" sz="2200" dirty="0" smtClean="0"/>
              <a:t> na terenie całej Unii Europejskiej  - </a:t>
            </a:r>
            <a:r>
              <a:rPr lang="pl-PL" sz="2200" u="sng" dirty="0" smtClean="0">
                <a:hlinkClick r:id="rId3"/>
              </a:rPr>
              <a:t>Urząd Komunikacji Elektronicznej</a:t>
            </a:r>
            <a:endParaRPr lang="pl-PL" sz="2200" dirty="0" smtClean="0"/>
          </a:p>
          <a:p>
            <a:pPr lvl="0" algn="just"/>
            <a:r>
              <a:rPr lang="pl-PL" sz="2200" dirty="0" smtClean="0"/>
              <a:t>Przepisy celne i dewizowe – </a:t>
            </a:r>
            <a:r>
              <a:rPr lang="pl-PL" sz="2200" u="sng" dirty="0" smtClean="0">
                <a:hlinkClick r:id="rId4"/>
              </a:rPr>
              <a:t>Ministerstwo Finansów</a:t>
            </a:r>
            <a:endParaRPr lang="pl-PL" sz="2200" dirty="0" smtClean="0"/>
          </a:p>
          <a:p>
            <a:pPr lvl="0" algn="just"/>
            <a:r>
              <a:rPr lang="pl-PL" sz="2200" dirty="0" smtClean="0"/>
              <a:t>O prawach pasażerów w sytuacji opóźnionego/odwołanego lotu lub odmowy przyjęcia na pokład samolotu- </a:t>
            </a:r>
            <a:r>
              <a:rPr lang="pl-PL" sz="2200" u="sng" dirty="0" smtClean="0">
                <a:hlinkClick r:id="rId5"/>
              </a:rPr>
              <a:t>Urząd Lotnictwa Cywilnego</a:t>
            </a:r>
            <a:endParaRPr lang="pl-PL" sz="2200" dirty="0" smtClean="0"/>
          </a:p>
          <a:p>
            <a:pPr lvl="0" algn="just"/>
            <a:r>
              <a:rPr lang="pl-PL" sz="2200" dirty="0" smtClean="0"/>
              <a:t>Prawa pasażerów i niebanalne wycieczki kolejami wąskotorowymi po Polsce - </a:t>
            </a:r>
            <a:r>
              <a:rPr lang="pl-PL" sz="2200" u="sng" dirty="0" smtClean="0">
                <a:hlinkClick r:id="rId6"/>
              </a:rPr>
              <a:t>Urząd Transportu Kolejowego</a:t>
            </a:r>
            <a:endParaRPr lang="pl-PL" sz="2200" dirty="0" smtClean="0"/>
          </a:p>
          <a:p>
            <a:pPr lvl="0" algn="just"/>
            <a:r>
              <a:rPr lang="pl-PL" sz="2200" dirty="0" smtClean="0"/>
              <a:t>O </a:t>
            </a:r>
            <a:r>
              <a:rPr lang="pl-PL" sz="2200" u="sng" dirty="0" smtClean="0">
                <a:hlinkClick r:id="rId7"/>
              </a:rPr>
              <a:t>warunkach na drogach</a:t>
            </a:r>
            <a:r>
              <a:rPr lang="pl-PL" sz="2200" dirty="0" smtClean="0"/>
              <a:t>, </a:t>
            </a:r>
            <a:r>
              <a:rPr lang="pl-PL" sz="2200" u="sng" dirty="0" smtClean="0">
                <a:hlinkClick r:id="rId8"/>
              </a:rPr>
              <a:t>ograniczeniach na przejściach granicznych</a:t>
            </a:r>
            <a:r>
              <a:rPr lang="pl-PL" sz="2200" dirty="0" smtClean="0"/>
              <a:t> oraz </a:t>
            </a:r>
            <a:r>
              <a:rPr lang="pl-PL" sz="2200" u="sng" dirty="0" smtClean="0">
                <a:hlinkClick r:id="rId9"/>
              </a:rPr>
              <a:t>opłatach na autostradach i drogach ekspresowych</a:t>
            </a:r>
            <a:r>
              <a:rPr lang="pl-PL" sz="2200" dirty="0" smtClean="0"/>
              <a:t> - Generalna Dyrekcja Dróg Krajowych i Autostrad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0457" y="0"/>
            <a:ext cx="10018713" cy="1115291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radzą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080655"/>
            <a:ext cx="10018713" cy="5347854"/>
          </a:xfrm>
        </p:spPr>
        <p:txBody>
          <a:bodyPr>
            <a:noAutofit/>
          </a:bodyPr>
          <a:lstStyle/>
          <a:p>
            <a:pPr algn="just"/>
            <a:r>
              <a:rPr lang="pl-PL" sz="2200" dirty="0" smtClean="0"/>
              <a:t>Procedury zmiany dostawcy energii i porównywania ofert - </a:t>
            </a:r>
            <a:r>
              <a:rPr lang="pl-PL" sz="2200" u="sng" dirty="0" smtClean="0">
                <a:hlinkClick r:id="rId2"/>
              </a:rPr>
              <a:t>Urząd Regulacji Energetyki</a:t>
            </a:r>
            <a:endParaRPr lang="pl-PL" sz="2200" dirty="0" smtClean="0"/>
          </a:p>
          <a:p>
            <a:pPr lvl="0" algn="just"/>
            <a:r>
              <a:rPr lang="pl-PL" sz="2200" dirty="0" smtClean="0"/>
              <a:t>O pożarach i innych zagrożeniach - </a:t>
            </a:r>
            <a:r>
              <a:rPr lang="pl-PL" sz="2200" u="sng" dirty="0" smtClean="0">
                <a:hlinkClick r:id="rId3"/>
              </a:rPr>
              <a:t>Komenda Główna Państwowej Straży Pożarnej</a:t>
            </a:r>
            <a:endParaRPr lang="pl-PL" sz="2200" dirty="0" smtClean="0"/>
          </a:p>
          <a:p>
            <a:pPr lvl="0" algn="just"/>
            <a:r>
              <a:rPr lang="pl-PL" sz="2200" dirty="0" smtClean="0"/>
              <a:t>O zasadach, dzięki którym wspomnienia z urlopu w polskich lasach i nad wodą będą przyjemne, a przyroda bezpieczna - </a:t>
            </a:r>
            <a:r>
              <a:rPr lang="pl-PL" sz="2200" u="sng" dirty="0" smtClean="0">
                <a:hlinkClick r:id="rId4"/>
              </a:rPr>
              <a:t>Ministerstwo Środowiska</a:t>
            </a:r>
            <a:endParaRPr lang="pl-PL" sz="2200" dirty="0" smtClean="0"/>
          </a:p>
          <a:p>
            <a:pPr lvl="0" algn="just"/>
            <a:r>
              <a:rPr lang="pl-PL" sz="2200" dirty="0" smtClean="0"/>
              <a:t>O Europejskiej Karcie Ubezpieczenia </a:t>
            </a:r>
            <a:r>
              <a:rPr lang="pl-PL" sz="2200" dirty="0" err="1" smtClean="0"/>
              <a:t>Zdrowotnegomożliwości</a:t>
            </a:r>
            <a:r>
              <a:rPr lang="pl-PL" sz="2200" dirty="0" smtClean="0"/>
              <a:t> korzystania z opieki zdrowotnej podczas urlopu w kraju poza miejscem zamieszkania - </a:t>
            </a:r>
            <a:r>
              <a:rPr lang="pl-PL" sz="2200" u="sng" dirty="0" smtClean="0">
                <a:hlinkClick r:id="rId5"/>
              </a:rPr>
              <a:t>Narodowy Fundusz Zdrowia</a:t>
            </a:r>
            <a:endParaRPr lang="pl-PL" sz="2200" dirty="0" smtClean="0"/>
          </a:p>
          <a:p>
            <a:pPr lvl="0" algn="just"/>
            <a:r>
              <a:rPr lang="pl-PL" sz="2200" dirty="0" err="1" smtClean="0"/>
              <a:t>ECC-Net</a:t>
            </a:r>
            <a:r>
              <a:rPr lang="pl-PL" sz="2200" dirty="0" smtClean="0"/>
              <a:t> </a:t>
            </a:r>
            <a:r>
              <a:rPr lang="pl-PL" sz="2200" dirty="0" err="1" smtClean="0"/>
              <a:t>Travel</a:t>
            </a:r>
            <a:r>
              <a:rPr lang="pl-PL" sz="2200" dirty="0" smtClean="0"/>
              <a:t>: nowa wersja darmowej aplikacji na wakacje – </a:t>
            </a:r>
            <a:r>
              <a:rPr lang="pl-PL" sz="2200" u="sng" dirty="0" smtClean="0">
                <a:hlinkClick r:id="rId6"/>
              </a:rPr>
              <a:t>Europejskie Centrum Konsumenckie</a:t>
            </a:r>
            <a:endParaRPr lang="pl-PL" sz="2200" dirty="0" smtClean="0"/>
          </a:p>
          <a:p>
            <a:pPr lvl="0" algn="just"/>
            <a:r>
              <a:rPr lang="pl-PL" sz="2200" dirty="0" smtClean="0"/>
              <a:t>Bezpieczeństwo w Internecie na wakacjach – </a:t>
            </a:r>
            <a:r>
              <a:rPr lang="pl-PL" sz="2200" u="sng" dirty="0" smtClean="0">
                <a:hlinkClick r:id="rId7"/>
              </a:rPr>
              <a:t>Naukowa i Akademicka Sieć Komputerowa</a:t>
            </a:r>
            <a:r>
              <a:rPr lang="pl-PL" sz="2200" dirty="0" smtClean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2020" y="450272"/>
            <a:ext cx="10018713" cy="1752599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Orzeczenie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438401"/>
            <a:ext cx="10018713" cy="33943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Wyrok Sądu Okręgowego </a:t>
            </a: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we </a:t>
            </a: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Wrocławiu</a:t>
            </a:r>
            <a:b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z 20 listopada 2014 r. </a:t>
            </a: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sygn</a:t>
            </a: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. akt I C </a:t>
            </a: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268/12</a:t>
            </a:r>
          </a:p>
          <a:p>
            <a:pPr marL="0" indent="0" algn="ctr">
              <a:buNone/>
            </a:pPr>
            <a:r>
              <a:rPr lang="pl-PL" sz="32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http://orzeczenia.wroclaw.so.gov.pl/content/$</a:t>
            </a:r>
            <a:r>
              <a:rPr lang="pl-PL" sz="32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N/155025000000503_I_C_000268_2012_Uz_2014-12-26_001</a:t>
            </a:r>
            <a:endParaRPr lang="pl-PL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l-PL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5766" y="4246418"/>
            <a:ext cx="10018713" cy="1752599"/>
          </a:xfrm>
        </p:spPr>
        <p:txBody>
          <a:bodyPr>
            <a:normAutofit/>
          </a:bodyPr>
          <a:lstStyle/>
          <a:p>
            <a:r>
              <a:rPr lang="pl-PL" sz="5400" b="1" dirty="0" smtClean="0"/>
              <a:t>Dziękuję za uwagę! </a:t>
            </a:r>
            <a:r>
              <a:rPr lang="pl-PL" sz="5400" b="1" dirty="0" smtClean="0">
                <a:sym typeface="Wingdings" pitchFamily="2" charset="2"/>
              </a:rPr>
              <a:t></a:t>
            </a:r>
            <a:endParaRPr lang="pl-PL" sz="5400" b="1" dirty="0"/>
          </a:p>
        </p:txBody>
      </p:sp>
      <p:pic>
        <p:nvPicPr>
          <p:cNvPr id="3" name="Obraz 2" descr="leż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232" y="1066800"/>
            <a:ext cx="6045088" cy="3151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Ochrona klienta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209799"/>
            <a:ext cx="10018713" cy="31242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/>
              <a:t>Art. 11 </a:t>
            </a:r>
            <a:r>
              <a:rPr lang="pl-PL" sz="2800" b="1" dirty="0" err="1" smtClean="0"/>
              <a:t>u.u.t</a:t>
            </a:r>
            <a:r>
              <a:rPr lang="pl-PL" sz="2800" b="1" dirty="0" smtClean="0"/>
              <a:t>.</a:t>
            </a:r>
            <a:r>
              <a:rPr lang="pl-PL" sz="2800" dirty="0" smtClean="0"/>
              <a:t> </a:t>
            </a:r>
          </a:p>
          <a:p>
            <a:pPr marL="0" indent="0" algn="just">
              <a:buNone/>
            </a:pPr>
            <a:r>
              <a:rPr lang="pl-PL" sz="2800" dirty="0" smtClean="0"/>
              <a:t>W zakresie nieuregulowanym ustawą do umów z klientami zawieranych przez organizatorów turystyki i pośredników turystycznych stosuje się przepisy Kodeksu cywilnego oraz inne przepisy dotyczące ochrony konsumenta.</a:t>
            </a:r>
            <a:endParaRPr lang="pl-PL" sz="2800" dirty="0"/>
          </a:p>
        </p:txBody>
      </p:sp>
      <p:pic>
        <p:nvPicPr>
          <p:cNvPr id="1026" name="Picture 2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98964" y="1202893"/>
            <a:ext cx="1195121" cy="182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organizatora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tabLst>
                <a:tab pos="360363" algn="l"/>
              </a:tabLst>
            </a:pPr>
            <a:r>
              <a:rPr lang="pl-PL" sz="2800" dirty="0" smtClean="0"/>
              <a:t> organizator  turystyki,  przed  rozpoczęciem świadczenia </a:t>
            </a:r>
            <a:br>
              <a:rPr lang="pl-PL" sz="2800" dirty="0" smtClean="0"/>
            </a:br>
            <a:r>
              <a:rPr lang="pl-PL" sz="2800" dirty="0" smtClean="0"/>
              <a:t>usług  na  rzecz  konsumentów,  powinien  zostać  wpisany  do  </a:t>
            </a:r>
            <a:br>
              <a:rPr lang="pl-PL" sz="2800" dirty="0" smtClean="0"/>
            </a:br>
            <a:r>
              <a:rPr lang="pl-PL" sz="2800" dirty="0" smtClean="0"/>
              <a:t>rejestru organizatorów turystyki   i pośredników turystycznych,</a:t>
            </a:r>
          </a:p>
          <a:p>
            <a:pPr marL="0" indent="0" algn="just">
              <a:tabLst>
                <a:tab pos="360363" algn="l"/>
              </a:tabLst>
            </a:pPr>
            <a:r>
              <a:rPr lang="pl-PL" sz="2800" dirty="0" smtClean="0"/>
              <a:t> rejestry prowadzą marszałkowie województw dla przedsiębiorców  mających  siedziby  na  terenie  ich właściwości, rejestr jest jawny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Centralna Ewidencja i Wykazy </a:t>
            </a:r>
            <a:b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Turystyce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479965"/>
            <a:ext cx="10018713" cy="38515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000" b="1" dirty="0" err="1" smtClean="0"/>
              <a:t>www.turystyka.gov.pl</a:t>
            </a:r>
            <a:r>
              <a:rPr lang="pl-PL" sz="3000" dirty="0" smtClean="0"/>
              <a:t> </a:t>
            </a:r>
          </a:p>
          <a:p>
            <a:pPr algn="ctr">
              <a:buNone/>
            </a:pPr>
            <a:endParaRPr lang="pl-PL" sz="2200" dirty="0" smtClean="0"/>
          </a:p>
          <a:p>
            <a:pPr algn="just"/>
            <a:r>
              <a:rPr lang="pl-PL" dirty="0" smtClean="0"/>
              <a:t>Centralna Ewidencja Organizatorów Turystyki i Pośredników Turystycznych,</a:t>
            </a:r>
          </a:p>
          <a:p>
            <a:pPr algn="just"/>
            <a:r>
              <a:rPr lang="pl-PL" dirty="0" smtClean="0"/>
              <a:t>Centralny Wykaz Organizatorów Szkoleń dla Kandydatów na Przewodników Górskich,</a:t>
            </a:r>
          </a:p>
          <a:p>
            <a:pPr algn="just"/>
            <a:r>
              <a:rPr lang="pl-PL" dirty="0" smtClean="0"/>
              <a:t>Centralny Wykaz Przewodników Górskich,</a:t>
            </a:r>
          </a:p>
          <a:p>
            <a:pPr algn="just"/>
            <a:r>
              <a:rPr lang="pl-PL" dirty="0" smtClean="0"/>
              <a:t>Centralny Wykaz Obiektów Hotelarskich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64673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 zawarciem umowy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953490"/>
            <a:ext cx="10018713" cy="41425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Organizator turystyki lub pośrednik turystyczny, który proponuje klientom imprezy turystyczne lub usługi turystyczne, udostępniając im odpowiednie informacje pisemne, a w szczególności broszury, foldery, katalogi, jest obowiązany wskazać w tych materiałach w sposób dokładny i zrozumiały: 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cenę imprezy turystycznej lub usługi turystycznej albo sposób jej ustalenia;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miejsce pobytu lub trasę imprezy; 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rodzaj, klasę, kategorię lub charakterystykę środka transportu; 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położenie, rodzaj i kategorię obiektu zakwaterowania, według przepisów kraju pobytu;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8154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 zawarciem umowy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064327"/>
            <a:ext cx="10018713" cy="4017818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arenR" startAt="6"/>
            </a:pPr>
            <a:r>
              <a:rPr lang="pl-PL" dirty="0" smtClean="0"/>
              <a:t>program zwiedzania i atrakcji turystycznych;</a:t>
            </a:r>
          </a:p>
          <a:p>
            <a:pPr marL="457200" indent="-457200" algn="just">
              <a:buFont typeface="+mj-lt"/>
              <a:buAutoNum type="arabicParenR" startAt="6"/>
            </a:pPr>
            <a:r>
              <a:rPr lang="pl-PL" dirty="0" smtClean="0"/>
              <a:t>kwotę lub procentowy udział zaliczki w cenie imprezy turystycznej lub usługi turystycznej oraz termin zapłaty całej ceny; </a:t>
            </a:r>
          </a:p>
          <a:p>
            <a:pPr marL="457200" indent="-457200" algn="just">
              <a:buFont typeface="+mj-lt"/>
              <a:buAutoNum type="arabicParenR" startAt="6"/>
            </a:pPr>
            <a:r>
              <a:rPr lang="pl-PL" dirty="0" smtClean="0"/>
              <a:t>termin powiadomienia klienta na piśmie o ewentualnym odwołaniu imprezy turystycznej lub usługi turystycznej z powodu niewystarczającej liczby zgłoszeń, jeżeli realizacja usług jest uzależniona od liczby zgłoszeń; </a:t>
            </a:r>
          </a:p>
          <a:p>
            <a:pPr marL="457200" indent="-457200" algn="just">
              <a:buFont typeface="+mj-lt"/>
              <a:buAutoNum type="arabicParenR" startAt="6"/>
            </a:pPr>
            <a:r>
              <a:rPr lang="pl-PL" dirty="0" smtClean="0"/>
              <a:t>podstawy prawne umowy i konsekwencje prawne wynikające z umowy; </a:t>
            </a:r>
          </a:p>
          <a:p>
            <a:pPr marL="457200" indent="-457200" algn="just">
              <a:buFont typeface="+mj-lt"/>
              <a:buAutoNum type="arabicParenR" startAt="6"/>
            </a:pPr>
            <a:r>
              <a:rPr lang="pl-PL" dirty="0" smtClean="0"/>
              <a:t>ogólne informacje o obowiązujących przepisach paszportowych, wizowych i sanitarnych oraz o wymaganiach zdrowotnych dotyczących udziału w imprezie turystycznej.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297872"/>
            <a:ext cx="10018713" cy="128154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 zawarciem umowy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981200"/>
            <a:ext cx="10018713" cy="41009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dirty="0" smtClean="0"/>
              <a:t>Organizator turystyki lub pośrednik turystyczny jest obowiązany podać klientowi, przed zawarciem umowy: 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ogólne informacje o obowiązujących przepisach paszportowych, wizowych i sanitarnych, w szczególności o terminach oczekiwania na wydanie paszportu i wizy oraz o wymaganiach zdrowotnych dotyczących udziału w imprezie turystycznej; 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informację o możliwości zawarcia umowy ubezpieczenia od kosztów rezygnacji z udziału w imprezie turystycznej oraz o zakresie ubezpieczenia od następstw nieszczęśliwych wypadków i kosztów leczenia.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Informacje o szczególnych zagrożeniach życia i zdrowia na odwiedzanych obszarach oraz o możliwości ubezpieczenia z tym związanego. Dotyczy to także zagrożeń powstałych po zawarciu umowy.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8166" y="214745"/>
            <a:ext cx="10018713" cy="128154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 zawarciem umowy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2746" y="1911927"/>
            <a:ext cx="10018713" cy="40178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dirty="0" smtClean="0"/>
              <a:t>Organizator turystyki jest obowiązany we właściwym czasie, przed rozpoczęciem imprezy turystycznej, podać klientom: 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nazwisko lub nazwę lokalnego przedstawiciela organizatora turystyki (lub innej instytucji), do którego klient może zwracać się w razie trudności, a także jego adres i numer telefonu; 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w odniesieniu do imprez turystycznych dla dzieci – informację o możliwości bezpośredniego kontaktu z dzieckiem lub osobą odpowiedzialną w miejscu pobytu dziecka; 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planowany czas przejazdu, </a:t>
            </a:r>
          </a:p>
          <a:p>
            <a:pPr marL="457200" indent="-457200" algn="just">
              <a:buAutoNum type="arabicParenR"/>
            </a:pPr>
            <a:r>
              <a:rPr lang="pl-PL" dirty="0" smtClean="0"/>
              <a:t>szczegółowe informacje dotyczące połączeń komunikacyjnych oraz miejsca, jakie klient będzie zajmował w środku transportu, w szczególności kabiny na statku lub przedziału sypialnego w pociągu.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aks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242</TotalTime>
  <Words>1070</Words>
  <Application>Microsoft Office PowerPoint</Application>
  <PresentationFormat>Niestandardowy</PresentationFormat>
  <Paragraphs>128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Paralaksa</vt:lpstr>
      <vt:lpstr>Ochrona konsumenta w umowach o usługi turystyczne</vt:lpstr>
      <vt:lpstr>Regulacja</vt:lpstr>
      <vt:lpstr>Ochrona klienta</vt:lpstr>
      <vt:lpstr>Wybór organizatora</vt:lpstr>
      <vt:lpstr>Centralna Ewidencja i Wykazy  w Turystyce</vt:lpstr>
      <vt:lpstr>Przed zawarciem umowy</vt:lpstr>
      <vt:lpstr>Przed zawarciem umowy</vt:lpstr>
      <vt:lpstr>Przed zawarciem umowy</vt:lpstr>
      <vt:lpstr>Przed zawarciem umowy</vt:lpstr>
      <vt:lpstr>Umowa o świadczenie usług turystycznych</vt:lpstr>
      <vt:lpstr>Umowa o świadczenie usług turystycznych</vt:lpstr>
      <vt:lpstr>Umowa o świadczenie usług turystycznych</vt:lpstr>
      <vt:lpstr>Umowa o świadczenie usług turystycznych</vt:lpstr>
      <vt:lpstr>Zmiana ceny</vt:lpstr>
      <vt:lpstr>Zmiana uczestnika</vt:lpstr>
      <vt:lpstr>Rezygnacja z imprezy turystycznej</vt:lpstr>
      <vt:lpstr>Rezygnacja z imprezy turystycznej</vt:lpstr>
      <vt:lpstr>Stwierdzenie nieprawidłowego wykonywania umowy</vt:lpstr>
      <vt:lpstr>Reklamacja</vt:lpstr>
      <vt:lpstr>Kto pomoże?</vt:lpstr>
      <vt:lpstr>Instytucje radzą</vt:lpstr>
      <vt:lpstr>Instytucje radzą</vt:lpstr>
      <vt:lpstr>Instytucje radzą</vt:lpstr>
      <vt:lpstr>Orzeczenie</vt:lpstr>
      <vt:lpstr>Dziękuję za uwagę!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konsumenta w umowach o usługi turystyczne</dc:title>
  <dc:creator>Barbara Denisiuk</dc:creator>
  <cp:lastModifiedBy>Basia Denisiuk</cp:lastModifiedBy>
  <cp:revision>21</cp:revision>
  <dcterms:created xsi:type="dcterms:W3CDTF">2012-08-15T16:54:36Z</dcterms:created>
  <dcterms:modified xsi:type="dcterms:W3CDTF">2016-03-12T14:30:44Z</dcterms:modified>
</cp:coreProperties>
</file>