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0" r:id="rId8"/>
    <p:sldId id="261" r:id="rId9"/>
    <p:sldId id="287" r:id="rId10"/>
    <p:sldId id="262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92" r:id="rId32"/>
    <p:sldId id="291" r:id="rId33"/>
    <p:sldId id="290" r:id="rId34"/>
    <p:sldId id="289" r:id="rId35"/>
    <p:sldId id="288" r:id="rId36"/>
    <p:sldId id="273" r:id="rId3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2016-05-15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USTRÓJ SAMORZĄDU TERYTORIALNEGO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sz="6000" b="1" dirty="0" smtClean="0"/>
          </a:p>
          <a:p>
            <a:pPr algn="ctr">
              <a:buNone/>
            </a:pPr>
            <a:r>
              <a:rPr lang="pl-PL" sz="6000" b="1" dirty="0" smtClean="0"/>
              <a:t>ZAJĘCIA ORGANIZACYJNE </a:t>
            </a:r>
            <a:endParaRPr lang="pl-PL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latin typeface="Bookman Old Style" pitchFamily="18" charset="0"/>
              </a:rPr>
              <a:t>UST – ZAGADNIENIA PODSTAWOWE</a:t>
            </a:r>
            <a:endParaRPr lang="pl-PL" sz="3200" b="1" dirty="0"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>
                <a:latin typeface="Century" pitchFamily="18" charset="0"/>
              </a:rPr>
              <a:t>TEST:  1.1 </a:t>
            </a:r>
          </a:p>
          <a:p>
            <a:pPr marL="514350" indent="-514350" algn="ctr">
              <a:buAutoNum type="arabicPeriod"/>
            </a:pPr>
            <a:r>
              <a:rPr lang="pl-PL" dirty="0" smtClean="0"/>
              <a:t>Europejska Karta Samorządu Lokalnego nie definiuje pojęcia lokalnej JST.</a:t>
            </a:r>
          </a:p>
          <a:p>
            <a:pPr marL="514350" indent="-514350" algn="ctr">
              <a:buNone/>
            </a:pPr>
            <a:r>
              <a:rPr lang="pl-PL" b="1" dirty="0" smtClean="0"/>
              <a:t>Tak ? </a:t>
            </a:r>
          </a:p>
          <a:p>
            <a:pPr marL="514350" indent="-514350" algn="ctr">
              <a:buNone/>
            </a:pPr>
            <a:r>
              <a:rPr lang="pl-PL" b="1" dirty="0" smtClean="0"/>
              <a:t>Nie?</a:t>
            </a:r>
            <a:endParaRPr lang="pl-PL" b="1" dirty="0" smtClean="0">
              <a:latin typeface="Century" pitchFamily="18" charset="0"/>
            </a:endParaRPr>
          </a:p>
          <a:p>
            <a:pPr algn="ctr">
              <a:buNone/>
            </a:pPr>
            <a:endParaRPr lang="pl-PL" b="1" dirty="0" smtClean="0">
              <a:latin typeface="Century" pitchFamily="18" charset="0"/>
            </a:endParaRPr>
          </a:p>
          <a:p>
            <a:pPr>
              <a:buNone/>
            </a:pPr>
            <a:endParaRPr lang="pl-PL" b="1" dirty="0" smtClean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latin typeface="Bookman Old Style" pitchFamily="18" charset="0"/>
              </a:rPr>
              <a:t>UST – ZAGADNIENIA PODSTAWOWE</a:t>
            </a:r>
            <a:endParaRPr lang="pl-PL" sz="3200" b="1" dirty="0"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>
                <a:latin typeface="Century" pitchFamily="18" charset="0"/>
              </a:rPr>
              <a:t>TEST:  1.1 </a:t>
            </a:r>
          </a:p>
          <a:p>
            <a:pPr>
              <a:buNone/>
            </a:pPr>
            <a:r>
              <a:rPr lang="pl-PL" dirty="0" smtClean="0"/>
              <a:t>2. Samorząd terytorialny jest formą decentralizacji sprowadzającą się do uchylenia hierarchicznego podporządkowania między organami administracji, wykonującymi zadania publiczne w imieniu państwa.</a:t>
            </a:r>
          </a:p>
          <a:p>
            <a:pPr marL="514350" indent="-514350" algn="ctr">
              <a:buNone/>
            </a:pPr>
            <a:r>
              <a:rPr lang="pl-PL" b="1" dirty="0" smtClean="0"/>
              <a:t>Tak ? </a:t>
            </a:r>
          </a:p>
          <a:p>
            <a:pPr marL="514350" indent="-514350" algn="ctr">
              <a:buNone/>
            </a:pPr>
            <a:r>
              <a:rPr lang="pl-PL" b="1" dirty="0" smtClean="0"/>
              <a:t>Nie?</a:t>
            </a:r>
            <a:endParaRPr lang="pl-PL" b="1" dirty="0" smtClean="0">
              <a:latin typeface="Century" pitchFamily="18" charset="0"/>
            </a:endParaRPr>
          </a:p>
          <a:p>
            <a:pPr>
              <a:buNone/>
            </a:pPr>
            <a:endParaRPr lang="pl-PL" b="1" dirty="0" smtClean="0">
              <a:latin typeface="Century" pitchFamily="18" charset="0"/>
            </a:endParaRPr>
          </a:p>
          <a:p>
            <a:pPr>
              <a:buNone/>
            </a:pPr>
            <a:endParaRPr lang="pl-PL" b="1" dirty="0" smtClean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latin typeface="Bookman Old Style" pitchFamily="18" charset="0"/>
              </a:rPr>
              <a:t>UST – ZAGADNIENIA PODSTAWOWE</a:t>
            </a:r>
            <a:endParaRPr lang="pl-PL" sz="3200" b="1" dirty="0"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>
                <a:latin typeface="Century" pitchFamily="18" charset="0"/>
              </a:rPr>
              <a:t>TEST:  1.1</a:t>
            </a:r>
          </a:p>
          <a:p>
            <a:pPr algn="ctr">
              <a:buNone/>
            </a:pPr>
            <a:r>
              <a:rPr lang="pl-PL" b="1" dirty="0" smtClean="0">
                <a:latin typeface="Century" pitchFamily="18" charset="0"/>
              </a:rPr>
              <a:t> </a:t>
            </a:r>
            <a:r>
              <a:rPr lang="pl-PL" dirty="0" smtClean="0"/>
              <a:t>3. Gmina, jako JST, realizuje zadania publiczne pośrednio w imieniu państwa.</a:t>
            </a:r>
          </a:p>
          <a:p>
            <a:pPr marL="514350" indent="-514350" algn="ctr">
              <a:buNone/>
            </a:pPr>
            <a:r>
              <a:rPr lang="pl-PL" b="1" dirty="0" smtClean="0"/>
              <a:t>Tak ? </a:t>
            </a:r>
          </a:p>
          <a:p>
            <a:pPr marL="514350" indent="-514350" algn="ctr">
              <a:buNone/>
            </a:pPr>
            <a:r>
              <a:rPr lang="pl-PL" b="1" dirty="0" smtClean="0"/>
              <a:t>Nie?</a:t>
            </a:r>
            <a:endParaRPr lang="pl-PL" b="1" dirty="0" smtClean="0">
              <a:latin typeface="Century" pitchFamily="18" charset="0"/>
            </a:endParaRPr>
          </a:p>
          <a:p>
            <a:pPr algn="ctr">
              <a:buNone/>
            </a:pPr>
            <a:endParaRPr lang="pl-PL" b="1" dirty="0" smtClean="0">
              <a:latin typeface="Century" pitchFamily="18" charset="0"/>
            </a:endParaRPr>
          </a:p>
          <a:p>
            <a:pPr>
              <a:buNone/>
            </a:pPr>
            <a:endParaRPr lang="pl-PL" b="1" dirty="0" smtClean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latin typeface="Bookman Old Style" pitchFamily="18" charset="0"/>
              </a:rPr>
              <a:t>UST – ZAGADNIENIA PODSTAWOWE</a:t>
            </a:r>
            <a:endParaRPr lang="pl-PL" sz="3200" b="1" dirty="0"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>
                <a:latin typeface="Century" pitchFamily="18" charset="0"/>
              </a:rPr>
              <a:t>TEST:  1.1 </a:t>
            </a:r>
          </a:p>
          <a:p>
            <a:pPr>
              <a:buNone/>
            </a:pPr>
            <a:r>
              <a:rPr lang="pl-PL" dirty="0" smtClean="0"/>
              <a:t>4. Miejska Rada Narodowa we Wrocławiu w 1988 r. podejmowała uchwały w imieniu Gminy Wrocław.</a:t>
            </a:r>
          </a:p>
          <a:p>
            <a:pPr marL="514350" indent="-514350" algn="ctr">
              <a:buNone/>
            </a:pPr>
            <a:r>
              <a:rPr lang="pl-PL" b="1" dirty="0" smtClean="0"/>
              <a:t>Tak ? </a:t>
            </a:r>
          </a:p>
          <a:p>
            <a:pPr marL="514350" indent="-514350" algn="ctr">
              <a:buNone/>
            </a:pPr>
            <a:r>
              <a:rPr lang="pl-PL" b="1" dirty="0" smtClean="0"/>
              <a:t>Nie?</a:t>
            </a:r>
            <a:endParaRPr lang="pl-PL" b="1" dirty="0" smtClean="0">
              <a:latin typeface="Century" pitchFamily="18" charset="0"/>
            </a:endParaRPr>
          </a:p>
          <a:p>
            <a:pPr>
              <a:buNone/>
            </a:pPr>
            <a:endParaRPr lang="pl-PL" b="1" dirty="0" smtClean="0">
              <a:latin typeface="Century" pitchFamily="18" charset="0"/>
            </a:endParaRPr>
          </a:p>
          <a:p>
            <a:pPr>
              <a:buNone/>
            </a:pPr>
            <a:endParaRPr lang="pl-PL" b="1" dirty="0" smtClean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latin typeface="Bookman Old Style" pitchFamily="18" charset="0"/>
              </a:rPr>
              <a:t>UST – ZAGADNIENIA PODSTAWOWE</a:t>
            </a:r>
            <a:endParaRPr lang="pl-PL" sz="3200" b="1" dirty="0"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>
                <a:latin typeface="Century" pitchFamily="18" charset="0"/>
              </a:rPr>
              <a:t>TEST:  1.1 </a:t>
            </a:r>
          </a:p>
          <a:p>
            <a:pPr algn="ctr">
              <a:buNone/>
            </a:pPr>
            <a:r>
              <a:rPr lang="pl-PL" dirty="0" smtClean="0"/>
              <a:t>5. JST posiada osobowość cywilnoprawną i publicznoprawną.</a:t>
            </a:r>
          </a:p>
          <a:p>
            <a:pPr marL="514350" indent="-514350" algn="ctr">
              <a:buNone/>
            </a:pPr>
            <a:r>
              <a:rPr lang="pl-PL" b="1" dirty="0" smtClean="0"/>
              <a:t>Tak ? </a:t>
            </a:r>
          </a:p>
          <a:p>
            <a:pPr marL="514350" indent="-514350" algn="ctr">
              <a:buNone/>
            </a:pPr>
            <a:r>
              <a:rPr lang="pl-PL" b="1" dirty="0" smtClean="0"/>
              <a:t>Nie?</a:t>
            </a:r>
            <a:endParaRPr lang="pl-PL" b="1" dirty="0" smtClean="0">
              <a:latin typeface="Century" pitchFamily="18" charset="0"/>
            </a:endParaRPr>
          </a:p>
          <a:p>
            <a:pPr algn="ctr">
              <a:buNone/>
            </a:pPr>
            <a:endParaRPr lang="pl-PL" b="1" dirty="0" smtClean="0">
              <a:latin typeface="Century" pitchFamily="18" charset="0"/>
            </a:endParaRPr>
          </a:p>
          <a:p>
            <a:pPr>
              <a:buNone/>
            </a:pPr>
            <a:endParaRPr lang="pl-PL" b="1" dirty="0" smtClean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latin typeface="Bookman Old Style" pitchFamily="18" charset="0"/>
              </a:rPr>
              <a:t>UST – ZAGADNIENIA PODSTAWOWE</a:t>
            </a:r>
            <a:endParaRPr lang="pl-PL" sz="3200" b="1" dirty="0"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>
                <a:latin typeface="Century" pitchFamily="18" charset="0"/>
              </a:rPr>
              <a:t>TEST:  1.1 </a:t>
            </a:r>
          </a:p>
          <a:p>
            <a:pPr algn="ctr">
              <a:buNone/>
            </a:pPr>
            <a:r>
              <a:rPr lang="pl-PL" dirty="0" smtClean="0"/>
              <a:t>6. Samorząd terytorialny nie jest podmiotem prawa.</a:t>
            </a:r>
          </a:p>
          <a:p>
            <a:pPr marL="514350" indent="-514350" algn="ctr">
              <a:buNone/>
            </a:pPr>
            <a:r>
              <a:rPr lang="pl-PL" b="1" dirty="0" smtClean="0"/>
              <a:t>Tak ? </a:t>
            </a:r>
          </a:p>
          <a:p>
            <a:pPr marL="514350" indent="-514350" algn="ctr">
              <a:buNone/>
            </a:pPr>
            <a:r>
              <a:rPr lang="pl-PL" b="1" dirty="0" smtClean="0"/>
              <a:t>Nie?</a:t>
            </a:r>
            <a:endParaRPr lang="pl-PL" b="1" dirty="0" smtClean="0">
              <a:latin typeface="Century" pitchFamily="18" charset="0"/>
            </a:endParaRPr>
          </a:p>
          <a:p>
            <a:pPr>
              <a:buNone/>
            </a:pPr>
            <a:endParaRPr lang="pl-PL" b="1" dirty="0" smtClean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latin typeface="Bookman Old Style" pitchFamily="18" charset="0"/>
              </a:rPr>
              <a:t>UST – ZAGADNIENIA PODSTAWOWE</a:t>
            </a:r>
            <a:endParaRPr lang="pl-PL" sz="3200" b="1" dirty="0"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>
                <a:latin typeface="Century" pitchFamily="18" charset="0"/>
              </a:rPr>
              <a:t>TEST:  1.1</a:t>
            </a:r>
          </a:p>
          <a:p>
            <a:pPr algn="ctr">
              <a:buNone/>
            </a:pPr>
            <a:r>
              <a:rPr lang="pl-PL" b="1" dirty="0" smtClean="0">
                <a:latin typeface="Century" pitchFamily="18" charset="0"/>
              </a:rPr>
              <a:t> </a:t>
            </a:r>
            <a:r>
              <a:rPr lang="pl-PL" dirty="0" smtClean="0"/>
              <a:t>7. Podstawową JST jest gmina, zaś inne JST określają ustawy.</a:t>
            </a:r>
          </a:p>
          <a:p>
            <a:pPr marL="514350" indent="-514350" algn="ctr">
              <a:buNone/>
            </a:pPr>
            <a:r>
              <a:rPr lang="pl-PL" b="1" dirty="0" smtClean="0"/>
              <a:t>Tak ? </a:t>
            </a:r>
          </a:p>
          <a:p>
            <a:pPr marL="514350" indent="-514350" algn="ctr">
              <a:buNone/>
            </a:pPr>
            <a:r>
              <a:rPr lang="pl-PL" b="1" dirty="0" smtClean="0"/>
              <a:t>Nie?</a:t>
            </a:r>
            <a:endParaRPr lang="pl-PL" b="1" dirty="0" smtClean="0">
              <a:latin typeface="Century" pitchFamily="18" charset="0"/>
            </a:endParaRPr>
          </a:p>
          <a:p>
            <a:pPr algn="ctr">
              <a:buNone/>
            </a:pPr>
            <a:endParaRPr lang="pl-PL" b="1" dirty="0" smtClean="0">
              <a:latin typeface="Century" pitchFamily="18" charset="0"/>
            </a:endParaRPr>
          </a:p>
          <a:p>
            <a:pPr>
              <a:buNone/>
            </a:pPr>
            <a:endParaRPr lang="pl-PL" b="1" dirty="0" smtClean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latin typeface="Bookman Old Style" pitchFamily="18" charset="0"/>
              </a:rPr>
              <a:t>UST – ZAGADNIENIA PODSTAWOWE</a:t>
            </a:r>
            <a:endParaRPr lang="pl-PL" sz="3200" b="1" dirty="0"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>
                <a:latin typeface="Century" pitchFamily="18" charset="0"/>
              </a:rPr>
              <a:t>TEST:  1.1</a:t>
            </a:r>
          </a:p>
          <a:p>
            <a:pPr>
              <a:buNone/>
            </a:pPr>
            <a:r>
              <a:rPr lang="pl-PL" dirty="0" smtClean="0"/>
              <a:t>8. Statut Województwa Dolnośląskiego uchwalono w imieniu Sejmiku Województwa Dolnośląskiego, będącego organem władzy wykonawczej.</a:t>
            </a:r>
          </a:p>
          <a:p>
            <a:pPr marL="514350" indent="-514350" algn="ctr">
              <a:buNone/>
            </a:pPr>
            <a:r>
              <a:rPr lang="pl-PL" b="1" dirty="0" smtClean="0"/>
              <a:t>Tak ? </a:t>
            </a:r>
          </a:p>
          <a:p>
            <a:pPr marL="514350" indent="-514350" algn="ctr">
              <a:buNone/>
            </a:pPr>
            <a:r>
              <a:rPr lang="pl-PL" b="1" dirty="0" smtClean="0"/>
              <a:t>Nie?</a:t>
            </a:r>
            <a:endParaRPr lang="pl-PL" b="1" dirty="0" smtClean="0">
              <a:latin typeface="Century" pitchFamily="18" charset="0"/>
            </a:endParaRPr>
          </a:p>
          <a:p>
            <a:pPr>
              <a:buNone/>
            </a:pPr>
            <a:endParaRPr lang="pl-PL" b="1" dirty="0" smtClean="0">
              <a:latin typeface="Century" pitchFamily="18" charset="0"/>
            </a:endParaRPr>
          </a:p>
          <a:p>
            <a:pPr>
              <a:buNone/>
            </a:pPr>
            <a:endParaRPr lang="pl-PL" b="1" dirty="0" smtClean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latin typeface="Bookman Old Style" pitchFamily="18" charset="0"/>
              </a:rPr>
              <a:t>UST – ZAGADNIENIA PODSTAWOWE</a:t>
            </a:r>
            <a:endParaRPr lang="pl-PL" sz="3200" b="1" dirty="0"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>
                <a:latin typeface="Century" pitchFamily="18" charset="0"/>
              </a:rPr>
              <a:t>TEST:  1.1 </a:t>
            </a:r>
          </a:p>
          <a:p>
            <a:pPr>
              <a:buNone/>
            </a:pPr>
            <a:r>
              <a:rPr lang="pl-PL" dirty="0" smtClean="0"/>
              <a:t>9. Zgodnie z Konstytucją RP, ustrój wewnętrzny JST określają, w granicach ustaw, ich organy stanowiące i kontrolne oraz wykonawcze.</a:t>
            </a:r>
          </a:p>
          <a:p>
            <a:pPr marL="514350" indent="-514350" algn="ctr">
              <a:buNone/>
            </a:pPr>
            <a:r>
              <a:rPr lang="pl-PL" b="1" dirty="0" smtClean="0"/>
              <a:t>Tak ? </a:t>
            </a:r>
          </a:p>
          <a:p>
            <a:pPr marL="514350" indent="-514350" algn="ctr">
              <a:buNone/>
            </a:pPr>
            <a:r>
              <a:rPr lang="pl-PL" b="1" dirty="0" smtClean="0"/>
              <a:t>Nie?</a:t>
            </a:r>
            <a:endParaRPr lang="pl-PL" b="1" dirty="0" smtClean="0">
              <a:latin typeface="Century" pitchFamily="18" charset="0"/>
            </a:endParaRPr>
          </a:p>
          <a:p>
            <a:pPr>
              <a:buNone/>
            </a:pPr>
            <a:endParaRPr lang="pl-PL" b="1" dirty="0" smtClean="0">
              <a:latin typeface="Century" pitchFamily="18" charset="0"/>
            </a:endParaRPr>
          </a:p>
          <a:p>
            <a:pPr>
              <a:buNone/>
            </a:pPr>
            <a:endParaRPr lang="pl-PL" b="1" dirty="0" smtClean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latin typeface="Bookman Old Style" pitchFamily="18" charset="0"/>
              </a:rPr>
              <a:t>UST – ZAGADNIENIA PODSTAWOWE</a:t>
            </a:r>
            <a:endParaRPr lang="pl-PL" sz="3200" b="1" dirty="0"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>
                <a:latin typeface="Century" pitchFamily="18" charset="0"/>
              </a:rPr>
              <a:t>TEST:  1.1</a:t>
            </a:r>
          </a:p>
          <a:p>
            <a:pPr algn="ctr">
              <a:buNone/>
            </a:pPr>
            <a:r>
              <a:rPr lang="pl-PL" b="1" dirty="0" smtClean="0">
                <a:latin typeface="Century" pitchFamily="18" charset="0"/>
              </a:rPr>
              <a:t> </a:t>
            </a:r>
            <a:r>
              <a:rPr lang="pl-PL" dirty="0" smtClean="0"/>
              <a:t>10. Władzami powiatu są, m.in., jego organy.</a:t>
            </a:r>
          </a:p>
          <a:p>
            <a:pPr marL="514350" indent="-514350" algn="ctr">
              <a:buNone/>
            </a:pPr>
            <a:r>
              <a:rPr lang="pl-PL" b="1" dirty="0" smtClean="0"/>
              <a:t>Tak ? </a:t>
            </a:r>
          </a:p>
          <a:p>
            <a:pPr marL="514350" indent="-514350" algn="ctr">
              <a:buNone/>
            </a:pPr>
            <a:r>
              <a:rPr lang="pl-PL" b="1" dirty="0" smtClean="0"/>
              <a:t>Nie?</a:t>
            </a:r>
            <a:endParaRPr lang="pl-PL" b="1" dirty="0" smtClean="0">
              <a:latin typeface="Century" pitchFamily="18" charset="0"/>
            </a:endParaRPr>
          </a:p>
          <a:p>
            <a:pPr algn="ctr">
              <a:buNone/>
            </a:pPr>
            <a:endParaRPr lang="pl-PL" b="1" dirty="0" smtClean="0">
              <a:latin typeface="Century" pitchFamily="18" charset="0"/>
            </a:endParaRPr>
          </a:p>
          <a:p>
            <a:pPr>
              <a:buNone/>
            </a:pPr>
            <a:endParaRPr lang="pl-PL" b="1" dirty="0" smtClean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latin typeface="Bookman Old Style" pitchFamily="18" charset="0"/>
              </a:rPr>
              <a:t>UST – ZAJĘCIA ORGANIZACYJNE</a:t>
            </a:r>
            <a:endParaRPr lang="pl-PL" sz="3200" b="1" dirty="0"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>
                <a:latin typeface="Century" pitchFamily="18" charset="0"/>
              </a:rPr>
              <a:t>prowadzący:  Maciej Błażewski</a:t>
            </a:r>
          </a:p>
          <a:p>
            <a:pPr algn="ctr">
              <a:buNone/>
            </a:pPr>
            <a:r>
              <a:rPr lang="pl-PL" b="1" dirty="0" smtClean="0">
                <a:latin typeface="Century" pitchFamily="18" charset="0"/>
              </a:rPr>
              <a:t>Pokój 522 bud. A</a:t>
            </a:r>
          </a:p>
          <a:p>
            <a:pPr algn="ctr">
              <a:buNone/>
            </a:pPr>
            <a:endParaRPr lang="pl-PL" b="1" dirty="0" smtClean="0">
              <a:latin typeface="Century" pitchFamily="18" charset="0"/>
            </a:endParaRPr>
          </a:p>
          <a:p>
            <a:pPr algn="ctr">
              <a:buNone/>
            </a:pPr>
            <a:r>
              <a:rPr lang="pl-PL" b="1" dirty="0" smtClean="0">
                <a:latin typeface="Century" pitchFamily="18" charset="0"/>
              </a:rPr>
              <a:t>Terminy konsultacji są podane na </a:t>
            </a:r>
            <a:r>
              <a:rPr lang="pl-PL" b="1" dirty="0" err="1" smtClean="0">
                <a:latin typeface="Century" pitchFamily="18" charset="0"/>
              </a:rPr>
              <a:t>podstronie</a:t>
            </a:r>
            <a:r>
              <a:rPr lang="pl-PL" b="1" dirty="0" smtClean="0">
                <a:latin typeface="Century" pitchFamily="18" charset="0"/>
              </a:rPr>
              <a:t> wydziałowej</a:t>
            </a:r>
          </a:p>
          <a:p>
            <a:pPr algn="ctr">
              <a:buNone/>
            </a:pPr>
            <a:r>
              <a:rPr lang="pl-PL" b="1" dirty="0" smtClean="0"/>
              <a:t>PRZED PRZYJŚCIEM NA KONSULTACJE PROSZĘ O ZAPOWIEDŹ DROGĄ MAILOWĄ </a:t>
            </a:r>
          </a:p>
          <a:p>
            <a:pPr algn="ctr">
              <a:buNone/>
            </a:pPr>
            <a:endParaRPr lang="pl-PL" b="1" dirty="0" smtClean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latin typeface="Bookman Old Style" pitchFamily="18" charset="0"/>
              </a:rPr>
              <a:t>UST – ZAGADNIENIA PODSTAWOWE</a:t>
            </a:r>
            <a:endParaRPr lang="pl-PL" sz="3200" b="1" dirty="0"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>
                <a:latin typeface="Century" pitchFamily="18" charset="0"/>
              </a:rPr>
              <a:t>TEST:  1.1 </a:t>
            </a:r>
          </a:p>
          <a:p>
            <a:pPr>
              <a:buNone/>
            </a:pPr>
            <a:r>
              <a:rPr lang="pl-PL" dirty="0" smtClean="0"/>
              <a:t>11. Województwo Dolnośląskie, jako podmiot prawa, tworzy jedna wspólnota samorządowa.</a:t>
            </a:r>
          </a:p>
          <a:p>
            <a:pPr marL="514350" indent="-514350" algn="ctr">
              <a:buNone/>
            </a:pPr>
            <a:r>
              <a:rPr lang="pl-PL" b="1" dirty="0" smtClean="0"/>
              <a:t>Tak ? </a:t>
            </a:r>
          </a:p>
          <a:p>
            <a:pPr marL="514350" indent="-514350" algn="ctr">
              <a:buNone/>
            </a:pPr>
            <a:r>
              <a:rPr lang="pl-PL" b="1" dirty="0" smtClean="0"/>
              <a:t>Nie?</a:t>
            </a:r>
            <a:endParaRPr lang="pl-PL" b="1" dirty="0" smtClean="0">
              <a:latin typeface="Century" pitchFamily="18" charset="0"/>
            </a:endParaRPr>
          </a:p>
          <a:p>
            <a:pPr>
              <a:buNone/>
            </a:pPr>
            <a:endParaRPr lang="pl-PL" b="1" dirty="0" smtClean="0">
              <a:latin typeface="Century" pitchFamily="18" charset="0"/>
            </a:endParaRPr>
          </a:p>
          <a:p>
            <a:pPr>
              <a:buNone/>
            </a:pPr>
            <a:endParaRPr lang="pl-PL" b="1" dirty="0" smtClean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latin typeface="Bookman Old Style" pitchFamily="18" charset="0"/>
              </a:rPr>
              <a:t>UST – ZAGADNIENIA PODSTAWOWE</a:t>
            </a:r>
            <a:endParaRPr lang="pl-PL" sz="3200" b="1" dirty="0"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>
                <a:latin typeface="Century" pitchFamily="18" charset="0"/>
              </a:rPr>
              <a:t>TEST:  1.1 </a:t>
            </a:r>
          </a:p>
          <a:p>
            <a:pPr>
              <a:buNone/>
            </a:pPr>
            <a:r>
              <a:rPr lang="pl-PL" dirty="0" smtClean="0"/>
              <a:t>12. Konstytucja RP przesądza o tym, że organy JST są kreowane w drodze wyboru.</a:t>
            </a:r>
          </a:p>
          <a:p>
            <a:pPr marL="514350" indent="-514350" algn="ctr">
              <a:buNone/>
            </a:pPr>
            <a:r>
              <a:rPr lang="pl-PL" b="1" dirty="0" smtClean="0"/>
              <a:t>Tak ? </a:t>
            </a:r>
          </a:p>
          <a:p>
            <a:pPr marL="514350" indent="-514350" algn="ctr">
              <a:buNone/>
            </a:pPr>
            <a:r>
              <a:rPr lang="pl-PL" b="1" dirty="0" smtClean="0"/>
              <a:t>Nie?</a:t>
            </a:r>
            <a:endParaRPr lang="pl-PL" b="1" dirty="0" smtClean="0">
              <a:latin typeface="Century" pitchFamily="18" charset="0"/>
            </a:endParaRPr>
          </a:p>
          <a:p>
            <a:pPr>
              <a:buNone/>
            </a:pPr>
            <a:endParaRPr lang="pl-PL" b="1" dirty="0" smtClean="0">
              <a:latin typeface="Century" pitchFamily="18" charset="0"/>
            </a:endParaRPr>
          </a:p>
          <a:p>
            <a:pPr>
              <a:buNone/>
            </a:pPr>
            <a:endParaRPr lang="pl-PL" b="1" dirty="0" smtClean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latin typeface="Bookman Old Style" pitchFamily="18" charset="0"/>
              </a:rPr>
              <a:t>UST – ZAGADNIENIA PODSTAWOWE</a:t>
            </a:r>
            <a:endParaRPr lang="pl-PL" sz="3200" b="1" dirty="0"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>
                <a:latin typeface="Century" pitchFamily="18" charset="0"/>
              </a:rPr>
              <a:t>TEST:  1.1 </a:t>
            </a:r>
          </a:p>
          <a:p>
            <a:pPr>
              <a:buNone/>
            </a:pPr>
            <a:r>
              <a:rPr lang="pl-PL" dirty="0" smtClean="0"/>
              <a:t>13. Cudzoziemiec będący 40-letnim obywatelem Japonii, stale zamieszkujący we Wrocławiu, jest członkiem wrocławskiej wspólnoty samorządowej.</a:t>
            </a:r>
          </a:p>
          <a:p>
            <a:pPr marL="514350" indent="-514350" algn="ctr">
              <a:buNone/>
            </a:pPr>
            <a:r>
              <a:rPr lang="pl-PL" b="1" dirty="0" smtClean="0"/>
              <a:t>Tak ? </a:t>
            </a:r>
          </a:p>
          <a:p>
            <a:pPr marL="514350" indent="-514350" algn="ctr">
              <a:buNone/>
            </a:pPr>
            <a:r>
              <a:rPr lang="pl-PL" b="1" dirty="0" smtClean="0"/>
              <a:t>Nie?</a:t>
            </a:r>
            <a:endParaRPr lang="pl-PL" b="1" dirty="0" smtClean="0">
              <a:latin typeface="Century" pitchFamily="18" charset="0"/>
            </a:endParaRPr>
          </a:p>
          <a:p>
            <a:pPr>
              <a:buNone/>
            </a:pPr>
            <a:endParaRPr lang="pl-PL" b="1" dirty="0" smtClean="0">
              <a:latin typeface="Century" pitchFamily="18" charset="0"/>
            </a:endParaRPr>
          </a:p>
          <a:p>
            <a:pPr>
              <a:buNone/>
            </a:pPr>
            <a:endParaRPr lang="pl-PL" b="1" dirty="0" smtClean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latin typeface="Bookman Old Style" pitchFamily="18" charset="0"/>
              </a:rPr>
              <a:t>UST – ZAGADNIENIA PODSTAWOWE</a:t>
            </a:r>
            <a:endParaRPr lang="pl-PL" sz="3200" b="1" dirty="0"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>
                <a:latin typeface="Century" pitchFamily="18" charset="0"/>
              </a:rPr>
              <a:t>TEST:  1.1 </a:t>
            </a:r>
          </a:p>
          <a:p>
            <a:pPr>
              <a:buNone/>
            </a:pPr>
            <a:r>
              <a:rPr lang="pl-PL" dirty="0" smtClean="0"/>
              <a:t>14. Każdy członek wrocławskiej wspólnoty samorządowej może brać udział w referendum gminnym.</a:t>
            </a:r>
          </a:p>
          <a:p>
            <a:pPr marL="514350" indent="-514350" algn="ctr">
              <a:buNone/>
            </a:pPr>
            <a:r>
              <a:rPr lang="pl-PL" b="1" dirty="0" smtClean="0"/>
              <a:t>Tak ? </a:t>
            </a:r>
          </a:p>
          <a:p>
            <a:pPr marL="514350" indent="-514350" algn="ctr">
              <a:buNone/>
            </a:pPr>
            <a:r>
              <a:rPr lang="pl-PL" b="1" dirty="0" smtClean="0"/>
              <a:t>Nie?</a:t>
            </a:r>
            <a:endParaRPr lang="pl-PL" b="1" dirty="0" smtClean="0">
              <a:latin typeface="Century" pitchFamily="18" charset="0"/>
            </a:endParaRPr>
          </a:p>
          <a:p>
            <a:pPr>
              <a:buNone/>
            </a:pPr>
            <a:endParaRPr lang="pl-PL" b="1" dirty="0" smtClean="0">
              <a:latin typeface="Century" pitchFamily="18" charset="0"/>
            </a:endParaRPr>
          </a:p>
          <a:p>
            <a:pPr>
              <a:buNone/>
            </a:pPr>
            <a:endParaRPr lang="pl-PL" b="1" dirty="0" smtClean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latin typeface="Bookman Old Style" pitchFamily="18" charset="0"/>
              </a:rPr>
              <a:t>UST – ZAGADNIENIA PODSTAWOWE</a:t>
            </a:r>
            <a:endParaRPr lang="pl-PL" sz="3200" b="1" dirty="0"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>
                <a:latin typeface="Century" pitchFamily="18" charset="0"/>
              </a:rPr>
              <a:t>TEST:  1.1</a:t>
            </a:r>
          </a:p>
          <a:p>
            <a:pPr algn="ctr">
              <a:buNone/>
            </a:pPr>
            <a:r>
              <a:rPr lang="pl-PL" dirty="0" smtClean="0"/>
              <a:t>15. Województwo samorządowe jest związkiem gmin jako JST.</a:t>
            </a:r>
          </a:p>
          <a:p>
            <a:pPr marL="514350" indent="-514350" algn="ctr">
              <a:buNone/>
            </a:pPr>
            <a:r>
              <a:rPr lang="pl-PL" b="1" dirty="0" smtClean="0"/>
              <a:t>Tak ? </a:t>
            </a:r>
          </a:p>
          <a:p>
            <a:pPr marL="514350" indent="-514350" algn="ctr">
              <a:buNone/>
            </a:pPr>
            <a:r>
              <a:rPr lang="pl-PL" b="1" dirty="0" smtClean="0"/>
              <a:t>Nie?</a:t>
            </a:r>
            <a:endParaRPr lang="pl-PL" b="1" dirty="0" smtClean="0">
              <a:latin typeface="Century" pitchFamily="18" charset="0"/>
            </a:endParaRP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b="1" dirty="0" smtClean="0">
              <a:latin typeface="Century" pitchFamily="18" charset="0"/>
            </a:endParaRPr>
          </a:p>
          <a:p>
            <a:pPr>
              <a:buNone/>
            </a:pPr>
            <a:endParaRPr lang="pl-PL" b="1" dirty="0" smtClean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latin typeface="Bookman Old Style" pitchFamily="18" charset="0"/>
              </a:rPr>
              <a:t>UST – ZAGADNIENIA PODSTAWOWE</a:t>
            </a:r>
            <a:endParaRPr lang="pl-PL" sz="3200" b="1" dirty="0"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>
                <a:latin typeface="Century" pitchFamily="18" charset="0"/>
              </a:rPr>
              <a:t>TEST:  1.1</a:t>
            </a:r>
          </a:p>
          <a:p>
            <a:pPr>
              <a:buNone/>
            </a:pPr>
            <a:r>
              <a:rPr lang="pl-PL" dirty="0" smtClean="0"/>
              <a:t>16. Osiedle Wojszyce we Wrocławiu uzyskało osobowość prawną z chwilą ogłoszenia jego statutu.</a:t>
            </a:r>
          </a:p>
          <a:p>
            <a:pPr marL="514350" indent="-514350" algn="ctr">
              <a:buNone/>
            </a:pPr>
            <a:r>
              <a:rPr lang="pl-PL" b="1" dirty="0" smtClean="0"/>
              <a:t>Tak ? </a:t>
            </a:r>
          </a:p>
          <a:p>
            <a:pPr marL="514350" indent="-514350" algn="ctr">
              <a:buNone/>
            </a:pPr>
            <a:r>
              <a:rPr lang="pl-PL" b="1" dirty="0" smtClean="0"/>
              <a:t>Nie?</a:t>
            </a:r>
            <a:endParaRPr lang="pl-PL" b="1" dirty="0" smtClean="0">
              <a:latin typeface="Century" pitchFamily="18" charset="0"/>
            </a:endParaRPr>
          </a:p>
          <a:p>
            <a:pPr>
              <a:buNone/>
            </a:pPr>
            <a:endParaRPr lang="pl-PL" b="1" dirty="0" smtClean="0">
              <a:latin typeface="Century" pitchFamily="18" charset="0"/>
            </a:endParaRPr>
          </a:p>
          <a:p>
            <a:pPr>
              <a:buNone/>
            </a:pPr>
            <a:endParaRPr lang="pl-PL" b="1" dirty="0" smtClean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latin typeface="Bookman Old Style" pitchFamily="18" charset="0"/>
              </a:rPr>
              <a:t>UST – ZAGADNIENIA PODSTAWOWE</a:t>
            </a:r>
            <a:endParaRPr lang="pl-PL" sz="3200" b="1" dirty="0"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>
                <a:latin typeface="Century" pitchFamily="18" charset="0"/>
              </a:rPr>
              <a:t>TEST:  1.1 </a:t>
            </a:r>
          </a:p>
          <a:p>
            <a:pPr>
              <a:buNone/>
            </a:pPr>
            <a:r>
              <a:rPr lang="pl-PL" dirty="0" smtClean="0"/>
              <a:t>17. Mieszkaniec wrocławskiego Rynku jest, m.in., członkiem wspólnoty samorządowej Osiedla Stare Miasto we Wrocławiu.</a:t>
            </a:r>
          </a:p>
          <a:p>
            <a:pPr marL="514350" indent="-514350" algn="ctr">
              <a:buNone/>
            </a:pPr>
            <a:r>
              <a:rPr lang="pl-PL" b="1" dirty="0" smtClean="0"/>
              <a:t>Tak ? </a:t>
            </a:r>
          </a:p>
          <a:p>
            <a:pPr marL="514350" indent="-514350" algn="ctr">
              <a:buNone/>
            </a:pPr>
            <a:r>
              <a:rPr lang="pl-PL" b="1" dirty="0" smtClean="0"/>
              <a:t>Nie?</a:t>
            </a:r>
            <a:endParaRPr lang="pl-PL" b="1" dirty="0" smtClean="0">
              <a:latin typeface="Century" pitchFamily="18" charset="0"/>
            </a:endParaRPr>
          </a:p>
          <a:p>
            <a:pPr>
              <a:buNone/>
            </a:pPr>
            <a:endParaRPr lang="pl-PL" b="1" dirty="0" smtClean="0">
              <a:latin typeface="Century" pitchFamily="18" charset="0"/>
            </a:endParaRPr>
          </a:p>
          <a:p>
            <a:pPr>
              <a:buNone/>
            </a:pPr>
            <a:endParaRPr lang="pl-PL" b="1" dirty="0" smtClean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latin typeface="Bookman Old Style" pitchFamily="18" charset="0"/>
              </a:rPr>
              <a:t>UST – ZAGADNIENIA PODSTAWOWE</a:t>
            </a:r>
            <a:endParaRPr lang="pl-PL" sz="3200" b="1" dirty="0"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>
                <a:latin typeface="Century" pitchFamily="18" charset="0"/>
              </a:rPr>
              <a:t>TEST:  1.1</a:t>
            </a:r>
          </a:p>
          <a:p>
            <a:pPr>
              <a:buNone/>
            </a:pPr>
            <a:r>
              <a:rPr lang="pl-PL" dirty="0" smtClean="0"/>
              <a:t>18. Zmiany w zakresie zadań i kompetencji JST następują wraz z odpowiednimi zmianami w podziale dochodów publicznych.</a:t>
            </a:r>
          </a:p>
          <a:p>
            <a:pPr marL="514350" indent="-514350" algn="ctr">
              <a:buNone/>
            </a:pPr>
            <a:r>
              <a:rPr lang="pl-PL" b="1" dirty="0" smtClean="0"/>
              <a:t>Tak ? </a:t>
            </a:r>
          </a:p>
          <a:p>
            <a:pPr marL="514350" indent="-514350" algn="ctr">
              <a:buNone/>
            </a:pPr>
            <a:r>
              <a:rPr lang="pl-PL" b="1" dirty="0" smtClean="0"/>
              <a:t>Nie?</a:t>
            </a:r>
            <a:endParaRPr lang="pl-PL" b="1" dirty="0" smtClean="0">
              <a:latin typeface="Century" pitchFamily="18" charset="0"/>
            </a:endParaRPr>
          </a:p>
          <a:p>
            <a:pPr>
              <a:buNone/>
            </a:pPr>
            <a:endParaRPr lang="pl-PL" b="1" dirty="0" smtClean="0">
              <a:latin typeface="Century" pitchFamily="18" charset="0"/>
            </a:endParaRPr>
          </a:p>
          <a:p>
            <a:pPr>
              <a:buNone/>
            </a:pPr>
            <a:endParaRPr lang="pl-PL" b="1" dirty="0" smtClean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latin typeface="Bookman Old Style" pitchFamily="18" charset="0"/>
              </a:rPr>
              <a:t>UST – ZAGADNIENIA PODSTAWOWE</a:t>
            </a:r>
            <a:endParaRPr lang="pl-PL" sz="3200" b="1" dirty="0"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>
                <a:latin typeface="Century" pitchFamily="18" charset="0"/>
              </a:rPr>
              <a:t>TEST:  1.1</a:t>
            </a:r>
          </a:p>
          <a:p>
            <a:pPr algn="ctr">
              <a:buNone/>
            </a:pPr>
            <a:r>
              <a:rPr lang="pl-PL" dirty="0" smtClean="0"/>
              <a:t>19. Ustawą z dnia 8 marca 1990 r. o samorządzie terytorialnym reaktywowano samorząd terytorialny tylko na poziomie gminy.</a:t>
            </a:r>
          </a:p>
          <a:p>
            <a:pPr marL="514350" indent="-514350" algn="ctr">
              <a:buNone/>
            </a:pPr>
            <a:r>
              <a:rPr lang="pl-PL" b="1" dirty="0" smtClean="0"/>
              <a:t>Tak ? </a:t>
            </a:r>
          </a:p>
          <a:p>
            <a:pPr marL="514350" indent="-514350" algn="ctr">
              <a:buNone/>
            </a:pPr>
            <a:r>
              <a:rPr lang="pl-PL" b="1" dirty="0" smtClean="0"/>
              <a:t>Nie?</a:t>
            </a:r>
            <a:endParaRPr lang="pl-PL" b="1" dirty="0" smtClean="0">
              <a:latin typeface="Century" pitchFamily="18" charset="0"/>
            </a:endParaRPr>
          </a:p>
          <a:p>
            <a:pPr algn="ctr">
              <a:buNone/>
            </a:pPr>
            <a:endParaRPr lang="pl-PL" b="1" dirty="0" smtClean="0">
              <a:latin typeface="Century" pitchFamily="18" charset="0"/>
            </a:endParaRPr>
          </a:p>
          <a:p>
            <a:pPr algn="ctr">
              <a:buNone/>
            </a:pPr>
            <a:endParaRPr lang="pl-PL" b="1" dirty="0" smtClean="0">
              <a:latin typeface="Century" pitchFamily="18" charset="0"/>
            </a:endParaRPr>
          </a:p>
          <a:p>
            <a:pPr>
              <a:buNone/>
            </a:pPr>
            <a:endParaRPr lang="pl-PL" b="1" dirty="0" smtClean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latin typeface="Bookman Old Style" pitchFamily="18" charset="0"/>
              </a:rPr>
              <a:t>UST – ZAGADNIENIA PODSTAWOWE</a:t>
            </a:r>
            <a:endParaRPr lang="pl-PL" sz="3200" b="1" dirty="0"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>
                <a:latin typeface="Century" pitchFamily="18" charset="0"/>
              </a:rPr>
              <a:t>TEST:  1.1</a:t>
            </a:r>
          </a:p>
          <a:p>
            <a:pPr>
              <a:buNone/>
            </a:pPr>
            <a:r>
              <a:rPr lang="pl-PL" dirty="0" smtClean="0"/>
              <a:t>20. Reaktywowanie samorządu terytorialnego w Polsce było wynikiem przyjęcia naturalistycznej teorii samorządu.</a:t>
            </a:r>
          </a:p>
          <a:p>
            <a:pPr marL="514350" indent="-514350" algn="ctr">
              <a:buNone/>
            </a:pPr>
            <a:r>
              <a:rPr lang="pl-PL" b="1" dirty="0" smtClean="0"/>
              <a:t>Tak ? </a:t>
            </a:r>
          </a:p>
          <a:p>
            <a:pPr marL="514350" indent="-514350" algn="ctr">
              <a:buNone/>
            </a:pPr>
            <a:r>
              <a:rPr lang="pl-PL" b="1" dirty="0" smtClean="0"/>
              <a:t>Nie?</a:t>
            </a:r>
            <a:endParaRPr lang="pl-PL" b="1" dirty="0" smtClean="0">
              <a:latin typeface="Century" pitchFamily="18" charset="0"/>
            </a:endParaRPr>
          </a:p>
          <a:p>
            <a:pPr>
              <a:buNone/>
            </a:pPr>
            <a:endParaRPr lang="pl-PL" b="1" dirty="0" smtClean="0">
              <a:latin typeface="Century" pitchFamily="18" charset="0"/>
            </a:endParaRPr>
          </a:p>
          <a:p>
            <a:pPr>
              <a:buNone/>
            </a:pPr>
            <a:endParaRPr lang="pl-PL" b="1" dirty="0" smtClean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latin typeface="Bookman Old Style" pitchFamily="18" charset="0"/>
              </a:rPr>
              <a:t>UST – ZAJĘCIA ORGANIZACYJNE</a:t>
            </a:r>
            <a:endParaRPr lang="pl-PL" sz="3200" b="1" dirty="0"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>
                <a:latin typeface="Century" pitchFamily="18" charset="0"/>
              </a:rPr>
              <a:t>Dozwolone nieobecności – 2 w ciągu semestru</a:t>
            </a:r>
          </a:p>
          <a:p>
            <a:pPr>
              <a:buNone/>
            </a:pPr>
            <a:r>
              <a:rPr lang="pl-PL" b="1" dirty="0" smtClean="0">
                <a:latin typeface="Century" pitchFamily="18" charset="0"/>
              </a:rPr>
              <a:t>- każdą kolejną nieobecność należy poprawić na konsultacjach, po wcześniejszym zapowiedzeniu się dwa-trzy dni przed przyjściem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latin typeface="Bookman Old Style" pitchFamily="18" charset="0"/>
              </a:rPr>
              <a:t>UST – ZAGADNIENIA PODSTAWOWE</a:t>
            </a:r>
            <a:endParaRPr lang="pl-PL" sz="3200" b="1" dirty="0"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>
                <a:latin typeface="Century" pitchFamily="18" charset="0"/>
              </a:rPr>
              <a:t>TEST:  1.1</a:t>
            </a:r>
          </a:p>
          <a:p>
            <a:pPr>
              <a:buNone/>
            </a:pPr>
            <a:r>
              <a:rPr lang="pl-PL" dirty="0" smtClean="0"/>
              <a:t>21. Kwestie dotyczące ustroju lokalnych JST reguluje jedna ustawa: o samorządzie lokalnym.</a:t>
            </a:r>
          </a:p>
          <a:p>
            <a:pPr marL="514350" indent="-514350" algn="ctr">
              <a:buNone/>
            </a:pPr>
            <a:r>
              <a:rPr lang="pl-PL" b="1" dirty="0" smtClean="0"/>
              <a:t>Tak ? </a:t>
            </a:r>
          </a:p>
          <a:p>
            <a:pPr marL="514350" indent="-514350" algn="ctr">
              <a:buNone/>
            </a:pPr>
            <a:r>
              <a:rPr lang="pl-PL" b="1" dirty="0" smtClean="0"/>
              <a:t>Nie?</a:t>
            </a:r>
            <a:endParaRPr lang="pl-PL" b="1" dirty="0" smtClean="0">
              <a:latin typeface="Century" pitchFamily="18" charset="0"/>
            </a:endParaRPr>
          </a:p>
          <a:p>
            <a:pPr>
              <a:buNone/>
            </a:pPr>
            <a:endParaRPr lang="pl-PL" b="1" dirty="0" smtClean="0">
              <a:latin typeface="Century" pitchFamily="18" charset="0"/>
            </a:endParaRPr>
          </a:p>
          <a:p>
            <a:pPr>
              <a:buNone/>
            </a:pPr>
            <a:endParaRPr lang="pl-PL" b="1" dirty="0" smtClean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latin typeface="Bookman Old Style" pitchFamily="18" charset="0"/>
              </a:rPr>
              <a:t>UST – ZAGADNIENIA PODSTAWOWE</a:t>
            </a:r>
            <a:endParaRPr lang="pl-PL" sz="3200" b="1" dirty="0"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 smtClean="0">
                <a:latin typeface="Century" pitchFamily="18" charset="0"/>
              </a:rPr>
              <a:t>TEST:  1.2</a:t>
            </a:r>
          </a:p>
          <a:p>
            <a:pPr>
              <a:buNone/>
            </a:pPr>
            <a:r>
              <a:rPr lang="pl-PL" b="1" dirty="0" smtClean="0"/>
              <a:t>1. Wskaż (według prawa pozytywnego) organ/-y administracji publicznej:</a:t>
            </a:r>
          </a:p>
          <a:p>
            <a:pPr>
              <a:buNone/>
            </a:pPr>
            <a:r>
              <a:rPr lang="pl-PL" dirty="0" smtClean="0"/>
              <a:t>a) samorząd lokalny;</a:t>
            </a:r>
          </a:p>
          <a:p>
            <a:pPr>
              <a:buNone/>
            </a:pPr>
            <a:r>
              <a:rPr lang="pl-PL" dirty="0" smtClean="0"/>
              <a:t>b) marszałek województwa;</a:t>
            </a:r>
          </a:p>
          <a:p>
            <a:pPr>
              <a:buNone/>
            </a:pPr>
            <a:r>
              <a:rPr lang="pl-PL" dirty="0" smtClean="0"/>
              <a:t>c) powiatowy inspektor nadzoru budowlanego;</a:t>
            </a:r>
          </a:p>
          <a:p>
            <a:pPr>
              <a:buNone/>
            </a:pPr>
            <a:r>
              <a:rPr lang="pl-PL" dirty="0" smtClean="0"/>
              <a:t>d) radny rady powiatu;</a:t>
            </a:r>
          </a:p>
          <a:p>
            <a:pPr>
              <a:buNone/>
            </a:pPr>
            <a:r>
              <a:rPr lang="pl-PL" dirty="0" smtClean="0"/>
              <a:t>e) klub radnych;</a:t>
            </a:r>
          </a:p>
          <a:p>
            <a:pPr>
              <a:buNone/>
            </a:pPr>
            <a:r>
              <a:rPr lang="pl-PL" dirty="0" smtClean="0"/>
              <a:t>f) pracownik urzędu gminy wydający decyzję administracyjną z upoważnienia wójta;</a:t>
            </a:r>
          </a:p>
          <a:p>
            <a:pPr>
              <a:buNone/>
            </a:pPr>
            <a:r>
              <a:rPr lang="pl-PL" dirty="0" smtClean="0"/>
              <a:t>g) osoba wyznaczona do pełnienia funkcji rady gminy;</a:t>
            </a:r>
          </a:p>
          <a:p>
            <a:pPr>
              <a:buNone/>
            </a:pPr>
            <a:r>
              <a:rPr lang="pl-PL" dirty="0" smtClean="0"/>
              <a:t>h) zarząd powiatu.</a:t>
            </a:r>
            <a:endParaRPr lang="pl-PL" b="1" dirty="0" smtClean="0">
              <a:latin typeface="Century" pitchFamily="18" charset="0"/>
            </a:endParaRPr>
          </a:p>
          <a:p>
            <a:pPr>
              <a:buNone/>
            </a:pPr>
            <a:endParaRPr lang="pl-PL" b="1" dirty="0" smtClean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latin typeface="Bookman Old Style" pitchFamily="18" charset="0"/>
              </a:rPr>
              <a:t>UST – ZAGADNIENIA PODSTAWOWE</a:t>
            </a:r>
            <a:endParaRPr lang="pl-PL" sz="3200" b="1" dirty="0"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 smtClean="0">
                <a:latin typeface="Century" pitchFamily="18" charset="0"/>
              </a:rPr>
              <a:t>TEST:  1.2</a:t>
            </a:r>
          </a:p>
          <a:p>
            <a:pPr>
              <a:buNone/>
            </a:pPr>
            <a:r>
              <a:rPr lang="pl-PL" b="1" dirty="0" smtClean="0"/>
              <a:t>2. Wskaż (według prawa pozytywnego) organ/-y JST w znaczeniu ustrojowym:</a:t>
            </a:r>
          </a:p>
          <a:p>
            <a:pPr>
              <a:buNone/>
            </a:pPr>
            <a:r>
              <a:rPr lang="pl-PL" dirty="0" smtClean="0"/>
              <a:t>a) wspólnota samorządowa;</a:t>
            </a:r>
          </a:p>
          <a:p>
            <a:pPr>
              <a:buNone/>
            </a:pPr>
            <a:r>
              <a:rPr lang="pl-PL" dirty="0" smtClean="0"/>
              <a:t>b) starosta;</a:t>
            </a:r>
          </a:p>
          <a:p>
            <a:pPr>
              <a:buNone/>
            </a:pPr>
            <a:r>
              <a:rPr lang="pl-PL" dirty="0" smtClean="0"/>
              <a:t>c) Komisja Rozwiązywania Problemów Alkoholowych we Wrocławiu;</a:t>
            </a:r>
          </a:p>
          <a:p>
            <a:pPr>
              <a:buNone/>
            </a:pPr>
            <a:r>
              <a:rPr lang="pl-PL" dirty="0" smtClean="0"/>
              <a:t>d) samorządowe liceum ogólnokształcące;</a:t>
            </a:r>
          </a:p>
          <a:p>
            <a:pPr>
              <a:buNone/>
            </a:pPr>
            <a:r>
              <a:rPr lang="pl-PL" dirty="0" smtClean="0"/>
              <a:t>e) Prezydent Wrocławia w 1987 r.;</a:t>
            </a:r>
          </a:p>
          <a:p>
            <a:pPr>
              <a:buNone/>
            </a:pPr>
            <a:r>
              <a:rPr lang="pl-PL" dirty="0" smtClean="0"/>
              <a:t>f) biuro związku JST;</a:t>
            </a:r>
          </a:p>
          <a:p>
            <a:pPr>
              <a:buNone/>
            </a:pPr>
            <a:r>
              <a:rPr lang="pl-PL" dirty="0" smtClean="0"/>
              <a:t>g) zarząd województwa;</a:t>
            </a:r>
          </a:p>
          <a:p>
            <a:pPr>
              <a:buNone/>
            </a:pPr>
            <a:r>
              <a:rPr lang="pl-PL" dirty="0" smtClean="0"/>
              <a:t>h) komisja rewizyjna sejmiku województwa.</a:t>
            </a:r>
            <a:endParaRPr lang="pl-PL" b="1" dirty="0" smtClean="0">
              <a:latin typeface="Century" pitchFamily="18" charset="0"/>
            </a:endParaRPr>
          </a:p>
          <a:p>
            <a:pPr>
              <a:buNone/>
            </a:pPr>
            <a:endParaRPr lang="pl-PL" b="1" dirty="0" smtClean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latin typeface="Bookman Old Style" pitchFamily="18" charset="0"/>
              </a:rPr>
              <a:t>UST – ZAGADNIENIA PODSTAWOWE</a:t>
            </a:r>
            <a:endParaRPr lang="pl-PL" sz="3200" b="1" dirty="0"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 smtClean="0">
                <a:latin typeface="Century" pitchFamily="18" charset="0"/>
              </a:rPr>
              <a:t>TEST:  1.2</a:t>
            </a:r>
          </a:p>
          <a:p>
            <a:pPr>
              <a:buNone/>
            </a:pPr>
            <a:r>
              <a:rPr lang="pl-PL" b="1" dirty="0" smtClean="0"/>
              <a:t>3. Wskaż (według prawa pozytywnego) samorządową/-e jednostkę/-i organizacyjną/-e:</a:t>
            </a:r>
          </a:p>
          <a:p>
            <a:pPr>
              <a:buNone/>
            </a:pPr>
            <a:r>
              <a:rPr lang="pl-PL" dirty="0" smtClean="0"/>
              <a:t>a) SKO;</a:t>
            </a:r>
          </a:p>
          <a:p>
            <a:pPr>
              <a:buNone/>
            </a:pPr>
            <a:r>
              <a:rPr lang="pl-PL" dirty="0" smtClean="0"/>
              <a:t>b) związek międzygminny;</a:t>
            </a:r>
          </a:p>
          <a:p>
            <a:pPr>
              <a:buNone/>
            </a:pPr>
            <a:r>
              <a:rPr lang="pl-PL" dirty="0" smtClean="0"/>
              <a:t>c) komenda powiatowa Policji;</a:t>
            </a:r>
          </a:p>
          <a:p>
            <a:pPr>
              <a:buNone/>
            </a:pPr>
            <a:r>
              <a:rPr lang="pl-PL" dirty="0" smtClean="0"/>
              <a:t>d) urząd gminy;</a:t>
            </a:r>
          </a:p>
          <a:p>
            <a:pPr>
              <a:buNone/>
            </a:pPr>
            <a:r>
              <a:rPr lang="pl-PL" dirty="0" smtClean="0"/>
              <a:t>e) dzielnica;</a:t>
            </a:r>
          </a:p>
          <a:p>
            <a:pPr>
              <a:buNone/>
            </a:pPr>
            <a:r>
              <a:rPr lang="pl-PL" dirty="0" smtClean="0"/>
              <a:t>f) powiatowy urząd pracy;</a:t>
            </a:r>
          </a:p>
          <a:p>
            <a:pPr>
              <a:buNone/>
            </a:pPr>
            <a:r>
              <a:rPr lang="pl-PL" dirty="0" smtClean="0"/>
              <a:t>g) biuro radnego rady gminy;</a:t>
            </a:r>
          </a:p>
          <a:p>
            <a:pPr>
              <a:buNone/>
            </a:pPr>
            <a:r>
              <a:rPr lang="pl-PL" dirty="0" smtClean="0"/>
              <a:t>h) plac zabaw – gminny obiekt użyteczności publicznej.</a:t>
            </a:r>
            <a:endParaRPr lang="pl-PL" b="1" dirty="0" smtClean="0">
              <a:latin typeface="Century" pitchFamily="18" charset="0"/>
            </a:endParaRPr>
          </a:p>
          <a:p>
            <a:pPr>
              <a:buNone/>
            </a:pPr>
            <a:endParaRPr lang="pl-PL" b="1" dirty="0" smtClean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latin typeface="Bookman Old Style" pitchFamily="18" charset="0"/>
              </a:rPr>
              <a:t>UST – ZAGADNIENIA PODSTAWOWE</a:t>
            </a:r>
            <a:endParaRPr lang="pl-PL" sz="3200" b="1" dirty="0"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b="1" dirty="0" smtClean="0">
                <a:latin typeface="Century" pitchFamily="18" charset="0"/>
              </a:rPr>
              <a:t>TEST:  1.2</a:t>
            </a:r>
          </a:p>
          <a:p>
            <a:pPr>
              <a:buNone/>
            </a:pPr>
            <a:r>
              <a:rPr lang="pl-PL" b="1" dirty="0" smtClean="0"/>
              <a:t>4. Wskaż (według prawa pozytywnego) JST:</a:t>
            </a:r>
          </a:p>
          <a:p>
            <a:pPr>
              <a:buNone/>
            </a:pPr>
            <a:r>
              <a:rPr lang="pl-PL" dirty="0" smtClean="0"/>
              <a:t>a) referendum gminne;</a:t>
            </a:r>
          </a:p>
          <a:p>
            <a:pPr>
              <a:buNone/>
            </a:pPr>
            <a:r>
              <a:rPr lang="pl-PL" dirty="0" smtClean="0"/>
              <a:t>b) obszar właściwości SKO;</a:t>
            </a:r>
          </a:p>
          <a:p>
            <a:pPr>
              <a:buNone/>
            </a:pPr>
            <a:r>
              <a:rPr lang="pl-PL" dirty="0" smtClean="0"/>
              <a:t>c) Stołeczne Królewskie Miasto Kraków;</a:t>
            </a:r>
          </a:p>
          <a:p>
            <a:pPr>
              <a:buNone/>
            </a:pPr>
            <a:r>
              <a:rPr lang="pl-PL" dirty="0" smtClean="0"/>
              <a:t>d) Osiedle Wojszyce we Wrocławiu;</a:t>
            </a:r>
          </a:p>
          <a:p>
            <a:pPr>
              <a:buNone/>
            </a:pPr>
            <a:r>
              <a:rPr lang="pl-PL" dirty="0" smtClean="0"/>
              <a:t>e) Miasto Zielona Góra;</a:t>
            </a:r>
          </a:p>
          <a:p>
            <a:pPr>
              <a:buNone/>
            </a:pPr>
            <a:r>
              <a:rPr lang="pl-PL" dirty="0" smtClean="0"/>
              <a:t>f) mieszkańcy gminy;</a:t>
            </a:r>
          </a:p>
          <a:p>
            <a:pPr>
              <a:buNone/>
            </a:pPr>
            <a:r>
              <a:rPr lang="pl-PL" dirty="0" smtClean="0"/>
              <a:t>g) jednoosobowa spółka prawa handlowego będąca gminną osobą prawną;</a:t>
            </a:r>
          </a:p>
          <a:p>
            <a:pPr>
              <a:buNone/>
            </a:pPr>
            <a:r>
              <a:rPr lang="pl-PL" dirty="0" smtClean="0"/>
              <a:t>h) dzielnica-gmina m. st. Warszawy w 1992 r.</a:t>
            </a:r>
            <a:endParaRPr lang="pl-PL" b="1" dirty="0" smtClean="0">
              <a:latin typeface="Century" pitchFamily="18" charset="0"/>
            </a:endParaRPr>
          </a:p>
          <a:p>
            <a:pPr>
              <a:buNone/>
            </a:pPr>
            <a:endParaRPr lang="pl-PL" b="1" dirty="0" smtClean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latin typeface="Bookman Old Style" pitchFamily="18" charset="0"/>
              </a:rPr>
              <a:t>UST – ZAGADNIENIA PODSTAWOWE</a:t>
            </a:r>
            <a:endParaRPr lang="pl-PL" sz="3200" b="1" dirty="0"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 smtClean="0">
                <a:latin typeface="Century" pitchFamily="18" charset="0"/>
              </a:rPr>
              <a:t>TEST:  1.2</a:t>
            </a:r>
          </a:p>
          <a:p>
            <a:pPr>
              <a:buNone/>
            </a:pPr>
            <a:r>
              <a:rPr lang="pl-PL" b="1" dirty="0" smtClean="0"/>
              <a:t>5. Wskaż (według prawa pozytywnego) prawidłowo oznaczony/-e organ/-y JST:</a:t>
            </a:r>
          </a:p>
          <a:p>
            <a:pPr>
              <a:buNone/>
            </a:pPr>
            <a:r>
              <a:rPr lang="pl-PL" dirty="0" smtClean="0"/>
              <a:t>a) sejmik wojewódzki;</a:t>
            </a:r>
          </a:p>
          <a:p>
            <a:pPr>
              <a:buNone/>
            </a:pPr>
            <a:r>
              <a:rPr lang="pl-PL" dirty="0" smtClean="0"/>
              <a:t>b) Rada Miasta na Prawach Powiatu Wałbrzych;</a:t>
            </a:r>
          </a:p>
          <a:p>
            <a:pPr>
              <a:buNone/>
            </a:pPr>
            <a:r>
              <a:rPr lang="pl-PL" dirty="0" smtClean="0"/>
              <a:t>c) Zarząd Powiatu Oleśnickiego;</a:t>
            </a:r>
          </a:p>
          <a:p>
            <a:pPr>
              <a:buNone/>
            </a:pPr>
            <a:r>
              <a:rPr lang="pl-PL" dirty="0" smtClean="0"/>
              <a:t>d) rada miasta i gminy;</a:t>
            </a:r>
          </a:p>
          <a:p>
            <a:pPr>
              <a:buNone/>
            </a:pPr>
            <a:r>
              <a:rPr lang="pl-PL" dirty="0" smtClean="0"/>
              <a:t>e) konsultacje z mieszkańcami gminy;</a:t>
            </a:r>
          </a:p>
          <a:p>
            <a:pPr>
              <a:buNone/>
            </a:pPr>
            <a:r>
              <a:rPr lang="pl-PL" dirty="0" smtClean="0"/>
              <a:t>f) Zgromadzenie Związku Gmin Zagłębia Miedziowego;</a:t>
            </a:r>
          </a:p>
          <a:p>
            <a:pPr>
              <a:buNone/>
            </a:pPr>
            <a:r>
              <a:rPr lang="pl-PL" dirty="0" smtClean="0"/>
              <a:t>g) Sejmik Samorządowy Województwa Wrocławskiego w 1996 r.;</a:t>
            </a:r>
          </a:p>
          <a:p>
            <a:pPr>
              <a:buNone/>
            </a:pPr>
            <a:r>
              <a:rPr lang="pl-PL" dirty="0" smtClean="0"/>
              <a:t>h) Rada Miasta Poznania.</a:t>
            </a:r>
            <a:endParaRPr lang="pl-PL" b="1" dirty="0" smtClean="0">
              <a:latin typeface="Century" pitchFamily="18" charset="0"/>
            </a:endParaRPr>
          </a:p>
          <a:p>
            <a:pPr>
              <a:buNone/>
            </a:pPr>
            <a:endParaRPr lang="pl-PL" b="1" dirty="0" smtClean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sz="3200" b="1" dirty="0"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sz="4400" b="1" dirty="0" smtClean="0">
              <a:latin typeface="Century" pitchFamily="18" charset="0"/>
            </a:endParaRPr>
          </a:p>
          <a:p>
            <a:pPr algn="ctr">
              <a:buNone/>
            </a:pPr>
            <a:r>
              <a:rPr lang="pl-PL" sz="4400" b="1" dirty="0" smtClean="0">
                <a:latin typeface="Century" pitchFamily="18" charset="0"/>
              </a:rPr>
              <a:t>DZIĘKUJĘ  ZA UWAGĘ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latin typeface="Bookman Old Style" pitchFamily="18" charset="0"/>
              </a:rPr>
              <a:t>UST – ZAJĘCIA ORGANIZACYJNE</a:t>
            </a:r>
            <a:endParaRPr lang="pl-PL" sz="3200" b="1" dirty="0"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>
                <a:latin typeface="Century" pitchFamily="18" charset="0"/>
              </a:rPr>
              <a:t>Zaliczenie: </a:t>
            </a:r>
          </a:p>
          <a:p>
            <a:pPr>
              <a:buNone/>
            </a:pPr>
            <a:r>
              <a:rPr lang="pl-PL" b="1" dirty="0" smtClean="0">
                <a:latin typeface="Century" pitchFamily="18" charset="0"/>
              </a:rPr>
              <a:t>- 3 pytania opisowe </a:t>
            </a:r>
            <a:endParaRPr lang="pl-PL" dirty="0" smtClean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latin typeface="Bookman Old Style" pitchFamily="18" charset="0"/>
              </a:rPr>
              <a:t>UST – ZAJĘCIA ORGANIZACYJNE</a:t>
            </a:r>
            <a:endParaRPr lang="pl-PL" sz="3200" b="1" dirty="0"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>
                <a:latin typeface="Century" pitchFamily="18" charset="0"/>
              </a:rPr>
              <a:t>Zaliczenie: </a:t>
            </a:r>
          </a:p>
          <a:p>
            <a:pPr>
              <a:buNone/>
            </a:pPr>
            <a:r>
              <a:rPr lang="pl-PL" b="1" dirty="0" smtClean="0">
                <a:latin typeface="Century" pitchFamily="18" charset="0"/>
              </a:rPr>
              <a:t>Poprawa kolokwium jest możliwa jedynie na ocenę dostateczną </a:t>
            </a:r>
          </a:p>
          <a:p>
            <a:pPr>
              <a:buFontTx/>
              <a:buChar char="-"/>
            </a:pPr>
            <a:r>
              <a:rPr lang="pl-PL" b="1" dirty="0" smtClean="0">
                <a:latin typeface="Century" pitchFamily="18" charset="0"/>
              </a:rPr>
              <a:t>Poprawa w drodze pisemnej</a:t>
            </a:r>
          </a:p>
          <a:p>
            <a:pPr>
              <a:buNone/>
            </a:pPr>
            <a:endParaRPr lang="pl-PL" b="1" dirty="0" smtClean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latin typeface="Bookman Old Style" pitchFamily="18" charset="0"/>
              </a:rPr>
              <a:t>UST – ZAJĘCIA ORGANIZACYJNE</a:t>
            </a:r>
            <a:endParaRPr lang="pl-PL" sz="3200" b="1" dirty="0"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>
                <a:latin typeface="Century" pitchFamily="18" charset="0"/>
              </a:rPr>
              <a:t>Zaliczenie: </a:t>
            </a:r>
          </a:p>
          <a:p>
            <a:pPr>
              <a:buNone/>
            </a:pPr>
            <a:r>
              <a:rPr lang="pl-PL" b="1" dirty="0" smtClean="0">
                <a:latin typeface="Century" pitchFamily="18" charset="0"/>
              </a:rPr>
              <a:t>Nieobecność na kolokwium zaliczeniowym oznacza ocenę niedostateczną, a zatem można poprawić ją jedynie na ocenę dostateczną. </a:t>
            </a:r>
          </a:p>
          <a:p>
            <a:pPr>
              <a:buNone/>
            </a:pPr>
            <a:r>
              <a:rPr lang="pl-PL" b="1" dirty="0" smtClean="0">
                <a:latin typeface="Century" pitchFamily="18" charset="0"/>
              </a:rPr>
              <a:t>Z wyjątkiem sytuacji udokumentowanej choroby.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latin typeface="Bookman Old Style" pitchFamily="18" charset="0"/>
              </a:rPr>
              <a:t>UST – ZAJĘCIA ORGANIZACYJNE</a:t>
            </a:r>
            <a:endParaRPr lang="pl-PL" sz="3200" b="1" dirty="0"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>
                <a:latin typeface="Century" pitchFamily="18" charset="0"/>
              </a:rPr>
              <a:t>Aktywność na zajęciach: </a:t>
            </a:r>
          </a:p>
          <a:p>
            <a:pPr>
              <a:buFontTx/>
              <a:buChar char="-"/>
            </a:pPr>
            <a:r>
              <a:rPr lang="pl-PL" b="1" dirty="0" smtClean="0">
                <a:latin typeface="Century" pitchFamily="18" charset="0"/>
              </a:rPr>
              <a:t>Za wzmożoną aktywność – pół oceny wyżej na koniec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latin typeface="Bookman Old Style" pitchFamily="18" charset="0"/>
              </a:rPr>
              <a:t>UST – ZAJĘCIA ORGANIZACYJNE</a:t>
            </a:r>
            <a:endParaRPr lang="pl-PL" sz="3200" b="1" dirty="0">
              <a:latin typeface="Bookman Old Style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>
                <a:latin typeface="Century" pitchFamily="18" charset="0"/>
              </a:rPr>
              <a:t>Zajęcia będą obejmowały: </a:t>
            </a:r>
          </a:p>
          <a:p>
            <a:pPr marL="514350" indent="-514350">
              <a:buAutoNum type="arabicPeriod"/>
            </a:pPr>
            <a:r>
              <a:rPr lang="pl-PL" dirty="0" smtClean="0">
                <a:latin typeface="Century" pitchFamily="18" charset="0"/>
              </a:rPr>
              <a:t>Rozwiązywanie testów znajdujące się na końcu podręcznika; </a:t>
            </a:r>
          </a:p>
          <a:p>
            <a:pPr marL="514350" indent="-514350">
              <a:buAutoNum type="arabicPeriod"/>
            </a:pPr>
            <a:r>
              <a:rPr lang="pl-PL" dirty="0" smtClean="0">
                <a:latin typeface="Century" pitchFamily="18" charset="0"/>
              </a:rPr>
              <a:t>Rozwiązywanie kazusów </a:t>
            </a:r>
          </a:p>
          <a:p>
            <a:pPr marL="514350" indent="-514350">
              <a:buNone/>
            </a:pPr>
            <a:r>
              <a:rPr lang="pl-PL" dirty="0" smtClean="0">
                <a:latin typeface="Century" pitchFamily="18" charset="0"/>
              </a:rPr>
              <a:t>- Przed zajęciami każdorazowo poinformuje o zakresie materiałów.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latin typeface="Bookman Old Style" pitchFamily="18" charset="0"/>
              </a:rPr>
              <a:t>UST – ZAGADNIENIA PODSTAWOWE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b="1" dirty="0" smtClean="0">
              <a:latin typeface="Bookman Old Style" pitchFamily="18" charset="0"/>
            </a:endParaRPr>
          </a:p>
          <a:p>
            <a:pPr algn="ctr">
              <a:buNone/>
            </a:pPr>
            <a:endParaRPr lang="pl-PL" sz="4000" b="1" dirty="0" smtClean="0">
              <a:latin typeface="Bookman Old Style" pitchFamily="18" charset="0"/>
            </a:endParaRPr>
          </a:p>
          <a:p>
            <a:pPr algn="ctr">
              <a:buNone/>
            </a:pPr>
            <a:r>
              <a:rPr lang="pl-PL" sz="4000" b="1" dirty="0" smtClean="0">
                <a:latin typeface="Bookman Old Style" pitchFamily="18" charset="0"/>
              </a:rPr>
              <a:t>ZAGADNIENIA PODSTAWOWE</a:t>
            </a:r>
            <a:endParaRPr lang="pl-PL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1112</Words>
  <Application>Microsoft Office PowerPoint</Application>
  <PresentationFormat>Pokaz na ekranie (4:3)</PresentationFormat>
  <Paragraphs>199</Paragraphs>
  <Slides>36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36</vt:i4>
      </vt:variant>
    </vt:vector>
  </HeadingPairs>
  <TitlesOfParts>
    <vt:vector size="37" baseType="lpstr">
      <vt:lpstr>Motyw pakietu Office</vt:lpstr>
      <vt:lpstr>USTRÓJ SAMORZĄDU TERYTORIALNEGO </vt:lpstr>
      <vt:lpstr>UST – ZAJĘCIA ORGANIZACYJNE</vt:lpstr>
      <vt:lpstr>UST – ZAJĘCIA ORGANIZACYJNE</vt:lpstr>
      <vt:lpstr>UST – ZAJĘCIA ORGANIZACYJNE</vt:lpstr>
      <vt:lpstr>UST – ZAJĘCIA ORGANIZACYJNE</vt:lpstr>
      <vt:lpstr>UST – ZAJĘCIA ORGANIZACYJNE</vt:lpstr>
      <vt:lpstr>UST – ZAJĘCIA ORGANIZACYJNE</vt:lpstr>
      <vt:lpstr>UST – ZAJĘCIA ORGANIZACYJNE</vt:lpstr>
      <vt:lpstr>UST – ZAGADNIENIA PODSTAWOWE</vt:lpstr>
      <vt:lpstr>UST – ZAGADNIENIA PODSTAWOWE</vt:lpstr>
      <vt:lpstr>UST – ZAGADNIENIA PODSTAWOWE</vt:lpstr>
      <vt:lpstr>UST – ZAGADNIENIA PODSTAWOWE</vt:lpstr>
      <vt:lpstr>UST – ZAGADNIENIA PODSTAWOWE</vt:lpstr>
      <vt:lpstr>UST – ZAGADNIENIA PODSTAWOWE</vt:lpstr>
      <vt:lpstr>UST – ZAGADNIENIA PODSTAWOWE</vt:lpstr>
      <vt:lpstr>UST – ZAGADNIENIA PODSTAWOWE</vt:lpstr>
      <vt:lpstr>UST – ZAGADNIENIA PODSTAWOWE</vt:lpstr>
      <vt:lpstr>UST – ZAGADNIENIA PODSTAWOWE</vt:lpstr>
      <vt:lpstr>UST – ZAGADNIENIA PODSTAWOWE</vt:lpstr>
      <vt:lpstr>UST – ZAGADNIENIA PODSTAWOWE</vt:lpstr>
      <vt:lpstr>UST – ZAGADNIENIA PODSTAWOWE</vt:lpstr>
      <vt:lpstr>UST – ZAGADNIENIA PODSTAWOWE</vt:lpstr>
      <vt:lpstr>UST – ZAGADNIENIA PODSTAWOWE</vt:lpstr>
      <vt:lpstr>UST – ZAGADNIENIA PODSTAWOWE</vt:lpstr>
      <vt:lpstr>UST – ZAGADNIENIA PODSTAWOWE</vt:lpstr>
      <vt:lpstr>UST – ZAGADNIENIA PODSTAWOWE</vt:lpstr>
      <vt:lpstr>UST – ZAGADNIENIA PODSTAWOWE</vt:lpstr>
      <vt:lpstr>UST – ZAGADNIENIA PODSTAWOWE</vt:lpstr>
      <vt:lpstr>UST – ZAGADNIENIA PODSTAWOWE</vt:lpstr>
      <vt:lpstr>UST – ZAGADNIENIA PODSTAWOWE</vt:lpstr>
      <vt:lpstr>UST – ZAGADNIENIA PODSTAWOWE</vt:lpstr>
      <vt:lpstr>UST – ZAGADNIENIA PODSTAWOWE</vt:lpstr>
      <vt:lpstr>UST – ZAGADNIENIA PODSTAWOWE</vt:lpstr>
      <vt:lpstr>UST – ZAGADNIENIA PODSTAWOWE</vt:lpstr>
      <vt:lpstr>UST – ZAGADNIENIA PODSTAWOWE</vt:lpstr>
      <vt:lpstr>Slajd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USTRÓJ SAMORZĄDU TERYTORIALNEGO</dc:title>
  <dc:creator>Maciek</dc:creator>
  <cp:lastModifiedBy>Maciek</cp:lastModifiedBy>
  <cp:revision>9</cp:revision>
  <dcterms:created xsi:type="dcterms:W3CDTF">2015-02-22T14:02:06Z</dcterms:created>
  <dcterms:modified xsi:type="dcterms:W3CDTF">2016-05-15T11:42:54Z</dcterms:modified>
</cp:coreProperties>
</file>