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USTRÓJ SAMORZĄDU TERYTORIALNEGO</a:t>
            </a:r>
            <a:br>
              <a:rPr lang="pl-PL" b="1" dirty="0" smtClean="0"/>
            </a:br>
            <a:r>
              <a:rPr lang="pl-PL" b="1" dirty="0" smtClean="0"/>
              <a:t>zajęcia 2  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8. Gmina:</a:t>
            </a:r>
          </a:p>
          <a:p>
            <a:pPr>
              <a:buNone/>
            </a:pPr>
            <a:r>
              <a:rPr lang="pl-PL" dirty="0" smtClean="0"/>
              <a:t>a) nie może powierzyć wojewodzie prowadzenia zadania publicznego;</a:t>
            </a:r>
          </a:p>
          <a:p>
            <a:pPr>
              <a:buNone/>
            </a:pPr>
            <a:r>
              <a:rPr lang="pl-PL" dirty="0" smtClean="0"/>
              <a:t>b) może powierzyć powiatowi prowadzenie gimnazjum;</a:t>
            </a:r>
          </a:p>
          <a:p>
            <a:pPr>
              <a:buNone/>
            </a:pPr>
            <a:r>
              <a:rPr lang="pl-PL" dirty="0" smtClean="0"/>
              <a:t>c) Wrocław – może wydawać prawo jazdy, a Gmina Kostomłoty – nie może uzyskać tego rodzaju</a:t>
            </a:r>
          </a:p>
          <a:p>
            <a:pPr algn="ctr">
              <a:buNone/>
            </a:pPr>
            <a:r>
              <a:rPr lang="pl-PL" dirty="0" smtClean="0"/>
              <a:t>kompetencji;</a:t>
            </a:r>
          </a:p>
          <a:p>
            <a:pPr>
              <a:buNone/>
            </a:pPr>
            <a:r>
              <a:rPr lang="pl-PL" dirty="0" smtClean="0"/>
              <a:t>d) może wykonywać zadania publiczne uzyskane tylko w trybie </a:t>
            </a:r>
            <a:r>
              <a:rPr lang="pl-PL" i="1" dirty="0" smtClean="0"/>
              <a:t>ex </a:t>
            </a:r>
            <a:r>
              <a:rPr lang="pl-PL" i="1" dirty="0" err="1" smtClean="0"/>
              <a:t>lege</a:t>
            </a:r>
            <a:r>
              <a:rPr lang="pl-PL" i="1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9. Komisarz rządowy, o którym mowa w art. 29 ust. 5 </a:t>
            </a:r>
            <a:r>
              <a:rPr lang="pl-PL" b="1" dirty="0" err="1" smtClean="0"/>
              <a:t>u.s.p</a:t>
            </a:r>
            <a:r>
              <a:rPr lang="pl-PL" b="1" dirty="0" smtClean="0"/>
              <a:t>.:</a:t>
            </a:r>
          </a:p>
          <a:p>
            <a:pPr>
              <a:buNone/>
            </a:pPr>
            <a:r>
              <a:rPr lang="pl-PL" dirty="0" smtClean="0"/>
              <a:t>a) wyraża zgodę na przyjęcie przez powiat zadań powierzonych;</a:t>
            </a:r>
          </a:p>
          <a:p>
            <a:pPr>
              <a:buNone/>
            </a:pPr>
            <a:r>
              <a:rPr lang="pl-PL" dirty="0" smtClean="0"/>
              <a:t>b) nie może zawierać porozumienia, o którym mowa w art. 20 </a:t>
            </a:r>
            <a:r>
              <a:rPr lang="pl-PL" dirty="0" err="1" smtClean="0"/>
              <a:t>u.w.a.rz.w</a:t>
            </a:r>
            <a:r>
              <a:rPr lang="pl-PL" dirty="0" smtClean="0"/>
              <a:t>.;</a:t>
            </a:r>
          </a:p>
          <a:p>
            <a:pPr>
              <a:buNone/>
            </a:pPr>
            <a:r>
              <a:rPr lang="pl-PL" dirty="0" smtClean="0"/>
              <a:t>c) jest członkiem związku powiatów;</a:t>
            </a:r>
          </a:p>
          <a:p>
            <a:pPr>
              <a:buNone/>
            </a:pPr>
            <a:r>
              <a:rPr lang="pl-PL" dirty="0" smtClean="0"/>
              <a:t>d) żadna z odpowiedzi nie jest prawidłowa.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10. Porozumienie międzygminne:</a:t>
            </a:r>
          </a:p>
          <a:p>
            <a:pPr>
              <a:buNone/>
            </a:pPr>
            <a:r>
              <a:rPr lang="pl-PL" dirty="0" smtClean="0"/>
              <a:t>a) jest aktem normatywnym podlegającym ogłoszeniu w dzienniku urzędowym;</a:t>
            </a:r>
          </a:p>
          <a:p>
            <a:pPr>
              <a:buNone/>
            </a:pPr>
            <a:r>
              <a:rPr lang="pl-PL" dirty="0" smtClean="0"/>
              <a:t>b) polega na tym, że gmina, której powierzono określone zadanie – powiększa swoją właściwość</a:t>
            </a:r>
          </a:p>
          <a:p>
            <a:pPr algn="ctr">
              <a:buNone/>
            </a:pPr>
            <a:r>
              <a:rPr lang="pl-PL" dirty="0" smtClean="0"/>
              <a:t>miejscową;</a:t>
            </a:r>
          </a:p>
          <a:p>
            <a:pPr>
              <a:buNone/>
            </a:pPr>
            <a:r>
              <a:rPr lang="pl-PL" dirty="0" smtClean="0"/>
              <a:t>c) to to samo co porozumienie komunalne;</a:t>
            </a:r>
          </a:p>
          <a:p>
            <a:pPr>
              <a:buNone/>
            </a:pPr>
            <a:r>
              <a:rPr lang="pl-PL" dirty="0" smtClean="0"/>
              <a:t>d) może prowadzić do sporów majątkowych, które rozpatruje sąd powszechny.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 smtClean="0"/>
              <a:t>11. Porozumienie zawarte na podstawie art. 20 </a:t>
            </a:r>
            <a:r>
              <a:rPr lang="pl-PL" b="1" dirty="0" err="1" smtClean="0"/>
              <a:t>u.w.a.rz.w</a:t>
            </a:r>
            <a:r>
              <a:rPr lang="pl-PL" b="1" dirty="0" smtClean="0"/>
              <a:t>.:</a:t>
            </a:r>
          </a:p>
          <a:p>
            <a:pPr>
              <a:buNone/>
            </a:pPr>
            <a:r>
              <a:rPr lang="pl-PL" dirty="0" smtClean="0"/>
              <a:t>a) do skutecznego przejęcia zadań wymaga podjęcia stosownej uchwały przez </a:t>
            </a:r>
            <a:r>
              <a:rPr lang="pl-PL" dirty="0" err="1" smtClean="0"/>
              <a:t>OSiKJST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b) służy powierzaniu prowadzenia spraw OWJST;</a:t>
            </a:r>
          </a:p>
          <a:p>
            <a:pPr>
              <a:buNone/>
            </a:pPr>
            <a:r>
              <a:rPr lang="pl-PL" dirty="0" smtClean="0"/>
              <a:t>c) jest zawierane między wojewodą a, np., starostą;</a:t>
            </a:r>
          </a:p>
          <a:p>
            <a:pPr>
              <a:buNone/>
            </a:pPr>
            <a:r>
              <a:rPr lang="pl-PL" dirty="0" smtClean="0"/>
              <a:t>d) nie może określać zasad sprawowania nadzoru nad wykonywaniem powierzonych zadań.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12. Zadania gmin uzdrowiskowych:</a:t>
            </a:r>
          </a:p>
          <a:p>
            <a:pPr>
              <a:buNone/>
            </a:pPr>
            <a:r>
              <a:rPr lang="pl-PL" dirty="0" smtClean="0"/>
              <a:t>a) są zadaniami własnymi;</a:t>
            </a:r>
          </a:p>
          <a:p>
            <a:pPr>
              <a:buNone/>
            </a:pPr>
            <a:r>
              <a:rPr lang="pl-PL" dirty="0" smtClean="0"/>
              <a:t>b) są zadaniami zleconymi;</a:t>
            </a:r>
          </a:p>
          <a:p>
            <a:pPr>
              <a:buNone/>
            </a:pPr>
            <a:r>
              <a:rPr lang="pl-PL" dirty="0" smtClean="0"/>
              <a:t>c) są określone w formie katalogu zamkniętego;</a:t>
            </a:r>
          </a:p>
          <a:p>
            <a:pPr>
              <a:buNone/>
            </a:pPr>
            <a:r>
              <a:rPr lang="pl-PL" dirty="0" smtClean="0"/>
              <a:t>d) są realizowane przy pomocy subwencji z budżetu państwa.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6000" b="1" dirty="0" smtClean="0"/>
              <a:t>TEST 1.11. </a:t>
            </a:r>
            <a:endParaRPr lang="pl-PL" sz="6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 smtClean="0"/>
              <a:t>1. Aktem prawa miejscowego:</a:t>
            </a:r>
          </a:p>
          <a:p>
            <a:pPr>
              <a:buNone/>
            </a:pPr>
            <a:r>
              <a:rPr lang="pl-PL" dirty="0" smtClean="0"/>
              <a:t>a) nie jest każda uchwała </a:t>
            </a:r>
            <a:r>
              <a:rPr lang="pl-PL" dirty="0" err="1" smtClean="0"/>
              <a:t>OSiKJST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b) mogą być tylko takie uchwały rady gminy, które są podejmowane bezwzględną większością</a:t>
            </a:r>
          </a:p>
          <a:p>
            <a:pPr algn="ctr">
              <a:buNone/>
            </a:pPr>
            <a:r>
              <a:rPr lang="pl-PL" dirty="0" smtClean="0"/>
              <a:t>głosów;</a:t>
            </a:r>
          </a:p>
          <a:p>
            <a:pPr>
              <a:buNone/>
            </a:pPr>
            <a:r>
              <a:rPr lang="pl-PL" dirty="0" smtClean="0"/>
              <a:t>c) nie mogą być uchwały zebrania wiejskiego;</a:t>
            </a:r>
          </a:p>
          <a:p>
            <a:pPr>
              <a:buNone/>
            </a:pPr>
            <a:r>
              <a:rPr lang="pl-PL" dirty="0" smtClean="0"/>
              <a:t>d) nie mogą być uchwały organu stowarzyszenia JST 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2. Akty prawa miejscowego obowiązujące we Wrocławiu mogą, m.in., stanowić:</a:t>
            </a:r>
          </a:p>
          <a:p>
            <a:pPr>
              <a:buNone/>
            </a:pPr>
            <a:r>
              <a:rPr lang="pl-PL" dirty="0" smtClean="0"/>
              <a:t>a) Wojewoda Dolnośląski;</a:t>
            </a:r>
          </a:p>
          <a:p>
            <a:pPr>
              <a:buNone/>
            </a:pPr>
            <a:r>
              <a:rPr lang="pl-PL" dirty="0" smtClean="0"/>
              <a:t>b) Zgromadzenie Gmin Związku Miedziowego;</a:t>
            </a:r>
          </a:p>
          <a:p>
            <a:pPr>
              <a:buNone/>
            </a:pPr>
            <a:r>
              <a:rPr lang="pl-PL" dirty="0" smtClean="0"/>
              <a:t>c) Rada Miejska Wrocławia;</a:t>
            </a:r>
          </a:p>
          <a:p>
            <a:pPr>
              <a:buNone/>
            </a:pPr>
            <a:r>
              <a:rPr lang="pl-PL" dirty="0" smtClean="0"/>
              <a:t>d) Starosta Powiatu Wrocławskiego.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3. Samorządowe akty prawa miejscowego wykonawcze </a:t>
            </a:r>
            <a:r>
              <a:rPr lang="pl-PL" b="1" i="1" dirty="0" smtClean="0"/>
              <a:t>sensu </a:t>
            </a:r>
            <a:r>
              <a:rPr lang="pl-PL" b="1" i="1" dirty="0" err="1" smtClean="0"/>
              <a:t>stricto</a:t>
            </a:r>
            <a:r>
              <a:rPr lang="pl-PL" b="1" i="1" dirty="0" smtClean="0"/>
              <a:t>:</a:t>
            </a:r>
          </a:p>
          <a:p>
            <a:pPr>
              <a:buNone/>
            </a:pPr>
            <a:r>
              <a:rPr lang="pl-PL" dirty="0" smtClean="0"/>
              <a:t>a) mogą być ustanawiane tylko przez </a:t>
            </a:r>
            <a:r>
              <a:rPr lang="pl-PL" dirty="0" err="1" smtClean="0"/>
              <a:t>OSiKJST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b) wchodzą w życie, co do zasady, w 14 dni od dnia ich ogłoszenia w wojewódzkim dzienniku</a:t>
            </a:r>
          </a:p>
          <a:p>
            <a:pPr algn="ctr">
              <a:buNone/>
            </a:pPr>
            <a:r>
              <a:rPr lang="pl-PL" dirty="0" smtClean="0"/>
              <a:t>urzędowym;</a:t>
            </a:r>
          </a:p>
          <a:p>
            <a:pPr>
              <a:buNone/>
            </a:pPr>
            <a:r>
              <a:rPr lang="pl-PL" dirty="0" smtClean="0"/>
              <a:t>c) nie w każdym przypadku podlegają nadzorowi wojewody;</a:t>
            </a:r>
          </a:p>
          <a:p>
            <a:pPr>
              <a:buNone/>
            </a:pPr>
            <a:r>
              <a:rPr lang="pl-PL" dirty="0" smtClean="0"/>
              <a:t>d) zawsze potrzebują podstawy prawnej w ustawie szczególnej z zakresu materialnego prawa</a:t>
            </a:r>
          </a:p>
          <a:p>
            <a:pPr algn="ctr">
              <a:buNone/>
            </a:pPr>
            <a:r>
              <a:rPr lang="pl-PL" dirty="0" smtClean="0"/>
              <a:t>administracyjnego.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4. Przepisy porządkowe:</a:t>
            </a:r>
          </a:p>
          <a:p>
            <a:pPr>
              <a:buNone/>
            </a:pPr>
            <a:r>
              <a:rPr lang="pl-PL" dirty="0" smtClean="0"/>
              <a:t>a) mogą być ustanawiane nie tylko przez organy lokalnych JST;</a:t>
            </a:r>
          </a:p>
          <a:p>
            <a:pPr>
              <a:buNone/>
            </a:pPr>
            <a:r>
              <a:rPr lang="pl-PL" dirty="0" smtClean="0"/>
              <a:t>b) to, np., przepisy porządkowe związane z przewozem osób i bagażu taksówkami osobowymi;</a:t>
            </a:r>
          </a:p>
          <a:p>
            <a:pPr>
              <a:buNone/>
            </a:pPr>
            <a:r>
              <a:rPr lang="pl-PL" dirty="0" smtClean="0"/>
              <a:t>c) nie mogą być wydawane przez OWJST;</a:t>
            </a:r>
          </a:p>
          <a:p>
            <a:pPr>
              <a:buNone/>
            </a:pPr>
            <a:r>
              <a:rPr lang="pl-PL" dirty="0" smtClean="0"/>
              <a:t>d) nie są podejmowane na podstawie art. 23 ust. 1 </a:t>
            </a:r>
            <a:r>
              <a:rPr lang="pl-PL" dirty="0" err="1" smtClean="0"/>
              <a:t>pkt</a:t>
            </a:r>
            <a:r>
              <a:rPr lang="pl-PL" dirty="0" smtClean="0"/>
              <a:t> 1 </a:t>
            </a:r>
            <a:r>
              <a:rPr lang="pl-PL" dirty="0" err="1" smtClean="0"/>
              <a:t>u.s.k.ż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6000" b="1" dirty="0" smtClean="0"/>
              <a:t>TEST 1.4. </a:t>
            </a:r>
            <a:endParaRPr lang="pl-PL" sz="6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 smtClean="0"/>
              <a:t>5. Zarządzenie porządkowe Prezydenta Wrocławia (służące ochronie mienia obywateli, podjęte</a:t>
            </a:r>
          </a:p>
          <a:p>
            <a:pPr algn="ctr">
              <a:buNone/>
            </a:pPr>
            <a:r>
              <a:rPr lang="pl-PL" b="1" dirty="0" smtClean="0"/>
              <a:t>z przyczyn występujących na obszarze 3. wrocławskich osiedli):</a:t>
            </a:r>
          </a:p>
          <a:p>
            <a:pPr>
              <a:buNone/>
            </a:pPr>
            <a:r>
              <a:rPr lang="pl-PL" dirty="0" smtClean="0"/>
              <a:t>a) jest ogłaszane w Dz. Urz. Woj. Dolnośląskiego;</a:t>
            </a:r>
          </a:p>
          <a:p>
            <a:pPr>
              <a:buNone/>
            </a:pPr>
            <a:r>
              <a:rPr lang="pl-PL" dirty="0" smtClean="0"/>
              <a:t>b) jest podejmowane na podstawie art. 40 ust. 3 </a:t>
            </a:r>
            <a:r>
              <a:rPr lang="pl-PL" dirty="0" err="1" smtClean="0"/>
              <a:t>u.s.g</a:t>
            </a:r>
            <a:r>
              <a:rPr lang="pl-PL" dirty="0" smtClean="0"/>
              <a:t>.;</a:t>
            </a:r>
          </a:p>
          <a:p>
            <a:pPr>
              <a:buNone/>
            </a:pPr>
            <a:r>
              <a:rPr lang="pl-PL" dirty="0" smtClean="0"/>
              <a:t>c) wchodzi w życie, co do zasady, 3. dnia od dnia ogłoszenia;</a:t>
            </a:r>
          </a:p>
          <a:p>
            <a:pPr>
              <a:buNone/>
            </a:pPr>
            <a:r>
              <a:rPr lang="pl-PL" dirty="0" smtClean="0"/>
              <a:t>d) wchodzi w życie, o ile zostanie zatwierdzone przez Radę Miejską Wrocławia.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6. Statutowym aktem prawa miejscowego:</a:t>
            </a:r>
          </a:p>
          <a:p>
            <a:pPr>
              <a:buNone/>
            </a:pPr>
            <a:r>
              <a:rPr lang="pl-PL" dirty="0" smtClean="0"/>
              <a:t>a) nie jest regulamin korzystania z cmentarza komunalnego;</a:t>
            </a:r>
          </a:p>
          <a:p>
            <a:pPr>
              <a:buNone/>
            </a:pPr>
            <a:r>
              <a:rPr lang="pl-PL" dirty="0" smtClean="0"/>
              <a:t>b) jest statut samorządowego gimnazjum;</a:t>
            </a:r>
          </a:p>
          <a:p>
            <a:pPr>
              <a:buNone/>
            </a:pPr>
            <a:r>
              <a:rPr lang="pl-PL" dirty="0" smtClean="0"/>
              <a:t>c) jest statut urzędu wojewódzkiego;</a:t>
            </a:r>
          </a:p>
          <a:p>
            <a:pPr>
              <a:buNone/>
            </a:pPr>
            <a:r>
              <a:rPr lang="pl-PL" dirty="0" smtClean="0"/>
              <a:t>d) jest regulamin korzystania z placów zabaw zlokalizowanych na terenie gminy.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7. Zmiany w Statucie Powiatu Wrocławskiego:</a:t>
            </a:r>
          </a:p>
          <a:p>
            <a:pPr>
              <a:buNone/>
            </a:pPr>
            <a:r>
              <a:rPr lang="pl-PL" dirty="0" smtClean="0"/>
              <a:t>a) mogą wejść w życie po upływie 30 dni od dnia jej ogłoszenia w Dz. Urz. Woj. Dolnośląskiego;</a:t>
            </a:r>
          </a:p>
          <a:p>
            <a:pPr>
              <a:buNone/>
            </a:pPr>
            <a:r>
              <a:rPr lang="pl-PL" dirty="0" smtClean="0"/>
              <a:t>b) nie mogą być wprowadzane przez Wojewodę Dolnośląskiego;</a:t>
            </a:r>
          </a:p>
          <a:p>
            <a:pPr>
              <a:buNone/>
            </a:pPr>
            <a:r>
              <a:rPr lang="pl-PL" dirty="0" smtClean="0"/>
              <a:t>c) wymagają podjęcia uchwały będącej statutowym aktem prawa miejscowego;</a:t>
            </a:r>
          </a:p>
          <a:p>
            <a:pPr>
              <a:buNone/>
            </a:pPr>
            <a:r>
              <a:rPr lang="pl-PL" dirty="0" smtClean="0"/>
              <a:t>d) mogą dotyczyć praw właścicieli nieruchomości.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8. Akt prawa miejscowego na podstawie art. 41 ust. 1 </a:t>
            </a:r>
            <a:r>
              <a:rPr lang="pl-PL" b="1" dirty="0" err="1" smtClean="0"/>
              <a:t>u.s.p</a:t>
            </a:r>
            <a:r>
              <a:rPr lang="pl-PL" b="1" dirty="0" smtClean="0"/>
              <a:t>. może wydać:</a:t>
            </a:r>
          </a:p>
          <a:p>
            <a:pPr>
              <a:buNone/>
            </a:pPr>
            <a:r>
              <a:rPr lang="pl-PL" dirty="0" smtClean="0"/>
              <a:t>a) tylko rada powiatu;</a:t>
            </a:r>
          </a:p>
          <a:p>
            <a:pPr>
              <a:buNone/>
            </a:pPr>
            <a:r>
              <a:rPr lang="pl-PL" dirty="0" smtClean="0"/>
              <a:t>b) t </a:t>
            </a:r>
            <a:r>
              <a:rPr lang="pl-PL" dirty="0" err="1" smtClean="0"/>
              <a:t>akże</a:t>
            </a:r>
            <a:r>
              <a:rPr lang="pl-PL" dirty="0" smtClean="0"/>
              <a:t> zarząd powiatu;</a:t>
            </a:r>
          </a:p>
          <a:p>
            <a:pPr>
              <a:buNone/>
            </a:pPr>
            <a:r>
              <a:rPr lang="pl-PL" dirty="0" smtClean="0"/>
              <a:t>c) także starosta;</a:t>
            </a:r>
          </a:p>
          <a:p>
            <a:pPr>
              <a:buNone/>
            </a:pPr>
            <a:r>
              <a:rPr lang="pl-PL" dirty="0" smtClean="0"/>
              <a:t>d) osoba pełniąca funkcję organów powiatu, w sytuacji wskazywanej w art. 29 ust. 3a </a:t>
            </a:r>
            <a:r>
              <a:rPr lang="pl-PL" dirty="0" err="1" smtClean="0"/>
              <a:t>u.s.p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9. Rada:</a:t>
            </a:r>
          </a:p>
          <a:p>
            <a:pPr>
              <a:buNone/>
            </a:pPr>
            <a:r>
              <a:rPr lang="pl-PL" dirty="0" smtClean="0"/>
              <a:t>a) Miasta Krakowa – może wydawać przepisy porządkowe, jeżeli – np. – jest to niezbędne do</a:t>
            </a:r>
          </a:p>
          <a:p>
            <a:pPr algn="ctr">
              <a:buNone/>
            </a:pPr>
            <a:r>
              <a:rPr lang="pl-PL" dirty="0" smtClean="0"/>
              <a:t>ochrony środowiska naturalnego;</a:t>
            </a:r>
          </a:p>
          <a:p>
            <a:pPr>
              <a:buNone/>
            </a:pPr>
            <a:r>
              <a:rPr lang="pl-PL" dirty="0" smtClean="0"/>
              <a:t>b) Miejska Wrocławia – może zmienić Statut Wrocławia na wniosek Prezesa Rady Ministrów;</a:t>
            </a:r>
          </a:p>
          <a:p>
            <a:pPr>
              <a:buNone/>
            </a:pPr>
            <a:r>
              <a:rPr lang="pl-PL" dirty="0" smtClean="0"/>
              <a:t>c) Gminy Wińsko – może określić zasady i tryb przeprowadzania konsultacji z mieszkańcami</a:t>
            </a:r>
          </a:p>
          <a:p>
            <a:pPr algn="ctr">
              <a:buNone/>
            </a:pPr>
            <a:r>
              <a:rPr lang="pl-PL" dirty="0" smtClean="0"/>
              <a:t>Gminy;</a:t>
            </a:r>
          </a:p>
          <a:p>
            <a:pPr>
              <a:buNone/>
            </a:pPr>
            <a:r>
              <a:rPr lang="pl-PL" dirty="0" smtClean="0"/>
              <a:t>d) Osiedla Wojszyce – nie może nowelizować Statutu Osiedla Wojszyce.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10. Zgromadzenie związku międzygminnego:</a:t>
            </a:r>
          </a:p>
          <a:p>
            <a:pPr>
              <a:buNone/>
            </a:pPr>
            <a:r>
              <a:rPr lang="pl-PL" dirty="0" smtClean="0"/>
              <a:t>a) może ustanawiać wykonawcze akty prawa miejscowego;</a:t>
            </a:r>
          </a:p>
          <a:p>
            <a:pPr>
              <a:buNone/>
            </a:pPr>
            <a:r>
              <a:rPr lang="pl-PL" dirty="0" smtClean="0"/>
              <a:t>b) nie może ustanawiać porządkowych aktów prawa miejscowego;</a:t>
            </a:r>
          </a:p>
          <a:p>
            <a:pPr>
              <a:buNone/>
            </a:pPr>
            <a:r>
              <a:rPr lang="pl-PL" dirty="0" smtClean="0"/>
              <a:t>c) może zmieniać statut związku;</a:t>
            </a:r>
          </a:p>
          <a:p>
            <a:pPr>
              <a:buNone/>
            </a:pPr>
            <a:r>
              <a:rPr lang="pl-PL" dirty="0" smtClean="0"/>
              <a:t>d) może podejmować akty prawa miejscowego podlegające nadzorowi RIO.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1.11.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11. Wskaż prawidłowe określenie/-a:</a:t>
            </a:r>
          </a:p>
          <a:p>
            <a:pPr>
              <a:buNone/>
            </a:pPr>
            <a:r>
              <a:rPr lang="pl-PL" dirty="0" smtClean="0"/>
              <a:t>a) statut powiatowy;</a:t>
            </a:r>
          </a:p>
          <a:p>
            <a:pPr>
              <a:buNone/>
            </a:pPr>
            <a:r>
              <a:rPr lang="pl-PL" dirty="0" smtClean="0"/>
              <a:t>b) regulamin województwa;</a:t>
            </a:r>
          </a:p>
          <a:p>
            <a:pPr>
              <a:buNone/>
            </a:pPr>
            <a:r>
              <a:rPr lang="pl-PL" dirty="0" smtClean="0"/>
              <a:t>c) statut Miasta na Prawach Powiatu;</a:t>
            </a:r>
          </a:p>
          <a:p>
            <a:pPr>
              <a:buNone/>
            </a:pPr>
            <a:r>
              <a:rPr lang="pl-PL" dirty="0" smtClean="0"/>
              <a:t>d) żadna z odpowiedzi nie jest prawidłowa.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pl-PL" b="1" dirty="0" smtClean="0"/>
              <a:t>Termin „zadania własne”:</a:t>
            </a:r>
          </a:p>
          <a:p>
            <a:pPr>
              <a:buNone/>
            </a:pPr>
            <a:r>
              <a:rPr lang="pl-PL" dirty="0" smtClean="0"/>
              <a:t>a) jest terminem prawnym;</a:t>
            </a:r>
          </a:p>
          <a:p>
            <a:pPr>
              <a:buNone/>
            </a:pPr>
            <a:r>
              <a:rPr lang="pl-PL" dirty="0" smtClean="0"/>
              <a:t>b) znajduje zastosowanie w </a:t>
            </a:r>
            <a:r>
              <a:rPr lang="pl-PL" dirty="0" err="1" smtClean="0"/>
              <a:t>u.s.p</a:t>
            </a:r>
            <a:r>
              <a:rPr lang="pl-PL" dirty="0" smtClean="0"/>
              <a:t>.;</a:t>
            </a:r>
          </a:p>
          <a:p>
            <a:pPr>
              <a:buNone/>
            </a:pPr>
            <a:r>
              <a:rPr lang="pl-PL" dirty="0" smtClean="0"/>
              <a:t>c) jest zdefiniowany w Konstytucji RP;</a:t>
            </a:r>
          </a:p>
          <a:p>
            <a:pPr>
              <a:buNone/>
            </a:pPr>
            <a:r>
              <a:rPr lang="pl-PL" dirty="0" smtClean="0"/>
              <a:t>d) dotyczy także zadań związku międzygminnego.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2 Zadanie z zakresu administracji rządowej:</a:t>
            </a:r>
          </a:p>
          <a:p>
            <a:pPr>
              <a:buNone/>
            </a:pPr>
            <a:r>
              <a:rPr lang="pl-PL" dirty="0" smtClean="0"/>
              <a:t>a) jako zadanie zlecone powiatowi – należy do zakresu działania powiatu;</a:t>
            </a:r>
          </a:p>
          <a:p>
            <a:pPr>
              <a:buNone/>
            </a:pPr>
            <a:r>
              <a:rPr lang="pl-PL" dirty="0" smtClean="0"/>
              <a:t>b) nigdy nie jest zadaniem własnym województwa;</a:t>
            </a:r>
          </a:p>
          <a:p>
            <a:pPr>
              <a:buNone/>
            </a:pPr>
            <a:r>
              <a:rPr lang="pl-PL" dirty="0" smtClean="0"/>
              <a:t>c) to, np., zadanie wykonywane przez wojewodę;</a:t>
            </a:r>
          </a:p>
          <a:p>
            <a:pPr>
              <a:buNone/>
            </a:pPr>
            <a:r>
              <a:rPr lang="pl-PL" dirty="0" smtClean="0"/>
              <a:t>d) może być jedynie zlecane JST.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3. Gmina:</a:t>
            </a:r>
          </a:p>
          <a:p>
            <a:pPr>
              <a:buNone/>
            </a:pPr>
            <a:r>
              <a:rPr lang="pl-PL" dirty="0" smtClean="0"/>
              <a:t>a) nie może wykonywać zadań innych JST;</a:t>
            </a:r>
          </a:p>
          <a:p>
            <a:pPr>
              <a:buNone/>
            </a:pPr>
            <a:r>
              <a:rPr lang="pl-PL" dirty="0" smtClean="0"/>
              <a:t>b) na podstawie porozumienia, nie może wykonywać każdego zadania z zakresu działania powiatu;</a:t>
            </a:r>
          </a:p>
          <a:p>
            <a:pPr>
              <a:buNone/>
            </a:pPr>
            <a:r>
              <a:rPr lang="pl-PL" dirty="0" smtClean="0"/>
              <a:t>c) nie może wykonywać zadania własnego innej gminy;</a:t>
            </a:r>
          </a:p>
          <a:p>
            <a:pPr>
              <a:buNone/>
            </a:pPr>
            <a:r>
              <a:rPr lang="pl-PL" dirty="0" smtClean="0"/>
              <a:t>d) może zawierać porozumienie międzygminne tylko z gminą z tego samego województwa.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4. Zadania wskazywane w art. 7 ust. 1 </a:t>
            </a:r>
            <a:r>
              <a:rPr lang="pl-PL" b="1" dirty="0" err="1" smtClean="0"/>
              <a:t>u.s.g</a:t>
            </a:r>
            <a:r>
              <a:rPr lang="pl-PL" b="1" dirty="0" smtClean="0"/>
              <a:t>. to zadania:</a:t>
            </a:r>
          </a:p>
          <a:p>
            <a:pPr>
              <a:buNone/>
            </a:pPr>
            <a:r>
              <a:rPr lang="pl-PL" dirty="0" smtClean="0"/>
              <a:t>a) publiczne;</a:t>
            </a:r>
          </a:p>
          <a:p>
            <a:pPr>
              <a:buNone/>
            </a:pPr>
            <a:r>
              <a:rPr lang="pl-PL" dirty="0" smtClean="0"/>
              <a:t>b) zlecone gminie;</a:t>
            </a:r>
          </a:p>
          <a:p>
            <a:pPr>
              <a:buNone/>
            </a:pPr>
            <a:r>
              <a:rPr lang="pl-PL" dirty="0" smtClean="0"/>
              <a:t>c) własne gminy;</a:t>
            </a:r>
          </a:p>
          <a:p>
            <a:pPr>
              <a:buNone/>
            </a:pPr>
            <a:r>
              <a:rPr lang="pl-PL" dirty="0" smtClean="0"/>
              <a:t>d) z zakresu administracji rządowej.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5. Powiat:</a:t>
            </a:r>
          </a:p>
          <a:p>
            <a:pPr>
              <a:buNone/>
            </a:pPr>
            <a:r>
              <a:rPr lang="pl-PL" dirty="0" smtClean="0"/>
              <a:t>a) może zawierać porozumienie ze związkiem międzygminnym;</a:t>
            </a:r>
          </a:p>
          <a:p>
            <a:pPr>
              <a:buNone/>
            </a:pPr>
            <a:r>
              <a:rPr lang="pl-PL" dirty="0" smtClean="0"/>
              <a:t>b) może przejąć zarządzanie dotychczasową drogą gminną;</a:t>
            </a:r>
          </a:p>
          <a:p>
            <a:pPr>
              <a:buNone/>
            </a:pPr>
            <a:r>
              <a:rPr lang="pl-PL" dirty="0" smtClean="0"/>
              <a:t>c) nie może udzielić pomocy finansowej ma utrzymanie drogi gminnej;</a:t>
            </a:r>
          </a:p>
          <a:p>
            <a:pPr>
              <a:buNone/>
            </a:pPr>
            <a:r>
              <a:rPr lang="pl-PL" dirty="0" smtClean="0"/>
              <a:t>d) może zawrzeć porozumienie z miastem na prawach powiatu.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 smtClean="0"/>
              <a:t>6. Zadania:</a:t>
            </a:r>
          </a:p>
          <a:p>
            <a:pPr>
              <a:buNone/>
            </a:pPr>
            <a:r>
              <a:rPr lang="pl-PL" dirty="0" smtClean="0"/>
              <a:t>a) powiatowego inspektora nadzoru budowlanego – są zadaniami powiatu;</a:t>
            </a:r>
          </a:p>
          <a:p>
            <a:pPr>
              <a:buNone/>
            </a:pPr>
            <a:r>
              <a:rPr lang="pl-PL" dirty="0" smtClean="0"/>
              <a:t>b) powiatowego inspektora nadzoru budowlanego – nie wchodzą w zakres działania Miasta Wrocławia;</a:t>
            </a:r>
          </a:p>
          <a:p>
            <a:pPr>
              <a:buNone/>
            </a:pPr>
            <a:r>
              <a:rPr lang="pl-PL" dirty="0" smtClean="0"/>
              <a:t>c) służące zapewnieniu wykonywaniu zadań i kompetencji powiatowego inspektora nadzoru budowlanego</a:t>
            </a:r>
          </a:p>
          <a:p>
            <a:pPr algn="ctr">
              <a:buNone/>
            </a:pPr>
            <a:r>
              <a:rPr lang="pl-PL" dirty="0" smtClean="0"/>
              <a:t>– są zadaniami powiatu;</a:t>
            </a:r>
          </a:p>
          <a:p>
            <a:pPr>
              <a:buNone/>
            </a:pPr>
            <a:r>
              <a:rPr lang="pl-PL" dirty="0" smtClean="0"/>
              <a:t>d) powiatowego lekarza weterynarii – nie podlegają postanowieniom art. 4 ust. 2 </a:t>
            </a:r>
            <a:r>
              <a:rPr lang="pl-PL" dirty="0" err="1" smtClean="0"/>
              <a:t>u.s.p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UST – ZAJĘCIA 2 </a:t>
            </a:r>
            <a:r>
              <a:rPr lang="pl-PL" dirty="0" smtClean="0"/>
              <a:t>- </a:t>
            </a:r>
            <a:r>
              <a:rPr lang="pl-PL" b="1" dirty="0" smtClean="0"/>
              <a:t>Test 1.4.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7. Do zakresu działania Miasta Wałbrzycha wchodzą (w trybie </a:t>
            </a:r>
            <a:r>
              <a:rPr lang="pl-PL" b="1" i="1" dirty="0" smtClean="0"/>
              <a:t>ex </a:t>
            </a:r>
            <a:r>
              <a:rPr lang="pl-PL" b="1" i="1" dirty="0" err="1" smtClean="0"/>
              <a:t>lege</a:t>
            </a:r>
            <a:r>
              <a:rPr lang="pl-PL" b="1" i="1" dirty="0" smtClean="0"/>
              <a:t>):</a:t>
            </a:r>
          </a:p>
          <a:p>
            <a:pPr>
              <a:buNone/>
            </a:pPr>
            <a:r>
              <a:rPr lang="pl-PL" dirty="0" smtClean="0"/>
              <a:t>a) tylko zadania z zakresu działania gminy;</a:t>
            </a:r>
          </a:p>
          <a:p>
            <a:pPr>
              <a:buNone/>
            </a:pPr>
            <a:r>
              <a:rPr lang="pl-PL" dirty="0" smtClean="0"/>
              <a:t>b) m. in. zadania z zakresu administracji rządowej wykonywane przez powiat;</a:t>
            </a:r>
          </a:p>
          <a:p>
            <a:pPr>
              <a:buNone/>
            </a:pPr>
            <a:r>
              <a:rPr lang="pl-PL" dirty="0" smtClean="0"/>
              <a:t>c) w ramach zadań wskazywanych w lit. b) – te same zadania, co w przypadku m.st. Warszawy;</a:t>
            </a:r>
          </a:p>
          <a:p>
            <a:pPr>
              <a:buNone/>
            </a:pPr>
            <a:r>
              <a:rPr lang="pl-PL" dirty="0" smtClean="0"/>
              <a:t>d) m. in. zadania z zakresu promocji Powiatu Wałbrzyskiego.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1428</Words>
  <Application>Microsoft Office PowerPoint</Application>
  <PresentationFormat>Pokaz na ekranie (4:3)</PresentationFormat>
  <Paragraphs>155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USTRÓJ SAMORZĄDU TERYTORIALNEGO zajęcia 2  </vt:lpstr>
      <vt:lpstr>UST – ZAJĘCIA 2</vt:lpstr>
      <vt:lpstr>UST – ZAJĘCIA 2 - Test 1.4. </vt:lpstr>
      <vt:lpstr>UST – ZAJĘCIA 2 - Test 1.4. </vt:lpstr>
      <vt:lpstr>UST – ZAJĘCIA 2 - Test 1.4. </vt:lpstr>
      <vt:lpstr>UST – ZAJĘCIA 2 - Test 1.4. </vt:lpstr>
      <vt:lpstr>UST – ZAJĘCIA 2 - Test 1.4. </vt:lpstr>
      <vt:lpstr>UST – ZAJĘCIA 2 - Test 1.4. </vt:lpstr>
      <vt:lpstr>UST – ZAJĘCIA 2 - Test 1.4. </vt:lpstr>
      <vt:lpstr>UST – ZAJĘCIA 2 - Test 1.4. </vt:lpstr>
      <vt:lpstr>UST – ZAJĘCIA 2 - Test 1.4. </vt:lpstr>
      <vt:lpstr>UST – ZAJĘCIA 2 - Test 1.4. </vt:lpstr>
      <vt:lpstr>UST – ZAJĘCIA 2 - Test 1.4. </vt:lpstr>
      <vt:lpstr>UST – ZAJĘCIA 2 - Test 1.4. </vt:lpstr>
      <vt:lpstr>UST – ZAJĘCIA 2</vt:lpstr>
      <vt:lpstr>UST – ZAJĘCIA 2 - Test 1.11. </vt:lpstr>
      <vt:lpstr>UST – ZAJĘCIA 2 - Test 1.11. </vt:lpstr>
      <vt:lpstr>UST – ZAJĘCIA 2 - Test 1.11. </vt:lpstr>
      <vt:lpstr>UST – ZAJĘCIA 2 - Test 1.11. </vt:lpstr>
      <vt:lpstr>UST – ZAJĘCIA 2 - Test 1.11. </vt:lpstr>
      <vt:lpstr>UST – ZAJĘCIA 2 - Test 1.11. </vt:lpstr>
      <vt:lpstr>UST – ZAJĘCIA 2 - Test 1.11. </vt:lpstr>
      <vt:lpstr>UST – ZAJĘCIA 2 - Test 1.11. </vt:lpstr>
      <vt:lpstr>UST – ZAJĘCIA 2 - Test 1.11. </vt:lpstr>
      <vt:lpstr>UST – ZAJĘCIA 2 - Test 1.11. </vt:lpstr>
      <vt:lpstr>UST – ZAJĘCIA 2 - Test 1.11.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USTRÓJ SAMORZĄDU TERYTORIALNEGO zajęcia 2</dc:title>
  <dc:creator>Maciek</dc:creator>
  <cp:lastModifiedBy>Maciek</cp:lastModifiedBy>
  <cp:revision>2</cp:revision>
  <dcterms:created xsi:type="dcterms:W3CDTF">2015-03-01T07:47:46Z</dcterms:created>
  <dcterms:modified xsi:type="dcterms:W3CDTF">2016-05-15T11:43:13Z</dcterms:modified>
</cp:coreProperties>
</file>