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78" r:id="rId14"/>
    <p:sldId id="287" r:id="rId15"/>
    <p:sldId id="286" r:id="rId16"/>
    <p:sldId id="285" r:id="rId17"/>
    <p:sldId id="284" r:id="rId18"/>
    <p:sldId id="283" r:id="rId19"/>
    <p:sldId id="282" r:id="rId20"/>
    <p:sldId id="281" r:id="rId21"/>
    <p:sldId id="280" r:id="rId22"/>
    <p:sldId id="279" r:id="rId23"/>
    <p:sldId id="267" r:id="rId24"/>
    <p:sldId id="288" r:id="rId25"/>
    <p:sldId id="289" r:id="rId26"/>
    <p:sldId id="265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C88C-E7DA-415D-8A2F-3FED33B52A4B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7119-7BF4-43CE-B978-E063513A6F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Ustrój samorządu terytorialnego </a:t>
            </a:r>
            <a:r>
              <a:rPr lang="pl-PL" dirty="0" smtClean="0"/>
              <a:t>zajęcia 3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8. Nadzór nad działalnością organów jednostki pomocniczej sprawuje (-ą):</a:t>
            </a:r>
          </a:p>
          <a:p>
            <a:pPr>
              <a:buNone/>
            </a:pPr>
            <a:r>
              <a:rPr lang="pl-PL" dirty="0"/>
              <a:t>a) wojewoda;</a:t>
            </a:r>
          </a:p>
          <a:p>
            <a:pPr>
              <a:buNone/>
            </a:pPr>
            <a:r>
              <a:rPr lang="pl-PL" dirty="0"/>
              <a:t>b) RIO;</a:t>
            </a:r>
          </a:p>
          <a:p>
            <a:pPr>
              <a:buNone/>
            </a:pPr>
            <a:r>
              <a:rPr lang="pl-PL" dirty="0"/>
              <a:t>c) organy gminy;</a:t>
            </a:r>
          </a:p>
          <a:p>
            <a:pPr>
              <a:buNone/>
            </a:pPr>
            <a:r>
              <a:rPr lang="pl-PL" dirty="0"/>
              <a:t>d) organy utworzone przez radę gminy specjalnie w tym celu.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9.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 dotyczącą/-</a:t>
            </a:r>
            <a:r>
              <a:rPr lang="pl-PL" b="1" dirty="0" err="1"/>
              <a:t>ce</a:t>
            </a:r>
            <a:r>
              <a:rPr lang="pl-PL" b="1" dirty="0"/>
              <a:t> organizacji i funkcjonowania osiedla:</a:t>
            </a:r>
          </a:p>
          <a:p>
            <a:pPr>
              <a:buNone/>
            </a:pPr>
            <a:r>
              <a:rPr lang="pl-PL" dirty="0"/>
              <a:t>a) ogólne zebranie mieszkańców może być organem uchwałodawczym osiedla;</a:t>
            </a:r>
          </a:p>
          <a:p>
            <a:pPr>
              <a:buNone/>
            </a:pPr>
            <a:r>
              <a:rPr lang="pl-PL" dirty="0"/>
              <a:t>b) posiada jednoosobowy organ wykonawczy;</a:t>
            </a:r>
          </a:p>
          <a:p>
            <a:pPr>
              <a:buNone/>
            </a:pPr>
            <a:r>
              <a:rPr lang="pl-PL" dirty="0"/>
              <a:t>c) organ uchwałodawczy osiedla – rada osiedla – może liczyć nie mniej niż 15 i nie więcej niż </a:t>
            </a:r>
            <a:r>
              <a:rPr lang="pl-PL" dirty="0" smtClean="0"/>
              <a:t>21 członków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d) przepisy rangi ustawy określają kompetencje organów osiedla.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10. Wskaż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/>
              <a:t>a) środki funduszu sołeckiego niewykorzystane w danym roku budżetowym wygasają z </a:t>
            </a:r>
            <a:r>
              <a:rPr lang="pl-PL" dirty="0" smtClean="0"/>
              <a:t>upływem roku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b) z wnioskiem o przyznanie środków z funduszu sołeckiego występuje sołectwo; wniosek </a:t>
            </a:r>
            <a:r>
              <a:rPr lang="pl-PL" dirty="0" smtClean="0"/>
              <a:t>jest składany </a:t>
            </a:r>
            <a:r>
              <a:rPr lang="pl-PL" dirty="0"/>
              <a:t>do organu wykonawczego gminy przez sołtysa;</a:t>
            </a:r>
          </a:p>
          <a:p>
            <a:pPr>
              <a:buNone/>
            </a:pPr>
            <a:r>
              <a:rPr lang="pl-PL" dirty="0"/>
              <a:t>c) sołectwo nie ma prawa wystąpienia z wnioskiem o zmianę przedsięwzięć do realizacji w </a:t>
            </a:r>
            <a:r>
              <a:rPr lang="pl-PL" dirty="0" smtClean="0"/>
              <a:t>ramach funduszu </a:t>
            </a:r>
            <a:r>
              <a:rPr lang="pl-PL" dirty="0"/>
              <a:t>sołeckiego;</a:t>
            </a:r>
          </a:p>
          <a:p>
            <a:pPr>
              <a:buNone/>
            </a:pPr>
            <a:r>
              <a:rPr lang="pl-PL" dirty="0"/>
              <a:t>d) uchwała rady gminy o wyrażeniu zgody na wyodrębnię funduszu sołeckiego podjęta po </a:t>
            </a:r>
            <a:r>
              <a:rPr lang="pl-PL" dirty="0" smtClean="0"/>
              <a:t>dniu 31 </a:t>
            </a:r>
            <a:r>
              <a:rPr lang="pl-PL" dirty="0"/>
              <a:t>marca roku poprzedzającego rok budżetowy, którego dotyczy, jest nieważna.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TEST 1.13 </a:t>
            </a:r>
            <a:endParaRPr lang="pl-PL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1. Miasto na prawach powiatu:</a:t>
            </a:r>
          </a:p>
          <a:p>
            <a:pPr>
              <a:buNone/>
            </a:pPr>
            <a:r>
              <a:rPr lang="pl-PL" dirty="0"/>
              <a:t>a) nie może zawrzeć porozumienia z powiatem;</a:t>
            </a:r>
          </a:p>
          <a:p>
            <a:pPr>
              <a:buNone/>
            </a:pPr>
            <a:r>
              <a:rPr lang="pl-PL" dirty="0"/>
              <a:t>b) może utworzyć związek tylko z inną gminą;</a:t>
            </a:r>
          </a:p>
          <a:p>
            <a:pPr>
              <a:buNone/>
            </a:pPr>
            <a:r>
              <a:rPr lang="pl-PL" dirty="0"/>
              <a:t>c) nie może powierzyć sąsiedniej gminie kompetencji do wydawania pozwoleń na budowę;</a:t>
            </a:r>
          </a:p>
          <a:p>
            <a:pPr>
              <a:buNone/>
            </a:pPr>
            <a:r>
              <a:rPr lang="pl-PL" dirty="0"/>
              <a:t>d) zawiera porozumienie poprzez swojego burmistrza.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2. Związek powiatów:</a:t>
            </a:r>
          </a:p>
          <a:p>
            <a:pPr>
              <a:buNone/>
            </a:pPr>
            <a:r>
              <a:rPr lang="pl-PL" dirty="0"/>
              <a:t>a) działa w imieniu tworzących go powiatów;</a:t>
            </a:r>
          </a:p>
          <a:p>
            <a:pPr>
              <a:buNone/>
            </a:pPr>
            <a:r>
              <a:rPr lang="pl-PL" dirty="0"/>
              <a:t>b) nie składa się z terytoriów tworzących go powiatów;</a:t>
            </a:r>
          </a:p>
          <a:p>
            <a:pPr>
              <a:buNone/>
            </a:pPr>
            <a:r>
              <a:rPr lang="pl-PL" dirty="0"/>
              <a:t>c) jest związkiem wspólnot samorządowych tworzących go powiatów;</a:t>
            </a:r>
          </a:p>
          <a:p>
            <a:pPr>
              <a:buNone/>
            </a:pPr>
            <a:r>
              <a:rPr lang="pl-PL" dirty="0"/>
              <a:t>d) jest związkiem JST.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3. Zgromadzenie związku komunalnego:</a:t>
            </a:r>
          </a:p>
          <a:p>
            <a:pPr>
              <a:buNone/>
            </a:pPr>
            <a:r>
              <a:rPr lang="pl-PL" dirty="0"/>
              <a:t>a) nie jest wybierane w wyborach samorządowych;</a:t>
            </a:r>
          </a:p>
          <a:p>
            <a:pPr>
              <a:buNone/>
            </a:pPr>
            <a:r>
              <a:rPr lang="pl-PL" dirty="0"/>
              <a:t>b) podejmuje uchwały przy </a:t>
            </a:r>
            <a:r>
              <a:rPr lang="pl-PL" i="1" dirty="0"/>
              <a:t>quorum wynoszącym co najmniej połowę jego składu;</a:t>
            </a:r>
          </a:p>
          <a:p>
            <a:pPr>
              <a:buNone/>
            </a:pPr>
            <a:r>
              <a:rPr lang="pl-PL" dirty="0"/>
              <a:t>c) może powoływać organ wykonawczy związku spoza członków związku;</a:t>
            </a:r>
          </a:p>
          <a:p>
            <a:pPr>
              <a:buNone/>
            </a:pPr>
            <a:r>
              <a:rPr lang="pl-PL" dirty="0"/>
              <a:t>d) podejmuje uchwałę o likwidacji szkoły prowadzonej przez związek.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4. W wojewódzkim dzienniku urzędowym ogłasza się:</a:t>
            </a:r>
          </a:p>
          <a:p>
            <a:pPr>
              <a:buNone/>
            </a:pPr>
            <a:r>
              <a:rPr lang="pl-PL" dirty="0"/>
              <a:t>a) każde porozumienie zawarte przez gminę;</a:t>
            </a:r>
          </a:p>
          <a:p>
            <a:pPr>
              <a:buNone/>
            </a:pPr>
            <a:r>
              <a:rPr lang="pl-PL" dirty="0"/>
              <a:t>b) uchwałę o utworzeniu związku komunalnego;</a:t>
            </a:r>
          </a:p>
          <a:p>
            <a:pPr>
              <a:buNone/>
            </a:pPr>
            <a:r>
              <a:rPr lang="pl-PL" dirty="0"/>
              <a:t>c) porozumienie w sprawie trybu zawarcia porozumienia powiatów;</a:t>
            </a:r>
          </a:p>
          <a:p>
            <a:pPr>
              <a:buNone/>
            </a:pPr>
            <a:r>
              <a:rPr lang="pl-PL" dirty="0"/>
              <a:t>d) porozumienie zawarte na podstawie art. 20 </a:t>
            </a:r>
            <a:r>
              <a:rPr lang="pl-PL" dirty="0" err="1"/>
              <a:t>u.w.a.rz.w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5. Porozumienie zawarte między Gminą Oława a Powiatem Oławskim:</a:t>
            </a:r>
          </a:p>
          <a:p>
            <a:pPr>
              <a:buNone/>
            </a:pPr>
            <a:r>
              <a:rPr lang="pl-PL" dirty="0"/>
              <a:t>a) nie stanowi formy współdziałania JST;</a:t>
            </a:r>
          </a:p>
          <a:p>
            <a:pPr>
              <a:buNone/>
            </a:pPr>
            <a:r>
              <a:rPr lang="pl-PL" dirty="0"/>
              <a:t>b) służące przekazywaniu zadań między JST – nigdy nie może ich przekazywać powiatowi;</a:t>
            </a:r>
          </a:p>
          <a:p>
            <a:pPr>
              <a:buNone/>
            </a:pPr>
            <a:r>
              <a:rPr lang="pl-PL" dirty="0"/>
              <a:t>c) znajdujące umocowanie w art. 4 ust. 5 </a:t>
            </a:r>
            <a:r>
              <a:rPr lang="pl-PL" dirty="0" err="1"/>
              <a:t>u.s.p</a:t>
            </a:r>
            <a:r>
              <a:rPr lang="pl-PL" dirty="0"/>
              <a:t>. – może dotyczyć rejestracji pojazdów;</a:t>
            </a:r>
          </a:p>
          <a:p>
            <a:pPr>
              <a:buNone/>
            </a:pPr>
            <a:r>
              <a:rPr lang="pl-PL" dirty="0"/>
              <a:t>d) może określać zasady i tryb sprawowania nadzoru nad realizacją porozumienia.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6. Statut związku międzygminnego:</a:t>
            </a:r>
          </a:p>
          <a:p>
            <a:pPr>
              <a:buNone/>
            </a:pPr>
            <a:r>
              <a:rPr lang="pl-PL" dirty="0"/>
              <a:t>a) jako zadanie związku może wskazywać promowanie cydru wytwarzanego na terenie </a:t>
            </a:r>
            <a:r>
              <a:rPr lang="pl-PL" dirty="0" smtClean="0"/>
              <a:t>gmin uczestniczących </a:t>
            </a:r>
            <a:r>
              <a:rPr lang="pl-PL" dirty="0"/>
              <a:t>w związku;</a:t>
            </a:r>
          </a:p>
          <a:p>
            <a:pPr>
              <a:buNone/>
            </a:pPr>
            <a:r>
              <a:rPr lang="pl-PL" dirty="0"/>
              <a:t>b) może określić zadania skarbnika związku jako organu związku;</a:t>
            </a:r>
          </a:p>
          <a:p>
            <a:pPr>
              <a:buNone/>
            </a:pPr>
            <a:r>
              <a:rPr lang="pl-PL" dirty="0"/>
              <a:t>c) jest wpisywany do rejestru związków międzygminnych;</a:t>
            </a:r>
          </a:p>
          <a:p>
            <a:pPr>
              <a:buNone/>
            </a:pPr>
            <a:r>
              <a:rPr lang="pl-PL" dirty="0"/>
              <a:t>d) określa tryb działania zarządu związku.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TEST 1.12 </a:t>
            </a:r>
            <a:endParaRPr lang="pl-PL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7. Pomoc finansowa udzielana przez gminę (na podstawie, m. in., art. 10 ust. 2 </a:t>
            </a:r>
            <a:r>
              <a:rPr lang="pl-PL" b="1" dirty="0" err="1"/>
              <a:t>u.s.g</a:t>
            </a:r>
            <a:r>
              <a:rPr lang="pl-PL" b="1" dirty="0"/>
              <a:t>.):</a:t>
            </a:r>
          </a:p>
          <a:p>
            <a:pPr>
              <a:buNone/>
            </a:pPr>
            <a:r>
              <a:rPr lang="pl-PL" dirty="0"/>
              <a:t>a) innej gminie – wymaga jednoczesnego powierzania/przekazywania zadań publicznych;</a:t>
            </a:r>
          </a:p>
          <a:p>
            <a:pPr>
              <a:buNone/>
            </a:pPr>
            <a:r>
              <a:rPr lang="pl-PL" dirty="0"/>
              <a:t>b) może być kierowana do powiatu;</a:t>
            </a:r>
          </a:p>
          <a:p>
            <a:pPr>
              <a:buNone/>
            </a:pPr>
            <a:r>
              <a:rPr lang="pl-PL" dirty="0"/>
              <a:t>c) udzielana jest w kwocie określonej w uchwale podjętej przez radę gminy udzielającej pomocy;</a:t>
            </a:r>
          </a:p>
          <a:p>
            <a:pPr>
              <a:buNone/>
            </a:pPr>
            <a:r>
              <a:rPr lang="pl-PL" dirty="0"/>
              <a:t>d) może być kierowana tylko do związku komunalnego, którego gmina jest członkiem.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8. Stowarzyszenie:</a:t>
            </a:r>
          </a:p>
          <a:p>
            <a:pPr>
              <a:buNone/>
            </a:pPr>
            <a:r>
              <a:rPr lang="pl-PL" dirty="0"/>
              <a:t>a) gmin – może prowadzić lokalny transport zbiorowy;</a:t>
            </a:r>
          </a:p>
          <a:p>
            <a:pPr>
              <a:buNone/>
            </a:pPr>
            <a:r>
              <a:rPr lang="pl-PL" dirty="0"/>
              <a:t>b) powiatów – może otrzymać pomoc rzeczową od gminy;</a:t>
            </a:r>
          </a:p>
          <a:p>
            <a:pPr>
              <a:buNone/>
            </a:pPr>
            <a:r>
              <a:rPr lang="pl-PL" dirty="0"/>
              <a:t>c) sołtysów – stanowi formę zrzeszania społeczności lokalnych;</a:t>
            </a:r>
          </a:p>
          <a:p>
            <a:pPr>
              <a:buNone/>
            </a:pPr>
            <a:r>
              <a:rPr lang="pl-PL" dirty="0"/>
              <a:t>d) może zostać utworzone, np., przez dwie gminy i jeden powiat.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9. Sprzeciw:</a:t>
            </a:r>
          </a:p>
          <a:p>
            <a:pPr>
              <a:buNone/>
            </a:pPr>
            <a:r>
              <a:rPr lang="pl-PL" dirty="0"/>
              <a:t>a) od uchwały zgromadzenia związku międzygminnego wnosi członek takiego związku;</a:t>
            </a:r>
          </a:p>
          <a:p>
            <a:pPr>
              <a:buNone/>
            </a:pPr>
            <a:r>
              <a:rPr lang="pl-PL" dirty="0"/>
              <a:t>b) można wnosić od każdej uchwały zgromadzenia związku komunalnego;</a:t>
            </a:r>
          </a:p>
          <a:p>
            <a:pPr>
              <a:buNone/>
            </a:pPr>
            <a:r>
              <a:rPr lang="pl-PL" dirty="0"/>
              <a:t>c) nie jest dopuszczalny w stosunku do uchwały zarządu związku powiatów;</a:t>
            </a:r>
          </a:p>
          <a:p>
            <a:pPr>
              <a:buNone/>
            </a:pPr>
            <a:r>
              <a:rPr lang="pl-PL" dirty="0"/>
              <a:t>d) żadna z odpowiedzi nie jest prawidłowa.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10. Związek:</a:t>
            </a:r>
          </a:p>
          <a:p>
            <a:pPr>
              <a:buNone/>
            </a:pPr>
            <a:r>
              <a:rPr lang="pl-PL" dirty="0"/>
              <a:t>a) międzygminny – może wykonywać tylko zadania z zakresu działania uczestniczących w </a:t>
            </a:r>
            <a:r>
              <a:rPr lang="pl-PL" dirty="0" smtClean="0"/>
              <a:t>nim gmin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b) powiatów – może wykonywać tylko zadania z zakresu działania uczestniczących w nim powiatów;</a:t>
            </a:r>
          </a:p>
          <a:p>
            <a:pPr>
              <a:buNone/>
            </a:pPr>
            <a:r>
              <a:rPr lang="pl-PL" dirty="0"/>
              <a:t>c) komunalny – może zawierać porozumienie z wojewodą;</a:t>
            </a:r>
          </a:p>
          <a:p>
            <a:pPr>
              <a:buNone/>
            </a:pPr>
            <a:r>
              <a:rPr lang="pl-PL" dirty="0"/>
              <a:t>d) JST – może być utworzony w drodze ustawy.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11. Gmina przystępując do międzynarodowego zrzeszenia społeczności lokalnych:</a:t>
            </a:r>
          </a:p>
          <a:p>
            <a:pPr>
              <a:buNone/>
            </a:pPr>
            <a:r>
              <a:rPr lang="pl-PL" dirty="0"/>
              <a:t>a) może przekazać na jego rzecz lub na rzecz któregokolwiek ze zrzeszonych w nim </a:t>
            </a:r>
            <a:r>
              <a:rPr lang="pl-PL" dirty="0" smtClean="0"/>
              <a:t>członków wykonywanie </a:t>
            </a:r>
            <a:r>
              <a:rPr lang="pl-PL" dirty="0"/>
              <a:t>przysługujących jej zadań publicznych;</a:t>
            </a:r>
          </a:p>
          <a:p>
            <a:pPr>
              <a:buNone/>
            </a:pPr>
            <a:r>
              <a:rPr lang="pl-PL" dirty="0"/>
              <a:t>b) musi uwzględnić „Priorytety współpracy zagranicznej województwa”;</a:t>
            </a:r>
          </a:p>
          <a:p>
            <a:pPr>
              <a:buNone/>
            </a:pPr>
            <a:r>
              <a:rPr lang="pl-PL" dirty="0"/>
              <a:t>c) musi działać zgodnie z polskim prawem wewnętrznym, polityką zagraniczną państwa i </a:t>
            </a:r>
            <a:r>
              <a:rPr lang="pl-PL" dirty="0" smtClean="0"/>
              <a:t>jego międzynarodowymi </a:t>
            </a:r>
            <a:r>
              <a:rPr lang="pl-PL" dirty="0"/>
              <a:t>zobowiązaniami;</a:t>
            </a:r>
          </a:p>
          <a:p>
            <a:pPr>
              <a:buNone/>
            </a:pPr>
            <a:r>
              <a:rPr lang="pl-PL" dirty="0"/>
              <a:t>d) nie może przekazać na jego rzecz lub na rzecz któregokolwiek ze zrzeszonych w nim </a:t>
            </a:r>
            <a:r>
              <a:rPr lang="pl-PL" dirty="0" smtClean="0"/>
              <a:t>członków nieruchomości </a:t>
            </a:r>
            <a:r>
              <a:rPr lang="pl-PL" dirty="0"/>
              <a:t>lub majątkowych praw na dobrach niematerialnych przysługujących </a:t>
            </a:r>
            <a:r>
              <a:rPr lang="pl-PL" dirty="0" smtClean="0"/>
              <a:t>tej jednostce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– 1.13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12. Europejskie ugrupowanie współpracy terytorialnej składa się z członków, w granicach kompetencji przyznanych im na mocy prawa krajowego, należących do jednej lub kilku z następujących kategorii:</a:t>
            </a:r>
          </a:p>
          <a:p>
            <a:pPr>
              <a:buNone/>
            </a:pPr>
            <a:r>
              <a:rPr lang="pl-PL" dirty="0" smtClean="0"/>
              <a:t>a) władze lokalne;</a:t>
            </a:r>
          </a:p>
          <a:p>
            <a:pPr>
              <a:buNone/>
            </a:pPr>
            <a:r>
              <a:rPr lang="pl-PL" dirty="0" smtClean="0"/>
              <a:t>b) państwa członkowskie;</a:t>
            </a:r>
          </a:p>
          <a:p>
            <a:pPr>
              <a:buNone/>
            </a:pPr>
            <a:r>
              <a:rPr lang="pl-PL" dirty="0" smtClean="0"/>
              <a:t>c) władze regionalne;</a:t>
            </a:r>
          </a:p>
          <a:p>
            <a:pPr>
              <a:buNone/>
            </a:pPr>
            <a:r>
              <a:rPr lang="pl-PL" dirty="0" smtClean="0"/>
              <a:t>d) żadna z powyższych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000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1. Zaznacz </a:t>
            </a:r>
            <a:r>
              <a:rPr lang="pl-PL" b="1" dirty="0"/>
              <a:t>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/>
              <a:t>a) zebranie wiejskie posiada organ opiniodawczo-doradczy w postaci rady sołeckiej;</a:t>
            </a:r>
          </a:p>
          <a:p>
            <a:pPr>
              <a:buNone/>
            </a:pPr>
            <a:r>
              <a:rPr lang="pl-PL" dirty="0"/>
              <a:t>b) </a:t>
            </a:r>
            <a:r>
              <a:rPr lang="pl-PL" dirty="0" err="1"/>
              <a:t>u.s.g</a:t>
            </a:r>
            <a:r>
              <a:rPr lang="pl-PL" dirty="0"/>
              <a:t>. określa minimalną liczbę mieszkańców sołectwa, jaka musi wziąć udział w </a:t>
            </a:r>
            <a:r>
              <a:rPr lang="pl-PL" dirty="0" smtClean="0"/>
              <a:t>zebraniu wiejskim</a:t>
            </a:r>
            <a:r>
              <a:rPr lang="pl-PL" dirty="0"/>
              <a:t>, aby podjęte przez ten organ uchwały były ważne;</a:t>
            </a:r>
          </a:p>
          <a:p>
            <a:pPr>
              <a:buNone/>
            </a:pPr>
            <a:r>
              <a:rPr lang="pl-PL" dirty="0"/>
              <a:t>c) zebranie wiejskie nie może utworzyć innych organów sołectwa niż wskazane w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>
              <a:buNone/>
            </a:pPr>
            <a:r>
              <a:rPr lang="pl-PL" dirty="0"/>
              <a:t>d) z </a:t>
            </a:r>
            <a:r>
              <a:rPr lang="pl-PL" dirty="0" err="1"/>
              <a:t>u.s.g</a:t>
            </a:r>
            <a:r>
              <a:rPr lang="pl-PL" dirty="0"/>
              <a:t>. wprost wynika, że w skład zebrania wiejskiego wchodzą tylko osoby, którym </a:t>
            </a:r>
            <a:r>
              <a:rPr lang="pl-PL" dirty="0" smtClean="0"/>
              <a:t>przysługuje czynne </a:t>
            </a:r>
            <a:r>
              <a:rPr lang="pl-PL" dirty="0"/>
              <a:t>prawo wyborcze w wyborach do rady gminy.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2. Utworzenie jednostki pomocniczej:</a:t>
            </a:r>
          </a:p>
          <a:p>
            <a:pPr>
              <a:buNone/>
            </a:pPr>
            <a:r>
              <a:rPr lang="pl-PL" dirty="0"/>
              <a:t>a) w każdej gminie jest obligatoryjne;</a:t>
            </a:r>
          </a:p>
          <a:p>
            <a:pPr>
              <a:buNone/>
            </a:pPr>
            <a:r>
              <a:rPr lang="pl-PL" dirty="0"/>
              <a:t>b) co do zasady – należy do właściwości rady gminy;</a:t>
            </a:r>
          </a:p>
          <a:p>
            <a:pPr>
              <a:buNone/>
            </a:pPr>
            <a:r>
              <a:rPr lang="pl-PL" dirty="0"/>
              <a:t>c) może nastąpić na skutek inicjatywy mieszkańców gminy;</a:t>
            </a:r>
          </a:p>
          <a:p>
            <a:pPr>
              <a:buNone/>
            </a:pPr>
            <a:r>
              <a:rPr lang="pl-PL" dirty="0"/>
              <a:t>d) następuje w dniu wejścia w życie statutu jednostki pomocniczej.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3. Dzielnica:</a:t>
            </a:r>
          </a:p>
          <a:p>
            <a:pPr>
              <a:buNone/>
            </a:pPr>
            <a:r>
              <a:rPr lang="pl-PL" dirty="0"/>
              <a:t>a) nie posiada osobowości prawnej;</a:t>
            </a:r>
          </a:p>
          <a:p>
            <a:pPr>
              <a:buNone/>
            </a:pPr>
            <a:r>
              <a:rPr lang="pl-PL" dirty="0"/>
              <a:t>b) jest jednostką zasadniczego podziału terytorialnego;</a:t>
            </a:r>
          </a:p>
          <a:p>
            <a:pPr>
              <a:buNone/>
            </a:pPr>
            <a:r>
              <a:rPr lang="pl-PL" dirty="0"/>
              <a:t>c) może obejmować swymi granicami wyłącznie część obszaru miejscowości mającej </a:t>
            </a:r>
            <a:r>
              <a:rPr lang="pl-PL" dirty="0" smtClean="0"/>
              <a:t>status miasta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d) jest właścicielem majątku publicznego.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4. Wskaż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/>
              <a:t>a) nie można tworzyć jednostek niższego rzędu w ramach jednostki pomocniczej;</a:t>
            </a:r>
          </a:p>
          <a:p>
            <a:pPr>
              <a:buNone/>
            </a:pPr>
            <a:r>
              <a:rPr lang="pl-PL" dirty="0"/>
              <a:t>b) organy wszystkich jednostek pomocniczych są nazwane w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>
              <a:buNone/>
            </a:pPr>
            <a:r>
              <a:rPr lang="pl-PL" dirty="0"/>
              <a:t>c) wszystkie jednostki pomocnicze danej gminy muszą być tego samego rodzaju;</a:t>
            </a:r>
          </a:p>
          <a:p>
            <a:pPr>
              <a:buNone/>
            </a:pPr>
            <a:r>
              <a:rPr lang="pl-PL" dirty="0"/>
              <a:t>d) katalog jednostek pomocniczych jest otwarty, tzn. że mogą być utworzone jednostki </a:t>
            </a:r>
            <a:r>
              <a:rPr lang="pl-PL" dirty="0" smtClean="0"/>
              <a:t>pomocnicze nienazwane </a:t>
            </a:r>
            <a:r>
              <a:rPr lang="pl-PL" dirty="0"/>
              <a:t>w </a:t>
            </a:r>
            <a:r>
              <a:rPr lang="pl-PL" dirty="0" err="1"/>
              <a:t>u.s.g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5. Miasto:</a:t>
            </a:r>
          </a:p>
          <a:p>
            <a:pPr>
              <a:buNone/>
            </a:pPr>
            <a:r>
              <a:rPr lang="pl-PL" dirty="0"/>
              <a:t>a) na prawach powiatu może stanowić jednostkę pomocniczą;</a:t>
            </a:r>
          </a:p>
          <a:p>
            <a:pPr>
              <a:buNone/>
            </a:pPr>
            <a:r>
              <a:rPr lang="pl-PL" dirty="0"/>
              <a:t>b) położone na terenie gminy zbiorowej może stanowić jednostkę pomocniczą, zwaną „miastem”;</a:t>
            </a:r>
          </a:p>
          <a:p>
            <a:pPr>
              <a:buNone/>
            </a:pPr>
            <a:r>
              <a:rPr lang="pl-PL" dirty="0"/>
              <a:t>c) położone na terenie gminy nie może być jednostką pomocniczą;</a:t>
            </a:r>
          </a:p>
          <a:p>
            <a:pPr>
              <a:buNone/>
            </a:pPr>
            <a:r>
              <a:rPr lang="pl-PL" dirty="0"/>
              <a:t>d) położone na terenie gminy może stanowić jednostkę pomocniczą, nawet gdy pozostała </a:t>
            </a:r>
            <a:r>
              <a:rPr lang="pl-PL" dirty="0" smtClean="0"/>
              <a:t>cześć tej </a:t>
            </a:r>
            <a:r>
              <a:rPr lang="pl-PL" dirty="0"/>
              <a:t>gminy nie zostanie objęta podziałem pomocniczym.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6. Statut jednostki pomocniczej:</a:t>
            </a:r>
          </a:p>
          <a:p>
            <a:pPr>
              <a:buNone/>
            </a:pPr>
            <a:r>
              <a:rPr lang="pl-PL" dirty="0"/>
              <a:t>a) jest aktem prawa miejscowego;</a:t>
            </a:r>
          </a:p>
          <a:p>
            <a:pPr>
              <a:buNone/>
            </a:pPr>
            <a:r>
              <a:rPr lang="pl-PL" dirty="0"/>
              <a:t>b) zgodnie z </a:t>
            </a:r>
            <a:r>
              <a:rPr lang="pl-PL" dirty="0" err="1"/>
              <a:t>u.s.g</a:t>
            </a:r>
            <a:r>
              <a:rPr lang="pl-PL" dirty="0"/>
              <a:t>. jest ogłaszany w sposób zwyczajowo przyjęty na danym terenie;</a:t>
            </a:r>
          </a:p>
          <a:p>
            <a:pPr>
              <a:buNone/>
            </a:pPr>
            <a:r>
              <a:rPr lang="pl-PL" dirty="0"/>
              <a:t>c) jest uchwalany po uprzednim przeprowadzeniu konsultacji z mieszkańcami gminy;</a:t>
            </a:r>
          </a:p>
          <a:p>
            <a:pPr>
              <a:buNone/>
            </a:pPr>
            <a:r>
              <a:rPr lang="pl-PL" dirty="0"/>
              <a:t>d) określa, m.in., zasady i tryb wyborów organów jednostki pomocniczej.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 3 - 1.12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7. Przewodniczący zarządu osiedla:</a:t>
            </a:r>
          </a:p>
          <a:p>
            <a:pPr>
              <a:buNone/>
            </a:pPr>
            <a:r>
              <a:rPr lang="pl-PL" dirty="0"/>
              <a:t>a) jest pracownikiem samorządowym;</a:t>
            </a:r>
          </a:p>
          <a:p>
            <a:pPr>
              <a:buNone/>
            </a:pPr>
            <a:r>
              <a:rPr lang="pl-PL" dirty="0"/>
              <a:t>b) korzysta z ochrony prawnej przysługującej funkcjonariuszom publicznym;</a:t>
            </a:r>
          </a:p>
          <a:p>
            <a:pPr>
              <a:buNone/>
            </a:pPr>
            <a:r>
              <a:rPr lang="pl-PL" dirty="0"/>
              <a:t>c) może zostać upoważniony przez radę gminy do załatwiania indywidualnych spraw z </a:t>
            </a:r>
            <a:r>
              <a:rPr lang="pl-PL" dirty="0" smtClean="0"/>
              <a:t>zakresu administracji </a:t>
            </a:r>
            <a:r>
              <a:rPr lang="pl-PL" dirty="0"/>
              <a:t>publicznej;</a:t>
            </a:r>
          </a:p>
          <a:p>
            <a:pPr>
              <a:buNone/>
            </a:pPr>
            <a:r>
              <a:rPr lang="pl-PL" dirty="0"/>
              <a:t>d) może uczestniczyć w pracach rady gminy na zasadach określonych w statucie gminy, </a:t>
            </a:r>
            <a:r>
              <a:rPr lang="pl-PL" dirty="0" smtClean="0"/>
              <a:t>bez prawa </a:t>
            </a:r>
            <a:r>
              <a:rPr lang="pl-PL" dirty="0"/>
              <a:t>udziału w głosowaniu.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1406</Words>
  <Application>Microsoft Office PowerPoint</Application>
  <PresentationFormat>Pokaz na ekranie (4:3)</PresentationFormat>
  <Paragraphs>142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Ustrój samorządu terytorialnego zajęcia 3 </vt:lpstr>
      <vt:lpstr>UST  3 </vt:lpstr>
      <vt:lpstr>UST  3 - 1.12 </vt:lpstr>
      <vt:lpstr>UST  3 - 1.12 </vt:lpstr>
      <vt:lpstr>UST  3 - 1.12 </vt:lpstr>
      <vt:lpstr>UST  3 - 1.12 </vt:lpstr>
      <vt:lpstr>UST  3 - 1.12 </vt:lpstr>
      <vt:lpstr>UST  3 - 1.12 </vt:lpstr>
      <vt:lpstr>UST  3 - 1.12 </vt:lpstr>
      <vt:lpstr>UST  3 - 1.12 </vt:lpstr>
      <vt:lpstr>UST  3 - 1.12 </vt:lpstr>
      <vt:lpstr>UST  3 - 1.12 </vt:lpstr>
      <vt:lpstr>UST  3 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– 1.13</vt:lpstr>
      <vt:lpstr>UST 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Ustrój samorządu terytorialnego zajęcia 3</dc:title>
  <dc:creator>Maciek</dc:creator>
  <cp:lastModifiedBy>Maciek</cp:lastModifiedBy>
  <cp:revision>3</cp:revision>
  <dcterms:created xsi:type="dcterms:W3CDTF">2016-03-20T22:15:51Z</dcterms:created>
  <dcterms:modified xsi:type="dcterms:W3CDTF">2016-05-15T11:43:35Z</dcterms:modified>
</cp:coreProperties>
</file>