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UST </a:t>
            </a:r>
            <a:br>
              <a:rPr lang="pl-PL" dirty="0" smtClean="0"/>
            </a:br>
            <a:r>
              <a:rPr lang="pl-PL" dirty="0" smtClean="0"/>
              <a:t>testy – zajęcia 4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1.10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8. Wniosek mieszkańców o przeprowadzenie referendum powiatowego:</a:t>
            </a:r>
          </a:p>
          <a:p>
            <a:pPr>
              <a:buNone/>
            </a:pPr>
            <a:r>
              <a:rPr lang="pl-PL" dirty="0" smtClean="0"/>
              <a:t>a) podlega bezpośredniej kontroli WSA;</a:t>
            </a:r>
          </a:p>
          <a:p>
            <a:pPr>
              <a:buNone/>
            </a:pPr>
            <a:r>
              <a:rPr lang="pl-PL" dirty="0" smtClean="0"/>
              <a:t>b) nie stanowi podania w rozumieniu K.p.a.;</a:t>
            </a:r>
          </a:p>
          <a:p>
            <a:pPr>
              <a:buNone/>
            </a:pPr>
            <a:r>
              <a:rPr lang="pl-PL" dirty="0" smtClean="0"/>
              <a:t>c) zawsze jest odrzucany w drodze formy działania administracji publicznej;</a:t>
            </a:r>
          </a:p>
          <a:p>
            <a:pPr>
              <a:buNone/>
            </a:pPr>
            <a:r>
              <a:rPr lang="pl-PL" dirty="0" smtClean="0"/>
              <a:t>d) stanowi formę podejmowania rozstrzygnięć przez uprawnionych mieszkańców gminy.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1.10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9. Wniosek w sprawie udzielenia absolutorium wójtowi:</a:t>
            </a:r>
          </a:p>
          <a:p>
            <a:pPr>
              <a:buNone/>
            </a:pPr>
            <a:r>
              <a:rPr lang="pl-PL" dirty="0" smtClean="0"/>
              <a:t>a) jest formą działania administracji publicznej;</a:t>
            </a:r>
          </a:p>
          <a:p>
            <a:pPr>
              <a:buNone/>
            </a:pPr>
            <a:r>
              <a:rPr lang="pl-PL" dirty="0" smtClean="0"/>
              <a:t>b) nie jest formą działania organu gminy;</a:t>
            </a:r>
          </a:p>
          <a:p>
            <a:pPr>
              <a:buNone/>
            </a:pPr>
            <a:r>
              <a:rPr lang="pl-PL" dirty="0" smtClean="0"/>
              <a:t>c) prowadzi do podjęcia aktu prawa miejscowego;</a:t>
            </a:r>
          </a:p>
          <a:p>
            <a:pPr>
              <a:buNone/>
            </a:pPr>
            <a:r>
              <a:rPr lang="pl-PL" dirty="0" smtClean="0"/>
              <a:t>d) zawsze jest rozpatrywany przez radę gminy.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1.10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10. Statut związku międzygminnego:</a:t>
            </a:r>
          </a:p>
          <a:p>
            <a:pPr>
              <a:buNone/>
            </a:pPr>
            <a:r>
              <a:rPr lang="pl-PL" dirty="0" smtClean="0"/>
              <a:t>a) określa prawa i obowiązki uczestników związku;</a:t>
            </a:r>
          </a:p>
          <a:p>
            <a:pPr>
              <a:buNone/>
            </a:pPr>
            <a:r>
              <a:rPr lang="pl-PL" dirty="0" smtClean="0"/>
              <a:t>b) jest aktem prawa miejscowego;</a:t>
            </a:r>
          </a:p>
          <a:p>
            <a:pPr>
              <a:buNone/>
            </a:pPr>
            <a:r>
              <a:rPr lang="pl-PL" dirty="0" smtClean="0"/>
              <a:t>c) określa prawa i obowiązki mieszkańców gmin uczestniczących w związku;</a:t>
            </a:r>
          </a:p>
          <a:p>
            <a:pPr>
              <a:buNone/>
            </a:pPr>
            <a:r>
              <a:rPr lang="pl-PL" dirty="0" smtClean="0"/>
              <a:t>d) może być zmieniany przez zgromadzenie związku.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6000" b="1" dirty="0" smtClean="0"/>
          </a:p>
          <a:p>
            <a:pPr algn="ctr">
              <a:buNone/>
            </a:pPr>
            <a:r>
              <a:rPr lang="pl-PL" sz="6000" b="1" dirty="0" smtClean="0"/>
              <a:t>Test 1.16 </a:t>
            </a:r>
            <a:endParaRPr lang="pl-PL" sz="6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1. Prawdą jest, że:</a:t>
            </a:r>
          </a:p>
          <a:p>
            <a:pPr>
              <a:buNone/>
            </a:pPr>
            <a:r>
              <a:rPr lang="pl-PL" dirty="0" smtClean="0"/>
              <a:t>a) skarga z art. 101 </a:t>
            </a:r>
            <a:r>
              <a:rPr lang="pl-PL" dirty="0" err="1" smtClean="0"/>
              <a:t>u.s.g</a:t>
            </a:r>
            <a:r>
              <a:rPr lang="pl-PL" dirty="0" smtClean="0"/>
              <a:t>. – jest środkiem nadzoru nad działalnością gminną;</a:t>
            </a:r>
          </a:p>
          <a:p>
            <a:pPr>
              <a:buNone/>
            </a:pPr>
            <a:r>
              <a:rPr lang="pl-PL" dirty="0" smtClean="0"/>
              <a:t>b) wezwanie z art. 87 </a:t>
            </a:r>
            <a:r>
              <a:rPr lang="pl-PL" dirty="0" err="1" smtClean="0"/>
              <a:t>u.s.p</a:t>
            </a:r>
            <a:r>
              <a:rPr lang="pl-PL" dirty="0" smtClean="0"/>
              <a:t>. – nie jest ograniczone terminem;</a:t>
            </a:r>
          </a:p>
          <a:p>
            <a:pPr>
              <a:buNone/>
            </a:pPr>
            <a:r>
              <a:rPr lang="pl-PL" dirty="0" smtClean="0"/>
              <a:t>c) skarga z art. 90 </a:t>
            </a:r>
            <a:r>
              <a:rPr lang="pl-PL" dirty="0" err="1" smtClean="0"/>
              <a:t>u.s.w</a:t>
            </a:r>
            <a:r>
              <a:rPr lang="pl-PL" dirty="0" smtClean="0"/>
              <a:t>. – sprowadza się do wykazania naruszenia prawa;</a:t>
            </a:r>
          </a:p>
          <a:p>
            <a:pPr>
              <a:buNone/>
            </a:pPr>
            <a:r>
              <a:rPr lang="pl-PL" dirty="0" smtClean="0"/>
              <a:t>d) wezwanie z art. 101a </a:t>
            </a:r>
            <a:r>
              <a:rPr lang="pl-PL" dirty="0" err="1" smtClean="0"/>
              <a:t>u.s.g</a:t>
            </a:r>
            <a:r>
              <a:rPr lang="pl-PL" dirty="0" smtClean="0"/>
              <a:t>. – może dotyczyć bezczynności wójta w postępowaniu administracyjnym.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2. W trybie:</a:t>
            </a:r>
          </a:p>
          <a:p>
            <a:pPr>
              <a:buNone/>
            </a:pPr>
            <a:r>
              <a:rPr lang="pl-PL" dirty="0" smtClean="0"/>
              <a:t>a) art. 87 </a:t>
            </a:r>
            <a:r>
              <a:rPr lang="pl-PL" dirty="0" err="1" smtClean="0"/>
              <a:t>u.s.p</a:t>
            </a:r>
            <a:r>
              <a:rPr lang="pl-PL" dirty="0" smtClean="0"/>
              <a:t>. – można kwestionować m.in. akty prawa miejscowego;</a:t>
            </a:r>
          </a:p>
          <a:p>
            <a:pPr>
              <a:buNone/>
            </a:pPr>
            <a:r>
              <a:rPr lang="pl-PL" dirty="0" smtClean="0"/>
              <a:t>b) art. 101 </a:t>
            </a:r>
            <a:r>
              <a:rPr lang="pl-PL" dirty="0" err="1" smtClean="0"/>
              <a:t>u.s.g</a:t>
            </a:r>
            <a:r>
              <a:rPr lang="pl-PL" dirty="0" smtClean="0"/>
              <a:t>. – nie można kwestionować uchwały zgromadzenia związku międzygminnego;</a:t>
            </a:r>
          </a:p>
          <a:p>
            <a:pPr>
              <a:buNone/>
            </a:pPr>
            <a:r>
              <a:rPr lang="pl-PL" dirty="0" smtClean="0"/>
              <a:t>c) art. 101 </a:t>
            </a:r>
            <a:r>
              <a:rPr lang="pl-PL" dirty="0" err="1" smtClean="0"/>
              <a:t>u.s.g</a:t>
            </a:r>
            <a:r>
              <a:rPr lang="pl-PL" dirty="0" smtClean="0"/>
              <a:t>. – można kwestionować uchwały rady gminy o odrzuceniu wniosku o przeprowadzenie referendum gminnego;</a:t>
            </a:r>
          </a:p>
          <a:p>
            <a:pPr>
              <a:buNone/>
            </a:pPr>
            <a:r>
              <a:rPr lang="pl-PL" dirty="0" smtClean="0"/>
              <a:t>d) art. 90 </a:t>
            </a:r>
            <a:r>
              <a:rPr lang="pl-PL" dirty="0" err="1" smtClean="0"/>
              <a:t>u.s.w</a:t>
            </a:r>
            <a:r>
              <a:rPr lang="pl-PL" dirty="0" smtClean="0"/>
              <a:t>. – nie można kwestionować uchwały o wyborze marszałka województwa.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3. W trybie art. 90 </a:t>
            </a:r>
            <a:r>
              <a:rPr lang="pl-PL" b="1" dirty="0" err="1" smtClean="0"/>
              <a:t>u.s.w</a:t>
            </a:r>
            <a:r>
              <a:rPr lang="pl-PL" b="1" dirty="0" smtClean="0"/>
              <a:t>. nie można kwestionować:</a:t>
            </a:r>
          </a:p>
          <a:p>
            <a:pPr>
              <a:buNone/>
            </a:pPr>
            <a:r>
              <a:rPr lang="pl-PL" dirty="0" smtClean="0"/>
              <a:t>a) każdego aktu normatywnego ustanowionego przez sejmik województwa;</a:t>
            </a:r>
          </a:p>
          <a:p>
            <a:pPr>
              <a:buNone/>
            </a:pPr>
            <a:r>
              <a:rPr lang="pl-PL" dirty="0" smtClean="0"/>
              <a:t>b) np. postanowienia odrzucającego wniosek o przeprowadzenie referendum w sprawie odwołania sejmiku województwa;</a:t>
            </a:r>
          </a:p>
          <a:p>
            <a:pPr>
              <a:buNone/>
            </a:pPr>
            <a:r>
              <a:rPr lang="pl-PL" dirty="0" smtClean="0"/>
              <a:t>c) np. uchwały o odwołaniu zarządu województwa;</a:t>
            </a:r>
          </a:p>
          <a:p>
            <a:pPr>
              <a:buNone/>
            </a:pPr>
            <a:r>
              <a:rPr lang="pl-PL" dirty="0" smtClean="0"/>
              <a:t>d) np. Regulaminu używania insygniów Województwa Dolnośląskiego.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4. Podmiotem legitymowanym do wniesienia – na podstawie art. 101 ust. 1 </a:t>
            </a:r>
            <a:r>
              <a:rPr lang="pl-PL" b="1" dirty="0" err="1" smtClean="0"/>
              <a:t>u.s.g</a:t>
            </a:r>
            <a:r>
              <a:rPr lang="pl-PL" b="1" dirty="0" smtClean="0"/>
              <a:t>. – skargi na miejscowy plan zagospodarowania przestrzennego:</a:t>
            </a:r>
          </a:p>
          <a:p>
            <a:pPr>
              <a:buNone/>
            </a:pPr>
            <a:r>
              <a:rPr lang="pl-PL" dirty="0" smtClean="0"/>
              <a:t>a) nie może być mieszkaniec gminy rozważający kupno działki na terenie objętym danym planem;</a:t>
            </a:r>
          </a:p>
          <a:p>
            <a:pPr>
              <a:buNone/>
            </a:pPr>
            <a:r>
              <a:rPr lang="pl-PL" dirty="0" smtClean="0"/>
              <a:t>b) nie może być radny danej rady gminy;</a:t>
            </a:r>
          </a:p>
          <a:p>
            <a:pPr>
              <a:buNone/>
            </a:pPr>
            <a:r>
              <a:rPr lang="pl-PL" dirty="0" smtClean="0"/>
              <a:t>c) może być szkoła prowadzona przez daną gminę;</a:t>
            </a:r>
          </a:p>
          <a:p>
            <a:pPr>
              <a:buNone/>
            </a:pPr>
            <a:r>
              <a:rPr lang="pl-PL" dirty="0" smtClean="0"/>
              <a:t>d) może być 10-letni właściciel działki, objętej postanowieniami tego planu.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5. Uchwała w sprawie zmiany statutu województwa (dotycząca minimalnej liczby członków klubu radnych):</a:t>
            </a:r>
          </a:p>
          <a:p>
            <a:pPr>
              <a:buNone/>
            </a:pPr>
            <a:r>
              <a:rPr lang="pl-PL" dirty="0" smtClean="0"/>
              <a:t>a) może zostać zaskarżona w trybie art. 90 </a:t>
            </a:r>
            <a:r>
              <a:rPr lang="pl-PL" dirty="0" err="1" smtClean="0"/>
              <a:t>u.s.w</a:t>
            </a:r>
            <a:r>
              <a:rPr lang="pl-PL" dirty="0" smtClean="0"/>
              <a:t>. przez każdego mieszkańca województwa;</a:t>
            </a:r>
          </a:p>
          <a:p>
            <a:pPr>
              <a:buNone/>
            </a:pPr>
            <a:r>
              <a:rPr lang="pl-PL" dirty="0" smtClean="0"/>
              <a:t>b) nie może zostać zaskarżona do WSA przez wojewodę;</a:t>
            </a:r>
          </a:p>
          <a:p>
            <a:pPr>
              <a:buNone/>
            </a:pPr>
            <a:r>
              <a:rPr lang="pl-PL" dirty="0" smtClean="0"/>
              <a:t>c) może zostać zaskarżona w trybie art. 90 </a:t>
            </a:r>
            <a:r>
              <a:rPr lang="pl-PL" dirty="0" err="1" smtClean="0"/>
              <a:t>u.s.w</a:t>
            </a:r>
            <a:r>
              <a:rPr lang="pl-PL" dirty="0" smtClean="0"/>
              <a:t>. przez radnego z klubu, który przestanie spełniać nowe progi minimalnej liczebności klubu radnych;</a:t>
            </a:r>
          </a:p>
          <a:p>
            <a:pPr>
              <a:buNone/>
            </a:pPr>
            <a:r>
              <a:rPr lang="pl-PL" dirty="0" smtClean="0"/>
              <a:t>d) żadna z odpowiedzi nie jest prawidłowa.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6. Skarga z art. 101 ust. 1 </a:t>
            </a:r>
            <a:r>
              <a:rPr lang="pl-PL" b="1" dirty="0" err="1" smtClean="0"/>
              <a:t>u.s.g</a:t>
            </a:r>
            <a:r>
              <a:rPr lang="pl-PL" b="1" dirty="0" smtClean="0"/>
              <a:t>.:</a:t>
            </a:r>
          </a:p>
          <a:p>
            <a:pPr>
              <a:buNone/>
            </a:pPr>
            <a:r>
              <a:rPr lang="pl-PL" dirty="0" smtClean="0"/>
              <a:t>a) nie może dotyczyć aktu prawa miejscowego ustanowionego przez osobę pełniącą funkcję rady gminy (na podstawie art. 96 ust. 1 </a:t>
            </a:r>
            <a:r>
              <a:rPr lang="pl-PL" dirty="0" err="1" smtClean="0"/>
              <a:t>u.s.g</a:t>
            </a:r>
            <a:r>
              <a:rPr lang="pl-PL" dirty="0" smtClean="0"/>
              <a:t>.);</a:t>
            </a:r>
          </a:p>
          <a:p>
            <a:pPr>
              <a:buNone/>
            </a:pPr>
            <a:r>
              <a:rPr lang="pl-PL" dirty="0" smtClean="0"/>
              <a:t>b) nie może być wnoszona na projekt uchwały rady gminy;</a:t>
            </a:r>
          </a:p>
          <a:p>
            <a:pPr>
              <a:buNone/>
            </a:pPr>
            <a:r>
              <a:rPr lang="pl-PL" dirty="0" smtClean="0"/>
              <a:t>c) nie jest wnoszona na uchwałę nieuwzględniającą uprzednio wniesionego wezwania do usunięcia naruszenia interesu prawnego;</a:t>
            </a:r>
          </a:p>
          <a:p>
            <a:pPr>
              <a:buNone/>
            </a:pPr>
            <a:r>
              <a:rPr lang="pl-PL" dirty="0" smtClean="0"/>
              <a:t>d) może dotyczyć uchwały zebrania wiejskiego.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5400" b="1" dirty="0" smtClean="0"/>
              <a:t>Test 1.10</a:t>
            </a:r>
            <a:endParaRPr lang="pl-PL" sz="5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7. Uchwała rady gminy:</a:t>
            </a:r>
          </a:p>
          <a:p>
            <a:pPr>
              <a:buNone/>
            </a:pPr>
            <a:r>
              <a:rPr lang="pl-PL" dirty="0" smtClean="0"/>
              <a:t>a) odrzucająca wniosek mieszkańców o przeprowadzenie referendum gminnego – podlega bezpośredniej kontroli sądowej;</a:t>
            </a:r>
          </a:p>
          <a:p>
            <a:pPr>
              <a:buNone/>
            </a:pPr>
            <a:r>
              <a:rPr lang="pl-PL" dirty="0" smtClean="0"/>
              <a:t>b) o przeprowadzeniu referendum gminnego na wniosek mieszkańców – podlega trybowi z art. 101 </a:t>
            </a:r>
            <a:r>
              <a:rPr lang="pl-PL" dirty="0" err="1" smtClean="0"/>
              <a:t>u.s.g</a:t>
            </a:r>
            <a:r>
              <a:rPr lang="pl-PL" dirty="0" smtClean="0"/>
              <a:t>.;</a:t>
            </a:r>
          </a:p>
          <a:p>
            <a:pPr>
              <a:buNone/>
            </a:pPr>
            <a:r>
              <a:rPr lang="pl-PL" dirty="0" smtClean="0"/>
              <a:t>c) o odwołaniu starosty – może zostać zaskarżona do WSA przez żonę odwołanego;</a:t>
            </a:r>
          </a:p>
          <a:p>
            <a:pPr>
              <a:buNone/>
            </a:pPr>
            <a:r>
              <a:rPr lang="pl-PL" dirty="0" smtClean="0"/>
              <a:t>d) o likwidacji szkoły samorządowej – nie podlega trybowi z art. 101 </a:t>
            </a:r>
            <a:r>
              <a:rPr lang="pl-PL" dirty="0" err="1" smtClean="0"/>
              <a:t>u.s.g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8. W trybie art. 87 </a:t>
            </a:r>
            <a:r>
              <a:rPr lang="pl-PL" b="1" dirty="0" err="1" smtClean="0"/>
              <a:t>u.s.p</a:t>
            </a:r>
            <a:r>
              <a:rPr lang="pl-PL" b="1" dirty="0" smtClean="0"/>
              <a:t>.:</a:t>
            </a:r>
          </a:p>
          <a:p>
            <a:pPr>
              <a:buNone/>
            </a:pPr>
            <a:r>
              <a:rPr lang="pl-PL" dirty="0" smtClean="0"/>
              <a:t>a) można kwestionować odwołanie starosty;</a:t>
            </a:r>
          </a:p>
          <a:p>
            <a:pPr>
              <a:buNone/>
            </a:pPr>
            <a:r>
              <a:rPr lang="pl-PL" dirty="0" smtClean="0"/>
              <a:t>b) można kwestionować powiatowe przepisy porządkowe;</a:t>
            </a:r>
          </a:p>
          <a:p>
            <a:pPr>
              <a:buNone/>
            </a:pPr>
            <a:r>
              <a:rPr lang="pl-PL" dirty="0" smtClean="0"/>
              <a:t>c) nie można kwestionować rozwiązania zarządu powiatu;</a:t>
            </a:r>
          </a:p>
          <a:p>
            <a:pPr>
              <a:buNone/>
            </a:pPr>
            <a:r>
              <a:rPr lang="pl-PL" dirty="0" smtClean="0"/>
              <a:t>d) można kwestionować uchwalony statut szkoły prowadzonej przez powiat.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9. RIO:</a:t>
            </a:r>
          </a:p>
          <a:p>
            <a:pPr>
              <a:buNone/>
            </a:pPr>
            <a:r>
              <a:rPr lang="pl-PL" dirty="0" smtClean="0"/>
              <a:t>a) nie może stosować trybu z art. 101 </a:t>
            </a:r>
            <a:r>
              <a:rPr lang="pl-PL" dirty="0" err="1" smtClean="0"/>
              <a:t>u.s.g</a:t>
            </a:r>
            <a:r>
              <a:rPr lang="pl-PL" dirty="0" smtClean="0"/>
              <a:t>.;</a:t>
            </a:r>
          </a:p>
          <a:p>
            <a:pPr>
              <a:buNone/>
            </a:pPr>
            <a:r>
              <a:rPr lang="pl-PL" dirty="0" smtClean="0"/>
              <a:t>b) nie nadzoruje każdej uchwały podlegającej trybowi z art. 101 </a:t>
            </a:r>
            <a:r>
              <a:rPr lang="pl-PL" dirty="0" err="1" smtClean="0"/>
              <a:t>u.s.g</a:t>
            </a:r>
            <a:r>
              <a:rPr lang="pl-PL" dirty="0" smtClean="0"/>
              <a:t>.;</a:t>
            </a:r>
          </a:p>
          <a:p>
            <a:pPr>
              <a:buNone/>
            </a:pPr>
            <a:r>
              <a:rPr lang="pl-PL" dirty="0" smtClean="0"/>
              <a:t>c) może zastosować tryb z art. 90a </a:t>
            </a:r>
            <a:r>
              <a:rPr lang="pl-PL" dirty="0" err="1" smtClean="0"/>
              <a:t>u.s.w</a:t>
            </a:r>
            <a:r>
              <a:rPr lang="pl-PL" dirty="0" smtClean="0"/>
              <a:t>.;</a:t>
            </a:r>
          </a:p>
          <a:p>
            <a:pPr>
              <a:buNone/>
            </a:pPr>
            <a:r>
              <a:rPr lang="pl-PL" dirty="0" smtClean="0"/>
              <a:t>d) może wystąpić do WSA z sygnalizacją o zastosowanie trybu z art. 101 </a:t>
            </a:r>
            <a:r>
              <a:rPr lang="pl-PL" dirty="0" err="1" smtClean="0"/>
              <a:t>u.s.g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10. Wezwanie z art. 87 ust. 1 </a:t>
            </a:r>
            <a:r>
              <a:rPr lang="pl-PL" b="1" dirty="0" err="1" smtClean="0"/>
              <a:t>u.s.p</a:t>
            </a:r>
            <a:r>
              <a:rPr lang="pl-PL" b="1" dirty="0" smtClean="0"/>
              <a:t>.:</a:t>
            </a:r>
          </a:p>
          <a:p>
            <a:pPr>
              <a:buNone/>
            </a:pPr>
            <a:r>
              <a:rPr lang="pl-PL" dirty="0" smtClean="0"/>
              <a:t>a) może poprzestać na wskazaniu naruszenia prawa;</a:t>
            </a:r>
          </a:p>
          <a:p>
            <a:pPr>
              <a:buNone/>
            </a:pPr>
            <a:r>
              <a:rPr lang="pl-PL" dirty="0" smtClean="0"/>
              <a:t>b) można wnieść tylko mieszkaniec powiatu;</a:t>
            </a:r>
          </a:p>
          <a:p>
            <a:pPr>
              <a:buNone/>
            </a:pPr>
            <a:r>
              <a:rPr lang="pl-PL" dirty="0" smtClean="0"/>
              <a:t>c) może dotyczyć uchwały zarządu powiatu;</a:t>
            </a:r>
          </a:p>
          <a:p>
            <a:pPr>
              <a:buNone/>
            </a:pPr>
            <a:r>
              <a:rPr lang="pl-PL" dirty="0" smtClean="0"/>
              <a:t>d) żadna z odpowiedzi nie jest prawidłowa.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5400" b="1" dirty="0" smtClean="0"/>
          </a:p>
          <a:p>
            <a:pPr algn="ctr">
              <a:buNone/>
            </a:pPr>
            <a:r>
              <a:rPr lang="pl-PL" sz="5400" b="1" dirty="0" smtClean="0"/>
              <a:t>Test 1.8</a:t>
            </a:r>
            <a:endParaRPr lang="pl-PL" sz="54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1.8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1. Komisja rewizyjna rady gminy jest organem, za pomocą którego rada gminy kontroluje działalność:</a:t>
            </a:r>
          </a:p>
          <a:p>
            <a:pPr>
              <a:buNone/>
            </a:pPr>
            <a:r>
              <a:rPr lang="pl-PL" dirty="0" smtClean="0"/>
              <a:t>a) urzędu gminy;</a:t>
            </a:r>
          </a:p>
          <a:p>
            <a:pPr>
              <a:buNone/>
            </a:pPr>
            <a:r>
              <a:rPr lang="pl-PL" dirty="0" smtClean="0"/>
              <a:t>b) jednoosobowych spółek prawa handlowego będących gminnymi osobami prawnymi;</a:t>
            </a:r>
          </a:p>
          <a:p>
            <a:pPr>
              <a:buNone/>
            </a:pPr>
            <a:r>
              <a:rPr lang="pl-PL" dirty="0" smtClean="0"/>
              <a:t>c) straży gminnej;</a:t>
            </a:r>
          </a:p>
          <a:p>
            <a:pPr>
              <a:buNone/>
            </a:pPr>
            <a:r>
              <a:rPr lang="pl-PL" dirty="0" smtClean="0"/>
              <a:t>d) liceum ogólnokształcącego prowadzonego przez gminę.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1.8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2. Zaznacz prawidłową/-we odpowiedź/-</a:t>
            </a:r>
            <a:r>
              <a:rPr lang="pl-PL" b="1" dirty="0" err="1" smtClean="0"/>
              <a:t>dzi</a:t>
            </a:r>
            <a:r>
              <a:rPr lang="pl-PL" b="1" dirty="0" smtClean="0"/>
              <a:t>:</a:t>
            </a:r>
          </a:p>
          <a:p>
            <a:pPr>
              <a:buNone/>
            </a:pPr>
            <a:r>
              <a:rPr lang="pl-PL" dirty="0" smtClean="0"/>
              <a:t>a) mandatu radnego nie można łączyć z funkcją członka zarządu wojewódzkiego funduszu ochrony środowiska i gospodarki wodnej;</a:t>
            </a:r>
          </a:p>
          <a:p>
            <a:pPr>
              <a:buNone/>
            </a:pPr>
            <a:r>
              <a:rPr lang="pl-PL" dirty="0" smtClean="0"/>
              <a:t>b) radny może być ławnikiem;</a:t>
            </a:r>
          </a:p>
          <a:p>
            <a:pPr>
              <a:buNone/>
            </a:pPr>
            <a:r>
              <a:rPr lang="pl-PL" dirty="0" smtClean="0"/>
              <a:t>c) mandatu radnego nie można łączyć z mandatem posła do Parlamentu Europejskiego;</a:t>
            </a:r>
          </a:p>
          <a:p>
            <a:pPr>
              <a:buNone/>
            </a:pPr>
            <a:r>
              <a:rPr lang="pl-PL" dirty="0" smtClean="0"/>
              <a:t>d) radny może wykonywać pracę na rzecz jednostki samorządu terytorialnego, w której uzyskał mandat, na podstawie umowy o dzieło.</a:t>
            </a: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1.8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3. Radny Rady Miasta i Gminy Szamotuły jest radnym organu stanowiącego i kontrolnego:</a:t>
            </a:r>
          </a:p>
          <a:p>
            <a:pPr>
              <a:buNone/>
            </a:pPr>
            <a:r>
              <a:rPr lang="pl-PL" dirty="0" smtClean="0"/>
              <a:t>a) jednej gminy;</a:t>
            </a:r>
          </a:p>
          <a:p>
            <a:pPr>
              <a:buNone/>
            </a:pPr>
            <a:r>
              <a:rPr lang="pl-PL" dirty="0" smtClean="0"/>
              <a:t>b) dwóch gmin: miejskiej i wiejskiej;</a:t>
            </a:r>
          </a:p>
          <a:p>
            <a:pPr>
              <a:buNone/>
            </a:pPr>
            <a:r>
              <a:rPr lang="pl-PL" dirty="0" smtClean="0"/>
              <a:t>c) dwóch gmin o tej samej nazwie;</a:t>
            </a:r>
          </a:p>
          <a:p>
            <a:pPr>
              <a:buNone/>
            </a:pPr>
            <a:r>
              <a:rPr lang="pl-PL" dirty="0" smtClean="0"/>
              <a:t>d) dwóch sąsiadujących gmin, które mają wspólny organ stanowiący i kontrolny</a:t>
            </a: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1.8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4. Radny rady gminy:</a:t>
            </a:r>
          </a:p>
          <a:p>
            <a:pPr>
              <a:buNone/>
            </a:pPr>
            <a:r>
              <a:rPr lang="pl-PL" dirty="0" smtClean="0"/>
              <a:t>a) może uczestniczyć w posiedzeniach komisji rady gminy, której nie jest członkiem;</a:t>
            </a:r>
          </a:p>
          <a:p>
            <a:pPr>
              <a:buNone/>
            </a:pPr>
            <a:r>
              <a:rPr lang="pl-PL" dirty="0" smtClean="0"/>
              <a:t>b) nie może brać udziału w głosowaniu komisji rady gminy, której nie jest członkiem;</a:t>
            </a:r>
          </a:p>
          <a:p>
            <a:pPr>
              <a:buNone/>
            </a:pPr>
            <a:r>
              <a:rPr lang="pl-PL" dirty="0" smtClean="0"/>
              <a:t>c) nie może składać wniosków w trakcie posiedzenia komisji rady gminy, której nie jest członkiem;</a:t>
            </a:r>
          </a:p>
          <a:p>
            <a:pPr>
              <a:buNone/>
            </a:pPr>
            <a:r>
              <a:rPr lang="pl-PL" dirty="0" smtClean="0"/>
              <a:t>d) może uczestniczyć w posiedzeniach komisji rady gminy, której nie jest członkiem jedynie za zgodą wyrażoną przez radę gminy.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1.8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5. Radny Rady Miejskiej Wrocławia:</a:t>
            </a:r>
          </a:p>
          <a:p>
            <a:pPr>
              <a:buNone/>
            </a:pPr>
            <a:r>
              <a:rPr lang="pl-PL" dirty="0" smtClean="0"/>
              <a:t>a) może być jednocześnie zastępcą Prezydenta Wrocławia;</a:t>
            </a:r>
          </a:p>
          <a:p>
            <a:pPr>
              <a:buNone/>
            </a:pPr>
            <a:r>
              <a:rPr lang="pl-PL" dirty="0" smtClean="0"/>
              <a:t>b) może być jednocześnie radnym Sejmiku Województwa Dolnośląskiego;</a:t>
            </a:r>
          </a:p>
          <a:p>
            <a:pPr>
              <a:buNone/>
            </a:pPr>
            <a:r>
              <a:rPr lang="pl-PL" dirty="0" smtClean="0"/>
              <a:t>c) nie może być jednocześnie Dyrektorem Zarządu Dróg i Utrzymania Miasta we Wrocławiu;</a:t>
            </a:r>
          </a:p>
          <a:p>
            <a:pPr>
              <a:buNone/>
            </a:pPr>
            <a:r>
              <a:rPr lang="pl-PL" dirty="0" smtClean="0"/>
              <a:t>d) nie może być jednocześnie Wicewojewodą Dolnośląskim.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1.10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1. Formą działania administracji publicznej:</a:t>
            </a:r>
          </a:p>
          <a:p>
            <a:pPr>
              <a:buNone/>
            </a:pPr>
            <a:r>
              <a:rPr lang="pl-PL" dirty="0" smtClean="0"/>
              <a:t>a) jest stwierdzenie, w trybie nadzoru, nieważności statutu powiatu;</a:t>
            </a:r>
          </a:p>
          <a:p>
            <a:pPr>
              <a:buNone/>
            </a:pPr>
            <a:r>
              <a:rPr lang="pl-PL" dirty="0" smtClean="0"/>
              <a:t>b) jest związek komunalny;</a:t>
            </a:r>
          </a:p>
          <a:p>
            <a:pPr>
              <a:buNone/>
            </a:pPr>
            <a:r>
              <a:rPr lang="pl-PL" dirty="0" smtClean="0"/>
              <a:t>c) nie jest stwierdzenie, w trybie kontroli sądowej, nieważności statutu sołectwa;</a:t>
            </a:r>
          </a:p>
          <a:p>
            <a:pPr>
              <a:buNone/>
            </a:pPr>
            <a:r>
              <a:rPr lang="pl-PL" dirty="0" smtClean="0"/>
              <a:t>d) jest złożenie rezygnacji przez sołtysa.</a:t>
            </a: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1.8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/>
              <a:t>6. Zaznacz prawidłową/-we odpowiedź/-</a:t>
            </a:r>
            <a:r>
              <a:rPr lang="pl-PL" b="1" dirty="0" err="1" smtClean="0"/>
              <a:t>dzi</a:t>
            </a:r>
            <a:r>
              <a:rPr lang="pl-PL" b="1" dirty="0" smtClean="0"/>
              <a:t>:</a:t>
            </a:r>
          </a:p>
          <a:p>
            <a:pPr>
              <a:buNone/>
            </a:pPr>
            <a:r>
              <a:rPr lang="pl-PL" dirty="0" smtClean="0"/>
              <a:t>a) wyrażenie zgody na rozwiązanie z radnym stosunku pracy lub odmowa jest pozostawiona uznaniu rady gminy z wyjątkiem sytuacji, gdy dojdzie ona do przekonania, że podstawą rozwiązania tego stosunku są zdarzenia związane z wykonywaniem przez radnego mandatu;</a:t>
            </a:r>
          </a:p>
          <a:p>
            <a:pPr>
              <a:buNone/>
            </a:pPr>
            <a:r>
              <a:rPr lang="pl-PL" dirty="0" smtClean="0"/>
              <a:t>b) ochrona trwałości stosunku pracy radnego przewidziana w art. 25 ust. 2 </a:t>
            </a:r>
            <a:r>
              <a:rPr lang="pl-PL" dirty="0" err="1" smtClean="0"/>
              <a:t>u.s.g</a:t>
            </a:r>
            <a:r>
              <a:rPr lang="pl-PL" dirty="0" smtClean="0"/>
              <a:t>. nie ma zastosowania w razie rozwiązania stosunku pracy w ramach grupowych zwolnień z przyczyn określonych w art. 5 ustawy o szczególnych zasadach rozwiązywania z pracownikami stosunków pracy z przyczyn niedotyczących pracowników;</a:t>
            </a:r>
          </a:p>
          <a:p>
            <a:pPr>
              <a:buNone/>
            </a:pPr>
            <a:r>
              <a:rPr lang="pl-PL" dirty="0" smtClean="0"/>
              <a:t>c) uchwała rada gminy odmawiająca zgody na rozwiązanie stosunku pracy z radnym nie podlega nadzorowi wojewody;</a:t>
            </a:r>
          </a:p>
          <a:p>
            <a:pPr>
              <a:buNone/>
            </a:pPr>
            <a:r>
              <a:rPr lang="pl-PL" dirty="0" smtClean="0"/>
              <a:t>d) do pracownika będącego radnym mają zastosowanie przepisy o zwolnieniach indywidualnych w trybie ustawy o szczególnych zasadach rozwiązywania z pracownikami stosunków pracy z przyczyn niedotyczących pracowników.</a:t>
            </a: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1.8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7. Zaznacz prawidłową/-we odpowiedź/-</a:t>
            </a:r>
            <a:r>
              <a:rPr lang="pl-PL" b="1" dirty="0" err="1" smtClean="0"/>
              <a:t>dzi</a:t>
            </a:r>
            <a:r>
              <a:rPr lang="pl-PL" b="1" dirty="0" smtClean="0"/>
              <a:t> dotyczącą/-</a:t>
            </a:r>
            <a:r>
              <a:rPr lang="pl-PL" b="1" dirty="0" err="1" smtClean="0"/>
              <a:t>ce</a:t>
            </a:r>
            <a:r>
              <a:rPr lang="pl-PL" b="1" dirty="0" smtClean="0"/>
              <a:t> diety radnego rady powiatu:</a:t>
            </a:r>
          </a:p>
          <a:p>
            <a:pPr>
              <a:buNone/>
            </a:pPr>
            <a:r>
              <a:rPr lang="pl-PL" dirty="0" smtClean="0"/>
              <a:t>a) dieta jest dochodem podlegającym opodatkowaniu powyżej określonej prawem kwoty;</a:t>
            </a:r>
          </a:p>
          <a:p>
            <a:pPr>
              <a:buNone/>
            </a:pPr>
            <a:r>
              <a:rPr lang="pl-PL" dirty="0" smtClean="0"/>
              <a:t>b) radny rady powiatu pobiera diety z tytułu członkostwa w nie więcej niż trzech komisjach;</a:t>
            </a:r>
          </a:p>
          <a:p>
            <a:pPr>
              <a:buNone/>
            </a:pPr>
            <a:r>
              <a:rPr lang="pl-PL" dirty="0" smtClean="0"/>
              <a:t>c) rada powiatu – ustalając wysokość diet radnych – powinna wziąć pod uwagę okoliczność </a:t>
            </a:r>
            <a:r>
              <a:rPr lang="pl-PL" dirty="0" err="1" smtClean="0"/>
              <a:t>nieopłatnego</a:t>
            </a:r>
            <a:r>
              <a:rPr lang="pl-PL" dirty="0" smtClean="0"/>
              <a:t> pełnienia przez radnego funkcji członka zarządu powiatu;</a:t>
            </a:r>
          </a:p>
          <a:p>
            <a:pPr>
              <a:buNone/>
            </a:pPr>
            <a:r>
              <a:rPr lang="pl-PL" dirty="0" smtClean="0"/>
              <a:t>d) maksymalną wysokość diet przysługujących radnemu w ciągu miesiąca określa rada powiatu.</a:t>
            </a: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1.8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8. Wskaż prawidłową/-we odpowiedź/-</a:t>
            </a:r>
            <a:r>
              <a:rPr lang="pl-PL" b="1" dirty="0" err="1" smtClean="0"/>
              <a:t>dzi</a:t>
            </a:r>
            <a:r>
              <a:rPr lang="pl-PL" b="1" dirty="0" smtClean="0"/>
              <a:t> dotyczącą/-</a:t>
            </a:r>
            <a:r>
              <a:rPr lang="pl-PL" b="1" dirty="0" err="1" smtClean="0"/>
              <a:t>ce</a:t>
            </a:r>
            <a:r>
              <a:rPr lang="pl-PL" b="1" dirty="0" smtClean="0"/>
              <a:t> klubu radnych rady gminy:</a:t>
            </a:r>
          </a:p>
          <a:p>
            <a:pPr>
              <a:buNone/>
            </a:pPr>
            <a:r>
              <a:rPr lang="pl-PL" dirty="0" smtClean="0"/>
              <a:t>a) jest organem wewnętrznym rady gminy;</a:t>
            </a:r>
          </a:p>
          <a:p>
            <a:pPr>
              <a:buNone/>
            </a:pPr>
            <a:r>
              <a:rPr lang="pl-PL" dirty="0" smtClean="0"/>
              <a:t>b) upływ kadencji </a:t>
            </a:r>
            <a:r>
              <a:rPr lang="pl-PL" dirty="0" err="1" smtClean="0"/>
              <a:t>OSiKJST</a:t>
            </a:r>
            <a:r>
              <a:rPr lang="pl-PL" dirty="0" smtClean="0"/>
              <a:t> jest równoznaczny z rozwiązaniem klubu radnych;</a:t>
            </a:r>
          </a:p>
          <a:p>
            <a:pPr>
              <a:buNone/>
            </a:pPr>
            <a:r>
              <a:rPr lang="pl-PL" dirty="0" smtClean="0"/>
              <a:t>c) statut gminy może określać minimalną liczę członków klubu radnych;</a:t>
            </a:r>
          </a:p>
          <a:p>
            <a:pPr>
              <a:buNone/>
            </a:pPr>
            <a:r>
              <a:rPr lang="pl-PL" dirty="0" smtClean="0"/>
              <a:t>d) przynależność do klubu radnych jest dobrowolna i nie może ograniczać uprawnień radnych wynikających z przepisów prawa powszechnie obowiązującego.</a:t>
            </a: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1.8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9. Radny sejmiku województwa:</a:t>
            </a:r>
          </a:p>
          <a:p>
            <a:pPr>
              <a:buNone/>
            </a:pPr>
            <a:r>
              <a:rPr lang="pl-PL" dirty="0" smtClean="0"/>
              <a:t>a) musi składać oświadczenia majątkowe;</a:t>
            </a:r>
          </a:p>
          <a:p>
            <a:pPr>
              <a:buNone/>
            </a:pPr>
            <a:r>
              <a:rPr lang="pl-PL" dirty="0" smtClean="0"/>
              <a:t>b) musi być członkiem co najmniej jednej komisji sejmiku województwa;</a:t>
            </a:r>
          </a:p>
          <a:p>
            <a:pPr>
              <a:buNone/>
            </a:pPr>
            <a:r>
              <a:rPr lang="pl-PL" dirty="0" smtClean="0"/>
              <a:t>c) jest związany instrukcjami wyborców;</a:t>
            </a:r>
          </a:p>
          <a:p>
            <a:pPr>
              <a:buNone/>
            </a:pPr>
            <a:r>
              <a:rPr lang="pl-PL" dirty="0" smtClean="0"/>
              <a:t>d) przed objęciem mandatu musi złożyć ślubowanie o treści określonej w statucie województwa.</a:t>
            </a:r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1.8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10. W skład komisji rewizyjnej rady gminy:</a:t>
            </a:r>
          </a:p>
          <a:p>
            <a:pPr>
              <a:buNone/>
            </a:pPr>
            <a:r>
              <a:rPr lang="pl-PL" dirty="0" smtClean="0"/>
              <a:t>a) wchodzą radni, w tym przedstawiciele wszystkich klubów, z wyjątkiem radnych pełniących funkcję przewodniczącego lub wiceprzewodniczącego rady gminy;</a:t>
            </a:r>
          </a:p>
          <a:p>
            <a:pPr>
              <a:buNone/>
            </a:pPr>
            <a:r>
              <a:rPr lang="pl-PL" dirty="0" smtClean="0"/>
              <a:t>b) może wchodzić radny pełniący funkcję wiceprzewodniczącego rady gminy;</a:t>
            </a:r>
          </a:p>
          <a:p>
            <a:pPr>
              <a:buNone/>
            </a:pPr>
            <a:r>
              <a:rPr lang="pl-PL" dirty="0" smtClean="0"/>
              <a:t>c) może wchodzić radny pełniący funkcję przewodniczącego innej komisji rady gminy i niebędący przewodniczącym lub wiceprzewodniczącym rady gminy;</a:t>
            </a:r>
          </a:p>
          <a:p>
            <a:pPr>
              <a:buNone/>
            </a:pPr>
            <a:r>
              <a:rPr lang="pl-PL" dirty="0" smtClean="0"/>
              <a:t>d) wchodzą radni, w tym przedstawiciele wszystkich klubów, z wyjątkiem radnych pełniących funkcję przewodniczącego rady gminy lub przewodniczącego innej komisji stałej rady gminy.</a:t>
            </a:r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1.8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11. Komisje stałe rady gminy:</a:t>
            </a:r>
          </a:p>
          <a:p>
            <a:pPr>
              <a:buNone/>
            </a:pPr>
            <a:r>
              <a:rPr lang="pl-PL" dirty="0" smtClean="0"/>
              <a:t>a) nie podlegają radzie gminy;</a:t>
            </a:r>
          </a:p>
          <a:p>
            <a:pPr>
              <a:buNone/>
            </a:pPr>
            <a:r>
              <a:rPr lang="pl-PL" dirty="0" smtClean="0"/>
              <a:t>b) dzielą się na: obligatoryjne i fakultatywne;</a:t>
            </a:r>
          </a:p>
          <a:p>
            <a:pPr>
              <a:buNone/>
            </a:pPr>
            <a:r>
              <a:rPr lang="pl-PL" dirty="0" smtClean="0"/>
              <a:t>c) funkcjonują od powołania do końca kadencji rady gminy;</a:t>
            </a:r>
          </a:p>
          <a:p>
            <a:pPr>
              <a:buNone/>
            </a:pPr>
            <a:r>
              <a:rPr lang="pl-PL" dirty="0" smtClean="0"/>
              <a:t>d) są organami wewnętrznymi rady gminy, których sposób działania jest określony w </a:t>
            </a:r>
            <a:r>
              <a:rPr lang="pl-PL" dirty="0" err="1" smtClean="0"/>
              <a:t>u.s.g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4400" b="1" dirty="0" smtClean="0"/>
          </a:p>
          <a:p>
            <a:pPr algn="ctr">
              <a:buNone/>
            </a:pPr>
            <a:r>
              <a:rPr lang="pl-PL" sz="4400" b="1" dirty="0" smtClean="0"/>
              <a:t>Dziękuję za uwagę </a:t>
            </a:r>
            <a:endParaRPr lang="pl-PL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1.10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2. Bezpośredniej kontroli sądu administracyjnego:</a:t>
            </a:r>
          </a:p>
          <a:p>
            <a:pPr>
              <a:buNone/>
            </a:pPr>
            <a:r>
              <a:rPr lang="pl-PL" dirty="0" smtClean="0"/>
              <a:t>a) nie podlega nowelizacja statutu gminy;</a:t>
            </a:r>
          </a:p>
          <a:p>
            <a:pPr>
              <a:buNone/>
            </a:pPr>
            <a:r>
              <a:rPr lang="pl-PL" dirty="0" smtClean="0"/>
              <a:t>b) podlega odwołanie starosty;</a:t>
            </a:r>
          </a:p>
          <a:p>
            <a:pPr>
              <a:buNone/>
            </a:pPr>
            <a:r>
              <a:rPr lang="pl-PL" dirty="0" smtClean="0"/>
              <a:t>c) nie podlegają spory majątkowe wynikające z porozumienia powiatów;</a:t>
            </a:r>
          </a:p>
          <a:p>
            <a:pPr>
              <a:buNone/>
            </a:pPr>
            <a:r>
              <a:rPr lang="pl-PL" dirty="0" smtClean="0"/>
              <a:t>d) podlega zmiana granic gmin.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1.10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3. Uchwała w sprawie ustalenia wynagrodzenia Marszałka Województwa Dolnośląskiego:</a:t>
            </a:r>
          </a:p>
          <a:p>
            <a:pPr>
              <a:buNone/>
            </a:pPr>
            <a:r>
              <a:rPr lang="pl-PL" dirty="0" smtClean="0"/>
              <a:t>a) jest aktem prawa miejscowego;</a:t>
            </a:r>
          </a:p>
          <a:p>
            <a:pPr>
              <a:buNone/>
            </a:pPr>
            <a:r>
              <a:rPr lang="pl-PL" dirty="0" smtClean="0"/>
              <a:t>b) jest formą działania administracji publicznej;</a:t>
            </a:r>
          </a:p>
          <a:p>
            <a:pPr>
              <a:buNone/>
            </a:pPr>
            <a:r>
              <a:rPr lang="pl-PL" dirty="0" smtClean="0"/>
              <a:t>c) nie jest decyzją administracyjną;</a:t>
            </a:r>
          </a:p>
          <a:p>
            <a:pPr>
              <a:buNone/>
            </a:pPr>
            <a:r>
              <a:rPr lang="pl-PL" dirty="0" smtClean="0"/>
              <a:t>d) podejmowana jest zwykłą większością głosów.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1.10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4. Władczą formą działania administracji samorządowej:</a:t>
            </a:r>
          </a:p>
          <a:p>
            <a:pPr>
              <a:buNone/>
            </a:pPr>
            <a:r>
              <a:rPr lang="pl-PL" dirty="0" smtClean="0"/>
              <a:t>a) jest odwołanie rady gminy;</a:t>
            </a:r>
          </a:p>
          <a:p>
            <a:pPr>
              <a:buNone/>
            </a:pPr>
            <a:r>
              <a:rPr lang="pl-PL" dirty="0" smtClean="0"/>
              <a:t>b) jest rozwiązanie rady powiatu;</a:t>
            </a:r>
          </a:p>
          <a:p>
            <a:pPr>
              <a:buNone/>
            </a:pPr>
            <a:r>
              <a:rPr lang="pl-PL" dirty="0" smtClean="0"/>
              <a:t>c) nie jest porozumienie powiatów;</a:t>
            </a:r>
          </a:p>
          <a:p>
            <a:pPr>
              <a:buNone/>
            </a:pPr>
            <a:r>
              <a:rPr lang="pl-PL" dirty="0" smtClean="0"/>
              <a:t>d) jest skarga na rozstrzygnięcie nadzorcze wojewody.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1.10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5. Statut Miasta Krakowa:</a:t>
            </a:r>
          </a:p>
          <a:p>
            <a:pPr>
              <a:buNone/>
            </a:pPr>
            <a:r>
              <a:rPr lang="pl-PL" dirty="0" smtClean="0"/>
              <a:t>a) może zostać zaskarżona do WSA tylko w trybie art. 93 </a:t>
            </a:r>
            <a:r>
              <a:rPr lang="pl-PL" dirty="0" err="1" smtClean="0"/>
              <a:t>u.s.g</a:t>
            </a:r>
            <a:r>
              <a:rPr lang="pl-PL" dirty="0" smtClean="0"/>
              <a:t>.;</a:t>
            </a:r>
          </a:p>
          <a:p>
            <a:pPr>
              <a:buNone/>
            </a:pPr>
            <a:r>
              <a:rPr lang="pl-PL" dirty="0" smtClean="0"/>
              <a:t>b) może podlegać kontroli pośredniej WSA;</a:t>
            </a:r>
          </a:p>
          <a:p>
            <a:pPr>
              <a:buNone/>
            </a:pPr>
            <a:r>
              <a:rPr lang="pl-PL" dirty="0" smtClean="0"/>
              <a:t>c) nie może zostać zaskarżony do WSA w trybie art. 87 </a:t>
            </a:r>
            <a:r>
              <a:rPr lang="pl-PL" dirty="0" err="1" smtClean="0"/>
              <a:t>u.s.p</a:t>
            </a:r>
            <a:r>
              <a:rPr lang="pl-PL" dirty="0" smtClean="0"/>
              <a:t>.;</a:t>
            </a:r>
          </a:p>
          <a:p>
            <a:pPr>
              <a:buNone/>
            </a:pPr>
            <a:r>
              <a:rPr lang="pl-PL" dirty="0" smtClean="0"/>
              <a:t>d) wchodzi w życie, co do zasady, 14. dnia od ogłoszenia.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1.10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6. Rozstrzygnięcie nadzorcze wojewody:</a:t>
            </a:r>
          </a:p>
          <a:p>
            <a:pPr>
              <a:buNone/>
            </a:pPr>
            <a:r>
              <a:rPr lang="pl-PL" dirty="0" smtClean="0"/>
              <a:t>a) jest decyzją administracyjną;</a:t>
            </a:r>
          </a:p>
          <a:p>
            <a:pPr>
              <a:buNone/>
            </a:pPr>
            <a:r>
              <a:rPr lang="pl-PL" dirty="0" smtClean="0"/>
              <a:t>b) nie jest postanowieniem;</a:t>
            </a:r>
          </a:p>
          <a:p>
            <a:pPr>
              <a:buNone/>
            </a:pPr>
            <a:r>
              <a:rPr lang="pl-PL" dirty="0" smtClean="0"/>
              <a:t>c) jest aktem administracyjnym;</a:t>
            </a:r>
          </a:p>
          <a:p>
            <a:pPr>
              <a:buNone/>
            </a:pPr>
            <a:r>
              <a:rPr lang="pl-PL" dirty="0" smtClean="0"/>
              <a:t>d) może zostać zaskarżone do WSA.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1.10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7. Zgoda na używanie herbu Powiatu Głogowskiego:</a:t>
            </a:r>
          </a:p>
          <a:p>
            <a:pPr>
              <a:buNone/>
            </a:pPr>
            <a:r>
              <a:rPr lang="pl-PL" dirty="0" smtClean="0"/>
              <a:t>a) jest aktem prawa miejscowego;</a:t>
            </a:r>
          </a:p>
          <a:p>
            <a:pPr>
              <a:buNone/>
            </a:pPr>
            <a:r>
              <a:rPr lang="pl-PL" dirty="0" smtClean="0"/>
              <a:t>b) nie jest decyzją administracyjną;</a:t>
            </a:r>
          </a:p>
          <a:p>
            <a:pPr>
              <a:buNone/>
            </a:pPr>
            <a:r>
              <a:rPr lang="pl-PL" dirty="0" smtClean="0"/>
              <a:t>c) jest uchwalana;</a:t>
            </a:r>
          </a:p>
          <a:p>
            <a:pPr>
              <a:buNone/>
            </a:pPr>
            <a:r>
              <a:rPr lang="pl-PL" dirty="0" smtClean="0"/>
              <a:t>d) może być kwestionowana odwołaniem.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1942</Words>
  <Application>Microsoft Office PowerPoint</Application>
  <PresentationFormat>Pokaz na ekranie (4:3)</PresentationFormat>
  <Paragraphs>195</Paragraphs>
  <Slides>36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7" baseType="lpstr">
      <vt:lpstr>Motyw pakietu Office</vt:lpstr>
      <vt:lpstr>UST  testy – zajęcia 4</vt:lpstr>
      <vt:lpstr>Slajd 2</vt:lpstr>
      <vt:lpstr>Test 1.10</vt:lpstr>
      <vt:lpstr>Test 1.10</vt:lpstr>
      <vt:lpstr>Test 1.10</vt:lpstr>
      <vt:lpstr>Test 1.10</vt:lpstr>
      <vt:lpstr>Test 1.10</vt:lpstr>
      <vt:lpstr>Test 1.10</vt:lpstr>
      <vt:lpstr>Test 1.10</vt:lpstr>
      <vt:lpstr>Test 1.10</vt:lpstr>
      <vt:lpstr>Test 1.10</vt:lpstr>
      <vt:lpstr>Test 1.10</vt:lpstr>
      <vt:lpstr>Slajd 13</vt:lpstr>
      <vt:lpstr>Test 1.16</vt:lpstr>
      <vt:lpstr>Test 1.16</vt:lpstr>
      <vt:lpstr>Test 1.16</vt:lpstr>
      <vt:lpstr>Test 1.16</vt:lpstr>
      <vt:lpstr>Test 1.16</vt:lpstr>
      <vt:lpstr>Test 1.16</vt:lpstr>
      <vt:lpstr>Test 1.16</vt:lpstr>
      <vt:lpstr>Test 1.16</vt:lpstr>
      <vt:lpstr>Test 1.16</vt:lpstr>
      <vt:lpstr>Test 1.16</vt:lpstr>
      <vt:lpstr>Slajd 24</vt:lpstr>
      <vt:lpstr>Test 1.8</vt:lpstr>
      <vt:lpstr>Test 1.8</vt:lpstr>
      <vt:lpstr>Test 1.8</vt:lpstr>
      <vt:lpstr>Test 1.8</vt:lpstr>
      <vt:lpstr>Test 1.8</vt:lpstr>
      <vt:lpstr>Test 1.8</vt:lpstr>
      <vt:lpstr>Test 1.8</vt:lpstr>
      <vt:lpstr>Test 1.8</vt:lpstr>
      <vt:lpstr>Test 1.8</vt:lpstr>
      <vt:lpstr>Test 1.8</vt:lpstr>
      <vt:lpstr>Test 1.8</vt:lpstr>
      <vt:lpstr>Slajd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  testy – zajęcia 4</dc:title>
  <dc:creator>Maciek</dc:creator>
  <cp:lastModifiedBy>Maciek</cp:lastModifiedBy>
  <cp:revision>4</cp:revision>
  <dcterms:created xsi:type="dcterms:W3CDTF">2016-04-12T20:32:31Z</dcterms:created>
  <dcterms:modified xsi:type="dcterms:W3CDTF">2016-05-15T11:43:50Z</dcterms:modified>
</cp:coreProperties>
</file>