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62" r:id="rId12"/>
    <p:sldId id="261" r:id="rId13"/>
    <p:sldId id="260" r:id="rId14"/>
    <p:sldId id="259" r:id="rId15"/>
    <p:sldId id="280" r:id="rId16"/>
    <p:sldId id="279" r:id="rId17"/>
    <p:sldId id="278" r:id="rId18"/>
    <p:sldId id="277" r:id="rId19"/>
    <p:sldId id="276" r:id="rId20"/>
    <p:sldId id="275" r:id="rId21"/>
    <p:sldId id="274" r:id="rId22"/>
    <p:sldId id="273" r:id="rId23"/>
    <p:sldId id="272" r:id="rId24"/>
    <p:sldId id="271" r:id="rId25"/>
    <p:sldId id="285" r:id="rId26"/>
    <p:sldId id="284" r:id="rId27"/>
    <p:sldId id="283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EABA3-7F33-4331-BA3F-BFE484625D2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ED83-D33B-4E2F-BFE0-1CEAA93795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UST test 1.14 oraz test 1.15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8. Rozwiązanie sejmiku województwa:</a:t>
            </a:r>
          </a:p>
          <a:p>
            <a:pPr>
              <a:buNone/>
            </a:pPr>
            <a:r>
              <a:rPr lang="pl-PL" dirty="0"/>
              <a:t>a) jest środkiem o charakterze nadzorczym;</a:t>
            </a:r>
          </a:p>
          <a:p>
            <a:pPr>
              <a:buNone/>
            </a:pPr>
            <a:r>
              <a:rPr lang="pl-PL" dirty="0"/>
              <a:t>b) jest środkiem nadzoru;</a:t>
            </a:r>
          </a:p>
          <a:p>
            <a:pPr>
              <a:buNone/>
            </a:pPr>
            <a:r>
              <a:rPr lang="pl-PL" dirty="0"/>
              <a:t>c) nie podlega bezpośredniej kontroli WSA;</a:t>
            </a:r>
          </a:p>
          <a:p>
            <a:pPr>
              <a:buNone/>
            </a:pPr>
            <a:r>
              <a:rPr lang="pl-PL" dirty="0"/>
              <a:t>d) skutkuje jednoczesnym odwołaniem zarządu województwa.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9. Zarządzenie zastępcze wojewody stwierdzające wygaśnięcie mandatu wójta gminy:</a:t>
            </a:r>
          </a:p>
          <a:p>
            <a:pPr>
              <a:buNone/>
            </a:pPr>
            <a:r>
              <a:rPr lang="pl-PL" dirty="0"/>
              <a:t>a) jest środkiem nadzoru nad działalnością komunalną;</a:t>
            </a:r>
          </a:p>
          <a:p>
            <a:pPr>
              <a:buNone/>
            </a:pPr>
            <a:r>
              <a:rPr lang="pl-PL" dirty="0"/>
              <a:t>b) jest środkiem nadzoru </a:t>
            </a:r>
            <a:r>
              <a:rPr lang="pl-PL" i="1" dirty="0"/>
              <a:t>ad </a:t>
            </a:r>
            <a:r>
              <a:rPr lang="pl-PL" i="1" dirty="0" err="1"/>
              <a:t>personam</a:t>
            </a:r>
            <a:r>
              <a:rPr lang="pl-PL" i="1" dirty="0"/>
              <a:t>;</a:t>
            </a:r>
          </a:p>
          <a:p>
            <a:pPr>
              <a:buNone/>
            </a:pPr>
            <a:r>
              <a:rPr lang="pl-PL" dirty="0"/>
              <a:t>c) jest podejmowane w procedurze ograniczonej terminem prekluzyjnym;</a:t>
            </a:r>
          </a:p>
          <a:p>
            <a:pPr>
              <a:buNone/>
            </a:pPr>
            <a:r>
              <a:rPr lang="pl-PL" dirty="0"/>
              <a:t>d) może zostać zaskarżone do WSA tylko przez gminę.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/>
              <a:t>10. Stwierdzenie przez wojewodę nieważności uchwały rady gminy – z dniem:</a:t>
            </a:r>
          </a:p>
          <a:p>
            <a:pPr>
              <a:buNone/>
            </a:pPr>
            <a:r>
              <a:rPr lang="pl-PL" dirty="0"/>
              <a:t>a) doręczenia rozstrzygnięcia nadzorczego – wstrzymuje wykonanie tej uchwały ze skutkiem </a:t>
            </a:r>
            <a:r>
              <a:rPr lang="pl-PL" i="1" dirty="0" smtClean="0"/>
              <a:t>ex </a:t>
            </a:r>
            <a:r>
              <a:rPr lang="pl-PL" i="1" dirty="0" err="1" smtClean="0"/>
              <a:t>tunc</a:t>
            </a:r>
            <a:r>
              <a:rPr lang="pl-PL" i="1" dirty="0"/>
              <a:t>;</a:t>
            </a:r>
          </a:p>
          <a:p>
            <a:pPr>
              <a:buNone/>
            </a:pPr>
            <a:r>
              <a:rPr lang="pl-PL" dirty="0"/>
              <a:t>b) wydania rozstrzygnięcia nadzorczego – eliminuje tę uchwałę z obrotu prawnego ze </a:t>
            </a:r>
            <a:r>
              <a:rPr lang="pl-PL" dirty="0" smtClean="0"/>
              <a:t>skutkiem </a:t>
            </a:r>
            <a:r>
              <a:rPr lang="pl-PL" i="1" dirty="0" smtClean="0"/>
              <a:t>ex </a:t>
            </a:r>
            <a:r>
              <a:rPr lang="pl-PL" i="1" dirty="0"/>
              <a:t>nunc;</a:t>
            </a:r>
          </a:p>
          <a:p>
            <a:pPr>
              <a:buNone/>
            </a:pPr>
            <a:r>
              <a:rPr lang="pl-PL" dirty="0"/>
              <a:t>c) w którym upłynął termin do wniesienia skargi do WSA – staje się ostateczne;</a:t>
            </a:r>
          </a:p>
          <a:p>
            <a:pPr>
              <a:buNone/>
            </a:pPr>
            <a:r>
              <a:rPr lang="pl-PL" dirty="0"/>
              <a:t>d) w którym upłynął termin do wniesienia skargi do WSA – eliminuje tę uchwałę z obrotu </a:t>
            </a:r>
            <a:r>
              <a:rPr lang="pl-PL" dirty="0" smtClean="0"/>
              <a:t>prawnego ze </a:t>
            </a:r>
            <a:r>
              <a:rPr lang="pl-PL" dirty="0"/>
              <a:t>skutkiem </a:t>
            </a:r>
            <a:r>
              <a:rPr lang="pl-PL" i="1" dirty="0"/>
              <a:t>ex </a:t>
            </a:r>
            <a:r>
              <a:rPr lang="pl-PL" i="1" dirty="0" err="1"/>
              <a:t>tunc</a:t>
            </a:r>
            <a:r>
              <a:rPr lang="pl-PL" i="1" dirty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11. RIO może stwierdzić nieważność:</a:t>
            </a:r>
          </a:p>
          <a:p>
            <a:pPr>
              <a:buNone/>
            </a:pPr>
            <a:r>
              <a:rPr lang="pl-PL" dirty="0"/>
              <a:t>a) wniosku komisji rewizyjnej o udzielenie wójtowi absolutorium;</a:t>
            </a:r>
          </a:p>
          <a:p>
            <a:pPr>
              <a:buNone/>
            </a:pPr>
            <a:r>
              <a:rPr lang="pl-PL" dirty="0"/>
              <a:t>b) uchwały rady gminy w sprawie ustalenia stawek podatku od nieruchomości;</a:t>
            </a:r>
          </a:p>
          <a:p>
            <a:pPr>
              <a:buNone/>
            </a:pPr>
            <a:r>
              <a:rPr lang="pl-PL" dirty="0"/>
              <a:t>c) uchwały rady powiatu w sprawie przyjęcia zadania z zakresu administracji rządowej;</a:t>
            </a:r>
          </a:p>
          <a:p>
            <a:pPr>
              <a:buNone/>
            </a:pPr>
            <a:r>
              <a:rPr lang="pl-PL" dirty="0"/>
              <a:t>d) uchwały sejmiku województwa o odwołaniu zarządu województwa z powodu </a:t>
            </a:r>
            <a:r>
              <a:rPr lang="pl-PL" dirty="0" smtClean="0"/>
              <a:t>nieudzielenia absolutorium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12. Odmowa wydania pozwolenia na budowę domu jednorodzinnego:</a:t>
            </a:r>
          </a:p>
          <a:p>
            <a:pPr>
              <a:buNone/>
            </a:pPr>
            <a:r>
              <a:rPr lang="pl-PL" dirty="0"/>
              <a:t>a) stanowi przejaw działalności komunalnej;</a:t>
            </a:r>
          </a:p>
          <a:p>
            <a:pPr>
              <a:buNone/>
            </a:pPr>
            <a:r>
              <a:rPr lang="pl-PL" dirty="0"/>
              <a:t>b) podlega nadzorowi ustrojowemu wojewody;</a:t>
            </a:r>
          </a:p>
          <a:p>
            <a:pPr>
              <a:buNone/>
            </a:pPr>
            <a:r>
              <a:rPr lang="pl-PL" dirty="0"/>
              <a:t>c) może być kwestionowana w trybie art. 87 </a:t>
            </a:r>
            <a:r>
              <a:rPr lang="pl-PL" dirty="0" err="1"/>
              <a:t>u.s.p</a:t>
            </a:r>
            <a:r>
              <a:rPr lang="pl-PL" dirty="0"/>
              <a:t>.;</a:t>
            </a:r>
          </a:p>
          <a:p>
            <a:pPr>
              <a:buNone/>
            </a:pPr>
            <a:r>
              <a:rPr lang="pl-PL" dirty="0"/>
              <a:t>d) żadna z odpowiedzi nie jest prawidłowa.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dirty="0" smtClean="0"/>
              <a:t>Test 1.15</a:t>
            </a:r>
            <a:endParaRPr lang="pl-PL" sz="4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1. Termin na stwierdzenie nieważności uchwały rady gminy:</a:t>
            </a:r>
          </a:p>
          <a:p>
            <a:pPr>
              <a:buNone/>
            </a:pPr>
            <a:r>
              <a:rPr lang="pl-PL" dirty="0"/>
              <a:t>a) dla organów nadzoru nad działalnością komunalną – zawsze wynosi 30 dni od dnia jej wydania;</a:t>
            </a:r>
          </a:p>
          <a:p>
            <a:pPr>
              <a:buNone/>
            </a:pPr>
            <a:r>
              <a:rPr lang="pl-PL" dirty="0"/>
              <a:t>b) nadającej statut samorządowej szkole podstawowej – nie jest prawnie określony;</a:t>
            </a:r>
          </a:p>
          <a:p>
            <a:pPr>
              <a:buNone/>
            </a:pPr>
            <a:r>
              <a:rPr lang="pl-PL" dirty="0"/>
              <a:t>c) przez WSA – wynosi 30 dni od dnia wniesienia skargi;</a:t>
            </a:r>
          </a:p>
          <a:p>
            <a:pPr>
              <a:buNone/>
            </a:pPr>
            <a:r>
              <a:rPr lang="pl-PL" dirty="0"/>
              <a:t>d) przez wojewodę – nie podlega przywróceniu.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2. Postępowanie nadzorcze w sprawie stwierdzenia nieważności nowelizacji statutu powiatu </a:t>
            </a:r>
            <a:r>
              <a:rPr lang="pl-PL" b="1" dirty="0" smtClean="0"/>
              <a:t>wszczyna się</a:t>
            </a:r>
            <a:r>
              <a:rPr lang="pl-PL" b="1" dirty="0"/>
              <a:t>:</a:t>
            </a:r>
          </a:p>
          <a:p>
            <a:pPr>
              <a:buNone/>
            </a:pPr>
            <a:r>
              <a:rPr lang="pl-PL" dirty="0"/>
              <a:t>a) z urzędu;</a:t>
            </a:r>
          </a:p>
          <a:p>
            <a:pPr>
              <a:buNone/>
            </a:pPr>
            <a:r>
              <a:rPr lang="pl-PL" dirty="0"/>
              <a:t>b) w ciągu 7 dni od daty podjęcia takiej uchwały;</a:t>
            </a:r>
          </a:p>
          <a:p>
            <a:pPr>
              <a:buNone/>
            </a:pPr>
            <a:r>
              <a:rPr lang="pl-PL" dirty="0"/>
              <a:t>c) w momencie doręczenia takiej uchwały wojewodzie;</a:t>
            </a:r>
          </a:p>
          <a:p>
            <a:pPr>
              <a:buNone/>
            </a:pPr>
            <a:r>
              <a:rPr lang="pl-PL" dirty="0"/>
              <a:t>d) na wniosek.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3. Wskaż akt (-y) nadzoru wywołujący (-e) skutek prawny </a:t>
            </a:r>
            <a:r>
              <a:rPr lang="pl-PL" b="1" i="1" dirty="0"/>
              <a:t>ex </a:t>
            </a:r>
            <a:r>
              <a:rPr lang="pl-PL" b="1" i="1" dirty="0" err="1"/>
              <a:t>tunc</a:t>
            </a:r>
            <a:r>
              <a:rPr lang="pl-PL" b="1" i="1" dirty="0"/>
              <a:t>:</a:t>
            </a:r>
          </a:p>
          <a:p>
            <a:pPr>
              <a:buNone/>
            </a:pPr>
            <a:r>
              <a:rPr lang="pl-PL" dirty="0"/>
              <a:t>a) wyrok WSA stwierdzający nieważność statutu gminy;</a:t>
            </a:r>
          </a:p>
          <a:p>
            <a:pPr>
              <a:buNone/>
            </a:pPr>
            <a:r>
              <a:rPr lang="pl-PL" dirty="0"/>
              <a:t>b) stwierdzenie nieważności uchwały w </a:t>
            </a:r>
            <a:r>
              <a:rPr lang="pl-PL" dirty="0" smtClean="0"/>
              <a:t>sprawie nieudzielenia </a:t>
            </a:r>
            <a:r>
              <a:rPr lang="pl-PL" dirty="0"/>
              <a:t>absolutorium wójtowi;</a:t>
            </a:r>
          </a:p>
          <a:p>
            <a:pPr>
              <a:buNone/>
            </a:pPr>
            <a:r>
              <a:rPr lang="pl-PL" dirty="0"/>
              <a:t>c) rozwiązanie zarządu powiatu;</a:t>
            </a:r>
          </a:p>
          <a:p>
            <a:pPr>
              <a:buNone/>
            </a:pPr>
            <a:r>
              <a:rPr lang="pl-PL" dirty="0"/>
              <a:t>d) uchylenie uchwały organu powiatu przez wojewodę w trybie art. 34 ustawy z dnia 5 </a:t>
            </a:r>
            <a:r>
              <a:rPr lang="pl-PL" dirty="0" smtClean="0"/>
              <a:t>czerwca 1998 </a:t>
            </a:r>
            <a:r>
              <a:rPr lang="pl-PL" dirty="0"/>
              <a:t>r. o administracji rządowej.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/>
              <a:t>4. Wojewoda nie może stwierdzić nieważności uchwały rady gminy:</a:t>
            </a:r>
          </a:p>
          <a:p>
            <a:pPr>
              <a:buNone/>
            </a:pPr>
            <a:r>
              <a:rPr lang="pl-PL" dirty="0"/>
              <a:t>a) z powodu jej sprzeczności z postanowieniami statutu gminy;</a:t>
            </a:r>
          </a:p>
          <a:p>
            <a:pPr>
              <a:buNone/>
            </a:pPr>
            <a:r>
              <a:rPr lang="pl-PL" dirty="0"/>
              <a:t>b) z powodu jej niezgodności z zarządzeniem Prezesa RM;</a:t>
            </a:r>
          </a:p>
          <a:p>
            <a:pPr>
              <a:buNone/>
            </a:pPr>
            <a:r>
              <a:rPr lang="pl-PL" dirty="0"/>
              <a:t>c) jeśli rada gminy nie zastosuje się do jego uwag wskazanych we wstrzymaniu wykonania </a:t>
            </a:r>
            <a:r>
              <a:rPr lang="pl-PL" dirty="0" smtClean="0"/>
              <a:t>tej uchwały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 smtClean="0"/>
              <a:t>d) </a:t>
            </a:r>
            <a:r>
              <a:rPr lang="pl-PL" dirty="0"/>
              <a:t>jeżeli wójt przedłoży tę uchwałę z uchybieniem terminu przewidzianego na dokonanie </a:t>
            </a:r>
            <a:r>
              <a:rPr lang="pl-PL" dirty="0" smtClean="0"/>
              <a:t>takiej czynności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7200" b="1" dirty="0" smtClean="0"/>
              <a:t>Test 1.14</a:t>
            </a:r>
            <a:endParaRPr lang="pl-PL" sz="7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5. Rozwiązanie:</a:t>
            </a:r>
          </a:p>
          <a:p>
            <a:pPr>
              <a:buNone/>
            </a:pPr>
            <a:r>
              <a:rPr lang="pl-PL" dirty="0"/>
              <a:t>a) zarządu powiatu – może zostać zaskarżone do WSA, na podstawie uchwały rady powiatu;</a:t>
            </a:r>
          </a:p>
          <a:p>
            <a:pPr>
              <a:buNone/>
            </a:pPr>
            <a:r>
              <a:rPr lang="pl-PL" dirty="0"/>
              <a:t>b) zarządu województwa – nie należy do kompetencji sejmiku województwa;</a:t>
            </a:r>
          </a:p>
          <a:p>
            <a:pPr>
              <a:buNone/>
            </a:pPr>
            <a:r>
              <a:rPr lang="pl-PL" dirty="0"/>
              <a:t>c) rady gminy – nie może stanowić sankcji za naruszenie rozporządzenia RM;</a:t>
            </a:r>
          </a:p>
          <a:p>
            <a:pPr>
              <a:buNone/>
            </a:pPr>
            <a:r>
              <a:rPr lang="pl-PL" dirty="0"/>
              <a:t>d) rady powiatu – podlega bezpośredniej kontroli sądowej.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6. Przepisy art. 77b </a:t>
            </a:r>
            <a:r>
              <a:rPr lang="pl-PL" b="1" dirty="0" err="1"/>
              <a:t>u.s.p</a:t>
            </a:r>
            <a:r>
              <a:rPr lang="pl-PL" b="1" dirty="0"/>
              <a:t>.:</a:t>
            </a:r>
          </a:p>
          <a:p>
            <a:pPr>
              <a:buNone/>
            </a:pPr>
            <a:r>
              <a:rPr lang="pl-PL" dirty="0"/>
              <a:t>a) nie stanowią wystarczającej podstawy do uzgodnienia projektu uchwały rady powiatu;</a:t>
            </a:r>
          </a:p>
          <a:p>
            <a:pPr>
              <a:buNone/>
            </a:pPr>
            <a:r>
              <a:rPr lang="pl-PL" dirty="0"/>
              <a:t>b) nie mogą znaleźć zastosowania między organami JST;</a:t>
            </a:r>
          </a:p>
          <a:p>
            <a:pPr>
              <a:buNone/>
            </a:pPr>
            <a:r>
              <a:rPr lang="pl-PL" dirty="0"/>
              <a:t>c) mogą też dotyczyć zajmowania stanowiska przez organy nadzoru nad działalnością powiatu;</a:t>
            </a:r>
          </a:p>
          <a:p>
            <a:pPr>
              <a:buNone/>
            </a:pPr>
            <a:r>
              <a:rPr lang="pl-PL" dirty="0"/>
              <a:t>d) nie dotyczą decyzji administracyjnych podejmowanych przez starostę.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7. Gmina nie może zaskarżyć do WSA:</a:t>
            </a:r>
          </a:p>
          <a:p>
            <a:pPr>
              <a:buNone/>
            </a:pPr>
            <a:r>
              <a:rPr lang="pl-PL" dirty="0"/>
              <a:t>a) każdego rozstrzygnięcia nadzorczego wojewody dotyczącego uchwał jej rady;</a:t>
            </a:r>
          </a:p>
          <a:p>
            <a:pPr>
              <a:buNone/>
            </a:pPr>
            <a:r>
              <a:rPr lang="pl-PL" dirty="0"/>
              <a:t>b) każdą decyzję SKO uchylającą decyzję jej wójta;</a:t>
            </a:r>
          </a:p>
          <a:p>
            <a:pPr>
              <a:buNone/>
            </a:pPr>
            <a:r>
              <a:rPr lang="pl-PL" dirty="0"/>
              <a:t>c) rozwiązania rady gminy;</a:t>
            </a:r>
          </a:p>
          <a:p>
            <a:pPr>
              <a:buNone/>
            </a:pPr>
            <a:r>
              <a:rPr lang="pl-PL" dirty="0"/>
              <a:t>d) zajęcia stanowiska (w stosunku do projektu uchwały rady gminy) przez organ powiatu.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8. Stwierdzenie przez RIO nieistotnego naruszenia prawa w uchwale budżetowej:</a:t>
            </a:r>
          </a:p>
          <a:p>
            <a:pPr>
              <a:buNone/>
            </a:pPr>
            <a:r>
              <a:rPr lang="pl-PL" dirty="0"/>
              <a:t>a) obliguje radę gminy do wyeliminowania nieistotnych naruszeń prawa;</a:t>
            </a:r>
          </a:p>
          <a:p>
            <a:pPr>
              <a:buNone/>
            </a:pPr>
            <a:r>
              <a:rPr lang="pl-PL" dirty="0"/>
              <a:t>b) nie obliguje do umorzenia postępowania nadzorczego;</a:t>
            </a:r>
          </a:p>
          <a:p>
            <a:pPr>
              <a:buNone/>
            </a:pPr>
            <a:r>
              <a:rPr lang="pl-PL" dirty="0"/>
              <a:t>c) jest rozstrzygnięciem nadzorczym podlegającym zaskarżeniu do WSA;</a:t>
            </a:r>
          </a:p>
          <a:p>
            <a:pPr>
              <a:buNone/>
            </a:pPr>
            <a:r>
              <a:rPr lang="pl-PL" dirty="0"/>
              <a:t>d) uniemożliwia stwierdzenie jej nieważności w trybie nadzoru.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9. Zawieszenie organów województwa i ustanowienie zarządu komisarycznego:</a:t>
            </a:r>
          </a:p>
          <a:p>
            <a:pPr>
              <a:buNone/>
            </a:pPr>
            <a:r>
              <a:rPr lang="pl-PL" dirty="0"/>
              <a:t>a) podlega zaskarżeniu do WSA, o ile jest sprzeczne z prawem;</a:t>
            </a:r>
          </a:p>
          <a:p>
            <a:pPr>
              <a:buNone/>
            </a:pPr>
            <a:r>
              <a:rPr lang="pl-PL" dirty="0"/>
              <a:t>b) jest aktem swobodnym;</a:t>
            </a:r>
          </a:p>
          <a:p>
            <a:pPr>
              <a:buNone/>
            </a:pPr>
            <a:r>
              <a:rPr lang="pl-PL" dirty="0"/>
              <a:t>c) nie jest możliwe w ostatnim kwartale kadencji organów województwa;</a:t>
            </a:r>
          </a:p>
          <a:p>
            <a:pPr>
              <a:buNone/>
            </a:pPr>
            <a:r>
              <a:rPr lang="pl-PL" dirty="0"/>
              <a:t>d) żadna z odpowiedzi nie jest prawidłowa.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10. Uzgodnienie przez Prezesa RM projektu uchwały w sprawie zmian Statutu Warszawy:</a:t>
            </a:r>
          </a:p>
          <a:p>
            <a:pPr>
              <a:buNone/>
            </a:pPr>
            <a:r>
              <a:rPr lang="pl-PL" dirty="0"/>
              <a:t>a) nie jest podejmowane w trybie art. 106 K.p.a.;</a:t>
            </a:r>
          </a:p>
          <a:p>
            <a:pPr>
              <a:buNone/>
            </a:pPr>
            <a:r>
              <a:rPr lang="pl-PL" dirty="0"/>
              <a:t>b) może zostać zaskarżone do WSA;</a:t>
            </a:r>
          </a:p>
          <a:p>
            <a:pPr>
              <a:buNone/>
            </a:pPr>
            <a:r>
              <a:rPr lang="pl-PL" dirty="0"/>
              <a:t>c) jest dokonywane po uprzednim jego zatwierdzeniu przez rady dzielnic m. st. Warszawy;</a:t>
            </a:r>
          </a:p>
          <a:p>
            <a:pPr>
              <a:buNone/>
            </a:pPr>
            <a:r>
              <a:rPr lang="pl-PL" dirty="0"/>
              <a:t>d) jest dokonywane, m.in., na podstawie art. 77b </a:t>
            </a:r>
            <a:r>
              <a:rPr lang="pl-PL" dirty="0" err="1"/>
              <a:t>u.s.p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11. W razie zawieszenia organów gminy w stanie wyjątkowym przez Prezesa RM na </a:t>
            </a:r>
            <a:r>
              <a:rPr lang="pl-PL" b="1" dirty="0" smtClean="0"/>
              <a:t>podstawie art</a:t>
            </a:r>
            <a:r>
              <a:rPr lang="pl-PL" b="1" dirty="0"/>
              <a:t>. 12 ust. 1 </a:t>
            </a:r>
            <a:r>
              <a:rPr lang="pl-PL" b="1" dirty="0" err="1"/>
              <a:t>u.st.wyj</a:t>
            </a:r>
            <a:r>
              <a:rPr lang="pl-PL" b="1" dirty="0"/>
              <a:t>., wykonywanie zadań i kompetencji zawieszonych organów gminy przejmuje:</a:t>
            </a:r>
          </a:p>
          <a:p>
            <a:pPr>
              <a:buNone/>
            </a:pPr>
            <a:r>
              <a:rPr lang="pl-PL" dirty="0"/>
              <a:t>a) komisarz rządowy powoływany przez wojewodę;</a:t>
            </a:r>
          </a:p>
          <a:p>
            <a:pPr>
              <a:buNone/>
            </a:pPr>
            <a:r>
              <a:rPr lang="pl-PL" dirty="0"/>
              <a:t>b) podmiot kolegialny niebędący organem administracji publicznej;</a:t>
            </a:r>
          </a:p>
          <a:p>
            <a:pPr>
              <a:buNone/>
            </a:pPr>
            <a:r>
              <a:rPr lang="pl-PL" dirty="0"/>
              <a:t>c) pełnomocnik powoływany przez Prezesa RM;</a:t>
            </a:r>
          </a:p>
          <a:p>
            <a:pPr>
              <a:buNone/>
            </a:pPr>
            <a:r>
              <a:rPr lang="pl-PL" dirty="0"/>
              <a:t>d) żadna z odpowiedzi nie jest prawidłowa.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 smtClean="0"/>
          </a:p>
          <a:p>
            <a:pPr algn="ctr">
              <a:buNone/>
            </a:pPr>
            <a:r>
              <a:rPr lang="pl-PL" sz="4400" b="1" dirty="0" smtClean="0"/>
              <a:t>Dziękuję za uwagę </a:t>
            </a:r>
            <a:endParaRPr lang="pl-PL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1. Nadzór nad działalnością komunalną:</a:t>
            </a:r>
          </a:p>
          <a:p>
            <a:pPr>
              <a:buNone/>
            </a:pPr>
            <a:r>
              <a:rPr lang="pl-PL" dirty="0"/>
              <a:t>a) jest sprawowany nie tylko przez organy nadzoru nad działalnością komunalną;</a:t>
            </a:r>
          </a:p>
          <a:p>
            <a:pPr>
              <a:buNone/>
            </a:pPr>
            <a:r>
              <a:rPr lang="pl-PL" dirty="0"/>
              <a:t>b) nie dotyczy decyzji administracyjnych podejmowanych przez wójta;</a:t>
            </a:r>
          </a:p>
          <a:p>
            <a:pPr>
              <a:buNone/>
            </a:pPr>
            <a:r>
              <a:rPr lang="pl-PL" dirty="0"/>
              <a:t>c) obejmuje, m. in., odwołanie dyrektora samorządowego gimnazjum;</a:t>
            </a:r>
          </a:p>
          <a:p>
            <a:pPr>
              <a:buNone/>
            </a:pPr>
            <a:r>
              <a:rPr lang="pl-PL" dirty="0"/>
              <a:t>d) dotyczy także działalności SKO.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2. WSA:</a:t>
            </a:r>
          </a:p>
          <a:p>
            <a:pPr>
              <a:buNone/>
            </a:pPr>
            <a:r>
              <a:rPr lang="pl-PL" dirty="0"/>
              <a:t>a) nie sprawuje nadzoru nad działalnością komunalną;</a:t>
            </a:r>
          </a:p>
          <a:p>
            <a:pPr>
              <a:buNone/>
            </a:pPr>
            <a:r>
              <a:rPr lang="pl-PL" dirty="0"/>
              <a:t>b) może ingerować w działalność komunalną;</a:t>
            </a:r>
          </a:p>
          <a:p>
            <a:pPr>
              <a:buNone/>
            </a:pPr>
            <a:r>
              <a:rPr lang="pl-PL" dirty="0"/>
              <a:t>c) może zmienić statut województwa;</a:t>
            </a:r>
          </a:p>
          <a:p>
            <a:pPr>
              <a:buNone/>
            </a:pPr>
            <a:r>
              <a:rPr lang="pl-PL" dirty="0"/>
              <a:t>d) jest organem nadzoru nad działalnością komunalną.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3. Środkiem nadzoru nad działalnością komunalną:</a:t>
            </a:r>
          </a:p>
          <a:p>
            <a:pPr>
              <a:buNone/>
            </a:pPr>
            <a:r>
              <a:rPr lang="pl-PL" dirty="0"/>
              <a:t>a) jest stwierdzenie nieważności budżetu gminy przez RIO;</a:t>
            </a:r>
          </a:p>
          <a:p>
            <a:pPr>
              <a:buNone/>
            </a:pPr>
            <a:r>
              <a:rPr lang="pl-PL" dirty="0"/>
              <a:t>b) jest odwołanie zarządu powiatu;</a:t>
            </a:r>
          </a:p>
          <a:p>
            <a:pPr>
              <a:buNone/>
            </a:pPr>
            <a:r>
              <a:rPr lang="pl-PL" dirty="0" smtClean="0"/>
              <a:t>c)nie </a:t>
            </a:r>
            <a:r>
              <a:rPr lang="pl-PL" dirty="0"/>
              <a:t>jest nowelizacja statutu województwa;</a:t>
            </a:r>
          </a:p>
          <a:p>
            <a:pPr>
              <a:buNone/>
            </a:pPr>
            <a:r>
              <a:rPr lang="pl-PL" dirty="0"/>
              <a:t>d) nie jest odwołanie rady gminy.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4. Organy powiatu:</a:t>
            </a:r>
          </a:p>
          <a:p>
            <a:pPr>
              <a:buNone/>
            </a:pPr>
            <a:r>
              <a:rPr lang="pl-PL" dirty="0"/>
              <a:t>a) nie są organami nadzoru nad działalnością gminną;</a:t>
            </a:r>
          </a:p>
          <a:p>
            <a:pPr>
              <a:buNone/>
            </a:pPr>
            <a:r>
              <a:rPr lang="pl-PL" dirty="0"/>
              <a:t>b) mogą zostać odwołane w trybie nadzoru;</a:t>
            </a:r>
          </a:p>
          <a:p>
            <a:pPr>
              <a:buNone/>
            </a:pPr>
            <a:r>
              <a:rPr lang="pl-PL" dirty="0"/>
              <a:t>c) mogą zostać zawieszone w trybie nadzoru;</a:t>
            </a:r>
          </a:p>
          <a:p>
            <a:pPr>
              <a:buNone/>
            </a:pPr>
            <a:r>
              <a:rPr lang="pl-PL" dirty="0"/>
              <a:t>d) mogą być nadzorowane przez organy województwa samorządowego.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5. Nadzór nad działalnością powiatu:</a:t>
            </a:r>
          </a:p>
          <a:p>
            <a:pPr>
              <a:buNone/>
            </a:pPr>
            <a:r>
              <a:rPr lang="pl-PL" dirty="0"/>
              <a:t>a) sprawowany jest tylko na podstawie </a:t>
            </a:r>
            <a:r>
              <a:rPr lang="pl-PL" dirty="0" smtClean="0"/>
              <a:t>przepisów rozdziału </a:t>
            </a:r>
            <a:r>
              <a:rPr lang="pl-PL" dirty="0"/>
              <a:t>8 </a:t>
            </a:r>
            <a:r>
              <a:rPr lang="pl-PL" dirty="0" err="1"/>
              <a:t>u.s.p</a:t>
            </a:r>
            <a:r>
              <a:rPr lang="pl-PL" dirty="0"/>
              <a:t>.;</a:t>
            </a:r>
          </a:p>
          <a:p>
            <a:pPr>
              <a:buNone/>
            </a:pPr>
            <a:r>
              <a:rPr lang="pl-PL" dirty="0"/>
              <a:t>b) sprawowany na podstawie przepisów rozdziału 8 </a:t>
            </a:r>
            <a:r>
              <a:rPr lang="pl-PL" dirty="0" err="1"/>
              <a:t>u.s.p</a:t>
            </a:r>
            <a:r>
              <a:rPr lang="pl-PL" dirty="0"/>
              <a:t>. – nie obejmuje całej działalności powiatu;</a:t>
            </a:r>
          </a:p>
          <a:p>
            <a:pPr>
              <a:buNone/>
            </a:pPr>
            <a:r>
              <a:rPr lang="pl-PL" dirty="0"/>
              <a:t>c) nie może być sprawowany przez kuratora oświaty;</a:t>
            </a:r>
          </a:p>
          <a:p>
            <a:pPr>
              <a:buNone/>
            </a:pPr>
            <a:r>
              <a:rPr lang="pl-PL" dirty="0"/>
              <a:t>d) może też dotyczyć działań komisarza rządowego, o którym mowa w art. 29 ust. 5 </a:t>
            </a:r>
            <a:r>
              <a:rPr lang="pl-PL" dirty="0" err="1"/>
              <a:t>u.s.p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6. Podstawa prawna dla środka nadzoru nad działalnością komunalną:</a:t>
            </a:r>
          </a:p>
          <a:p>
            <a:pPr>
              <a:buNone/>
            </a:pPr>
            <a:r>
              <a:rPr lang="pl-PL" dirty="0"/>
              <a:t>a) nie może być ustanawiana w porozumieniu zawieranym na podstawie art. 20 </a:t>
            </a:r>
            <a:r>
              <a:rPr lang="pl-PL" dirty="0" err="1"/>
              <a:t>u.w.a.rz.w</a:t>
            </a:r>
            <a:r>
              <a:rPr lang="pl-PL" dirty="0"/>
              <a:t>.;</a:t>
            </a:r>
          </a:p>
          <a:p>
            <a:pPr>
              <a:buNone/>
            </a:pPr>
            <a:r>
              <a:rPr lang="pl-PL" dirty="0"/>
              <a:t>b) może być ustanawiana w aktach prawa miejscowego;</a:t>
            </a:r>
          </a:p>
          <a:p>
            <a:pPr>
              <a:buNone/>
            </a:pPr>
            <a:r>
              <a:rPr lang="pl-PL" dirty="0"/>
              <a:t>c) nie może być ustanawiana przez RM;</a:t>
            </a:r>
          </a:p>
          <a:p>
            <a:pPr>
              <a:buNone/>
            </a:pPr>
            <a:r>
              <a:rPr lang="pl-PL" dirty="0"/>
              <a:t>d) to np. art. 171 ust. 3 Konstytucji.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7. Środki nadzorcze </a:t>
            </a:r>
            <a:r>
              <a:rPr lang="pl-PL" b="1" i="1" dirty="0"/>
              <a:t>ad meritum nad działalnością komunalną:</a:t>
            </a:r>
          </a:p>
          <a:p>
            <a:pPr>
              <a:buNone/>
            </a:pPr>
            <a:r>
              <a:rPr lang="pl-PL" dirty="0"/>
              <a:t>a) mogą dotyczyć każdego samorządowego aktu prawa miejscowego;</a:t>
            </a:r>
          </a:p>
          <a:p>
            <a:pPr>
              <a:buNone/>
            </a:pPr>
            <a:r>
              <a:rPr lang="pl-PL" dirty="0"/>
              <a:t>b) to, np., zaskarżenie przez wojewodę do WSA statutu gminy;</a:t>
            </a:r>
          </a:p>
          <a:p>
            <a:pPr>
              <a:buNone/>
            </a:pPr>
            <a:r>
              <a:rPr lang="pl-PL" dirty="0"/>
              <a:t>c) nie mogą dotyczyć uchwały zarządu powiatu o odwołaniu dyrektora samorządowego </a:t>
            </a:r>
            <a:r>
              <a:rPr lang="pl-PL" dirty="0" smtClean="0"/>
              <a:t>liceum ogólnokształcącego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d) to, np., uchylenie statutu nadanego samorządowemu gimnazjum.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1335</Words>
  <Application>Microsoft Office PowerPoint</Application>
  <PresentationFormat>Pokaz na ekranie (4:3)</PresentationFormat>
  <Paragraphs>148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UST test 1.14 oraz test 1.15</vt:lpstr>
      <vt:lpstr>Test 1.14</vt:lpstr>
      <vt:lpstr>Test 1.14</vt:lpstr>
      <vt:lpstr>Test 1.14</vt:lpstr>
      <vt:lpstr>Test 1.14</vt:lpstr>
      <vt:lpstr>Test 1.14</vt:lpstr>
      <vt:lpstr>Test 1.14</vt:lpstr>
      <vt:lpstr>Test 1.14</vt:lpstr>
      <vt:lpstr>Test 1.14</vt:lpstr>
      <vt:lpstr>Test 1.14</vt:lpstr>
      <vt:lpstr>Test 1.14</vt:lpstr>
      <vt:lpstr>Test 1.14</vt:lpstr>
      <vt:lpstr>Test 1.14</vt:lpstr>
      <vt:lpstr>Test 1.14</vt:lpstr>
      <vt:lpstr>Test 1.15</vt:lpstr>
      <vt:lpstr>Test 1.15</vt:lpstr>
      <vt:lpstr>Test 1.15</vt:lpstr>
      <vt:lpstr>Test 1.15</vt:lpstr>
      <vt:lpstr>Test 1.15</vt:lpstr>
      <vt:lpstr>Test 1.15</vt:lpstr>
      <vt:lpstr>Test 1.15</vt:lpstr>
      <vt:lpstr>Test 1.15</vt:lpstr>
      <vt:lpstr>Test 1.15</vt:lpstr>
      <vt:lpstr>Test 1.15</vt:lpstr>
      <vt:lpstr>Test 1.15</vt:lpstr>
      <vt:lpstr>Test 1.15</vt:lpstr>
      <vt:lpstr>Test 1.15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 test 1.14 oraz test 1.15</dc:title>
  <dc:creator>Maciek</dc:creator>
  <cp:lastModifiedBy>Maciek</cp:lastModifiedBy>
  <cp:revision>5</cp:revision>
  <dcterms:created xsi:type="dcterms:W3CDTF">2016-04-26T21:24:10Z</dcterms:created>
  <dcterms:modified xsi:type="dcterms:W3CDTF">2016-05-15T11:44:08Z</dcterms:modified>
</cp:coreProperties>
</file>