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75" r:id="rId12"/>
    <p:sldId id="266" r:id="rId13"/>
    <p:sldId id="265" r:id="rId14"/>
    <p:sldId id="264" r:id="rId15"/>
    <p:sldId id="263" r:id="rId16"/>
    <p:sldId id="288" r:id="rId17"/>
    <p:sldId id="287" r:id="rId18"/>
    <p:sldId id="286" r:id="rId19"/>
    <p:sldId id="285" r:id="rId20"/>
    <p:sldId id="284" r:id="rId21"/>
    <p:sldId id="283" r:id="rId22"/>
    <p:sldId id="282" r:id="rId23"/>
    <p:sldId id="281" r:id="rId24"/>
    <p:sldId id="280" r:id="rId25"/>
    <p:sldId id="279" r:id="rId26"/>
    <p:sldId id="278" r:id="rId27"/>
    <p:sldId id="289" r:id="rId28"/>
    <p:sldId id="306" r:id="rId29"/>
    <p:sldId id="305" r:id="rId30"/>
    <p:sldId id="304" r:id="rId31"/>
    <p:sldId id="303" r:id="rId32"/>
    <p:sldId id="302" r:id="rId33"/>
    <p:sldId id="301" r:id="rId34"/>
    <p:sldId id="300" r:id="rId35"/>
    <p:sldId id="299" r:id="rId36"/>
    <p:sldId id="298" r:id="rId37"/>
    <p:sldId id="297" r:id="rId38"/>
    <p:sldId id="296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UST 5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85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8. Rozwiązanie rady gminy:</a:t>
            </a:r>
          </a:p>
          <a:p>
            <a:pPr marL="0" indent="0">
              <a:buNone/>
            </a:pPr>
            <a:r>
              <a:rPr lang="pl-PL" dirty="0"/>
              <a:t>a)	przez Sejm – jest środkiem o charakterze nadzorczym;</a:t>
            </a:r>
          </a:p>
          <a:p>
            <a:pPr marL="0" indent="0">
              <a:buNone/>
            </a:pPr>
            <a:r>
              <a:rPr lang="pl-PL" dirty="0"/>
              <a:t>b)	ex lege – jest środkiem nadzoru;</a:t>
            </a:r>
          </a:p>
          <a:p>
            <a:pPr marL="0" indent="0">
              <a:buNone/>
            </a:pPr>
            <a:r>
              <a:rPr lang="pl-PL" dirty="0"/>
              <a:t>c)	nie podlega bezpośredniej kontroli WSA;</a:t>
            </a:r>
          </a:p>
          <a:p>
            <a:pPr marL="0" indent="0">
              <a:buNone/>
            </a:pPr>
            <a:r>
              <a:rPr lang="pl-PL" dirty="0"/>
              <a:t>d)	skutkuje jednoczesnym odwołaniem wójta.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9. Zarządzenie zastępcze wojewody:</a:t>
            </a:r>
          </a:p>
          <a:p>
            <a:pPr marL="0" indent="0">
              <a:buNone/>
            </a:pPr>
            <a:r>
              <a:rPr lang="pl-PL" dirty="0"/>
              <a:t>a) jest środkiem nadzoru nad działalnością komunalną;</a:t>
            </a:r>
          </a:p>
          <a:p>
            <a:pPr marL="0" indent="0">
              <a:buNone/>
            </a:pPr>
            <a:r>
              <a:rPr lang="pl-PL" dirty="0"/>
              <a:t>b) jest środkiem nadzoru ad personam;</a:t>
            </a:r>
          </a:p>
          <a:p>
            <a:pPr marL="0" indent="0">
              <a:buNone/>
            </a:pPr>
            <a:r>
              <a:rPr lang="pl-PL" dirty="0"/>
              <a:t>c) jest podejmowane tylko na podstawie przepisów samorządowych ustaw ustrojowych;</a:t>
            </a:r>
          </a:p>
          <a:p>
            <a:pPr marL="0" indent="0">
              <a:buNone/>
            </a:pPr>
            <a:r>
              <a:rPr lang="pl-PL" dirty="0"/>
              <a:t>d) może zostać zaskarżone do WSA tylko na podstawie przepisów samorządowych ustaw ustrojowych.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5054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10. Stwierdzenie przez wojewodę nieważności uchwały rady gminy – z dniem:</a:t>
            </a:r>
          </a:p>
          <a:p>
            <a:pPr marL="0" indent="0">
              <a:buNone/>
            </a:pPr>
            <a:r>
              <a:rPr lang="pl-PL" dirty="0"/>
              <a:t>a)  doręczenia rozstrzygnięcia nadzorczego – wstrzymuje wykonanie tej uchwały ze skutkiem ex </a:t>
            </a:r>
            <a:r>
              <a:rPr lang="pl-PL" dirty="0" err="1"/>
              <a:t>tunc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b) wydania rozstrzygnięcia nadzorczego – eliminuje tę uchwałę z obrotu prawnego ze </a:t>
            </a:r>
            <a:r>
              <a:rPr lang="pl-PL" dirty="0" err="1"/>
              <a:t>skut-kiem</a:t>
            </a:r>
            <a:r>
              <a:rPr lang="pl-PL" dirty="0"/>
              <a:t> ex nunc;</a:t>
            </a:r>
          </a:p>
          <a:p>
            <a:pPr marL="0" indent="0">
              <a:buNone/>
            </a:pPr>
            <a:r>
              <a:rPr lang="pl-PL" dirty="0"/>
              <a:t>c)  w którym upłynął termin do wniesienia skargi do WSA – staje się ostateczne;</a:t>
            </a:r>
          </a:p>
          <a:p>
            <a:pPr marL="0" indent="0">
              <a:buNone/>
            </a:pPr>
            <a:r>
              <a:rPr lang="pl-PL" dirty="0"/>
              <a:t>d)  w którym upłynął termin do wniesienia skargi do WSA – eliminuje tę uchwałę z obrotu prawnego ze skutkiem ex </a:t>
            </a:r>
            <a:r>
              <a:rPr lang="pl-PL" dirty="0" err="1"/>
              <a:t>tunc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11. RIO nie może stwierdzić nieważności:</a:t>
            </a:r>
          </a:p>
          <a:p>
            <a:pPr marL="0" indent="0">
              <a:buNone/>
            </a:pPr>
            <a:r>
              <a:rPr lang="pl-PL" dirty="0"/>
              <a:t>a) wniosku komisji rewizyjnej o udzielenie wójtowi absolutorium;</a:t>
            </a:r>
          </a:p>
          <a:p>
            <a:pPr marL="0" indent="0">
              <a:buNone/>
            </a:pPr>
            <a:r>
              <a:rPr lang="pl-PL" dirty="0"/>
              <a:t>b) uchwały rady gminy w sprawie ustalenia stawek podatku od nieruchomości;</a:t>
            </a:r>
          </a:p>
          <a:p>
            <a:pPr marL="0" indent="0">
              <a:buNone/>
            </a:pPr>
            <a:r>
              <a:rPr lang="pl-PL" dirty="0"/>
              <a:t>c) uchwały w sprawie przyjęcia zadania z zakresu administracji rządowej;</a:t>
            </a:r>
          </a:p>
          <a:p>
            <a:pPr marL="0" indent="0">
              <a:buNone/>
            </a:pPr>
            <a:r>
              <a:rPr lang="pl-PL" dirty="0"/>
              <a:t>d) uchwały sejmiku województwa o odwołaniu zarządu województwa z powodu </a:t>
            </a:r>
            <a:r>
              <a:rPr lang="pl-PL" dirty="0" err="1"/>
              <a:t>nieudzie</a:t>
            </a:r>
            <a:r>
              <a:rPr lang="pl-PL" dirty="0"/>
              <a:t>-lenia absolutorium.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12. Każda ingerencja w działalność komunalną: </a:t>
            </a:r>
          </a:p>
          <a:p>
            <a:pPr marL="0" indent="0">
              <a:buNone/>
            </a:pPr>
            <a:r>
              <a:rPr lang="pl-PL" dirty="0"/>
              <a:t>a) podlega bezpośredniej kontroli sądowej;</a:t>
            </a:r>
          </a:p>
          <a:p>
            <a:pPr marL="0" indent="0">
              <a:buNone/>
            </a:pPr>
            <a:r>
              <a:rPr lang="pl-PL" dirty="0"/>
              <a:t>b) jest środkiem nadzoru;</a:t>
            </a:r>
          </a:p>
          <a:p>
            <a:pPr marL="0" indent="0">
              <a:buNone/>
            </a:pPr>
            <a:r>
              <a:rPr lang="pl-PL" dirty="0"/>
              <a:t>c) musi znajdować podstawę w ustawie;</a:t>
            </a:r>
          </a:p>
          <a:p>
            <a:pPr marL="0" indent="0">
              <a:buNone/>
            </a:pPr>
            <a:r>
              <a:rPr lang="pl-PL" dirty="0"/>
              <a:t>d) żadna z odpowiedzi nie jest prawidłowa.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sz="5400" b="1" dirty="0"/>
          </a:p>
          <a:p>
            <a:pPr marL="0" indent="0" algn="ctr">
              <a:buNone/>
            </a:pPr>
            <a:r>
              <a:rPr lang="pl-PL" sz="5400" b="1" dirty="0"/>
              <a:t>test </a:t>
            </a:r>
            <a:r>
              <a:rPr lang="pl-PL" sz="5400" b="1" dirty="0" smtClean="0"/>
              <a:t>1.15</a:t>
            </a:r>
            <a:endParaRPr lang="pl-PL" sz="54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Termin na stwierdzenie nieważności uchwały rady gminy:</a:t>
            </a:r>
          </a:p>
          <a:p>
            <a:pPr marL="0" indent="0">
              <a:buNone/>
            </a:pPr>
            <a:r>
              <a:rPr lang="pl-PL" dirty="0"/>
              <a:t>a)	dla organów nadzoru nad działalnością komunalną – zawsze wynosi 30 dni od dnia jej wydania;</a:t>
            </a:r>
          </a:p>
          <a:p>
            <a:pPr marL="0" indent="0">
              <a:buNone/>
            </a:pPr>
            <a:r>
              <a:rPr lang="pl-PL" dirty="0"/>
              <a:t>b)	nadającej statut samorządowej szkole podstawowej – nie jest prawnie określony;</a:t>
            </a:r>
          </a:p>
          <a:p>
            <a:pPr marL="0" indent="0">
              <a:buNone/>
            </a:pPr>
            <a:r>
              <a:rPr lang="pl-PL" dirty="0"/>
              <a:t>c)	przez WSA – co do zasady nie wynosi 30 dni od dnia wniesienia skargi;</a:t>
            </a:r>
          </a:p>
          <a:p>
            <a:pPr marL="0" indent="0">
              <a:buNone/>
            </a:pPr>
            <a:r>
              <a:rPr lang="pl-PL" dirty="0"/>
              <a:t>d) przez wojewodę – może zostać przywrócony.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2. Postępowanie nadzorcze w sprawie stwierdzenia nieważności nowelizacji statutu gminy wszczyna się:</a:t>
            </a:r>
          </a:p>
          <a:p>
            <a:pPr marL="0" indent="0">
              <a:buNone/>
            </a:pPr>
            <a:r>
              <a:rPr lang="pl-PL" dirty="0"/>
              <a:t>a)	z urzędu lub na wniosek;</a:t>
            </a:r>
          </a:p>
          <a:p>
            <a:pPr marL="0" indent="0">
              <a:buNone/>
            </a:pPr>
            <a:r>
              <a:rPr lang="pl-PL" dirty="0"/>
              <a:t>b)	w ciągu 7 dni od daty podjęcia takiej uchwały;</a:t>
            </a:r>
          </a:p>
          <a:p>
            <a:pPr marL="0" indent="0">
              <a:buNone/>
            </a:pPr>
            <a:r>
              <a:rPr lang="pl-PL" dirty="0"/>
              <a:t>c)	ex lege – w momencie doręczenia takiej uchwały wojewodzie;</a:t>
            </a:r>
          </a:p>
          <a:p>
            <a:pPr marL="0" indent="0">
              <a:buNone/>
            </a:pPr>
            <a:r>
              <a:rPr lang="pl-PL" dirty="0"/>
              <a:t>d)	tylko z urzędu.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3. Wskaż akt (-y) nadzoru wywołujący (-e) skutek prawny ex nunc:</a:t>
            </a:r>
          </a:p>
          <a:p>
            <a:pPr marL="0" indent="0">
              <a:buNone/>
            </a:pPr>
            <a:r>
              <a:rPr lang="pl-PL" dirty="0"/>
              <a:t>a)	wyrok WSA stwierdzający nieważność statutu powiatu;</a:t>
            </a:r>
          </a:p>
          <a:p>
            <a:pPr marL="0" indent="0">
              <a:buNone/>
            </a:pPr>
            <a:r>
              <a:rPr lang="pl-PL" dirty="0"/>
              <a:t>b)	stwierdzenie nieważności uchwały w sprawie nieudzielenia absolutorium wójtowi;</a:t>
            </a:r>
          </a:p>
          <a:p>
            <a:pPr marL="0" indent="0">
              <a:buNone/>
            </a:pPr>
            <a:r>
              <a:rPr lang="pl-PL" dirty="0"/>
              <a:t>c)	rozwiązanie zarządu powiatu;</a:t>
            </a:r>
          </a:p>
          <a:p>
            <a:pPr marL="0" indent="0">
              <a:buNone/>
            </a:pPr>
            <a:r>
              <a:rPr lang="pl-PL" dirty="0"/>
              <a:t>d)	uchylenie uchwały organu powiatu przez wojewodę w trybie art. 34 ustawy z dnia 5 czerwca 1998 r. o administracji rządowej.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4. Powodem stwierdzenia przez wojewodę nieważności uchwały rady gminy:</a:t>
            </a:r>
          </a:p>
          <a:p>
            <a:pPr marL="0" indent="0">
              <a:buNone/>
            </a:pPr>
            <a:r>
              <a:rPr lang="pl-PL" dirty="0"/>
              <a:t>a)	może być jej sprzeczność z postanowieniami statutu gminy;</a:t>
            </a:r>
          </a:p>
          <a:p>
            <a:pPr marL="0" indent="0">
              <a:buNone/>
            </a:pPr>
            <a:r>
              <a:rPr lang="pl-PL" dirty="0"/>
              <a:t>b)	nie może być jej niezgodność z zarządzeniem Prezesa RM;</a:t>
            </a:r>
          </a:p>
          <a:p>
            <a:pPr marL="0" indent="0">
              <a:buNone/>
            </a:pPr>
            <a:r>
              <a:rPr lang="pl-PL" dirty="0"/>
              <a:t>c)	w sprawach zleconych – nie może być brak rzetelności;</a:t>
            </a:r>
          </a:p>
          <a:p>
            <a:pPr marL="0" indent="0">
              <a:buNone/>
            </a:pPr>
            <a:r>
              <a:rPr lang="pl-PL" dirty="0"/>
              <a:t>d)	może być brak powołania podstawy prawnej do jej wydania (w sytuacji gdy taka pod-stawa istnieje i została prawidłowo zastosowana).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6000" b="1" dirty="0" smtClean="0"/>
              <a:t>test </a:t>
            </a:r>
            <a:r>
              <a:rPr lang="pl-PL" sz="6000" b="1" dirty="0"/>
              <a:t>1.14</a:t>
            </a:r>
          </a:p>
        </p:txBody>
      </p:sp>
    </p:spTree>
    <p:extLst>
      <p:ext uri="{BB962C8B-B14F-4D97-AF65-F5344CB8AC3E}">
        <p14:creationId xmlns:p14="http://schemas.microsoft.com/office/powerpoint/2010/main" val="4205113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5. Rozwiązanie: </a:t>
            </a:r>
          </a:p>
          <a:p>
            <a:pPr marL="0" indent="0">
              <a:buNone/>
            </a:pPr>
            <a:r>
              <a:rPr lang="pl-PL" dirty="0"/>
              <a:t>a)	zarządu powiatu – może zostać zaskarżone do WSA, na podstawie uchwały rady powiatu;</a:t>
            </a:r>
          </a:p>
          <a:p>
            <a:pPr marL="0" indent="0">
              <a:buNone/>
            </a:pPr>
            <a:r>
              <a:rPr lang="pl-PL" dirty="0"/>
              <a:t>b)	zarządu województwa –  należy do wyłącznej kompetencji sejmiku województwa;</a:t>
            </a:r>
          </a:p>
          <a:p>
            <a:pPr marL="0" indent="0">
              <a:buNone/>
            </a:pPr>
            <a:r>
              <a:rPr lang="pl-PL" dirty="0"/>
              <a:t>c)	rady gminy – nie może stanowić sankcji za naruszenie rozporządzenia RM;</a:t>
            </a:r>
          </a:p>
          <a:p>
            <a:pPr marL="0" indent="0">
              <a:buNone/>
            </a:pPr>
            <a:r>
              <a:rPr lang="pl-PL" dirty="0"/>
              <a:t>d)	rady powiatu – nie podlega bezpośredniej kontroli sądowej.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6. Przepisy art. 89 </a:t>
            </a:r>
            <a:r>
              <a:rPr lang="pl-PL" b="1" dirty="0" err="1"/>
              <a:t>u.s.g</a:t>
            </a:r>
            <a:r>
              <a:rPr lang="pl-PL" b="1" dirty="0"/>
              <a:t>.:</a:t>
            </a:r>
          </a:p>
          <a:p>
            <a:pPr marL="0" indent="0">
              <a:buNone/>
            </a:pPr>
            <a:r>
              <a:rPr lang="pl-PL" dirty="0"/>
              <a:t>a)	stanowią wystarczającą podstawę do uzgodnienia projektu uchwały rady gminy;</a:t>
            </a:r>
          </a:p>
          <a:p>
            <a:pPr marL="0" indent="0">
              <a:buNone/>
            </a:pPr>
            <a:r>
              <a:rPr lang="pl-PL" dirty="0"/>
              <a:t>b)	mogą znaleźć zastosowanie między organami JST;</a:t>
            </a:r>
          </a:p>
          <a:p>
            <a:pPr marL="0" indent="0">
              <a:buNone/>
            </a:pPr>
            <a:r>
              <a:rPr lang="pl-PL" dirty="0"/>
              <a:t>c)	mogą też dotyczyć zajmowania stanowiska przez organy nadzoru nad działalnością gminy;</a:t>
            </a:r>
          </a:p>
          <a:p>
            <a:pPr marL="0" indent="0">
              <a:buNone/>
            </a:pPr>
            <a:r>
              <a:rPr lang="pl-PL" dirty="0"/>
              <a:t>d)	dotyczą decyzji administracyjnych podejmowanych przez wójta.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7. Zaskarżeniu przez gminę do WSA nie podlega:</a:t>
            </a:r>
          </a:p>
          <a:p>
            <a:pPr marL="0" indent="0">
              <a:buNone/>
            </a:pPr>
            <a:r>
              <a:rPr lang="pl-PL" dirty="0"/>
              <a:t>a)	ustalenie jej granic;</a:t>
            </a:r>
          </a:p>
          <a:p>
            <a:pPr marL="0" indent="0">
              <a:buNone/>
            </a:pPr>
            <a:r>
              <a:rPr lang="pl-PL" dirty="0"/>
              <a:t>b)	żadna decyzja SKO uchylająca decyzję jej wójta;</a:t>
            </a:r>
          </a:p>
          <a:p>
            <a:pPr marL="0" indent="0">
              <a:buNone/>
            </a:pPr>
            <a:r>
              <a:rPr lang="pl-PL" dirty="0"/>
              <a:t>c)	rozwiązanie rady gminy;</a:t>
            </a:r>
          </a:p>
          <a:p>
            <a:pPr marL="0" indent="0">
              <a:buNone/>
            </a:pPr>
            <a:r>
              <a:rPr lang="pl-PL" dirty="0"/>
              <a:t>d)	zajęcia stanowiska (w stosunku do projektu uchwały rady gminy) przez organ powiatu.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8. Stwierdzenie przez RIO nieistotnego naruszenia prawa w uchwale budżetowej:</a:t>
            </a:r>
          </a:p>
          <a:p>
            <a:pPr marL="0" indent="0">
              <a:buNone/>
            </a:pPr>
            <a:r>
              <a:rPr lang="pl-PL" dirty="0"/>
              <a:t>a)	nie obliguje rady gminy do wyeliminowania nieistotnych naruszeń prawa;</a:t>
            </a:r>
          </a:p>
          <a:p>
            <a:pPr marL="0" indent="0">
              <a:buNone/>
            </a:pPr>
            <a:r>
              <a:rPr lang="pl-PL" dirty="0"/>
              <a:t>b)	obliguje do umorzenia postępowania nadzorczego;</a:t>
            </a:r>
          </a:p>
          <a:p>
            <a:pPr marL="0" indent="0">
              <a:buNone/>
            </a:pPr>
            <a:r>
              <a:rPr lang="pl-PL" dirty="0"/>
              <a:t>c)	jest rozstrzygnięciem nadzorczym podlegającym zaskarżeniu do WSA;</a:t>
            </a:r>
          </a:p>
          <a:p>
            <a:pPr marL="0" indent="0">
              <a:buNone/>
            </a:pPr>
            <a:r>
              <a:rPr lang="pl-PL" dirty="0"/>
              <a:t>d)	uniemożliwia stwierdzenie jej nieważności w trybie nadzoru.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9. Zawieszenie organów województwa i ustanowienie zarządu komisarycznego:</a:t>
            </a:r>
          </a:p>
          <a:p>
            <a:pPr marL="0" indent="0">
              <a:buNone/>
            </a:pPr>
            <a:r>
              <a:rPr lang="pl-PL" dirty="0"/>
              <a:t>a)	podlega zaskarżeniu do WSA, o ile jest sprzeczne z prawem;</a:t>
            </a:r>
          </a:p>
          <a:p>
            <a:pPr marL="0" indent="0">
              <a:buNone/>
            </a:pPr>
            <a:r>
              <a:rPr lang="pl-PL" dirty="0"/>
              <a:t>b)	jest aktem swobodnym;</a:t>
            </a:r>
          </a:p>
          <a:p>
            <a:pPr marL="0" indent="0">
              <a:buNone/>
            </a:pPr>
            <a:r>
              <a:rPr lang="pl-PL" dirty="0"/>
              <a:t>c)	nie jest możliwe w ostatnim kwartale kadencji organów województwa;</a:t>
            </a:r>
          </a:p>
          <a:p>
            <a:pPr marL="0" indent="0">
              <a:buNone/>
            </a:pPr>
            <a:r>
              <a:rPr lang="pl-PL" dirty="0"/>
              <a:t>d)	żadna z odpowiedzi nie jest prawidłowa.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10. Odmowa uzgodnienia przez Prezesa RM projektu uchwały w sprawie zmian Statutu Wrocławia:</a:t>
            </a:r>
          </a:p>
          <a:p>
            <a:pPr marL="0" indent="0">
              <a:buNone/>
            </a:pPr>
            <a:r>
              <a:rPr lang="pl-PL" dirty="0"/>
              <a:t>a)	jest podejmowana w trybie art. 106 K.p.a.;</a:t>
            </a:r>
          </a:p>
          <a:p>
            <a:pPr marL="0" indent="0">
              <a:buNone/>
            </a:pPr>
            <a:r>
              <a:rPr lang="pl-PL" dirty="0"/>
              <a:t>b)	może zostać zaskarżona do WSA;</a:t>
            </a:r>
          </a:p>
          <a:p>
            <a:pPr marL="0" indent="0">
              <a:buNone/>
            </a:pPr>
            <a:r>
              <a:rPr lang="pl-PL" dirty="0"/>
              <a:t>c)	podlega bezpośredniej kontroli sądu powszechnego;</a:t>
            </a:r>
          </a:p>
          <a:p>
            <a:pPr marL="0" indent="0">
              <a:buNone/>
            </a:pPr>
            <a:r>
              <a:rPr lang="pl-PL" dirty="0"/>
              <a:t>d)	jest dokonywana, m.in., na podstawie art. 89 </a:t>
            </a:r>
            <a:r>
              <a:rPr lang="pl-PL" dirty="0" err="1"/>
              <a:t>u.s.g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11. W razie zawieszenia organów gminy w stanie wyjątkowym przez Prezesa RM na podstawie art. 12 ust. 1 </a:t>
            </a:r>
            <a:r>
              <a:rPr lang="pl-PL" b="1" dirty="0" err="1"/>
              <a:t>u.st.wyj</a:t>
            </a:r>
            <a:r>
              <a:rPr lang="pl-PL" b="1" dirty="0"/>
              <a:t>., wykonywanie zadań i kompetencji zawieszonych </a:t>
            </a:r>
            <a:r>
              <a:rPr lang="pl-PL" b="1" dirty="0" err="1"/>
              <a:t>or</a:t>
            </a:r>
            <a:r>
              <a:rPr lang="pl-PL" b="1" dirty="0"/>
              <a:t>-ganów gminy przejmuje:</a:t>
            </a:r>
          </a:p>
          <a:p>
            <a:pPr marL="0" indent="0">
              <a:buNone/>
            </a:pPr>
            <a:r>
              <a:rPr lang="pl-PL" dirty="0"/>
              <a:t>a)	komisarz rządowy powoływany przez wojewodę;</a:t>
            </a:r>
          </a:p>
          <a:p>
            <a:pPr marL="0" indent="0">
              <a:buNone/>
            </a:pPr>
            <a:r>
              <a:rPr lang="pl-PL" dirty="0"/>
              <a:t>b)	podmiot kolegialny niebędący organem administracji publicznej;</a:t>
            </a:r>
          </a:p>
          <a:p>
            <a:pPr marL="0" indent="0">
              <a:buNone/>
            </a:pPr>
            <a:r>
              <a:rPr lang="pl-PL" dirty="0"/>
              <a:t>c)	pełnomocnik powoływany przez Prezesa RM;</a:t>
            </a:r>
          </a:p>
          <a:p>
            <a:pPr marL="0" indent="0">
              <a:buNone/>
            </a:pPr>
            <a:r>
              <a:rPr lang="pl-PL" dirty="0"/>
              <a:t>d)	żadna z odpowiedzi nie jest prawidłowa.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170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r>
              <a:rPr lang="pl-PL" sz="5400" b="1" dirty="0" smtClean="0"/>
              <a:t>test </a:t>
            </a:r>
            <a:r>
              <a:rPr lang="pl-PL" sz="5400" b="1" dirty="0"/>
              <a:t>1.16</a:t>
            </a:r>
          </a:p>
        </p:txBody>
      </p:sp>
    </p:spTree>
    <p:extLst>
      <p:ext uri="{BB962C8B-B14F-4D97-AF65-F5344CB8AC3E}">
        <p14:creationId xmlns:p14="http://schemas.microsoft.com/office/powerpoint/2010/main" val="249614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Prawdą jest, że:</a:t>
            </a:r>
          </a:p>
          <a:p>
            <a:pPr marL="0" indent="0">
              <a:buNone/>
            </a:pPr>
            <a:r>
              <a:rPr lang="pl-PL" dirty="0"/>
              <a:t>a)	skarga z art. 101 </a:t>
            </a:r>
            <a:r>
              <a:rPr lang="pl-PL" dirty="0" err="1"/>
              <a:t>u.s.g</a:t>
            </a:r>
            <a:r>
              <a:rPr lang="pl-PL" dirty="0"/>
              <a:t>. – nie jest środkiem nadzoru nad działalnością gminną;</a:t>
            </a:r>
          </a:p>
          <a:p>
            <a:pPr marL="0" indent="0">
              <a:buNone/>
            </a:pPr>
            <a:r>
              <a:rPr lang="pl-PL" dirty="0"/>
              <a:t>b)	wezwanie z art. 87 </a:t>
            </a:r>
            <a:r>
              <a:rPr lang="pl-PL" dirty="0" err="1"/>
              <a:t>u.s.p</a:t>
            </a:r>
            <a:r>
              <a:rPr lang="pl-PL" dirty="0"/>
              <a:t>. – jest ograniczone terminem; </a:t>
            </a:r>
          </a:p>
          <a:p>
            <a:pPr marL="0" indent="0">
              <a:buNone/>
            </a:pPr>
            <a:r>
              <a:rPr lang="pl-PL" dirty="0"/>
              <a:t>c)	skarga z art. 90 </a:t>
            </a:r>
            <a:r>
              <a:rPr lang="pl-PL" dirty="0" err="1"/>
              <a:t>u.s.w</a:t>
            </a:r>
            <a:r>
              <a:rPr lang="pl-PL" dirty="0"/>
              <a:t>. – sprowadza się do wykazania naruszenia prawa;</a:t>
            </a:r>
          </a:p>
          <a:p>
            <a:pPr marL="0" indent="0">
              <a:buNone/>
            </a:pPr>
            <a:r>
              <a:rPr lang="pl-PL" dirty="0"/>
              <a:t>d)	wezwanie z art. 101a </a:t>
            </a:r>
            <a:r>
              <a:rPr lang="pl-PL" dirty="0" err="1"/>
              <a:t>u.s.g</a:t>
            </a:r>
            <a:r>
              <a:rPr lang="pl-PL" dirty="0"/>
              <a:t>. – może dotyczyć bezczynności wójta w postępowaniu </a:t>
            </a:r>
            <a:r>
              <a:rPr lang="pl-PL" dirty="0" err="1"/>
              <a:t>admi-nistracyjnym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2. W trybie:</a:t>
            </a:r>
          </a:p>
          <a:p>
            <a:pPr marL="0" indent="0">
              <a:buNone/>
            </a:pPr>
            <a:r>
              <a:rPr lang="pl-PL" dirty="0"/>
              <a:t>a)	art. 87 </a:t>
            </a:r>
            <a:r>
              <a:rPr lang="pl-PL" dirty="0" err="1"/>
              <a:t>u.s.p</a:t>
            </a:r>
            <a:r>
              <a:rPr lang="pl-PL" dirty="0"/>
              <a:t>. – można kwestionować tylko akty prawa miejscowego;</a:t>
            </a:r>
          </a:p>
          <a:p>
            <a:pPr marL="0" indent="0">
              <a:buNone/>
            </a:pPr>
            <a:r>
              <a:rPr lang="pl-PL" dirty="0"/>
              <a:t>b)	art. 101 </a:t>
            </a:r>
            <a:r>
              <a:rPr lang="pl-PL" dirty="0" err="1"/>
              <a:t>u.s.g</a:t>
            </a:r>
            <a:r>
              <a:rPr lang="pl-PL" dirty="0"/>
              <a:t>. – można kwestionować uchwałę zgromadzenia związku międzygminnego;</a:t>
            </a:r>
          </a:p>
          <a:p>
            <a:pPr marL="0" indent="0">
              <a:buNone/>
            </a:pPr>
            <a:r>
              <a:rPr lang="pl-PL" dirty="0"/>
              <a:t>c)	art. 101 </a:t>
            </a:r>
            <a:r>
              <a:rPr lang="pl-PL" dirty="0" err="1"/>
              <a:t>u.s.g</a:t>
            </a:r>
            <a:r>
              <a:rPr lang="pl-PL" dirty="0"/>
              <a:t>. – można kwestionować uchwałę rady gminy o odrzuceniu wniosku o przeprowadzenie referendum gminnego;</a:t>
            </a:r>
          </a:p>
          <a:p>
            <a:pPr marL="0" indent="0">
              <a:buNone/>
            </a:pPr>
            <a:r>
              <a:rPr lang="pl-PL" dirty="0"/>
              <a:t>d)	art. 90 </a:t>
            </a:r>
            <a:r>
              <a:rPr lang="pl-PL" dirty="0" err="1"/>
              <a:t>u.s.w</a:t>
            </a:r>
            <a:r>
              <a:rPr lang="pl-PL" dirty="0"/>
              <a:t>. – można kwestionować uchwałę o wyborze marszałka województwa. </a:t>
            </a:r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1. Nadzór nad działalnością komunalną:</a:t>
            </a:r>
          </a:p>
          <a:p>
            <a:pPr marL="0" indent="0" hangingPunct="0">
              <a:buNone/>
            </a:pPr>
            <a:r>
              <a:rPr lang="pl-PL" dirty="0"/>
              <a:t>a)	jest sprawowany nie tylko przez organy nadzoru nad działalnością komunalną;</a:t>
            </a:r>
          </a:p>
          <a:p>
            <a:pPr marL="0" indent="0" hangingPunct="0">
              <a:buNone/>
            </a:pPr>
            <a:r>
              <a:rPr lang="pl-PL" dirty="0"/>
              <a:t>b)	w znaczeniu ustrojowym – nie dotyczy decyzji administracyjnych podejmowanych przez wójta; </a:t>
            </a:r>
          </a:p>
          <a:p>
            <a:pPr marL="0" indent="0" hangingPunct="0">
              <a:buNone/>
            </a:pPr>
            <a:r>
              <a:rPr lang="pl-PL" dirty="0"/>
              <a:t>c)	jest sprawowany przez NIK;</a:t>
            </a:r>
          </a:p>
          <a:p>
            <a:pPr marL="0" indent="0" hangingPunct="0">
              <a:buNone/>
            </a:pPr>
            <a:r>
              <a:rPr lang="pl-PL" dirty="0"/>
              <a:t>d)	dotyczy także działalności SKO.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3. Uchwała zgromadzenia związku powiatowo-gminnego:</a:t>
            </a:r>
          </a:p>
          <a:p>
            <a:pPr marL="0" indent="0">
              <a:buNone/>
            </a:pPr>
            <a:r>
              <a:rPr lang="pl-PL" dirty="0"/>
              <a:t>a)	podlega trybowi z art. 101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b)	podlega trybowi z art. 87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c)	nie może naruszyć interesu prawnego mieszkańca gminy, która nie należy do takiego związku; </a:t>
            </a:r>
          </a:p>
          <a:p>
            <a:pPr marL="0" indent="0">
              <a:buNone/>
            </a:pPr>
            <a:r>
              <a:rPr lang="pl-PL" dirty="0"/>
              <a:t>d)	nie może dotyczyć sprawy z zakresu administracji publicznej. </a:t>
            </a:r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4. Podmiotem legitymowanym do wniesienia – na podstawie art. 101 ust. 1 </a:t>
            </a:r>
            <a:r>
              <a:rPr lang="pl-PL" b="1" dirty="0" err="1"/>
              <a:t>u.s.g</a:t>
            </a:r>
            <a:r>
              <a:rPr lang="pl-PL" b="1" dirty="0"/>
              <a:t>. – skargi na miejscowy plan zagospodarowania przestrzennego:</a:t>
            </a:r>
          </a:p>
          <a:p>
            <a:pPr marL="0" indent="0">
              <a:buNone/>
            </a:pPr>
            <a:r>
              <a:rPr lang="pl-PL" dirty="0"/>
              <a:t>a)	może być mieszkaniec gminy rozważający kupno działki na terenie objętym danym </a:t>
            </a:r>
            <a:r>
              <a:rPr lang="pl-PL" dirty="0" err="1"/>
              <a:t>pla-nem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b)	nie może być osoba będąca (także) radnym danej rady gminy;</a:t>
            </a:r>
          </a:p>
          <a:p>
            <a:pPr marL="0" indent="0">
              <a:buNone/>
            </a:pPr>
            <a:r>
              <a:rPr lang="pl-PL" dirty="0"/>
              <a:t>c) nie może być szkoła prowadzona przez daną gminę;</a:t>
            </a:r>
          </a:p>
          <a:p>
            <a:pPr marL="0" indent="0">
              <a:buNone/>
            </a:pPr>
            <a:r>
              <a:rPr lang="pl-PL" dirty="0"/>
              <a:t>d)	może być 10-letni właściciel działki, objętej postanowieniami tego planu.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5. Uchwała w sprawie zmiany statutu województwa (dotycząca minimalnej liczby człon-</a:t>
            </a:r>
            <a:r>
              <a:rPr lang="pl-PL" b="1" dirty="0" err="1"/>
              <a:t>ków</a:t>
            </a:r>
            <a:r>
              <a:rPr lang="pl-PL" b="1" dirty="0"/>
              <a:t> klubu radnych):</a:t>
            </a:r>
          </a:p>
          <a:p>
            <a:pPr marL="0" indent="0">
              <a:buNone/>
            </a:pPr>
            <a:r>
              <a:rPr lang="pl-PL" dirty="0"/>
              <a:t>a)	może zostać zaskarżona w trybie art. 90 </a:t>
            </a:r>
            <a:r>
              <a:rPr lang="pl-PL" dirty="0" err="1"/>
              <a:t>u.s.w</a:t>
            </a:r>
            <a:r>
              <a:rPr lang="pl-PL" dirty="0"/>
              <a:t>. przez każdego mieszkańca województwa;</a:t>
            </a:r>
          </a:p>
          <a:p>
            <a:pPr marL="0" indent="0">
              <a:buNone/>
            </a:pPr>
            <a:r>
              <a:rPr lang="pl-PL" dirty="0"/>
              <a:t>b)	nie może zostać zaskarżona do WSA przez wojewodę; </a:t>
            </a:r>
          </a:p>
          <a:p>
            <a:pPr marL="0" indent="0">
              <a:buNone/>
            </a:pPr>
            <a:r>
              <a:rPr lang="pl-PL" dirty="0"/>
              <a:t>c)	może zostać zaskarżona w trybie art. 90 </a:t>
            </a:r>
            <a:r>
              <a:rPr lang="pl-PL" dirty="0" err="1"/>
              <a:t>u.s.w</a:t>
            </a:r>
            <a:r>
              <a:rPr lang="pl-PL" dirty="0"/>
              <a:t>. przez radnego z klubu, który przestanie spełniać nowe progi minimalnej liczebności klubu radnych;</a:t>
            </a:r>
          </a:p>
          <a:p>
            <a:pPr marL="0" indent="0">
              <a:buNone/>
            </a:pPr>
            <a:r>
              <a:rPr lang="pl-PL" dirty="0"/>
              <a:t>d)	żadna z odpowiedzi nie jest prawidłowa.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6. Skarga z art. 101 ust. 1 </a:t>
            </a:r>
            <a:r>
              <a:rPr lang="pl-PL" b="1" dirty="0" err="1"/>
              <a:t>u.s.g</a:t>
            </a:r>
            <a:r>
              <a:rPr lang="pl-PL" b="1" dirty="0"/>
              <a:t>.:</a:t>
            </a:r>
          </a:p>
          <a:p>
            <a:pPr marL="0" indent="0">
              <a:buNone/>
            </a:pPr>
            <a:r>
              <a:rPr lang="pl-PL" dirty="0"/>
              <a:t>a)	może dotyczyć aktu prawa miejscowego ustanowionego przez osobę pełniącą funkcję rady gminy (na podstawie art. 96 ust. 1 </a:t>
            </a:r>
            <a:r>
              <a:rPr lang="pl-PL" dirty="0" err="1"/>
              <a:t>u.s.g</a:t>
            </a:r>
            <a:r>
              <a:rPr lang="pl-PL" dirty="0"/>
              <a:t>.);</a:t>
            </a:r>
          </a:p>
          <a:p>
            <a:pPr marL="0" indent="0">
              <a:buNone/>
            </a:pPr>
            <a:r>
              <a:rPr lang="pl-PL" dirty="0"/>
              <a:t>b) może być wnoszona na projekt uchwały rady gminy;</a:t>
            </a:r>
          </a:p>
          <a:p>
            <a:pPr marL="0" indent="0">
              <a:buNone/>
            </a:pPr>
            <a:r>
              <a:rPr lang="pl-PL" dirty="0"/>
              <a:t>c)	jest wnoszona na uchwałę nieuwzględniającą uprzednio wniesionego wezwania do </a:t>
            </a:r>
            <a:r>
              <a:rPr lang="pl-PL" dirty="0" err="1"/>
              <a:t>usu</a:t>
            </a:r>
            <a:r>
              <a:rPr lang="pl-PL" dirty="0"/>
              <a:t>-nięcia naruszenia interesu prawnego;</a:t>
            </a:r>
          </a:p>
          <a:p>
            <a:pPr marL="0" indent="0">
              <a:buNone/>
            </a:pPr>
            <a:r>
              <a:rPr lang="pl-PL" dirty="0"/>
              <a:t>d)	nie może dotyczyć uchwały zebrania wiejskiego.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7. Uchwała rady:</a:t>
            </a:r>
          </a:p>
          <a:p>
            <a:pPr marL="0" indent="0">
              <a:buNone/>
            </a:pPr>
            <a:r>
              <a:rPr lang="pl-PL" dirty="0"/>
              <a:t>a)	gminy – stwierdzająca wygaśnięcie mandatu wójta – nie może zostać zaskarżona w trybie art. 101 </a:t>
            </a:r>
            <a:r>
              <a:rPr lang="pl-PL" dirty="0" err="1"/>
              <a:t>u.s.g</a:t>
            </a:r>
            <a:r>
              <a:rPr lang="pl-PL" dirty="0"/>
              <a:t>. przez wyborcę, który głosował na wójta;</a:t>
            </a:r>
          </a:p>
          <a:p>
            <a:pPr marL="0" indent="0">
              <a:buNone/>
            </a:pPr>
            <a:r>
              <a:rPr lang="pl-PL" dirty="0"/>
              <a:t>b)	gminy – o przeprowadzeniu referendum gminnego na wniosek mieszkańców – podlega trybowi z art. 101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c)	powiatu – o odwołaniu starosty – może zostać zaskarżona do WSA przez żonę odwoła-</a:t>
            </a:r>
            <a:r>
              <a:rPr lang="pl-PL" dirty="0" err="1"/>
              <a:t>nego</a:t>
            </a:r>
            <a:r>
              <a:rPr lang="pl-PL" dirty="0"/>
              <a:t>; </a:t>
            </a:r>
          </a:p>
          <a:p>
            <a:pPr marL="0" indent="0">
              <a:buNone/>
            </a:pPr>
            <a:r>
              <a:rPr lang="pl-PL" dirty="0"/>
              <a:t>d)	o likwidacji szkoły samorządowej – nie podlega trybowi z art. 101 </a:t>
            </a:r>
            <a:r>
              <a:rPr lang="pl-PL" dirty="0" err="1"/>
              <a:t>u.s.g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8. W trybie art. 87 </a:t>
            </a:r>
            <a:r>
              <a:rPr lang="pl-PL" b="1" dirty="0" err="1"/>
              <a:t>u.s.p</a:t>
            </a:r>
            <a:r>
              <a:rPr lang="pl-PL" b="1" dirty="0"/>
              <a:t>.:</a:t>
            </a:r>
          </a:p>
          <a:p>
            <a:pPr marL="0" indent="0">
              <a:buNone/>
            </a:pPr>
            <a:r>
              <a:rPr lang="pl-PL" dirty="0"/>
              <a:t>a)	nie można kwestionować odwołania starosty;</a:t>
            </a:r>
          </a:p>
          <a:p>
            <a:pPr marL="0" indent="0">
              <a:buNone/>
            </a:pPr>
            <a:r>
              <a:rPr lang="pl-PL" dirty="0"/>
              <a:t>b)	nie można kwestionować powiatowych przepisów porządkowych;</a:t>
            </a:r>
          </a:p>
          <a:p>
            <a:pPr marL="0" indent="0">
              <a:buNone/>
            </a:pPr>
            <a:r>
              <a:rPr lang="pl-PL" dirty="0"/>
              <a:t>c) można kwestionować rozwiązanie zarządu powiatu;</a:t>
            </a:r>
          </a:p>
          <a:p>
            <a:pPr marL="0" indent="0">
              <a:buNone/>
            </a:pPr>
            <a:r>
              <a:rPr lang="pl-PL" dirty="0"/>
              <a:t>d)	nie można kwestionować uchwalonego statutu szkoły prowadzonej przez powiat.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9. RIO (jako organ nadzoru):</a:t>
            </a:r>
          </a:p>
          <a:p>
            <a:pPr marL="0" indent="0">
              <a:buNone/>
            </a:pPr>
            <a:r>
              <a:rPr lang="pl-PL" dirty="0"/>
              <a:t>a)	może stosować tryb z art. 101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b)	nie nadzoruje każdej uchwały podlegającej trybowi z art. 101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c)	nie może zastosować trybu z art. 90a </a:t>
            </a:r>
            <a:r>
              <a:rPr lang="pl-PL" dirty="0" err="1"/>
              <a:t>u.s.w</a:t>
            </a:r>
            <a:r>
              <a:rPr lang="pl-PL" dirty="0"/>
              <a:t>.; </a:t>
            </a:r>
          </a:p>
          <a:p>
            <a:pPr marL="0" indent="0">
              <a:buNone/>
            </a:pPr>
            <a:r>
              <a:rPr lang="pl-PL" dirty="0"/>
              <a:t>d)	może wystąpić do WSA z sygnalizacją o zastosowanie trybu z art. 87 </a:t>
            </a:r>
            <a:r>
              <a:rPr lang="pl-PL" dirty="0" err="1"/>
              <a:t>u.s.p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10. Wezwanie z art. 87 ust. 1 </a:t>
            </a:r>
            <a:r>
              <a:rPr lang="pl-PL" b="1" dirty="0" err="1"/>
              <a:t>u.s.p</a:t>
            </a:r>
            <a:r>
              <a:rPr lang="pl-PL" b="1" dirty="0"/>
              <a:t>.:</a:t>
            </a:r>
          </a:p>
          <a:p>
            <a:pPr marL="0" indent="0">
              <a:buNone/>
            </a:pPr>
            <a:r>
              <a:rPr lang="pl-PL" dirty="0"/>
              <a:t>a)	nie może poprzestać na wskazaniu naruszenia prawa;</a:t>
            </a:r>
          </a:p>
          <a:p>
            <a:pPr marL="0" indent="0">
              <a:buNone/>
            </a:pPr>
            <a:r>
              <a:rPr lang="pl-PL" dirty="0"/>
              <a:t>b)	może wnieść tylko mieszkaniec powiatu;</a:t>
            </a:r>
          </a:p>
          <a:p>
            <a:pPr marL="0" indent="0">
              <a:buNone/>
            </a:pPr>
            <a:r>
              <a:rPr lang="pl-PL" dirty="0"/>
              <a:t>c)	nie może dotyczyć uchwały zarządu powiatu;</a:t>
            </a:r>
          </a:p>
          <a:p>
            <a:pPr marL="0" indent="0">
              <a:buNone/>
            </a:pPr>
            <a:r>
              <a:rPr lang="pl-PL" dirty="0"/>
              <a:t>d)	żadna z odpowiedzi nie jest prawidłowa.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000" b="1" dirty="0" smtClean="0"/>
              <a:t>Dziękuję za uwagę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84954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2. WSA: </a:t>
            </a:r>
          </a:p>
          <a:p>
            <a:pPr marL="0" indent="0" hangingPunct="0">
              <a:buNone/>
            </a:pPr>
            <a:r>
              <a:rPr lang="pl-PL" dirty="0"/>
              <a:t>a)	sprawuje nadzór nad działalnością komunalną;</a:t>
            </a:r>
          </a:p>
          <a:p>
            <a:pPr marL="0" indent="0" hangingPunct="0">
              <a:buNone/>
            </a:pPr>
            <a:r>
              <a:rPr lang="pl-PL" dirty="0"/>
              <a:t>b)	nie może ingerować w działalność komunalną;</a:t>
            </a:r>
          </a:p>
          <a:p>
            <a:pPr marL="0" indent="0" hangingPunct="0">
              <a:buNone/>
            </a:pPr>
            <a:r>
              <a:rPr lang="pl-PL" dirty="0"/>
              <a:t>c)	nie może zmienić statutu powiatu;</a:t>
            </a:r>
          </a:p>
          <a:p>
            <a:pPr marL="0" indent="0" hangingPunct="0">
              <a:buNone/>
            </a:pPr>
            <a:r>
              <a:rPr lang="pl-PL" dirty="0"/>
              <a:t>d)	nie jest organem nadzoru nad działalnością komunalną.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3. Środkiem nadzoru nad działalnością komunalną: </a:t>
            </a:r>
          </a:p>
          <a:p>
            <a:pPr marL="0" indent="0">
              <a:buNone/>
            </a:pPr>
            <a:r>
              <a:rPr lang="pl-PL" dirty="0"/>
              <a:t>a)	nie jest zaskarżenie uchwały rady gminy na podstawie art. 93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b)	jest odwołanie rady gminy;</a:t>
            </a:r>
          </a:p>
          <a:p>
            <a:pPr marL="0" indent="0">
              <a:buNone/>
            </a:pPr>
            <a:r>
              <a:rPr lang="pl-PL" dirty="0"/>
              <a:t>c)	nie jest rozwiązanie rady powiatu;</a:t>
            </a:r>
          </a:p>
          <a:p>
            <a:pPr marL="0" indent="0">
              <a:buNone/>
            </a:pPr>
            <a:r>
              <a:rPr lang="pl-PL" dirty="0"/>
              <a:t>d)	jest uchylenie statutu szkoły samorządowej.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4. Organy województwa:</a:t>
            </a:r>
          </a:p>
          <a:p>
            <a:pPr marL="0" indent="0">
              <a:buNone/>
            </a:pPr>
            <a:r>
              <a:rPr lang="pl-PL" dirty="0"/>
              <a:t>a)	są organami nadzoru nad działalnością powiatu;</a:t>
            </a:r>
          </a:p>
          <a:p>
            <a:pPr marL="0" indent="0">
              <a:buNone/>
            </a:pPr>
            <a:r>
              <a:rPr lang="pl-PL" dirty="0"/>
              <a:t>b)	mogą zostać odwołane w trybie nadzoru;</a:t>
            </a:r>
          </a:p>
          <a:p>
            <a:pPr marL="0" indent="0">
              <a:buNone/>
            </a:pPr>
            <a:r>
              <a:rPr lang="pl-PL" dirty="0"/>
              <a:t>c)	mogą zostać zawieszone w trybie nadzoru;</a:t>
            </a:r>
          </a:p>
          <a:p>
            <a:pPr marL="0" indent="0">
              <a:buNone/>
            </a:pPr>
            <a:r>
              <a:rPr lang="pl-PL" dirty="0"/>
              <a:t>d)	mogą zaskarżyć do WSA zajęcie stanowiska przez organ gminy.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5. Nadzór nad działalnością powiatu:</a:t>
            </a:r>
          </a:p>
          <a:p>
            <a:pPr marL="0" indent="0">
              <a:buNone/>
            </a:pPr>
            <a:r>
              <a:rPr lang="pl-PL" dirty="0"/>
              <a:t>a)	sprawowany jest tylko na podstawie przepisów rozdziału 8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b)	sprawowany na podstawie przepisów rozdziału 8 </a:t>
            </a:r>
            <a:r>
              <a:rPr lang="pl-PL" dirty="0" err="1"/>
              <a:t>u.s.p</a:t>
            </a:r>
            <a:r>
              <a:rPr lang="pl-PL" dirty="0"/>
              <a:t>. – nie obejmuje całej działalności powiatu;</a:t>
            </a:r>
          </a:p>
          <a:p>
            <a:pPr marL="0" indent="0">
              <a:buNone/>
            </a:pPr>
            <a:r>
              <a:rPr lang="pl-PL" dirty="0"/>
              <a:t>c)	nie może być sprawowany przez kuratora oświaty;</a:t>
            </a:r>
          </a:p>
          <a:p>
            <a:pPr marL="0" indent="0">
              <a:buNone/>
            </a:pPr>
            <a:r>
              <a:rPr lang="pl-PL" dirty="0"/>
              <a:t>d)	może też dotyczyć działań komisarza rządowego, o którym mowa w art. 29 ust. 5 </a:t>
            </a:r>
            <a:r>
              <a:rPr lang="pl-PL" dirty="0" err="1"/>
              <a:t>u.s.p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6. Podstawa prawna dla środka nadzoru nad działalnością komunalną:</a:t>
            </a:r>
          </a:p>
          <a:p>
            <a:pPr marL="0" indent="0">
              <a:buNone/>
            </a:pPr>
            <a:r>
              <a:rPr lang="pl-PL" dirty="0"/>
              <a:t>a)	nie może być ustanawiana w porozumieniu zawieranym na podstawie art. 20 </a:t>
            </a:r>
            <a:r>
              <a:rPr lang="pl-PL" dirty="0" err="1"/>
              <a:t>u.w.a.rz.w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b)	nie może być ustanawiana w przepisach porządkowych;</a:t>
            </a:r>
          </a:p>
          <a:p>
            <a:pPr marL="0" indent="0">
              <a:buNone/>
            </a:pPr>
            <a:r>
              <a:rPr lang="pl-PL" dirty="0"/>
              <a:t>c)	nie może być ustanawiana przez RM;</a:t>
            </a:r>
          </a:p>
          <a:p>
            <a:pPr marL="0" indent="0">
              <a:buNone/>
            </a:pPr>
            <a:r>
              <a:rPr lang="pl-PL" dirty="0"/>
              <a:t>d)	to np. art. 171 ust. 3 Konstytucji.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5 – test 1.14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7. Środki nadzorcze ad meritum nad działalnością komunalną:</a:t>
            </a:r>
          </a:p>
          <a:p>
            <a:pPr marL="0" indent="0">
              <a:buNone/>
            </a:pPr>
            <a:r>
              <a:rPr lang="pl-PL" dirty="0"/>
              <a:t>a)	mogą dotyczyć każdego samorządowego aktu prawa miejscowego;</a:t>
            </a:r>
          </a:p>
          <a:p>
            <a:pPr marL="0" indent="0">
              <a:buNone/>
            </a:pPr>
            <a:r>
              <a:rPr lang="pl-PL" dirty="0"/>
              <a:t>b)	nigdy nie są podejmowane w drodze decyzji administracyjnej;</a:t>
            </a:r>
          </a:p>
          <a:p>
            <a:pPr marL="0" indent="0">
              <a:buNone/>
            </a:pPr>
            <a:r>
              <a:rPr lang="pl-PL" dirty="0"/>
              <a:t>c)	nie mogą dotyczyć zarządzenia wójta o odwołaniu dyrektora samorządowej szkoły pod-stawowej;</a:t>
            </a:r>
          </a:p>
          <a:p>
            <a:pPr marL="0" indent="0">
              <a:buNone/>
            </a:pPr>
            <a:r>
              <a:rPr lang="pl-PL" dirty="0"/>
              <a:t>d)	to, np., ustalenie budżetu JST przez RIO.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776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787</Words>
  <Application>Microsoft Office PowerPoint</Application>
  <PresentationFormat>Pokaz na ekranie (4:3)</PresentationFormat>
  <Paragraphs>214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UST 5 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1.14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1.15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 – test 1.16</vt:lpstr>
      <vt:lpstr>Ust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5 </dc:title>
  <dc:creator>M a c i e k</dc:creator>
  <cp:lastModifiedBy>M a c i e k</cp:lastModifiedBy>
  <cp:revision>3</cp:revision>
  <dcterms:created xsi:type="dcterms:W3CDTF">2017-04-20T19:21:10Z</dcterms:created>
  <dcterms:modified xsi:type="dcterms:W3CDTF">2017-04-20T19:33:52Z</dcterms:modified>
</cp:coreProperties>
</file>