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5" r:id="rId5"/>
    <p:sldId id="264" r:id="rId6"/>
    <p:sldId id="263" r:id="rId7"/>
    <p:sldId id="262" r:id="rId8"/>
    <p:sldId id="257" r:id="rId9"/>
    <p:sldId id="261" r:id="rId10"/>
    <p:sldId id="260" r:id="rId11"/>
    <p:sldId id="259" r:id="rId12"/>
    <p:sldId id="271" r:id="rId13"/>
    <p:sldId id="270" r:id="rId14"/>
    <p:sldId id="269" r:id="rId15"/>
    <p:sldId id="283" r:id="rId16"/>
    <p:sldId id="282" r:id="rId17"/>
    <p:sldId id="281" r:id="rId18"/>
    <p:sldId id="280" r:id="rId19"/>
    <p:sldId id="279" r:id="rId20"/>
    <p:sldId id="278" r:id="rId21"/>
    <p:sldId id="277" r:id="rId22"/>
    <p:sldId id="276" r:id="rId23"/>
    <p:sldId id="275" r:id="rId24"/>
    <p:sldId id="274" r:id="rId25"/>
    <p:sldId id="273" r:id="rId26"/>
    <p:sldId id="272" r:id="rId27"/>
    <p:sldId id="286" r:id="rId28"/>
    <p:sldId id="285" r:id="rId29"/>
    <p:sldId id="299" r:id="rId30"/>
    <p:sldId id="298" r:id="rId31"/>
    <p:sldId id="297" r:id="rId32"/>
    <p:sldId id="296" r:id="rId33"/>
    <p:sldId id="295" r:id="rId34"/>
    <p:sldId id="294" r:id="rId35"/>
    <p:sldId id="293" r:id="rId36"/>
    <p:sldId id="292" r:id="rId37"/>
    <p:sldId id="291" r:id="rId38"/>
    <p:sldId id="290" r:id="rId39"/>
    <p:sldId id="289" r:id="rId40"/>
    <p:sldId id="288" r:id="rId4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2016-05-15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/>
          <a:lstStyle/>
          <a:p>
            <a:r>
              <a:rPr lang="pl-PL" b="1" dirty="0" smtClean="0"/>
              <a:t>UST test 1.3; test 1.6; test 1.9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8. Wskaż prawidłową odpowiedź/-</a:t>
            </a:r>
            <a:r>
              <a:rPr lang="pl-PL" b="1" dirty="0" err="1" smtClean="0"/>
              <a:t>dzi</a:t>
            </a:r>
            <a:r>
              <a:rPr lang="pl-PL" b="1" dirty="0" smtClean="0"/>
              <a:t>:</a:t>
            </a:r>
          </a:p>
          <a:p>
            <a:pPr>
              <a:buNone/>
            </a:pPr>
            <a:r>
              <a:rPr lang="pl-PL" dirty="0" smtClean="0"/>
              <a:t>a) województw samorządowych jest szesnaście i ich liczba </a:t>
            </a:r>
            <a:r>
              <a:rPr lang="pl-PL" dirty="0" smtClean="0"/>
              <a:t>nie zmieniła </a:t>
            </a:r>
            <a:r>
              <a:rPr lang="pl-PL" dirty="0" smtClean="0"/>
              <a:t>się od dnia 1 </a:t>
            </a:r>
            <a:r>
              <a:rPr lang="pl-PL" dirty="0" smtClean="0"/>
              <a:t>stycznia 1999 </a:t>
            </a:r>
            <a:r>
              <a:rPr lang="pl-PL" dirty="0" smtClean="0"/>
              <a:t>r.;</a:t>
            </a:r>
          </a:p>
          <a:p>
            <a:pPr>
              <a:buNone/>
            </a:pPr>
            <a:r>
              <a:rPr lang="pl-PL" dirty="0" smtClean="0"/>
              <a:t>b) liczba miast na prawach powiatu jest większa niż liczba powiatów;</a:t>
            </a:r>
          </a:p>
          <a:p>
            <a:pPr>
              <a:buNone/>
            </a:pPr>
            <a:r>
              <a:rPr lang="pl-PL" dirty="0" smtClean="0"/>
              <a:t>c) z punktu widzenia przepisów dotyczących podziału terytorialnego liczba gmin </a:t>
            </a:r>
            <a:r>
              <a:rPr lang="pl-PL" dirty="0" smtClean="0"/>
              <a:t>wchodzących w </a:t>
            </a:r>
            <a:r>
              <a:rPr lang="pl-PL" dirty="0" smtClean="0"/>
              <a:t>skład powiatu nie może być większa niż 15;</a:t>
            </a:r>
          </a:p>
          <a:p>
            <a:pPr>
              <a:buNone/>
            </a:pPr>
            <a:r>
              <a:rPr lang="pl-PL" dirty="0" smtClean="0"/>
              <a:t>d) zgodnie z ustawą o wprowadzeniu zasadniczego trójstopniowego podziału terytorialnego </a:t>
            </a:r>
            <a:r>
              <a:rPr lang="pl-PL" dirty="0" smtClean="0"/>
              <a:t>państwa liczba </a:t>
            </a:r>
            <a:r>
              <a:rPr lang="pl-PL" dirty="0" smtClean="0"/>
              <a:t>powiatów w województwie nie może być mniejsza niż 11.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9. Gmina miejsko-wiejska:</a:t>
            </a:r>
          </a:p>
          <a:p>
            <a:pPr>
              <a:buNone/>
            </a:pPr>
            <a:r>
              <a:rPr lang="pl-PL" dirty="0" smtClean="0"/>
              <a:t>a) jest jednostką, która obejmuje swym terytorium kilka miejscowości, z których co </a:t>
            </a:r>
            <a:r>
              <a:rPr lang="pl-PL" dirty="0" smtClean="0"/>
              <a:t>najmniej jedna </a:t>
            </a:r>
            <a:r>
              <a:rPr lang="pl-PL" dirty="0" smtClean="0"/>
              <a:t>nie ma statusu miasta;</a:t>
            </a:r>
          </a:p>
          <a:p>
            <a:pPr>
              <a:buNone/>
            </a:pPr>
            <a:r>
              <a:rPr lang="pl-PL" dirty="0" smtClean="0"/>
              <a:t>b) zawsze jest gminą zbiorową;</a:t>
            </a:r>
          </a:p>
          <a:p>
            <a:pPr>
              <a:buNone/>
            </a:pPr>
            <a:r>
              <a:rPr lang="pl-PL" dirty="0" smtClean="0"/>
              <a:t>c) jest gminą, której nie może być nadany status miasta;</a:t>
            </a:r>
          </a:p>
          <a:p>
            <a:pPr>
              <a:buNone/>
            </a:pPr>
            <a:r>
              <a:rPr lang="pl-PL" dirty="0" smtClean="0"/>
              <a:t>d) może być połączona z gminą jednostkową.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10. Powiat wrocławski:</a:t>
            </a:r>
          </a:p>
          <a:p>
            <a:pPr>
              <a:buNone/>
            </a:pPr>
            <a:r>
              <a:rPr lang="pl-PL" dirty="0" smtClean="0"/>
              <a:t>a) składa się tylko z gmin zbiorowych;</a:t>
            </a:r>
          </a:p>
          <a:p>
            <a:pPr>
              <a:buNone/>
            </a:pPr>
            <a:r>
              <a:rPr lang="pl-PL" dirty="0" smtClean="0"/>
              <a:t>b) posiada władze, których siedziba znajduje się na terenie innego powiatu;</a:t>
            </a:r>
          </a:p>
          <a:p>
            <a:pPr>
              <a:buNone/>
            </a:pPr>
            <a:r>
              <a:rPr lang="pl-PL" dirty="0" smtClean="0"/>
              <a:t>c) posiada nazwę pochodzącą od największej gminy tego powiatu;</a:t>
            </a:r>
          </a:p>
          <a:p>
            <a:pPr>
              <a:buNone/>
            </a:pPr>
            <a:r>
              <a:rPr lang="pl-PL" dirty="0" smtClean="0"/>
              <a:t>d) posiada nazwę pochodzącą od miasta, w którym znajduje się siedziba władz tego powiatu.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11. Nie tworzy się gminy, jeżeli:</a:t>
            </a:r>
          </a:p>
          <a:p>
            <a:pPr>
              <a:buNone/>
            </a:pPr>
            <a:r>
              <a:rPr lang="pl-PL" dirty="0" smtClean="0"/>
              <a:t>a) dochody podatkowe na mieszkańca gminy utworzonej byłyby niższe od najniższych </a:t>
            </a:r>
            <a:r>
              <a:rPr lang="pl-PL" dirty="0" smtClean="0"/>
              <a:t>dochodów podatkowych </a:t>
            </a:r>
            <a:r>
              <a:rPr lang="pl-PL" dirty="0" smtClean="0"/>
              <a:t>na mieszkańca ustalonych dla poszczególnych gmin zgodnie z </a:t>
            </a:r>
            <a:r>
              <a:rPr lang="pl-PL" dirty="0" smtClean="0"/>
              <a:t>ustawą z </a:t>
            </a:r>
            <a:r>
              <a:rPr lang="pl-PL" dirty="0" smtClean="0"/>
              <a:t>dnia 13 listopada 2003 r. o dochodach JST;</a:t>
            </a:r>
          </a:p>
          <a:p>
            <a:pPr>
              <a:buNone/>
            </a:pPr>
            <a:r>
              <a:rPr lang="pl-PL" dirty="0" smtClean="0"/>
              <a:t>b) gmina utworzona byłaby mniejsza od najmniejszej pod względem liczby mieszkańców </a:t>
            </a:r>
            <a:r>
              <a:rPr lang="pl-PL" dirty="0" smtClean="0"/>
              <a:t>gminy w </a:t>
            </a:r>
            <a:r>
              <a:rPr lang="pl-PL" dirty="0" smtClean="0"/>
              <a:t>Polsce według stanu na dzień 31 grudnia roku poprzedzającego ogłoszenie </a:t>
            </a:r>
            <a:r>
              <a:rPr lang="pl-PL" dirty="0" smtClean="0"/>
              <a:t>rozporządzenia w </a:t>
            </a:r>
            <a:r>
              <a:rPr lang="pl-PL" dirty="0" smtClean="0"/>
              <a:t>sprawie utworzenia gminy;</a:t>
            </a:r>
          </a:p>
          <a:p>
            <a:pPr>
              <a:buNone/>
            </a:pPr>
            <a:r>
              <a:rPr lang="pl-PL" dirty="0" smtClean="0"/>
              <a:t>c) gmina utworzona byłaby mniejsza od najmniejszej pod względem wielkości powierzchni </a:t>
            </a:r>
            <a:r>
              <a:rPr lang="pl-PL" dirty="0" smtClean="0"/>
              <a:t>gminy w </a:t>
            </a:r>
            <a:r>
              <a:rPr lang="pl-PL" dirty="0" smtClean="0"/>
              <a:t>Polsce według stanu na dzień 31 grudnia roku poprzedzającego ogłoszenie </a:t>
            </a:r>
            <a:r>
              <a:rPr lang="pl-PL" dirty="0" smtClean="0"/>
              <a:t>rozporządzenia w </a:t>
            </a:r>
            <a:r>
              <a:rPr lang="pl-PL" dirty="0" smtClean="0"/>
              <a:t>sprawie utworzenia gminy;</a:t>
            </a:r>
          </a:p>
          <a:p>
            <a:pPr>
              <a:buNone/>
            </a:pPr>
            <a:r>
              <a:rPr lang="pl-PL" dirty="0" smtClean="0"/>
              <a:t>d) gmina utworzona liczyłaby mniej niż 20 tys. mieszkańców uprawnionych do głosowania </a:t>
            </a:r>
            <a:r>
              <a:rPr lang="pl-PL" dirty="0" smtClean="0"/>
              <a:t>do rady </a:t>
            </a:r>
            <a:r>
              <a:rPr lang="pl-PL" dirty="0" smtClean="0"/>
              <a:t>gminy na dzień 31 grudnia roku poprzedzającego ogłoszenie rozporządzenia w </a:t>
            </a:r>
            <a:r>
              <a:rPr lang="pl-PL" dirty="0" smtClean="0"/>
              <a:t>sprawie utworzenia </a:t>
            </a:r>
            <a:r>
              <a:rPr lang="pl-PL" dirty="0" smtClean="0"/>
              <a:t>gminy.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12. We Wrocławiu mają siedzibę władze:</a:t>
            </a:r>
          </a:p>
          <a:p>
            <a:pPr>
              <a:buNone/>
            </a:pPr>
            <a:r>
              <a:rPr lang="pl-PL" dirty="0" smtClean="0"/>
              <a:t>a) także JST;</a:t>
            </a:r>
          </a:p>
          <a:p>
            <a:pPr>
              <a:buNone/>
            </a:pPr>
            <a:r>
              <a:rPr lang="pl-PL" dirty="0" smtClean="0"/>
              <a:t>b) tylko lokalnych JST;</a:t>
            </a:r>
          </a:p>
          <a:p>
            <a:pPr>
              <a:buNone/>
            </a:pPr>
            <a:r>
              <a:rPr lang="pl-PL" dirty="0" smtClean="0"/>
              <a:t>c) 2. JST: lokalnej i regionalnej;</a:t>
            </a:r>
          </a:p>
          <a:p>
            <a:pPr>
              <a:buNone/>
            </a:pPr>
            <a:r>
              <a:rPr lang="pl-PL" dirty="0" smtClean="0"/>
              <a:t>d) więcej niż jednej JST.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5400" b="1" dirty="0" smtClean="0"/>
          </a:p>
          <a:p>
            <a:pPr algn="ctr">
              <a:buNone/>
            </a:pPr>
            <a:r>
              <a:rPr lang="pl-PL" sz="5400" b="1" dirty="0" smtClean="0"/>
              <a:t>TEST 1.6 </a:t>
            </a:r>
            <a:endParaRPr lang="pl-PL" sz="5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1. Prezydent Wrocławia:</a:t>
            </a:r>
          </a:p>
          <a:p>
            <a:pPr>
              <a:buNone/>
            </a:pPr>
            <a:r>
              <a:rPr lang="pl-PL" dirty="0" smtClean="0"/>
              <a:t>a) musi być obywatelem polskim;</a:t>
            </a:r>
          </a:p>
          <a:p>
            <a:pPr>
              <a:buNone/>
            </a:pPr>
            <a:r>
              <a:rPr lang="pl-PL" dirty="0" smtClean="0"/>
              <a:t>b) musi stale zamieszkiwać we Wrocławiu;</a:t>
            </a:r>
          </a:p>
          <a:p>
            <a:pPr>
              <a:buNone/>
            </a:pPr>
            <a:r>
              <a:rPr lang="pl-PL" dirty="0" smtClean="0"/>
              <a:t>c) może być wybierany tylko przez obywateli polskich;</a:t>
            </a:r>
          </a:p>
          <a:p>
            <a:pPr>
              <a:buNone/>
            </a:pPr>
            <a:r>
              <a:rPr lang="pl-PL" dirty="0" smtClean="0"/>
              <a:t>d) dzisiaj nie może zostać odwołany w drodze referendum gminnego.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2. Cudzoziemiec będący 35-letnim obywatelem Niemiec, stale zamieszkujący:</a:t>
            </a:r>
          </a:p>
          <a:p>
            <a:pPr>
              <a:buNone/>
            </a:pPr>
            <a:r>
              <a:rPr lang="pl-PL" dirty="0" smtClean="0"/>
              <a:t>a) w Krakowie – może kandydować Rady Miasta Krakowa;</a:t>
            </a:r>
          </a:p>
          <a:p>
            <a:pPr>
              <a:buNone/>
            </a:pPr>
            <a:r>
              <a:rPr lang="pl-PL" dirty="0" smtClean="0"/>
              <a:t>b) w Długołęce – może brać udział w głosowaniu do Rady Powiatu Wrocławskiego;</a:t>
            </a:r>
          </a:p>
          <a:p>
            <a:pPr>
              <a:buNone/>
            </a:pPr>
            <a:r>
              <a:rPr lang="pl-PL" dirty="0" smtClean="0"/>
              <a:t>c) we Wrocławiu – nie może kandydować do Rady Powiatu Wrocławskiego;</a:t>
            </a:r>
          </a:p>
          <a:p>
            <a:pPr>
              <a:buNone/>
            </a:pPr>
            <a:r>
              <a:rPr lang="pl-PL" dirty="0" smtClean="0"/>
              <a:t>d) w Miękini – może brać udział w referendum gminnym w sprawie odwołania Wójta </a:t>
            </a:r>
            <a:r>
              <a:rPr lang="pl-PL" dirty="0" smtClean="0"/>
              <a:t>Gminy Miękinia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3. Organ stanowiący i kontrolny Miasta Wrocławia:</a:t>
            </a:r>
          </a:p>
          <a:p>
            <a:pPr>
              <a:buNone/>
            </a:pPr>
            <a:r>
              <a:rPr lang="pl-PL" dirty="0" smtClean="0"/>
              <a:t>a) nie może odwołać Zarządu Miasta Wrocławia;</a:t>
            </a:r>
          </a:p>
          <a:p>
            <a:pPr>
              <a:buNone/>
            </a:pPr>
            <a:r>
              <a:rPr lang="pl-PL" dirty="0" smtClean="0"/>
              <a:t>b) powinien nazywać się Radą Miasta;</a:t>
            </a:r>
          </a:p>
          <a:p>
            <a:pPr>
              <a:buNone/>
            </a:pPr>
            <a:r>
              <a:rPr lang="pl-PL" dirty="0" smtClean="0"/>
              <a:t>c) </a:t>
            </a:r>
            <a:r>
              <a:rPr lang="pl-PL" i="1" dirty="0" smtClean="0"/>
              <a:t>ex </a:t>
            </a:r>
            <a:r>
              <a:rPr lang="pl-PL" i="1" dirty="0" err="1" smtClean="0"/>
              <a:t>lege</a:t>
            </a:r>
            <a:r>
              <a:rPr lang="pl-PL" i="1" dirty="0" smtClean="0"/>
              <a:t> legitymuje się kompetencją do likwidowania LO Nr XIV we Wrocławiu;</a:t>
            </a:r>
          </a:p>
          <a:p>
            <a:pPr>
              <a:buNone/>
            </a:pPr>
            <a:r>
              <a:rPr lang="pl-PL" dirty="0" smtClean="0"/>
              <a:t>d) może mieć Przewodniczącego, którym byłby cudzoziemiec będący 60-letnim </a:t>
            </a:r>
            <a:r>
              <a:rPr lang="pl-PL" dirty="0" smtClean="0"/>
              <a:t>obywatelem Ukrainy </a:t>
            </a:r>
            <a:r>
              <a:rPr lang="pl-PL" dirty="0" smtClean="0"/>
              <a:t>stale zamieszkujący we Wrocławiu.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4. Objęcie obowiązków przez marszałka województwa następuje z chwilą:</a:t>
            </a:r>
          </a:p>
          <a:p>
            <a:pPr>
              <a:buNone/>
            </a:pPr>
            <a:r>
              <a:rPr lang="pl-PL" dirty="0" smtClean="0"/>
              <a:t>a) wybrania marszałka;</a:t>
            </a:r>
          </a:p>
          <a:p>
            <a:pPr>
              <a:buNone/>
            </a:pPr>
            <a:r>
              <a:rPr lang="pl-PL" dirty="0" smtClean="0"/>
              <a:t>b) wyboru zarządu województwa;</a:t>
            </a:r>
          </a:p>
          <a:p>
            <a:pPr>
              <a:buNone/>
            </a:pPr>
            <a:r>
              <a:rPr lang="pl-PL" dirty="0" smtClean="0"/>
              <a:t>c) złożenia przez marszałka ślubowania wobec sejmiku województwa;</a:t>
            </a:r>
          </a:p>
          <a:p>
            <a:pPr>
              <a:buNone/>
            </a:pPr>
            <a:r>
              <a:rPr lang="pl-PL" dirty="0" smtClean="0"/>
              <a:t>d) żadna z odpowiedzi nie jest prawidłowa.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5400" b="1" dirty="0" smtClean="0"/>
              <a:t>TEST 1.3 </a:t>
            </a:r>
            <a:endParaRPr lang="pl-PL" sz="5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5. Radny rady gminy:</a:t>
            </a:r>
          </a:p>
          <a:p>
            <a:pPr>
              <a:buNone/>
            </a:pPr>
            <a:r>
              <a:rPr lang="pl-PL" dirty="0" smtClean="0"/>
              <a:t>a) nie jest organem gminy;</a:t>
            </a:r>
          </a:p>
          <a:p>
            <a:pPr>
              <a:buNone/>
            </a:pPr>
            <a:r>
              <a:rPr lang="pl-PL" dirty="0" smtClean="0"/>
              <a:t>b) jest pracownikiem samorządowym;</a:t>
            </a:r>
          </a:p>
          <a:p>
            <a:pPr>
              <a:buNone/>
            </a:pPr>
            <a:r>
              <a:rPr lang="pl-PL" dirty="0" smtClean="0"/>
              <a:t>c) nie może zostać odwołany w drodze referendum gminnego;</a:t>
            </a:r>
          </a:p>
          <a:p>
            <a:pPr>
              <a:buNone/>
            </a:pPr>
            <a:r>
              <a:rPr lang="pl-PL" dirty="0" smtClean="0"/>
              <a:t>d) musi być obywatelem polskim.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6. Zarząd województwa:</a:t>
            </a:r>
          </a:p>
          <a:p>
            <a:pPr>
              <a:buNone/>
            </a:pPr>
            <a:r>
              <a:rPr lang="pl-PL" dirty="0" smtClean="0"/>
              <a:t>a) może zostać wybrany w jednym głosowaniu;</a:t>
            </a:r>
          </a:p>
          <a:p>
            <a:pPr>
              <a:buNone/>
            </a:pPr>
            <a:r>
              <a:rPr lang="pl-PL" dirty="0" smtClean="0"/>
              <a:t>b) może zostać odwołany tylko przez sejmik województwa;</a:t>
            </a:r>
          </a:p>
          <a:p>
            <a:pPr>
              <a:buNone/>
            </a:pPr>
            <a:r>
              <a:rPr lang="pl-PL" dirty="0" smtClean="0"/>
              <a:t>c) odwołany – działa do dnia wyboru nowego marszałka;</a:t>
            </a:r>
          </a:p>
          <a:p>
            <a:pPr>
              <a:buNone/>
            </a:pPr>
            <a:r>
              <a:rPr lang="pl-PL" dirty="0" smtClean="0"/>
              <a:t>d) nie jest organem kadencyjnym.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7. Wskaż prawidłową/-we odpowiedź/-</a:t>
            </a:r>
            <a:r>
              <a:rPr lang="pl-PL" b="1" dirty="0" err="1" smtClean="0"/>
              <a:t>dzi</a:t>
            </a:r>
            <a:r>
              <a:rPr lang="pl-PL" b="1" dirty="0" smtClean="0"/>
              <a:t> dotyczącą/-</a:t>
            </a:r>
            <a:r>
              <a:rPr lang="pl-PL" b="1" dirty="0" err="1" smtClean="0"/>
              <a:t>ce</a:t>
            </a:r>
            <a:r>
              <a:rPr lang="pl-PL" b="1" dirty="0" smtClean="0"/>
              <a:t> rezygnacji starosty:</a:t>
            </a:r>
          </a:p>
          <a:p>
            <a:pPr>
              <a:buNone/>
            </a:pPr>
            <a:r>
              <a:rPr lang="pl-PL" dirty="0" smtClean="0"/>
              <a:t>a) w przypadku rezygnacji starosty rada powiatu na najbliższej sesji podejmuje uchwałę o </a:t>
            </a:r>
            <a:r>
              <a:rPr lang="pl-PL" dirty="0" smtClean="0"/>
              <a:t>jej przyjęciu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b) w przypadku rezygnacji starosty rada powiatu podejmuje stosowną uchwałę najpóźniej </a:t>
            </a:r>
            <a:r>
              <a:rPr lang="pl-PL" dirty="0" smtClean="0"/>
              <a:t>do końca </a:t>
            </a:r>
            <a:r>
              <a:rPr lang="pl-PL" dirty="0" smtClean="0"/>
              <a:t>miesiąca, w którym starosta złożył rezygnację;</a:t>
            </a:r>
          </a:p>
          <a:p>
            <a:pPr>
              <a:buNone/>
            </a:pPr>
            <a:r>
              <a:rPr lang="pl-PL" dirty="0" smtClean="0"/>
              <a:t>c) złożenie rezygnacji przez starostę jest możliwe na 1 miesiąc przed upływem kadencji </a:t>
            </a:r>
            <a:r>
              <a:rPr lang="pl-PL" dirty="0" smtClean="0"/>
              <a:t>rady powiatu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d) niepodjęcie przez radę powiatu, na skutek rezygnacji starosty, uchwały o przyjęciu </a:t>
            </a:r>
            <a:r>
              <a:rPr lang="pl-PL" dirty="0" smtClean="0"/>
              <a:t>rezygnacji całego </a:t>
            </a:r>
            <a:r>
              <a:rPr lang="pl-PL" dirty="0" smtClean="0"/>
              <a:t>zarządu musi łączyć się z przedstawieniem przez rezygnującego starostę kandydata </a:t>
            </a:r>
            <a:r>
              <a:rPr lang="pl-PL" dirty="0" smtClean="0"/>
              <a:t>na nowego </a:t>
            </a:r>
            <a:r>
              <a:rPr lang="pl-PL" dirty="0" smtClean="0"/>
              <a:t>starostę.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8. Mandat wójta wygasa w razie:</a:t>
            </a:r>
          </a:p>
          <a:p>
            <a:pPr>
              <a:buNone/>
            </a:pPr>
            <a:r>
              <a:rPr lang="pl-PL" dirty="0" smtClean="0"/>
              <a:t>a) śmierci;</a:t>
            </a:r>
          </a:p>
          <a:p>
            <a:pPr>
              <a:buNone/>
            </a:pPr>
            <a:r>
              <a:rPr lang="pl-PL" dirty="0" smtClean="0"/>
              <a:t>b) ustnego zrzeczenia się mandatu;</a:t>
            </a:r>
          </a:p>
          <a:p>
            <a:pPr>
              <a:buNone/>
            </a:pPr>
            <a:r>
              <a:rPr lang="pl-PL" dirty="0" smtClean="0"/>
              <a:t>c) zawieszenia organów gminy;</a:t>
            </a:r>
          </a:p>
          <a:p>
            <a:pPr>
              <a:buNone/>
            </a:pPr>
            <a:r>
              <a:rPr lang="pl-PL" dirty="0" smtClean="0"/>
              <a:t>d) niezłożenia ślubowania.</a:t>
            </a: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9. Wójt Gminy Wińsko:</a:t>
            </a:r>
          </a:p>
          <a:p>
            <a:pPr>
              <a:buNone/>
            </a:pPr>
            <a:r>
              <a:rPr lang="pl-PL" dirty="0" smtClean="0"/>
              <a:t>a) może być jednocześnie senatorem;</a:t>
            </a:r>
          </a:p>
          <a:p>
            <a:pPr>
              <a:buNone/>
            </a:pPr>
            <a:r>
              <a:rPr lang="pl-PL" dirty="0" smtClean="0"/>
              <a:t>b) nie może być jednocześnie zatrudniony w administracji rządowej;</a:t>
            </a:r>
          </a:p>
          <a:p>
            <a:pPr>
              <a:buNone/>
            </a:pPr>
            <a:r>
              <a:rPr lang="pl-PL" dirty="0" smtClean="0"/>
              <a:t>c) może być jednocześnie Przewodniczącym Rady Gminy Wińsko;</a:t>
            </a:r>
          </a:p>
          <a:p>
            <a:pPr>
              <a:buNone/>
            </a:pPr>
            <a:r>
              <a:rPr lang="pl-PL" dirty="0" smtClean="0"/>
              <a:t>d) może być wybrany tylko przez uprawnionych mieszkańców tej Gminy.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10. Kadencja </a:t>
            </a:r>
            <a:r>
              <a:rPr lang="pl-PL" b="1" dirty="0" err="1" smtClean="0"/>
              <a:t>OSiKJST</a:t>
            </a:r>
            <a:r>
              <a:rPr lang="pl-PL" b="1" dirty="0" smtClean="0"/>
              <a:t>:</a:t>
            </a:r>
          </a:p>
          <a:p>
            <a:pPr>
              <a:buNone/>
            </a:pPr>
            <a:r>
              <a:rPr lang="pl-PL" dirty="0" smtClean="0"/>
              <a:t>a) trwa 4 lata licząc od dnia wyborów;</a:t>
            </a:r>
          </a:p>
          <a:p>
            <a:pPr>
              <a:buNone/>
            </a:pPr>
            <a:r>
              <a:rPr lang="pl-PL" dirty="0" smtClean="0"/>
              <a:t>b) licząc dnia ogłoszenia zbiorczych wyników wyborów do rad na obszarze kraju;</a:t>
            </a:r>
          </a:p>
          <a:p>
            <a:pPr>
              <a:buNone/>
            </a:pPr>
            <a:r>
              <a:rPr lang="pl-PL" dirty="0" smtClean="0"/>
              <a:t>c) ulega przerwaniu w razie rozwiązania </a:t>
            </a:r>
            <a:r>
              <a:rPr lang="pl-PL" dirty="0" err="1" smtClean="0"/>
              <a:t>OSiKJST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d) nie ulega zawieszeniu w razie ustanowienia zarządu komisarycznego w danej JST.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11. Przewodniczący zarządu związku międzygminnego:</a:t>
            </a:r>
          </a:p>
          <a:p>
            <a:pPr>
              <a:buNone/>
            </a:pPr>
            <a:r>
              <a:rPr lang="pl-PL" dirty="0" smtClean="0"/>
              <a:t>a) jest organem takiego związku;</a:t>
            </a:r>
          </a:p>
          <a:p>
            <a:pPr>
              <a:buNone/>
            </a:pPr>
            <a:r>
              <a:rPr lang="pl-PL" dirty="0" smtClean="0"/>
              <a:t>b) nie jest organem gminy;</a:t>
            </a:r>
          </a:p>
          <a:p>
            <a:pPr>
              <a:buNone/>
            </a:pPr>
            <a:r>
              <a:rPr lang="pl-PL" dirty="0" smtClean="0"/>
              <a:t>c) musi mieszkać na terenie któregoś z uczestników związku;</a:t>
            </a:r>
          </a:p>
          <a:p>
            <a:pPr>
              <a:buNone/>
            </a:pPr>
            <a:r>
              <a:rPr lang="pl-PL" dirty="0" smtClean="0"/>
              <a:t>d) nie może stanowić aktów prawa miejscowego.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12. Komisarz rządowy ustanowiony na podstawie:</a:t>
            </a:r>
          </a:p>
          <a:p>
            <a:pPr>
              <a:buNone/>
            </a:pPr>
            <a:r>
              <a:rPr lang="pl-PL" dirty="0" smtClean="0"/>
              <a:t>a) art. 33 ust. 6 </a:t>
            </a:r>
            <a:r>
              <a:rPr lang="pl-PL" dirty="0" err="1" smtClean="0"/>
              <a:t>u.s.w</a:t>
            </a:r>
            <a:r>
              <a:rPr lang="pl-PL" dirty="0" smtClean="0"/>
              <a:t>. – jest organem administracji publicznej;</a:t>
            </a:r>
          </a:p>
          <a:p>
            <a:pPr>
              <a:buNone/>
            </a:pPr>
            <a:r>
              <a:rPr lang="pl-PL" dirty="0" smtClean="0"/>
              <a:t>b) art. 97 </a:t>
            </a:r>
            <a:r>
              <a:rPr lang="pl-PL" dirty="0" err="1" smtClean="0"/>
              <a:t>u.s.g</a:t>
            </a:r>
            <a:r>
              <a:rPr lang="pl-PL" dirty="0" smtClean="0"/>
              <a:t>. – działa w imieniu państwa (jako podmiotu administracji publicznej);</a:t>
            </a:r>
          </a:p>
          <a:p>
            <a:pPr>
              <a:buNone/>
            </a:pPr>
            <a:r>
              <a:rPr lang="pl-PL" dirty="0" smtClean="0"/>
              <a:t>c) art. 29 ust. 5 </a:t>
            </a:r>
            <a:r>
              <a:rPr lang="pl-PL" dirty="0" err="1" smtClean="0"/>
              <a:t>u.s.p</a:t>
            </a:r>
            <a:r>
              <a:rPr lang="pl-PL" dirty="0" smtClean="0"/>
              <a:t>. – wykonuje także zadania i kompetencje starosty;</a:t>
            </a:r>
          </a:p>
          <a:p>
            <a:pPr>
              <a:buNone/>
            </a:pPr>
            <a:r>
              <a:rPr lang="pl-PL" dirty="0" smtClean="0"/>
              <a:t>d) art. 97 </a:t>
            </a:r>
            <a:r>
              <a:rPr lang="pl-PL" dirty="0" err="1" smtClean="0"/>
              <a:t>u.s.g</a:t>
            </a:r>
            <a:r>
              <a:rPr lang="pl-PL" dirty="0" smtClean="0"/>
              <a:t>. – jest organem gminy.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1.6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13. Wskaz prawidłowy/-we zestaw/-wy określeń:</a:t>
            </a:r>
          </a:p>
          <a:p>
            <a:pPr>
              <a:buNone/>
            </a:pPr>
            <a:r>
              <a:rPr lang="pl-PL" dirty="0" smtClean="0"/>
              <a:t>a) wicestarosta, rada miasta i gminy, marszałek województwa;</a:t>
            </a:r>
          </a:p>
          <a:p>
            <a:pPr>
              <a:buNone/>
            </a:pPr>
            <a:r>
              <a:rPr lang="pl-PL" dirty="0" smtClean="0"/>
              <a:t>b) zastępca wójta, przewodniczący rady powiatowej, powiat grodzki;</a:t>
            </a:r>
          </a:p>
          <a:p>
            <a:pPr>
              <a:buNone/>
            </a:pPr>
            <a:r>
              <a:rPr lang="pl-PL" dirty="0" smtClean="0"/>
              <a:t>c) rada osiedla, referendum wojewódzkie, sekretarz gminy;</a:t>
            </a:r>
          </a:p>
          <a:p>
            <a:pPr>
              <a:buNone/>
            </a:pPr>
            <a:r>
              <a:rPr lang="pl-PL" dirty="0" smtClean="0"/>
              <a:t>d) wiceburmistrz, zebranie wiejskie, Miasto na Prawach Powiatu.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5400" b="1" dirty="0" smtClean="0"/>
          </a:p>
          <a:p>
            <a:pPr algn="ctr">
              <a:buNone/>
            </a:pPr>
            <a:r>
              <a:rPr lang="pl-PL" sz="5400" b="1" dirty="0" smtClean="0"/>
              <a:t>TEST 1.9 </a:t>
            </a:r>
            <a:endParaRPr lang="pl-PL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1. Ustawa z dnia 24 lipca 1998 r. o wprowadzeniu zasadniczego trójstopniowego podziału </a:t>
            </a:r>
            <a:r>
              <a:rPr lang="pl-PL" b="1" dirty="0" smtClean="0"/>
              <a:t>terytorialnego państwa</a:t>
            </a:r>
            <a:r>
              <a:rPr lang="pl-PL" b="1" dirty="0" smtClean="0"/>
              <a:t>:</a:t>
            </a:r>
          </a:p>
          <a:p>
            <a:pPr>
              <a:buNone/>
            </a:pPr>
            <a:r>
              <a:rPr lang="pl-PL" dirty="0" smtClean="0"/>
              <a:t>a) nie określa siedziby zarządów poszczególnych województw;</a:t>
            </a:r>
          </a:p>
          <a:p>
            <a:pPr>
              <a:buNone/>
            </a:pPr>
            <a:r>
              <a:rPr lang="pl-PL" dirty="0" smtClean="0"/>
              <a:t>b) weszła w życie w dniu 1 stycznia 1999 r.;</a:t>
            </a:r>
          </a:p>
          <a:p>
            <a:pPr>
              <a:buNone/>
            </a:pPr>
            <a:r>
              <a:rPr lang="pl-PL" dirty="0" smtClean="0"/>
              <a:t>c) określa nazwy władz poszczególnych województw;</a:t>
            </a:r>
          </a:p>
          <a:p>
            <a:pPr>
              <a:buNone/>
            </a:pPr>
            <a:r>
              <a:rPr lang="pl-PL" dirty="0" smtClean="0"/>
              <a:t>d) wprowadziła zasadniczy trójstopniowy podział terytorialny państwa z dniem 1 </a:t>
            </a:r>
            <a:r>
              <a:rPr lang="pl-PL" dirty="0" smtClean="0"/>
              <a:t>stycznia 1999 </a:t>
            </a:r>
            <a:r>
              <a:rPr lang="pl-PL" dirty="0" smtClean="0"/>
              <a:t>r.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1</a:t>
            </a:r>
            <a:r>
              <a:rPr lang="pl-PL" b="1" dirty="0" smtClean="0"/>
              <a:t>. M.st. Warszawa</a:t>
            </a:r>
            <a:r>
              <a:rPr lang="pl-PL" b="1" dirty="0" smtClean="0"/>
              <a:t>: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a</a:t>
            </a:r>
            <a:r>
              <a:rPr lang="pl-PL" dirty="0" smtClean="0"/>
              <a:t>) począwszy od 27 maja 1990 r. nieprzerwanie posiada osobowość prawną;</a:t>
            </a:r>
          </a:p>
          <a:p>
            <a:pPr>
              <a:buNone/>
            </a:pPr>
            <a:r>
              <a:rPr lang="pl-PL" dirty="0" smtClean="0"/>
              <a:t>b) jest gminą, której jednostki pomocnicze </a:t>
            </a:r>
            <a:r>
              <a:rPr lang="pl-PL" dirty="0" smtClean="0"/>
              <a:t>noszą nazwę </a:t>
            </a:r>
            <a:r>
              <a:rPr lang="pl-PL" dirty="0" smtClean="0"/>
              <a:t>„dzielnica”;</a:t>
            </a:r>
          </a:p>
          <a:p>
            <a:pPr>
              <a:buNone/>
            </a:pPr>
            <a:r>
              <a:rPr lang="pl-PL" dirty="0" smtClean="0"/>
              <a:t>c) nie jest terytorialnym związkiem samorządowym;</a:t>
            </a:r>
          </a:p>
          <a:p>
            <a:pPr>
              <a:buNone/>
            </a:pPr>
            <a:r>
              <a:rPr lang="pl-PL" dirty="0" smtClean="0"/>
              <a:t>d) nigdy nie było wpisane do rejestru związków międzygminnych.</a:t>
            </a: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2. Zapewnienie warunków niezbędnych do funkcjonowania w mieście stołecznym </a:t>
            </a:r>
            <a:r>
              <a:rPr lang="pl-PL" b="1" dirty="0" smtClean="0"/>
              <a:t>naczelnych i </a:t>
            </a:r>
            <a:r>
              <a:rPr lang="pl-PL" b="1" dirty="0" smtClean="0"/>
              <a:t>centralnych organów państwa, </a:t>
            </a:r>
            <a:r>
              <a:rPr lang="pl-PL" b="1" dirty="0" smtClean="0"/>
              <a:t>obcych przedstawicielstw </a:t>
            </a:r>
            <a:r>
              <a:rPr lang="pl-PL" b="1" dirty="0" smtClean="0"/>
              <a:t>dyplomatycznych i urzędów </a:t>
            </a:r>
            <a:r>
              <a:rPr lang="pl-PL" b="1" dirty="0" smtClean="0"/>
              <a:t>konsularnych oraz </a:t>
            </a:r>
            <a:r>
              <a:rPr lang="pl-PL" b="1" dirty="0" smtClean="0"/>
              <a:t>organizacji międzynarodowych:</a:t>
            </a:r>
          </a:p>
          <a:p>
            <a:pPr>
              <a:buNone/>
            </a:pPr>
            <a:r>
              <a:rPr lang="pl-PL" dirty="0" smtClean="0"/>
              <a:t>a) wchodzi w zakres działania m.st. Warszawy;</a:t>
            </a:r>
          </a:p>
          <a:p>
            <a:pPr>
              <a:buNone/>
            </a:pPr>
            <a:r>
              <a:rPr lang="pl-PL" dirty="0" smtClean="0"/>
              <a:t>b) jest zadaniem m.st. Warszawy;</a:t>
            </a:r>
          </a:p>
          <a:p>
            <a:pPr>
              <a:buNone/>
            </a:pPr>
            <a:r>
              <a:rPr lang="pl-PL" dirty="0" smtClean="0"/>
              <a:t>c) jest zadaniem zleconym powiatowi;</a:t>
            </a:r>
          </a:p>
          <a:p>
            <a:pPr>
              <a:buNone/>
            </a:pPr>
            <a:r>
              <a:rPr lang="pl-PL" dirty="0" smtClean="0"/>
              <a:t>d) jest zadaniem powierzonym m.st. Warszawie.</a:t>
            </a: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3. W gminie uzdrowiskowej komisją/-</a:t>
            </a:r>
            <a:r>
              <a:rPr lang="pl-PL" b="1" dirty="0" err="1" smtClean="0"/>
              <a:t>ami</a:t>
            </a:r>
            <a:r>
              <a:rPr lang="pl-PL" b="1" dirty="0" smtClean="0"/>
              <a:t>, którą/-e rada gminy musi powołać jest (są):</a:t>
            </a:r>
          </a:p>
          <a:p>
            <a:pPr>
              <a:buNone/>
            </a:pPr>
            <a:r>
              <a:rPr lang="pl-PL" dirty="0" smtClean="0"/>
              <a:t>a) komisja rewizyjna;</a:t>
            </a:r>
          </a:p>
          <a:p>
            <a:pPr>
              <a:buNone/>
            </a:pPr>
            <a:r>
              <a:rPr lang="pl-PL" dirty="0" smtClean="0"/>
              <a:t>b) komisja statutowa;</a:t>
            </a:r>
          </a:p>
          <a:p>
            <a:pPr>
              <a:buNone/>
            </a:pPr>
            <a:r>
              <a:rPr lang="pl-PL" dirty="0" smtClean="0"/>
              <a:t>c) komisja uzdrowiskowa;</a:t>
            </a:r>
          </a:p>
          <a:p>
            <a:pPr>
              <a:buNone/>
            </a:pPr>
            <a:r>
              <a:rPr lang="pl-PL" dirty="0" smtClean="0"/>
              <a:t>d) komisja rozwoju przestrzennego i architektury.</a:t>
            </a:r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4. W mieście na prawach powiatu:</a:t>
            </a:r>
          </a:p>
          <a:p>
            <a:pPr>
              <a:buNone/>
            </a:pPr>
            <a:r>
              <a:rPr lang="pl-PL" dirty="0" smtClean="0"/>
              <a:t>a) nie funkcjonuje terenowa administracja rządowa w znaczeniu podmiotowym;</a:t>
            </a:r>
          </a:p>
          <a:p>
            <a:pPr>
              <a:buNone/>
            </a:pPr>
            <a:r>
              <a:rPr lang="pl-PL" dirty="0" smtClean="0"/>
              <a:t>b) zadania samorządu powiatowego w zakresie ochrony praw konsumentów wykonuje </a:t>
            </a:r>
            <a:r>
              <a:rPr lang="pl-PL" dirty="0" smtClean="0"/>
              <a:t>miejski rzecznik </a:t>
            </a:r>
            <a:r>
              <a:rPr lang="pl-PL" dirty="0" smtClean="0"/>
              <a:t>konsumentów;</a:t>
            </a:r>
          </a:p>
          <a:p>
            <a:pPr>
              <a:buNone/>
            </a:pPr>
            <a:r>
              <a:rPr lang="pl-PL" dirty="0" smtClean="0"/>
              <a:t>c) przy prezydencie miasta działa komisja bezpieczeństwa i porządku;</a:t>
            </a:r>
          </a:p>
          <a:p>
            <a:pPr>
              <a:buNone/>
            </a:pPr>
            <a:r>
              <a:rPr lang="pl-PL" dirty="0" smtClean="0"/>
              <a:t>d) poniżej 50 tys. mieszkańców, w którym prezydent miasta nie zatrudnił innej osoby na </a:t>
            </a:r>
            <a:r>
              <a:rPr lang="pl-PL" dirty="0" smtClean="0"/>
              <a:t>stanowisku kierownika </a:t>
            </a:r>
            <a:r>
              <a:rPr lang="pl-PL" dirty="0" smtClean="0"/>
              <a:t>urzędu stanu cywilnego, prezydent miasta posiada i realizuje </a:t>
            </a:r>
            <a:r>
              <a:rPr lang="pl-PL" dirty="0" smtClean="0"/>
              <a:t>kompetencje kierownika </a:t>
            </a:r>
            <a:r>
              <a:rPr lang="pl-PL" dirty="0" smtClean="0"/>
              <a:t>urzędu stanu cywilnego.</a:t>
            </a:r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5. Statut m.st. Warszawy:</a:t>
            </a:r>
          </a:p>
          <a:p>
            <a:pPr>
              <a:buNone/>
            </a:pPr>
            <a:r>
              <a:rPr lang="pl-PL" dirty="0" smtClean="0"/>
              <a:t>a) może zostać zaskarżony do WSA w trybie art. 87 </a:t>
            </a:r>
            <a:r>
              <a:rPr lang="pl-PL" dirty="0" err="1" smtClean="0"/>
              <a:t>u.s.p</a:t>
            </a:r>
            <a:r>
              <a:rPr lang="pl-PL" dirty="0" smtClean="0"/>
              <a:t>.;</a:t>
            </a:r>
          </a:p>
          <a:p>
            <a:pPr>
              <a:buNone/>
            </a:pPr>
            <a:r>
              <a:rPr lang="pl-PL" dirty="0" smtClean="0"/>
              <a:t>b) jest aktem prawa miejscowego;</a:t>
            </a:r>
          </a:p>
          <a:p>
            <a:pPr>
              <a:buNone/>
            </a:pPr>
            <a:r>
              <a:rPr lang="pl-PL" dirty="0" smtClean="0"/>
              <a:t>c) podlega tylko nadzorowi weryfikacyjnemu;</a:t>
            </a:r>
          </a:p>
          <a:p>
            <a:pPr>
              <a:buNone/>
            </a:pPr>
            <a:r>
              <a:rPr lang="pl-PL" dirty="0" smtClean="0"/>
              <a:t>d) może zostać uchylony przez Wojewodę Mazowieckiego.</a:t>
            </a:r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6. Miasto (-u):</a:t>
            </a:r>
          </a:p>
          <a:p>
            <a:pPr>
              <a:buNone/>
            </a:pPr>
            <a:r>
              <a:rPr lang="pl-PL" dirty="0" smtClean="0"/>
              <a:t>a) na prawach powiatu nie może liczyć mniej niż 100 tys. mieszkańców;</a:t>
            </a:r>
          </a:p>
          <a:p>
            <a:pPr>
              <a:buNone/>
            </a:pPr>
            <a:r>
              <a:rPr lang="pl-PL" dirty="0" smtClean="0"/>
              <a:t>b) które utraciło status miasta na prawach powiatu może zostać przywrócony tenże status;</a:t>
            </a:r>
          </a:p>
          <a:p>
            <a:pPr>
              <a:buNone/>
            </a:pPr>
            <a:r>
              <a:rPr lang="pl-PL" dirty="0" smtClean="0"/>
              <a:t>c) na prawach powiatu jest gminą wykonującą wyłącznie zadania powiatu;</a:t>
            </a:r>
          </a:p>
          <a:p>
            <a:pPr>
              <a:buNone/>
            </a:pPr>
            <a:r>
              <a:rPr lang="pl-PL" dirty="0" smtClean="0"/>
              <a:t>d) które obecnie ma status miasta na prawach powiatu – w dniu 31 grudnia 1998 r. – musiało </a:t>
            </a:r>
            <a:r>
              <a:rPr lang="pl-PL" dirty="0" smtClean="0"/>
              <a:t>być siedzibą </a:t>
            </a:r>
            <a:r>
              <a:rPr lang="pl-PL" dirty="0" smtClean="0"/>
              <a:t>wojewody.</a:t>
            </a:r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b="1" dirty="0" smtClean="0"/>
              <a:t>7. Zaznacz prawidłową/-we odpowiedź/-</a:t>
            </a:r>
            <a:r>
              <a:rPr lang="pl-PL" b="1" dirty="0" err="1" smtClean="0"/>
              <a:t>dzi</a:t>
            </a:r>
            <a:r>
              <a:rPr lang="pl-PL" b="1" dirty="0" smtClean="0"/>
              <a:t>:</a:t>
            </a:r>
          </a:p>
          <a:p>
            <a:pPr>
              <a:buNone/>
            </a:pPr>
            <a:r>
              <a:rPr lang="pl-PL" dirty="0" smtClean="0"/>
              <a:t>a) gminy górnicze – do dnia 31 grudnia 2015 r. – są zwolnione z wpłat do budżetu państwa </a:t>
            </a:r>
            <a:r>
              <a:rPr lang="pl-PL" dirty="0" smtClean="0"/>
              <a:t>przeznaczonych na </a:t>
            </a:r>
            <a:r>
              <a:rPr lang="pl-PL" dirty="0" smtClean="0"/>
              <a:t>część równoważącą subwencji ogólnej dla gmin od przypadającej jej </a:t>
            </a:r>
            <a:r>
              <a:rPr lang="pl-PL" dirty="0" smtClean="0"/>
              <a:t>części opłaty </a:t>
            </a:r>
            <a:r>
              <a:rPr lang="pl-PL" dirty="0" smtClean="0"/>
              <a:t>eksploatacyjnej od przedsiębiorstwa górniczego;</a:t>
            </a:r>
          </a:p>
          <a:p>
            <a:pPr>
              <a:buNone/>
            </a:pPr>
            <a:r>
              <a:rPr lang="pl-PL" dirty="0" smtClean="0"/>
              <a:t>b) wykaz gmin górniczych nie jest (nie był) zawarty w ustawie o funkcjonowaniu </a:t>
            </a:r>
            <a:r>
              <a:rPr lang="pl-PL" dirty="0" smtClean="0"/>
              <a:t>górnictwa węgla </a:t>
            </a:r>
            <a:r>
              <a:rPr lang="pl-PL" dirty="0" smtClean="0"/>
              <a:t>kamiennego w latach 2008-2015;</a:t>
            </a:r>
          </a:p>
          <a:p>
            <a:pPr>
              <a:buNone/>
            </a:pPr>
            <a:r>
              <a:rPr lang="pl-PL" dirty="0" smtClean="0"/>
              <a:t>c) przedsiębiorstwo górnicze może dokonać darowizny mienia na rzecz gminy górniczej, za </a:t>
            </a:r>
            <a:r>
              <a:rPr lang="pl-PL" dirty="0" smtClean="0"/>
              <a:t>jej zgodą</a:t>
            </a:r>
            <a:r>
              <a:rPr lang="pl-PL" dirty="0" smtClean="0"/>
              <a:t>, na cele związane z realizacją urządzeń infrastruktury technicznej lub innych </a:t>
            </a:r>
            <a:r>
              <a:rPr lang="pl-PL" dirty="0" smtClean="0"/>
              <a:t>celów publicznych</a:t>
            </a:r>
            <a:r>
              <a:rPr lang="pl-PL" dirty="0" smtClean="0"/>
              <a:t>, a także w celu pobudzania aktywności gospodarczej w gminie górniczej;</a:t>
            </a:r>
          </a:p>
          <a:p>
            <a:pPr>
              <a:buNone/>
            </a:pPr>
            <a:r>
              <a:rPr lang="pl-PL" dirty="0" smtClean="0"/>
              <a:t>d) w każdej gminie górniczej przy organie wykonawczym gminy działa gminna komisja do </a:t>
            </a:r>
            <a:r>
              <a:rPr lang="pl-PL" dirty="0" smtClean="0"/>
              <a:t>spraw górnictwa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b="1" dirty="0" smtClean="0"/>
              <a:t>8. Wskaż prawidłową/-we odpowiedź/-</a:t>
            </a:r>
            <a:r>
              <a:rPr lang="pl-PL" b="1" dirty="0" err="1" smtClean="0"/>
              <a:t>dzi</a:t>
            </a:r>
            <a:r>
              <a:rPr lang="pl-PL" b="1" dirty="0" smtClean="0"/>
              <a:t> dotyczącą/-</a:t>
            </a:r>
            <a:r>
              <a:rPr lang="pl-PL" b="1" dirty="0" err="1" smtClean="0"/>
              <a:t>ce</a:t>
            </a:r>
            <a:r>
              <a:rPr lang="pl-PL" b="1" dirty="0" smtClean="0"/>
              <a:t> Rady m.st. Warszawy:</a:t>
            </a:r>
          </a:p>
          <a:p>
            <a:pPr>
              <a:buNone/>
            </a:pPr>
            <a:r>
              <a:rPr lang="pl-PL" dirty="0" smtClean="0"/>
              <a:t>a) w skład Rady m.st. Warszawy wchodzą radni w liczbie 60;</a:t>
            </a:r>
          </a:p>
          <a:p>
            <a:pPr>
              <a:buNone/>
            </a:pPr>
            <a:r>
              <a:rPr lang="pl-PL" dirty="0" smtClean="0"/>
              <a:t>b) Rada m.st. Warszawy – po przeprowadzeniu referendum gminnego – tworzy, łączy, </a:t>
            </a:r>
            <a:r>
              <a:rPr lang="pl-PL" dirty="0" smtClean="0"/>
              <a:t>dzieli i </a:t>
            </a:r>
            <a:r>
              <a:rPr lang="pl-PL" dirty="0" smtClean="0"/>
              <a:t>znosi jednostki pomocnicze;</a:t>
            </a:r>
          </a:p>
          <a:p>
            <a:pPr>
              <a:buNone/>
            </a:pPr>
            <a:r>
              <a:rPr lang="pl-PL" dirty="0" smtClean="0"/>
              <a:t>c) Rada m.st. Warszawy nie może upoważnić organu wykonawczego dzielnicy do </a:t>
            </a:r>
            <a:r>
              <a:rPr lang="pl-PL" dirty="0" smtClean="0"/>
              <a:t>załatwiania indywidualnych </a:t>
            </a:r>
            <a:r>
              <a:rPr lang="pl-PL" dirty="0" smtClean="0"/>
              <a:t>spraw z zakresu administracji publicznej;</a:t>
            </a:r>
          </a:p>
          <a:p>
            <a:pPr>
              <a:buNone/>
            </a:pPr>
            <a:r>
              <a:rPr lang="pl-PL" dirty="0" smtClean="0"/>
              <a:t>d) Rada m.st. Warszawy określa granice dzielnic m.st. Warszawy.</a:t>
            </a:r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9. Radny rady dzielnicy m.st. Warszawy:</a:t>
            </a:r>
          </a:p>
          <a:p>
            <a:pPr>
              <a:buNone/>
            </a:pPr>
            <a:r>
              <a:rPr lang="pl-PL" dirty="0" smtClean="0"/>
              <a:t>a) nie może brać udziału w głosowaniu dotyczącym jego interesu prawnego;</a:t>
            </a:r>
          </a:p>
          <a:p>
            <a:pPr>
              <a:buNone/>
            </a:pPr>
            <a:r>
              <a:rPr lang="pl-PL" dirty="0" smtClean="0"/>
              <a:t>b) może być jednocześnie radnym Rady m.st. Warszawy;</a:t>
            </a:r>
          </a:p>
          <a:p>
            <a:pPr>
              <a:buNone/>
            </a:pPr>
            <a:r>
              <a:rPr lang="pl-PL" dirty="0" smtClean="0"/>
              <a:t>c) nie może być jednocześnie radnym Sejmiku Województwa Mazowieckiego;</a:t>
            </a:r>
          </a:p>
          <a:p>
            <a:pPr>
              <a:buNone/>
            </a:pPr>
            <a:r>
              <a:rPr lang="pl-PL" dirty="0" smtClean="0"/>
              <a:t>d) nie składa ślubowania.</a:t>
            </a:r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1.9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10. Miasto Wałbrzych:</a:t>
            </a:r>
          </a:p>
          <a:p>
            <a:pPr>
              <a:buNone/>
            </a:pPr>
            <a:r>
              <a:rPr lang="pl-PL" dirty="0" smtClean="0"/>
              <a:t>a) jest gminą, której rada utworzyła jednostki pomocnicze;</a:t>
            </a:r>
          </a:p>
          <a:p>
            <a:pPr>
              <a:buNone/>
            </a:pPr>
            <a:r>
              <a:rPr lang="pl-PL" dirty="0" smtClean="0"/>
              <a:t>b) począwszy od 1 stycznia 1999 r. nieprzerwanie funkcjonuje jako miasto na prawach powiatu;</a:t>
            </a:r>
          </a:p>
          <a:p>
            <a:pPr>
              <a:buNone/>
            </a:pPr>
            <a:r>
              <a:rPr lang="pl-PL" dirty="0" smtClean="0"/>
              <a:t>c) jest gminą, której rada nie może liczyć więcej niż 29 radnych;</a:t>
            </a:r>
          </a:p>
          <a:p>
            <a:pPr>
              <a:buNone/>
            </a:pPr>
            <a:r>
              <a:rPr lang="pl-PL" dirty="0" smtClean="0"/>
              <a:t>d) składa się z jednej miejscowości.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2. Miasto:</a:t>
            </a:r>
          </a:p>
          <a:p>
            <a:pPr>
              <a:buNone/>
            </a:pPr>
            <a:r>
              <a:rPr lang="pl-PL" dirty="0" smtClean="0"/>
              <a:t>a) może być jedyną miejscowością w gminie;</a:t>
            </a:r>
          </a:p>
          <a:p>
            <a:pPr>
              <a:buNone/>
            </a:pPr>
            <a:r>
              <a:rPr lang="pl-PL" dirty="0" smtClean="0"/>
              <a:t>b) może wchodzić w skład gminy z innymi miejscowościami;</a:t>
            </a:r>
          </a:p>
          <a:p>
            <a:pPr>
              <a:buNone/>
            </a:pPr>
            <a:r>
              <a:rPr lang="pl-PL" dirty="0" smtClean="0"/>
              <a:t>c) zawsze wchodzi w skład powiatu;</a:t>
            </a:r>
          </a:p>
          <a:p>
            <a:pPr>
              <a:buNone/>
            </a:pPr>
            <a:r>
              <a:rPr lang="pl-PL" dirty="0" smtClean="0"/>
              <a:t>d) zawsze posiada osobowość prawną.</a:t>
            </a: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5400" b="1" dirty="0" smtClean="0"/>
          </a:p>
          <a:p>
            <a:pPr algn="ctr">
              <a:buNone/>
            </a:pPr>
            <a:r>
              <a:rPr lang="pl-PL" sz="5400" b="1" dirty="0" smtClean="0"/>
              <a:t>Dziękuję za uwagę </a:t>
            </a:r>
            <a:endParaRPr lang="pl-PL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3. Siedziba władz danego powiatu:</a:t>
            </a:r>
          </a:p>
          <a:p>
            <a:pPr>
              <a:buNone/>
            </a:pPr>
            <a:r>
              <a:rPr lang="pl-PL" dirty="0" smtClean="0"/>
              <a:t>a) musi znajdować się w mieście;</a:t>
            </a:r>
          </a:p>
          <a:p>
            <a:pPr>
              <a:buNone/>
            </a:pPr>
            <a:r>
              <a:rPr lang="pl-PL" dirty="0" smtClean="0"/>
              <a:t>b) musi znajdować się na terenie danego powiatu;</a:t>
            </a:r>
          </a:p>
          <a:p>
            <a:pPr>
              <a:buNone/>
            </a:pPr>
            <a:r>
              <a:rPr lang="pl-PL" dirty="0" smtClean="0"/>
              <a:t>c) jest ustalana przez RM;</a:t>
            </a:r>
          </a:p>
          <a:p>
            <a:pPr>
              <a:buNone/>
            </a:pPr>
            <a:r>
              <a:rPr lang="pl-PL" dirty="0" smtClean="0"/>
              <a:t>d) zawsze znajduje się na terenie jakiegoś powiatu.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4. Województwo:</a:t>
            </a:r>
          </a:p>
          <a:p>
            <a:pPr>
              <a:buNone/>
            </a:pPr>
            <a:r>
              <a:rPr lang="pl-PL" dirty="0" smtClean="0"/>
              <a:t>a) Dolnośląskie – to JST;</a:t>
            </a:r>
          </a:p>
          <a:p>
            <a:pPr>
              <a:buNone/>
            </a:pPr>
            <a:r>
              <a:rPr lang="pl-PL" dirty="0" smtClean="0"/>
              <a:t>b) dolnośląskie – to jednostka podziału terytorialnego;</a:t>
            </a:r>
          </a:p>
          <a:p>
            <a:pPr>
              <a:buNone/>
            </a:pPr>
            <a:r>
              <a:rPr lang="pl-PL" dirty="0" smtClean="0"/>
              <a:t>c) może zostać zniesione w drodze ustawy;</a:t>
            </a:r>
          </a:p>
          <a:p>
            <a:pPr>
              <a:buNone/>
            </a:pPr>
            <a:r>
              <a:rPr lang="pl-PL" dirty="0" smtClean="0"/>
              <a:t>d) może zostać podzielone na jednostki pomocnicze.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5. Termin </a:t>
            </a:r>
            <a:r>
              <a:rPr lang="pl-PL" b="1" i="1" dirty="0" smtClean="0"/>
              <a:t>gmina wiejska:</a:t>
            </a:r>
          </a:p>
          <a:p>
            <a:pPr>
              <a:buNone/>
            </a:pPr>
            <a:r>
              <a:rPr lang="pl-PL" dirty="0" smtClean="0"/>
              <a:t>a) nie jest używany w przepisach Konstytucji RP;</a:t>
            </a:r>
          </a:p>
          <a:p>
            <a:pPr>
              <a:buNone/>
            </a:pPr>
            <a:r>
              <a:rPr lang="pl-PL" dirty="0" smtClean="0"/>
              <a:t>b) nie dotyczy gminy zbiorowej;</a:t>
            </a:r>
          </a:p>
          <a:p>
            <a:pPr>
              <a:buNone/>
            </a:pPr>
            <a:r>
              <a:rPr lang="pl-PL" dirty="0" smtClean="0"/>
              <a:t>c) znajduje zastosowanie w </a:t>
            </a:r>
            <a:r>
              <a:rPr lang="pl-PL" dirty="0" err="1" smtClean="0"/>
              <a:t>u.s.g</a:t>
            </a:r>
            <a:r>
              <a:rPr lang="pl-PL" dirty="0" smtClean="0"/>
              <a:t>.;</a:t>
            </a:r>
          </a:p>
          <a:p>
            <a:pPr>
              <a:buNone/>
            </a:pPr>
            <a:r>
              <a:rPr lang="pl-PL" dirty="0" smtClean="0"/>
              <a:t>d) znajduje zastosowanie w przepisach z zakresu statystyki publicznej.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 smtClean="0"/>
              <a:t>6. Zmiana siedziby:</a:t>
            </a:r>
          </a:p>
          <a:p>
            <a:pPr>
              <a:buNone/>
            </a:pPr>
            <a:r>
              <a:rPr lang="pl-PL" dirty="0" smtClean="0"/>
              <a:t>a) zarządu województwa – następuje w drodze ustawy;</a:t>
            </a:r>
          </a:p>
          <a:p>
            <a:pPr>
              <a:buNone/>
            </a:pPr>
            <a:r>
              <a:rPr lang="pl-PL" dirty="0" smtClean="0"/>
              <a:t>b) zarządu powiatu – następuje w </a:t>
            </a:r>
            <a:r>
              <a:rPr lang="pl-PL" dirty="0" smtClean="0"/>
              <a:t>drodze rozporządzenia</a:t>
            </a:r>
            <a:r>
              <a:rPr lang="pl-PL" dirty="0" smtClean="0"/>
              <a:t>;</a:t>
            </a:r>
          </a:p>
          <a:p>
            <a:pPr>
              <a:buNone/>
            </a:pPr>
            <a:r>
              <a:rPr lang="pl-PL" dirty="0" smtClean="0"/>
              <a:t>c) Wojewody Dolnośląskiego – wymaga zgody Sejmiku Województwa Dolnośląskiego;</a:t>
            </a:r>
          </a:p>
          <a:p>
            <a:pPr>
              <a:buNone/>
            </a:pPr>
            <a:r>
              <a:rPr lang="pl-PL" dirty="0" smtClean="0"/>
              <a:t>d) sejmiku województwa – następuje w drodze ustawy.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Test 1.3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7. Wójt:</a:t>
            </a:r>
          </a:p>
          <a:p>
            <a:pPr>
              <a:buNone/>
            </a:pPr>
            <a:r>
              <a:rPr lang="pl-PL" dirty="0" smtClean="0"/>
              <a:t>a) nie może mieć siedziby w mieście;</a:t>
            </a:r>
          </a:p>
          <a:p>
            <a:pPr>
              <a:buNone/>
            </a:pPr>
            <a:r>
              <a:rPr lang="pl-PL" dirty="0" smtClean="0"/>
              <a:t>b) nie jest organem wykonawczym gminy o statusie miasta;</a:t>
            </a:r>
          </a:p>
          <a:p>
            <a:pPr>
              <a:buNone/>
            </a:pPr>
            <a:r>
              <a:rPr lang="pl-PL" dirty="0" smtClean="0"/>
              <a:t>c) może mieszkać w mieście;</a:t>
            </a:r>
          </a:p>
          <a:p>
            <a:pPr>
              <a:buNone/>
            </a:pPr>
            <a:r>
              <a:rPr lang="pl-PL" dirty="0" smtClean="0"/>
              <a:t>d) posiada siedzibę ustalaną w drodze aktu prawa miejscowego.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2132</Words>
  <Application>Microsoft Office PowerPoint</Application>
  <PresentationFormat>Pokaz na ekranie (4:3)</PresentationFormat>
  <Paragraphs>223</Paragraphs>
  <Slides>40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1" baseType="lpstr">
      <vt:lpstr>Motyw pakietu Office</vt:lpstr>
      <vt:lpstr>UST test 1.3; test 1.6; test 1.9</vt:lpstr>
      <vt:lpstr>Test 1.3</vt:lpstr>
      <vt:lpstr>Test 1.3</vt:lpstr>
      <vt:lpstr>Test 1.3</vt:lpstr>
      <vt:lpstr>Test 1.3</vt:lpstr>
      <vt:lpstr>Test 1.3</vt:lpstr>
      <vt:lpstr>Test 1.3</vt:lpstr>
      <vt:lpstr>Test 1.3</vt:lpstr>
      <vt:lpstr>Test 1.3</vt:lpstr>
      <vt:lpstr>Test 1.3</vt:lpstr>
      <vt:lpstr>Test 1.3</vt:lpstr>
      <vt:lpstr>Test 1.3</vt:lpstr>
      <vt:lpstr>Test 1.3</vt:lpstr>
      <vt:lpstr>Test 1.3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1.6</vt:lpstr>
      <vt:lpstr>Test 1.9</vt:lpstr>
      <vt:lpstr>Test 1.9</vt:lpstr>
      <vt:lpstr>Test 1.9</vt:lpstr>
      <vt:lpstr>Test 1.9</vt:lpstr>
      <vt:lpstr>Test 1.9</vt:lpstr>
      <vt:lpstr>Test 1.9</vt:lpstr>
      <vt:lpstr>Test 1.9</vt:lpstr>
      <vt:lpstr>Test 1.9</vt:lpstr>
      <vt:lpstr>Test 1.9</vt:lpstr>
      <vt:lpstr>Test 1.9</vt:lpstr>
      <vt:lpstr>Test 1.9</vt:lpstr>
      <vt:lpstr>Slajd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 test 1.3; test 1.6; test 1.9</dc:title>
  <dc:creator>Maciek</dc:creator>
  <cp:lastModifiedBy>Maciek</cp:lastModifiedBy>
  <cp:revision>2</cp:revision>
  <dcterms:created xsi:type="dcterms:W3CDTF">2016-05-15T11:13:34Z</dcterms:created>
  <dcterms:modified xsi:type="dcterms:W3CDTF">2016-05-15T11:29:10Z</dcterms:modified>
</cp:coreProperties>
</file>