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67" r:id="rId8"/>
    <p:sldId id="266" r:id="rId9"/>
    <p:sldId id="269" r:id="rId10"/>
    <p:sldId id="268" r:id="rId11"/>
    <p:sldId id="265" r:id="rId12"/>
    <p:sldId id="264" r:id="rId13"/>
    <p:sldId id="259" r:id="rId14"/>
    <p:sldId id="281" r:id="rId15"/>
    <p:sldId id="280" r:id="rId16"/>
    <p:sldId id="279" r:id="rId17"/>
    <p:sldId id="278" r:id="rId18"/>
    <p:sldId id="277" r:id="rId19"/>
    <p:sldId id="276" r:id="rId20"/>
    <p:sldId id="275" r:id="rId21"/>
    <p:sldId id="274" r:id="rId22"/>
    <p:sldId id="273" r:id="rId23"/>
    <p:sldId id="272" r:id="rId24"/>
    <p:sldId id="271" r:id="rId25"/>
    <p:sldId id="270" r:id="rId26"/>
    <p:sldId id="258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/>
              <a:t>UST 6</a:t>
            </a:r>
            <a:endParaRPr lang="pl-PL" sz="5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11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8. Wskaż prawidłową/-we odpowiedź/-</a:t>
            </a:r>
            <a:r>
              <a:rPr lang="pl-PL" b="1" dirty="0" err="1"/>
              <a:t>dzi</a:t>
            </a:r>
            <a:r>
              <a:rPr lang="pl-PL" b="1" dirty="0"/>
              <a:t> dotyczącą/-ce Rady m.st. Warszawy:</a:t>
            </a:r>
          </a:p>
          <a:p>
            <a:pPr marL="0" indent="0">
              <a:buNone/>
            </a:pPr>
            <a:r>
              <a:rPr lang="pl-PL" dirty="0"/>
              <a:t>a)	w skład Rady m.st. Warszawy wchodzą radni w liczbie 60;</a:t>
            </a:r>
          </a:p>
          <a:p>
            <a:pPr marL="0" indent="0">
              <a:buNone/>
            </a:pPr>
            <a:r>
              <a:rPr lang="pl-PL" dirty="0"/>
              <a:t>b)	Rada m.st. Warszawy – po przeprowadzeniu referendum gminnego – tworzy, łączy, dzieli i znosi jednostki pomocnicze;</a:t>
            </a:r>
          </a:p>
          <a:p>
            <a:pPr marL="0" indent="0">
              <a:buNone/>
            </a:pPr>
            <a:r>
              <a:rPr lang="pl-PL" dirty="0"/>
              <a:t>c)	Rada m.st. Warszawy nie może upoważnić organu wykonawczego dzielnicy do </a:t>
            </a:r>
            <a:r>
              <a:rPr lang="pl-PL" dirty="0" err="1"/>
              <a:t>zała-twiania</a:t>
            </a:r>
            <a:r>
              <a:rPr lang="pl-PL" dirty="0"/>
              <a:t> indywidualnych spraw z zakresu administracji publicznej;</a:t>
            </a:r>
          </a:p>
          <a:p>
            <a:pPr marL="0" indent="0">
              <a:buNone/>
            </a:pPr>
            <a:r>
              <a:rPr lang="pl-PL" dirty="0"/>
              <a:t>d)	Rada m.st. Warszawy określa granice dzielnic m.st. Warszawy.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4610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9. Radny rady dzielnicy m.st. Warszawy:</a:t>
            </a:r>
          </a:p>
          <a:p>
            <a:pPr marL="0" indent="0">
              <a:buNone/>
            </a:pPr>
            <a:r>
              <a:rPr lang="pl-PL" dirty="0"/>
              <a:t>a)	nie może brać udziału w głosowaniu dotyczącym jego interesu prawnego;</a:t>
            </a:r>
          </a:p>
          <a:p>
            <a:pPr marL="0" indent="0">
              <a:buNone/>
            </a:pPr>
            <a:r>
              <a:rPr lang="pl-PL" dirty="0"/>
              <a:t>b)	może być jednocześnie radnym Rady m.st. Warszawy;</a:t>
            </a:r>
          </a:p>
          <a:p>
            <a:pPr marL="0" indent="0">
              <a:buNone/>
            </a:pPr>
            <a:r>
              <a:rPr lang="pl-PL" dirty="0"/>
              <a:t>c)	nie może być jednocześnie radnym Sejmiku Województwa Mazowieckiego;</a:t>
            </a:r>
          </a:p>
          <a:p>
            <a:pPr marL="0" indent="0">
              <a:buNone/>
            </a:pPr>
            <a:r>
              <a:rPr lang="pl-PL" dirty="0"/>
              <a:t>d)	nie składa ślubowania.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59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10. Miasto Wałbrzych:</a:t>
            </a:r>
          </a:p>
          <a:p>
            <a:pPr marL="0" indent="0">
              <a:buNone/>
            </a:pPr>
            <a:r>
              <a:rPr lang="pl-PL" dirty="0"/>
              <a:t>a) jest gminą, której rada utworzyła jednostki pomocnicze; </a:t>
            </a:r>
          </a:p>
          <a:p>
            <a:pPr marL="0" indent="0">
              <a:buNone/>
            </a:pPr>
            <a:r>
              <a:rPr lang="pl-PL" dirty="0"/>
              <a:t>b) począwszy od 1 stycznia 1999 r. nieprzerwanie funkcjonuje jako miasto na prawach po-</a:t>
            </a:r>
            <a:r>
              <a:rPr lang="pl-PL" dirty="0" err="1"/>
              <a:t>wiatu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c)	jest gminą, której rada nie może liczyć więcej niż 29 radnych;</a:t>
            </a:r>
          </a:p>
          <a:p>
            <a:pPr marL="0" indent="0">
              <a:buNone/>
            </a:pPr>
            <a:r>
              <a:rPr lang="pl-PL" dirty="0"/>
              <a:t>d)	jest lokalną jednostką samorządu terytorialnego.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59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 smtClean="0"/>
          </a:p>
          <a:p>
            <a:pPr marL="0" indent="0" algn="ctr">
              <a:buNone/>
            </a:pPr>
            <a:r>
              <a:rPr lang="pl-PL" sz="5400" b="1" dirty="0" smtClean="0"/>
              <a:t>test.1.12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3213952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1. Zaznacz prawidłową/-we odpowiedź/-</a:t>
            </a:r>
            <a:r>
              <a:rPr lang="pl-PL" b="1" dirty="0" err="1"/>
              <a:t>dzi</a:t>
            </a:r>
            <a:r>
              <a:rPr lang="pl-PL" b="1" dirty="0"/>
              <a:t>:</a:t>
            </a:r>
          </a:p>
          <a:p>
            <a:pPr marL="0" indent="0">
              <a:buNone/>
            </a:pPr>
            <a:r>
              <a:rPr lang="pl-PL" dirty="0"/>
              <a:t>    a) zebranie wiejskie posiada organ opiniodawczo-doradczy w postaci rady sołeckiej;</a:t>
            </a:r>
          </a:p>
          <a:p>
            <a:pPr marL="0" indent="0">
              <a:buNone/>
            </a:pPr>
            <a:r>
              <a:rPr lang="pl-PL" dirty="0"/>
              <a:t>    b) </a:t>
            </a:r>
            <a:r>
              <a:rPr lang="pl-PL" dirty="0" err="1"/>
              <a:t>u.s.g</a:t>
            </a:r>
            <a:r>
              <a:rPr lang="pl-PL" dirty="0"/>
              <a:t>. określa minimalną liczbę mieszkańców sołectwa, jaka musi wziąć udział w</a:t>
            </a:r>
          </a:p>
          <a:p>
            <a:pPr marL="0" indent="0">
              <a:buNone/>
            </a:pPr>
            <a:r>
              <a:rPr lang="pl-PL" dirty="0"/>
              <a:t>zebraniu wiejskim, aby podjęte przez ten organ uchwały były ważne;</a:t>
            </a:r>
          </a:p>
          <a:p>
            <a:pPr marL="0" indent="0">
              <a:buNone/>
            </a:pPr>
            <a:r>
              <a:rPr lang="pl-PL" dirty="0"/>
              <a:t>    c) sołtys może być jednocześnie radnym rady gminy;</a:t>
            </a:r>
          </a:p>
          <a:p>
            <a:pPr marL="0" indent="0">
              <a:buNone/>
            </a:pPr>
            <a:r>
              <a:rPr lang="pl-PL" dirty="0"/>
              <a:t>    d) z </a:t>
            </a:r>
            <a:r>
              <a:rPr lang="pl-PL" dirty="0" err="1"/>
              <a:t>u.s.g</a:t>
            </a:r>
            <a:r>
              <a:rPr lang="pl-PL" dirty="0"/>
              <a:t>. wprost wynika, że w skład zebrania wiejskiego wchodzą tylko osoby, którym </a:t>
            </a:r>
          </a:p>
          <a:p>
            <a:pPr marL="0" indent="0">
              <a:buNone/>
            </a:pPr>
            <a:r>
              <a:rPr lang="pl-PL" dirty="0"/>
              <a:t>przysługuje czynne prawo wyborcze w wyborach do rady gminy.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2. Utworzenie jednostki pomocniczej:</a:t>
            </a:r>
          </a:p>
          <a:p>
            <a:pPr marL="0" indent="0">
              <a:buNone/>
            </a:pPr>
            <a:r>
              <a:rPr lang="pl-PL" dirty="0"/>
              <a:t>a) w każdej gminie jest fakultatywne;</a:t>
            </a:r>
          </a:p>
          <a:p>
            <a:pPr marL="0" indent="0">
              <a:buNone/>
            </a:pPr>
            <a:r>
              <a:rPr lang="pl-PL" dirty="0"/>
              <a:t>b) należy do właściwości wójta; </a:t>
            </a:r>
          </a:p>
          <a:p>
            <a:pPr marL="0" indent="0">
              <a:buNone/>
            </a:pPr>
            <a:r>
              <a:rPr lang="pl-PL" dirty="0"/>
              <a:t>c) może nastąpić na skutek inicjatywy mieszkańców gminy;</a:t>
            </a:r>
          </a:p>
          <a:p>
            <a:pPr marL="0" indent="0">
              <a:buNone/>
            </a:pPr>
            <a:r>
              <a:rPr lang="pl-PL" dirty="0"/>
              <a:t>d) następuje w dniu wejścia w życie statutu jednostki pomocniczej.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3. Dzielnica:</a:t>
            </a:r>
          </a:p>
          <a:p>
            <a:pPr marL="0" indent="0">
              <a:buNone/>
            </a:pPr>
            <a:r>
              <a:rPr lang="pl-PL" dirty="0"/>
              <a:t>a) posiada osobowość cywilnoprawną;</a:t>
            </a:r>
          </a:p>
          <a:p>
            <a:pPr marL="0" indent="0">
              <a:buNone/>
            </a:pPr>
            <a:r>
              <a:rPr lang="pl-PL" dirty="0"/>
              <a:t>b) jest jednostką podziału terytorialnego;</a:t>
            </a:r>
          </a:p>
          <a:p>
            <a:pPr marL="0" indent="0">
              <a:buNone/>
            </a:pPr>
            <a:r>
              <a:rPr lang="pl-PL" dirty="0"/>
              <a:t>c) może obejmować swymi granicami wyłącznie część obszaru miejscowości mającej status miasta;</a:t>
            </a:r>
          </a:p>
          <a:p>
            <a:pPr marL="0" indent="0">
              <a:buNone/>
            </a:pPr>
            <a:r>
              <a:rPr lang="pl-PL" dirty="0"/>
              <a:t>d) jest właścicielem majątku publicznego.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4. Wskaż prawidłową/-we odpowiedź/-</a:t>
            </a:r>
            <a:r>
              <a:rPr lang="pl-PL" b="1" dirty="0" err="1"/>
              <a:t>dzi</a:t>
            </a:r>
            <a:r>
              <a:rPr lang="pl-PL" b="1" dirty="0"/>
              <a:t>:</a:t>
            </a:r>
          </a:p>
          <a:p>
            <a:pPr marL="0" indent="0">
              <a:buNone/>
            </a:pPr>
            <a:r>
              <a:rPr lang="pl-PL" dirty="0"/>
              <a:t>a) nie można tworzyć jednostek niższego rzędu w ramach jednostki pomocniczej;</a:t>
            </a:r>
          </a:p>
          <a:p>
            <a:pPr marL="0" indent="0">
              <a:buNone/>
            </a:pPr>
            <a:r>
              <a:rPr lang="pl-PL" dirty="0"/>
              <a:t>b) organy wszystkich jednostek pomocniczych są nazwane w </a:t>
            </a:r>
            <a:r>
              <a:rPr lang="pl-PL" dirty="0" err="1"/>
              <a:t>u.s.g</a:t>
            </a:r>
            <a:r>
              <a:rPr lang="pl-PL" dirty="0"/>
              <a:t>.;</a:t>
            </a:r>
          </a:p>
          <a:p>
            <a:pPr marL="0" indent="0">
              <a:buNone/>
            </a:pPr>
            <a:r>
              <a:rPr lang="pl-PL" dirty="0"/>
              <a:t>c) wszystkie jednostki pomocnicze danej gminy muszą być tego samego rodzaju;</a:t>
            </a:r>
          </a:p>
          <a:p>
            <a:pPr marL="0" indent="0">
              <a:buNone/>
            </a:pPr>
            <a:r>
              <a:rPr lang="pl-PL" dirty="0"/>
              <a:t>d) katalog jednostek pomocniczych jest otwarty, tzn. że mogą być utworzone jednostki po-</a:t>
            </a:r>
            <a:r>
              <a:rPr lang="pl-PL" dirty="0" err="1"/>
              <a:t>mocnicze</a:t>
            </a:r>
            <a:r>
              <a:rPr lang="pl-PL" dirty="0"/>
              <a:t> nienazwane w </a:t>
            </a:r>
            <a:r>
              <a:rPr lang="pl-PL" dirty="0" err="1"/>
              <a:t>u.s.g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5. Miasto:</a:t>
            </a:r>
          </a:p>
          <a:p>
            <a:pPr marL="0" indent="0">
              <a:buNone/>
            </a:pPr>
            <a:r>
              <a:rPr lang="pl-PL" dirty="0"/>
              <a:t>a) na prawach powiatu może stanowić jednostkę pomocniczą;</a:t>
            </a:r>
          </a:p>
          <a:p>
            <a:pPr marL="0" indent="0">
              <a:buNone/>
            </a:pPr>
            <a:r>
              <a:rPr lang="pl-PL" dirty="0"/>
              <a:t>b) położone na terenie gminy zbiorowej może stanowić jednostkę pomocniczą, zwaną „miastem”;</a:t>
            </a:r>
          </a:p>
          <a:p>
            <a:pPr marL="0" indent="0">
              <a:buNone/>
            </a:pPr>
            <a:r>
              <a:rPr lang="pl-PL" dirty="0"/>
              <a:t>c) nie może być podzielone na kilka jednostek pomocniczych;</a:t>
            </a:r>
          </a:p>
          <a:p>
            <a:pPr marL="0" indent="0">
              <a:buNone/>
            </a:pPr>
            <a:r>
              <a:rPr lang="pl-PL" dirty="0"/>
              <a:t>d) położone na terenie gminy może stanowić jednostkę pomocniczą, nawet gdy pozostała cześć tej gminy nie zostanie objęta podziałem pomocniczym.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6. Statut jednostki pomocniczej:</a:t>
            </a:r>
          </a:p>
          <a:p>
            <a:pPr marL="0" indent="0">
              <a:buNone/>
            </a:pPr>
            <a:r>
              <a:rPr lang="pl-PL" dirty="0"/>
              <a:t>a) jest aktem prawa miejscowego;</a:t>
            </a:r>
          </a:p>
          <a:p>
            <a:pPr marL="0" indent="0">
              <a:buNone/>
            </a:pPr>
            <a:r>
              <a:rPr lang="pl-PL" dirty="0"/>
              <a:t>b) zgodnie z </a:t>
            </a:r>
            <a:r>
              <a:rPr lang="pl-PL" dirty="0" err="1"/>
              <a:t>u.s.g</a:t>
            </a:r>
            <a:r>
              <a:rPr lang="pl-PL" dirty="0"/>
              <a:t>. jest ogłaszany w sposób zwyczajowo przyjęty na danym terenie;</a:t>
            </a:r>
          </a:p>
          <a:p>
            <a:pPr marL="0" indent="0">
              <a:buNone/>
            </a:pPr>
            <a:r>
              <a:rPr lang="pl-PL" dirty="0"/>
              <a:t>c) jest uchwalany po uprzednim przeprowadzeniu konsultacji z mieszkańcami gminy;</a:t>
            </a:r>
          </a:p>
          <a:p>
            <a:pPr marL="0" indent="0">
              <a:buNone/>
            </a:pPr>
            <a:r>
              <a:rPr lang="pl-PL" dirty="0"/>
              <a:t>d) określa, m.in., zakres zadań przekazywanych jednostce pomocniczej przez gminę oraz sposób ich realizacji.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 smtClean="0"/>
          </a:p>
          <a:p>
            <a:pPr marL="0" indent="0" algn="ctr">
              <a:buNone/>
            </a:pPr>
            <a:r>
              <a:rPr lang="pl-PL" sz="5400" b="1" dirty="0" smtClean="0"/>
              <a:t>test. - 1.9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683280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7. Przewodniczący zarządu osiedla:</a:t>
            </a:r>
          </a:p>
          <a:p>
            <a:pPr marL="0" indent="0">
              <a:buNone/>
            </a:pPr>
            <a:r>
              <a:rPr lang="pl-PL" dirty="0"/>
              <a:t>a) jest pracownikiem samorządowym;</a:t>
            </a:r>
          </a:p>
          <a:p>
            <a:pPr marL="0" indent="0">
              <a:buNone/>
            </a:pPr>
            <a:r>
              <a:rPr lang="pl-PL" dirty="0"/>
              <a:t>b) korzysta z ochrony prawnej przysługującej funkcjonariuszom publicznym;</a:t>
            </a:r>
          </a:p>
          <a:p>
            <a:pPr marL="0" indent="0">
              <a:buNone/>
            </a:pPr>
            <a:r>
              <a:rPr lang="pl-PL" dirty="0"/>
              <a:t>c) może zostać upoważniony przez prezydenta miasta do załatwiania indywidualnych spraw z zakresu administracji publicznej;</a:t>
            </a:r>
          </a:p>
          <a:p>
            <a:pPr marL="0" indent="0">
              <a:buNone/>
            </a:pPr>
            <a:r>
              <a:rPr lang="pl-PL" dirty="0"/>
              <a:t>d) może uczestniczyć w pracach rady gminy na zasadach określonych w statucie gminy, bez prawa udziału w głosowaniu.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8. Nadzór nad działalnością organów jednostki pomocniczej sprawuje (-ą): </a:t>
            </a:r>
          </a:p>
          <a:p>
            <a:pPr marL="0" indent="0">
              <a:buNone/>
            </a:pPr>
            <a:r>
              <a:rPr lang="pl-PL" dirty="0"/>
              <a:t>a) wojewoda;</a:t>
            </a:r>
          </a:p>
          <a:p>
            <a:pPr marL="0" indent="0">
              <a:buNone/>
            </a:pPr>
            <a:r>
              <a:rPr lang="pl-PL" dirty="0"/>
              <a:t>b) regionalna izba obrachunkowa;</a:t>
            </a:r>
          </a:p>
          <a:p>
            <a:pPr marL="0" indent="0">
              <a:buNone/>
            </a:pPr>
            <a:r>
              <a:rPr lang="pl-PL" dirty="0"/>
              <a:t>c) m.in., rada gminy;</a:t>
            </a:r>
          </a:p>
          <a:p>
            <a:pPr marL="0" indent="0">
              <a:buNone/>
            </a:pPr>
            <a:r>
              <a:rPr lang="pl-PL" dirty="0"/>
              <a:t>d) organy utworzone przez radę gminy specjalnie w tym celu.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9. Zaznacz prawidłową/-we odpowiedź/-</a:t>
            </a:r>
            <a:r>
              <a:rPr lang="pl-PL" b="1" dirty="0" err="1"/>
              <a:t>dzi</a:t>
            </a:r>
            <a:r>
              <a:rPr lang="pl-PL" b="1" dirty="0"/>
              <a:t> dotyczącą/-ce organizacji i funkcjonowania osiedla:</a:t>
            </a:r>
          </a:p>
          <a:p>
            <a:pPr marL="0" indent="0">
              <a:buNone/>
            </a:pPr>
            <a:r>
              <a:rPr lang="pl-PL" dirty="0"/>
              <a:t>a) ogólne zebranie mieszkańców może być organem uchwałodawczym osiedla;</a:t>
            </a:r>
          </a:p>
          <a:p>
            <a:pPr marL="0" indent="0">
              <a:buNone/>
            </a:pPr>
            <a:r>
              <a:rPr lang="pl-PL" dirty="0"/>
              <a:t>b) posiada jednoosobowy organ wykonawczy;</a:t>
            </a:r>
          </a:p>
          <a:p>
            <a:pPr marL="0" indent="0">
              <a:buNone/>
            </a:pPr>
            <a:r>
              <a:rPr lang="pl-PL" dirty="0"/>
              <a:t>c) organ uchwałodawczy osiedla – rada osiedla – może liczyć nie mniej niż 15 i nie więcej niż 21 członków;</a:t>
            </a:r>
          </a:p>
          <a:p>
            <a:pPr marL="0" indent="0">
              <a:buNone/>
            </a:pPr>
            <a:r>
              <a:rPr lang="pl-PL" dirty="0"/>
              <a:t>d) przepisy rangi ustawy określają kompetencje organów osiedla.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10. Wskaż prawidłową/-we odpowiedź/-</a:t>
            </a:r>
            <a:r>
              <a:rPr lang="pl-PL" b="1" dirty="0" err="1"/>
              <a:t>dzi</a:t>
            </a:r>
            <a:r>
              <a:rPr lang="pl-PL" b="1" dirty="0"/>
              <a:t>:</a:t>
            </a:r>
          </a:p>
          <a:p>
            <a:pPr marL="0" indent="0">
              <a:buNone/>
            </a:pPr>
            <a:r>
              <a:rPr lang="pl-PL" dirty="0"/>
              <a:t>a) środki funduszu sołeckiego niewykorzystane w danym roku budżetowym wygasają z    </a:t>
            </a:r>
          </a:p>
          <a:p>
            <a:pPr marL="0" indent="0">
              <a:buNone/>
            </a:pPr>
            <a:r>
              <a:rPr lang="pl-PL" dirty="0"/>
              <a:t>upływem roku;</a:t>
            </a:r>
          </a:p>
          <a:p>
            <a:pPr marL="0" indent="0">
              <a:buNone/>
            </a:pPr>
            <a:r>
              <a:rPr lang="pl-PL" dirty="0"/>
              <a:t>b) z wnioskiem o przyznanie środków z funduszu sołeckiego występuje sołectwo;            </a:t>
            </a:r>
          </a:p>
          <a:p>
            <a:pPr marL="0" indent="0">
              <a:buNone/>
            </a:pPr>
            <a:r>
              <a:rPr lang="pl-PL" dirty="0"/>
              <a:t>wniosek jest składany do organu wykonawczego gminy przez sołtysa;</a:t>
            </a:r>
          </a:p>
          <a:p>
            <a:pPr marL="0" indent="0">
              <a:buNone/>
            </a:pPr>
            <a:r>
              <a:rPr lang="pl-PL" dirty="0"/>
              <a:t>c) sołectwo nie ma prawa wystąpienia z wnioskiem o zmianę przedsięwzięć do realizacji w ramach funduszu sołeckiego;</a:t>
            </a:r>
          </a:p>
          <a:p>
            <a:pPr marL="0" indent="0">
              <a:buNone/>
            </a:pPr>
            <a:r>
              <a:rPr lang="pl-PL" dirty="0"/>
              <a:t>d) uchwała rady gminy o wyrażeniu zgody na wyodrębnienie funduszu sołeckiego pod-</a:t>
            </a:r>
          </a:p>
          <a:p>
            <a:pPr marL="0" indent="0">
              <a:buNone/>
            </a:pPr>
            <a:r>
              <a:rPr lang="pl-PL" dirty="0"/>
              <a:t>jęta po dniu 31 marca roku poprzedzającego rok budżetowy, którego dotyczy, jest nieważna.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 smtClean="0"/>
          </a:p>
          <a:p>
            <a:pPr marL="0" indent="0"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160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test.1.12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52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1. M.st. Warszawa:</a:t>
            </a:r>
          </a:p>
          <a:p>
            <a:pPr marL="0" indent="0">
              <a:buNone/>
            </a:pPr>
            <a:r>
              <a:rPr lang="pl-PL" dirty="0"/>
              <a:t>a)	począwszy od 27 maja 1990 r. nieprzerwanie posiada osobowość prawną;</a:t>
            </a:r>
          </a:p>
          <a:p>
            <a:pPr marL="0" indent="0">
              <a:buNone/>
            </a:pPr>
            <a:r>
              <a:rPr lang="pl-PL" dirty="0"/>
              <a:t>b)	jest gminą, której jednostki pomocnicze noszą nazwę „dzielnica”;</a:t>
            </a:r>
          </a:p>
          <a:p>
            <a:pPr marL="0" indent="0">
              <a:buNone/>
            </a:pPr>
            <a:r>
              <a:rPr lang="pl-PL" dirty="0"/>
              <a:t>c)	nie jest terytorialnym związkiem samorządowym;</a:t>
            </a:r>
          </a:p>
          <a:p>
            <a:pPr marL="0" indent="0">
              <a:buNone/>
            </a:pPr>
            <a:r>
              <a:rPr lang="pl-PL" dirty="0"/>
              <a:t>d)	nigdy nie było wpisane do rejestru związków międzygminnych.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95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2. Zapewnienie warunków niezbędnych do przyjmowania delegacji zagranicznych:</a:t>
            </a:r>
          </a:p>
          <a:p>
            <a:pPr marL="0" indent="0">
              <a:buNone/>
            </a:pPr>
            <a:r>
              <a:rPr lang="pl-PL" dirty="0"/>
              <a:t>a)	wchodzi w zakres działania m.st. Warszawy;</a:t>
            </a:r>
          </a:p>
          <a:p>
            <a:pPr marL="0" indent="0">
              <a:buNone/>
            </a:pPr>
            <a:r>
              <a:rPr lang="pl-PL" dirty="0"/>
              <a:t>b)	jest zadaniem m.st. Warszawy;</a:t>
            </a:r>
          </a:p>
          <a:p>
            <a:pPr marL="0" indent="0">
              <a:buNone/>
            </a:pPr>
            <a:r>
              <a:rPr lang="pl-PL" dirty="0"/>
              <a:t>c)	jest zadaniem zleconym powiatowi;</a:t>
            </a:r>
          </a:p>
          <a:p>
            <a:pPr marL="0" indent="0">
              <a:buNone/>
            </a:pPr>
            <a:r>
              <a:rPr lang="pl-PL" dirty="0"/>
              <a:t>d)	jest zadaniem powierzonym m.st. Warszawie.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95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3. W gminie uzdrowiskowej komisją/-</a:t>
            </a:r>
            <a:r>
              <a:rPr lang="pl-PL" b="1" dirty="0" err="1"/>
              <a:t>ami</a:t>
            </a:r>
            <a:r>
              <a:rPr lang="pl-PL" b="1" dirty="0"/>
              <a:t>, którą/-e rada gminy musi powołać jest (są):</a:t>
            </a:r>
          </a:p>
          <a:p>
            <a:pPr marL="0" indent="0">
              <a:buNone/>
            </a:pPr>
            <a:r>
              <a:rPr lang="pl-PL" dirty="0"/>
              <a:t>a)	komisja rewizyjna;</a:t>
            </a:r>
          </a:p>
          <a:p>
            <a:pPr marL="0" indent="0">
              <a:buNone/>
            </a:pPr>
            <a:r>
              <a:rPr lang="pl-PL" dirty="0"/>
              <a:t>b)	komisja statutowa;</a:t>
            </a:r>
          </a:p>
          <a:p>
            <a:pPr marL="0" indent="0">
              <a:buNone/>
            </a:pPr>
            <a:r>
              <a:rPr lang="pl-PL" dirty="0"/>
              <a:t>c)	komisja uzdrowiskowa;</a:t>
            </a:r>
          </a:p>
          <a:p>
            <a:pPr marL="0" indent="0">
              <a:buNone/>
            </a:pPr>
            <a:r>
              <a:rPr lang="pl-PL" dirty="0"/>
              <a:t>d)	komisja kultury.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95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4. W mieście na prawach powiatu:</a:t>
            </a:r>
          </a:p>
          <a:p>
            <a:pPr marL="0" indent="0">
              <a:buNone/>
            </a:pPr>
            <a:r>
              <a:rPr lang="pl-PL" dirty="0"/>
              <a:t> a)	nie funkcjonuje terenowa administracja rządowa w znaczeniu podmiotowym;</a:t>
            </a:r>
          </a:p>
          <a:p>
            <a:pPr marL="0" indent="0">
              <a:buNone/>
            </a:pPr>
            <a:r>
              <a:rPr lang="pl-PL" dirty="0"/>
              <a:t> b)	zadania samorządu powiatowego w zakresie ochrony praw konsumentów wykonuje miejski rzecznik konsumentów;</a:t>
            </a:r>
          </a:p>
          <a:p>
            <a:pPr marL="0" indent="0">
              <a:buNone/>
            </a:pPr>
            <a:r>
              <a:rPr lang="pl-PL" dirty="0"/>
              <a:t> c)	przy prezydencie miasta działa komisja bezpieczeństwa i porządku;</a:t>
            </a:r>
          </a:p>
          <a:p>
            <a:pPr marL="0" indent="0">
              <a:buNone/>
            </a:pPr>
            <a:r>
              <a:rPr lang="pl-PL" dirty="0"/>
              <a:t> d)	poniżej 50 tys. mieszkańców, w którym prezydent miasta nie zatrudnił innej osoby na stanowisku kierownika urzędu stanu cywilnego, prezydent miasta posiada i realizuje kompetencje kierownika urzędu stanu cywilnego.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95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5. Statut m.st. Warszawy:</a:t>
            </a:r>
          </a:p>
          <a:p>
            <a:pPr marL="0" indent="0">
              <a:buNone/>
            </a:pPr>
            <a:r>
              <a:rPr lang="pl-PL" dirty="0"/>
              <a:t>a)	może być zaskarżony do WSA przez organ nadzoru;</a:t>
            </a:r>
          </a:p>
          <a:p>
            <a:pPr marL="0" indent="0">
              <a:buNone/>
            </a:pPr>
            <a:r>
              <a:rPr lang="pl-PL" dirty="0"/>
              <a:t>b)	jest aktem normatywnym wewnętrznie obowiązującym o materii ustrojowej;</a:t>
            </a:r>
          </a:p>
          <a:p>
            <a:pPr marL="0" indent="0">
              <a:buNone/>
            </a:pPr>
            <a:r>
              <a:rPr lang="pl-PL" dirty="0"/>
              <a:t>c)	podlega także nadzorowi weryfikacyjnemu;</a:t>
            </a:r>
          </a:p>
          <a:p>
            <a:pPr marL="0" indent="0">
              <a:buNone/>
            </a:pPr>
            <a:r>
              <a:rPr lang="pl-PL" dirty="0"/>
              <a:t>d)	może zostać uchylony przez Wojewodę Mazowieckiego.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59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6. Miasto (-u):</a:t>
            </a:r>
          </a:p>
          <a:p>
            <a:pPr marL="0" indent="0">
              <a:buNone/>
            </a:pPr>
            <a:r>
              <a:rPr lang="pl-PL" dirty="0"/>
              <a:t>a)	na prawach powiatu nie może liczyć mniej niż 100 tys. mieszkańców;</a:t>
            </a:r>
          </a:p>
          <a:p>
            <a:pPr marL="0" indent="0">
              <a:buNone/>
            </a:pPr>
            <a:r>
              <a:rPr lang="pl-PL" dirty="0"/>
              <a:t>b)	które utraciło status miasta na prawach powiatu może zostać przywrócony tenże status;</a:t>
            </a:r>
          </a:p>
          <a:p>
            <a:pPr marL="0" indent="0">
              <a:buNone/>
            </a:pPr>
            <a:r>
              <a:rPr lang="pl-PL" dirty="0"/>
              <a:t>c)	na prawach powiatu jest gminą wykonującą wyłącznie zadania powiatu;</a:t>
            </a:r>
          </a:p>
          <a:p>
            <a:pPr marL="0" indent="0">
              <a:buNone/>
            </a:pPr>
            <a:r>
              <a:rPr lang="pl-PL" dirty="0"/>
              <a:t>d)	które obecnie ma status miasta na prawach powiatu – w dniu 31 grudnia 1998 r. – musiało być siedzibą wojewody.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597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UST 6 – test.1.9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7. Zaznacz prawidłową/-we odpowiedź/-</a:t>
            </a:r>
            <a:r>
              <a:rPr lang="pl-PL" b="1" dirty="0" err="1"/>
              <a:t>dzi</a:t>
            </a:r>
            <a:r>
              <a:rPr lang="pl-PL" b="1" dirty="0"/>
              <a:t>:</a:t>
            </a:r>
          </a:p>
          <a:p>
            <a:pPr marL="0" indent="0">
              <a:buNone/>
            </a:pPr>
            <a:r>
              <a:rPr lang="pl-PL" dirty="0"/>
              <a:t>a)	stanowienie prawa miejscowego przez organy gminy górniczej podlega także nadzorowi ministra właściwego do spraw gospodarki złożami kopalin;</a:t>
            </a:r>
          </a:p>
          <a:p>
            <a:pPr marL="0" indent="0">
              <a:buNone/>
            </a:pPr>
            <a:r>
              <a:rPr lang="pl-PL" dirty="0"/>
              <a:t>b)	wykaz gmin górniczych nie jest zawarty w ustawie z dnia 7 września 2007 r. o funkcjo-</a:t>
            </a:r>
            <a:r>
              <a:rPr lang="pl-PL" dirty="0" err="1"/>
              <a:t>nowaniu</a:t>
            </a:r>
            <a:r>
              <a:rPr lang="pl-PL" dirty="0"/>
              <a:t> górnictwa węgla kamiennego;</a:t>
            </a:r>
          </a:p>
          <a:p>
            <a:pPr marL="0" indent="0">
              <a:buNone/>
            </a:pPr>
            <a:r>
              <a:rPr lang="pl-PL" dirty="0"/>
              <a:t>c)	przedsiębiorstwo górnicze może dokonać darowizny mienia na rzecz gminy górniczej, za jej zgodą, na cele związane z realizacją urządzeń infrastruktury technicznej lub innych celów publicznych, a także w celu pobudzania aktywności gospodarczej w gminie gór-</a:t>
            </a:r>
            <a:r>
              <a:rPr lang="pl-PL" dirty="0" err="1"/>
              <a:t>niczej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d)	w każdej gminie górniczej przy organie wykonawczym gminy działa gminna komisja do spraw górnictwa.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4610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879</Words>
  <Application>Microsoft Office PowerPoint</Application>
  <PresentationFormat>Pokaz na ekranie 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UST 6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test.1.9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UST 6 – test.1.12</vt:lpstr>
      <vt:lpstr>Prezentacja programu PowerPoint</vt:lpstr>
      <vt:lpstr>UST 6 – test.1.12</vt:lpstr>
      <vt:lpstr>UST 6 – test.1.12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 6</dc:title>
  <dc:creator>M a c i e k</dc:creator>
  <cp:lastModifiedBy>M a c i e k</cp:lastModifiedBy>
  <cp:revision>2</cp:revision>
  <dcterms:created xsi:type="dcterms:W3CDTF">2017-05-07T14:24:17Z</dcterms:created>
  <dcterms:modified xsi:type="dcterms:W3CDTF">2017-05-07T14:38:55Z</dcterms:modified>
</cp:coreProperties>
</file>